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4"/>
  </p:notesMasterIdLst>
  <p:sldIdLst>
    <p:sldId id="257" r:id="rId2"/>
    <p:sldId id="259" r:id="rId3"/>
    <p:sldId id="260" r:id="rId4"/>
    <p:sldId id="267" r:id="rId5"/>
    <p:sldId id="261" r:id="rId6"/>
    <p:sldId id="265" r:id="rId7"/>
    <p:sldId id="266" r:id="rId8"/>
    <p:sldId id="269" r:id="rId9"/>
    <p:sldId id="268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64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5386" autoAdjust="0"/>
  </p:normalViewPr>
  <p:slideViewPr>
    <p:cSldViewPr snapToGrid="0">
      <p:cViewPr varScale="1">
        <p:scale>
          <a:sx n="97" d="100"/>
          <a:sy n="97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2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8A20F-BE3E-4667-AE93-59D22A9D583F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ABE62-041F-4BBB-984D-404F205D3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6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ABE62-041F-4BBB-984D-404F205D32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82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ABE62-041F-4BBB-984D-404F205D32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72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ABE62-041F-4BBB-984D-404F205D32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4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ABE62-041F-4BBB-984D-404F205D32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41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ABE62-041F-4BBB-984D-404F205D32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3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ABE62-041F-4BBB-984D-404F205D32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13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ABE62-041F-4BBB-984D-404F205D32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61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ABE62-041F-4BBB-984D-404F205D32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20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ABE62-041F-4BBB-984D-404F205D32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57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ABE62-041F-4BBB-984D-404F205D32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75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ABE62-041F-4BBB-984D-404F205D32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48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ABE62-041F-4BBB-984D-404F205D32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55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 40 million, TX 30 million, FL 23 million, NY 20 million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ABE62-041F-4BBB-984D-404F205D32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4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B978-0-12-824301-5.00006-X" TargetMode="External"/><Relationship Id="rId7" Type="http://schemas.openxmlformats.org/officeDocument/2006/relationships/hyperlink" Target="https://healthdata.gov/Hospital/COVID-19-Reported-Patient-Impact-and-Hospital-Capa/anag-cw7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j.tacc.2020.10.006" TargetMode="External"/><Relationship Id="rId5" Type="http://schemas.openxmlformats.org/officeDocument/2006/relationships/hyperlink" Target="https://doi.org/10.1016/j.vaccine.2021.12.049" TargetMode="External"/><Relationship Id="rId4" Type="http://schemas.openxmlformats.org/officeDocument/2006/relationships/hyperlink" Target="https://doi.org/10.1016/j.imu.2021.100618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9148" y="1169705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Module 8: Portfolio Project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2800" b="1" dirty="0"/>
              <a:t>Resource Management Analysis for COVID-19 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2842" y="4656965"/>
            <a:ext cx="6721630" cy="1021498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9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Wilson H Chan</a:t>
            </a:r>
          </a:p>
          <a:p>
            <a:pPr algn="ctr"/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Colorado State University Global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MIS581: Capstone – business intelligence and data analytics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April 9</a:t>
            </a:r>
            <a:r>
              <a:rPr lang="en-US" sz="4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2023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D6EF-2CDD-22CF-C0D6-09BDF86B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IBUR Distribution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68B426C3-EC90-08A6-DE28-7D2F2B0DBD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342" y="2418734"/>
            <a:ext cx="2533727" cy="1874958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FE60CBAB-D840-DA21-A084-18017664E7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960" y="2418735"/>
            <a:ext cx="2594648" cy="1874957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A6B2E5BF-6AE6-C78A-CC9C-D9B6543C33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130" y="4293692"/>
            <a:ext cx="2634107" cy="1993591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AD484CAE-4420-3AD8-263A-1B5F1B5B58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960" y="4293692"/>
            <a:ext cx="2718533" cy="19935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64C3691-0115-15DF-765E-2856B8D316CE}"/>
              </a:ext>
            </a:extLst>
          </p:cNvPr>
          <p:cNvSpPr/>
          <p:nvPr/>
        </p:nvSpPr>
        <p:spPr>
          <a:xfrm>
            <a:off x="5558130" y="2319457"/>
            <a:ext cx="5422363" cy="3967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9AF337DF-597D-34DF-276D-8174248DB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90" y="2041658"/>
            <a:ext cx="27048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5: 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IBUR by State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2AEB62-274B-C225-84B0-19025B89BE6C}"/>
              </a:ext>
            </a:extLst>
          </p:cNvPr>
          <p:cNvSpPr txBox="1"/>
          <p:nvPr/>
        </p:nvSpPr>
        <p:spPr>
          <a:xfrm>
            <a:off x="1211507" y="2270734"/>
            <a:ext cx="3198775" cy="2461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All IBUR distributions for each state are skewed left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High bed usage rate over the course of the pandemic</a:t>
            </a:r>
            <a:endParaRPr lang="en-US" sz="1800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Centered around the 70% mark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30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D6EF-2CDD-22CF-C0D6-09BDF86B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IBUR Time Regression Analysis</a:t>
            </a:r>
          </a:p>
        </p:txBody>
      </p:sp>
      <p:pic>
        <p:nvPicPr>
          <p:cNvPr id="24" name="Picture 2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65F79934-0E91-9523-96DD-6E73E9B9D7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2312650"/>
            <a:ext cx="2206830" cy="18281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94DDEE7A-726B-24F2-3920-142E0C1676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747" y="2290353"/>
            <a:ext cx="2251710" cy="18281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A131971-E62F-A65E-1136-84CD381A25F7}"/>
              </a:ext>
            </a:extLst>
          </p:cNvPr>
          <p:cNvSpPr txBox="1"/>
          <p:nvPr/>
        </p:nvSpPr>
        <p:spPr>
          <a:xfrm>
            <a:off x="5581855" y="1971521"/>
            <a:ext cx="47434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Figure 6:</a:t>
            </a:r>
            <a:r>
              <a:rPr lang="en-US" sz="12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i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CA’s IBUR Time Regression Analysis</a:t>
            </a:r>
            <a:r>
              <a:rPr lang="en-US" sz="12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3BE6EA-0737-0E9A-C7DA-391D3CA5CF66}"/>
              </a:ext>
            </a:extLst>
          </p:cNvPr>
          <p:cNvSpPr txBox="1"/>
          <p:nvPr/>
        </p:nvSpPr>
        <p:spPr>
          <a:xfrm>
            <a:off x="8856345" y="1954634"/>
            <a:ext cx="43929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Figure </a:t>
            </a:r>
            <a:r>
              <a:rPr lang="en-US" sz="1200" b="1" kern="0" dirty="0">
                <a:latin typeface="Calibri" panose="020F0502020204030204" pitchFamily="34" charset="0"/>
                <a:ea typeface="Calibri" panose="020F0502020204030204" pitchFamily="34" charset="0"/>
              </a:rPr>
              <a:t>7</a:t>
            </a:r>
            <a:r>
              <a:rPr lang="en-US" sz="12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12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i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FL’s IBUR Time Regression Analysis</a:t>
            </a:r>
            <a:endParaRPr lang="en-US" sz="1200" dirty="0"/>
          </a:p>
        </p:txBody>
      </p:sp>
      <p:pic>
        <p:nvPicPr>
          <p:cNvPr id="30" name="Picture 29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DD876E71-3510-CF13-2090-3BD152D4A8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4555054"/>
            <a:ext cx="2237740" cy="18262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86B0BC5-A15E-7713-5311-5930B4A510F8}"/>
              </a:ext>
            </a:extLst>
          </p:cNvPr>
          <p:cNvSpPr txBox="1"/>
          <p:nvPr/>
        </p:nvSpPr>
        <p:spPr>
          <a:xfrm>
            <a:off x="5657850" y="427889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Figure </a:t>
            </a:r>
            <a:r>
              <a:rPr lang="en-US" sz="1200" b="1" kern="0" dirty="0">
                <a:latin typeface="Calibri" panose="020F0502020204030204" pitchFamily="34" charset="0"/>
                <a:ea typeface="Calibri" panose="020F0502020204030204" pitchFamily="34" charset="0"/>
              </a:rPr>
              <a:t>8</a:t>
            </a:r>
            <a:r>
              <a:rPr lang="en-US" sz="12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12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i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NY’s IBUR Time Regression Analysis</a:t>
            </a:r>
            <a:r>
              <a:rPr lang="en-US" sz="12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sz="1200" dirty="0"/>
          </a:p>
        </p:txBody>
      </p:sp>
      <p:pic>
        <p:nvPicPr>
          <p:cNvPr id="33" name="Picture 3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FA6876F-1B72-0237-EF94-8ADFA78E7E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046" y="4543856"/>
            <a:ext cx="2237411" cy="18262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CBCA853-DFA5-33D2-34E2-91416CFFB331}"/>
              </a:ext>
            </a:extLst>
          </p:cNvPr>
          <p:cNvSpPr txBox="1"/>
          <p:nvPr/>
        </p:nvSpPr>
        <p:spPr>
          <a:xfrm>
            <a:off x="8705850" y="425317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Figure </a:t>
            </a:r>
            <a:r>
              <a:rPr lang="en-US" sz="1200" b="1" kern="0" dirty="0">
                <a:latin typeface="Calibri" panose="020F0502020204030204" pitchFamily="34" charset="0"/>
                <a:ea typeface="Calibri" panose="020F0502020204030204" pitchFamily="34" charset="0"/>
              </a:rPr>
              <a:t>9</a:t>
            </a:r>
            <a:r>
              <a:rPr lang="en-US" sz="12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12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i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TX’s IBUR Time Regression Analysis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7B45FC-0A18-0E42-5918-08F73CBB8DC0}"/>
              </a:ext>
            </a:extLst>
          </p:cNvPr>
          <p:cNvSpPr txBox="1"/>
          <p:nvPr/>
        </p:nvSpPr>
        <p:spPr>
          <a:xfrm>
            <a:off x="1211507" y="2270734"/>
            <a:ext cx="3198775" cy="195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IBUR steadily increased over the course of the pandemic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NY has the greatest rate of increasing IBUR with an increase of 0.000122 per week</a:t>
            </a:r>
          </a:p>
        </p:txBody>
      </p:sp>
    </p:spTree>
    <p:extLst>
      <p:ext uri="{BB962C8B-B14F-4D97-AF65-F5344CB8AC3E}">
        <p14:creationId xmlns:p14="http://schemas.microsoft.com/office/powerpoint/2010/main" val="203989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D6EF-2CDD-22CF-C0D6-09BDF86B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IBUR ANOVA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7B45FC-0A18-0E42-5918-08F73CBB8DC0}"/>
              </a:ext>
            </a:extLst>
          </p:cNvPr>
          <p:cNvSpPr txBox="1"/>
          <p:nvPr/>
        </p:nvSpPr>
        <p:spPr>
          <a:xfrm>
            <a:off x="1211507" y="2270734"/>
            <a:ext cx="4132018" cy="465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Table of The Least Square Means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p-values where p-values less than 0.05 are significant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on-significant difference appears between CA and FL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Significant difference between other states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</a:t>
            </a:r>
            <a:r>
              <a:rPr lang="en-US" b="1" kern="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</a:t>
            </a:r>
            <a:r>
              <a:rPr lang="en-US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Hypothesis</a:t>
            </a: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Is inpatient bed usage rate (IBUR) is statistically different among the top 4 populated states?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kern="0" dirty="0">
                <a:latin typeface="Calibri" panose="020F0502020204030204" pitchFamily="34" charset="0"/>
                <a:ea typeface="Calibri" panose="020F0502020204030204" pitchFamily="34" charset="0"/>
              </a:rPr>
              <a:t>Reject the null hypothesis</a:t>
            </a:r>
            <a:endParaRPr lang="en-US" b="1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49F3C19-5D44-6136-AFCC-EFA926522F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48"/>
          <a:stretch/>
        </p:blipFill>
        <p:spPr>
          <a:xfrm>
            <a:off x="5441000" y="2381325"/>
            <a:ext cx="3021266" cy="3298434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C7E38051-7C35-38FD-68E7-0C3DDB8CD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266" y="2352937"/>
            <a:ext cx="3407396" cy="3687737"/>
          </a:xfrm>
          <a:prstGeom prst="rect">
            <a:avLst/>
          </a:prstGeo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17128B57-6286-4AC0-EE51-3BDB222D6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477" y="1993735"/>
            <a:ext cx="58108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10: IBUR ANOVA Comparison Results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9F947F-6B7F-FBB5-FC80-752B46D6F030}"/>
              </a:ext>
            </a:extLst>
          </p:cNvPr>
          <p:cNvSpPr/>
          <p:nvPr/>
        </p:nvSpPr>
        <p:spPr>
          <a:xfrm>
            <a:off x="5343525" y="2319457"/>
            <a:ext cx="6632165" cy="3967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8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D6EF-2CDD-22CF-C0D6-09BDF86B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Total Hospitalized Adult COVID Patients  Distribution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C3691-0115-15DF-765E-2856B8D316CE}"/>
              </a:ext>
            </a:extLst>
          </p:cNvPr>
          <p:cNvSpPr/>
          <p:nvPr/>
        </p:nvSpPr>
        <p:spPr>
          <a:xfrm>
            <a:off x="5558130" y="2319457"/>
            <a:ext cx="5422363" cy="3967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9AF337DF-597D-34DF-276D-8174248DB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216" y="1998600"/>
            <a:ext cx="5045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11: Distribution of Total Hospitalized Adult COVID Patients Per State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2AEB62-274B-C225-84B0-19025B89BE6C}"/>
              </a:ext>
            </a:extLst>
          </p:cNvPr>
          <p:cNvSpPr txBox="1"/>
          <p:nvPr/>
        </p:nvSpPr>
        <p:spPr>
          <a:xfrm>
            <a:off x="1211507" y="2270734"/>
            <a:ext cx="3198775" cy="136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Total number of hospitalized Adult COVID patients for each state are skewed left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0F583A-EBD2-8E6F-B0A7-DFD0484457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858" y="2398608"/>
            <a:ext cx="2462419" cy="1839738"/>
          </a:xfrm>
          <a:prstGeom prst="rect">
            <a:avLst/>
          </a:prstGeom>
        </p:spPr>
      </p:pic>
      <p:pic>
        <p:nvPicPr>
          <p:cNvPr id="4" name="Picture 3" descr="Histogram&#10;&#10;Description automatically generated with low confidence">
            <a:extLst>
              <a:ext uri="{FF2B5EF4-FFF2-40B4-BE49-F238E27FC236}">
                <a16:creationId xmlns:a16="http://schemas.microsoft.com/office/drawing/2014/main" id="{EB494B7D-5159-22B6-784D-287328157D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352" y="2398608"/>
            <a:ext cx="2590409" cy="1825612"/>
          </a:xfrm>
          <a:prstGeom prst="rect">
            <a:avLst/>
          </a:prstGeom>
        </p:spPr>
      </p:pic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E9A6941A-A143-11E7-88C3-5AF7AE765E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858" y="4303370"/>
            <a:ext cx="2525383" cy="1914904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258A25-2162-86C7-8006-2BCFE4AD5F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84" y="4303370"/>
            <a:ext cx="2515677" cy="189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24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D6EF-2CDD-22CF-C0D6-09BDF86B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Total Hospitalized Adult COVID Patients Time Regression Analysis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131971-E62F-A65E-1136-84CD381A25F7}"/>
              </a:ext>
            </a:extLst>
          </p:cNvPr>
          <p:cNvSpPr txBox="1"/>
          <p:nvPr/>
        </p:nvSpPr>
        <p:spPr>
          <a:xfrm>
            <a:off x="5561758" y="1917134"/>
            <a:ext cx="4743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Figure 12:</a:t>
            </a:r>
            <a:r>
              <a:rPr lang="en-US" sz="12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i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CA’s Hospitalized Covid Cases </a:t>
            </a:r>
          </a:p>
          <a:p>
            <a:r>
              <a:rPr lang="en-US" sz="1200" i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Regression Analysis</a:t>
            </a:r>
            <a:r>
              <a:rPr lang="en-US" sz="12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3BE6EA-0737-0E9A-C7DA-391D3CA5CF66}"/>
              </a:ext>
            </a:extLst>
          </p:cNvPr>
          <p:cNvSpPr txBox="1"/>
          <p:nvPr/>
        </p:nvSpPr>
        <p:spPr>
          <a:xfrm>
            <a:off x="8866394" y="1908902"/>
            <a:ext cx="4392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Figure </a:t>
            </a:r>
            <a:r>
              <a:rPr lang="en-US" sz="1200" b="1" kern="0" dirty="0">
                <a:latin typeface="Calibri" panose="020F0502020204030204" pitchFamily="34" charset="0"/>
                <a:ea typeface="Calibri" panose="020F0502020204030204" pitchFamily="34" charset="0"/>
              </a:rPr>
              <a:t>13</a:t>
            </a:r>
            <a:r>
              <a:rPr lang="en-US" sz="12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12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i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FL’s Hospitalized Covid Cases </a:t>
            </a:r>
          </a:p>
          <a:p>
            <a:r>
              <a:rPr lang="en-US" sz="1200" i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Regression Analysis</a:t>
            </a:r>
            <a:r>
              <a:rPr lang="en-US" sz="12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6B0BC5-A15E-7713-5311-5930B4A510F8}"/>
              </a:ext>
            </a:extLst>
          </p:cNvPr>
          <p:cNvSpPr txBox="1"/>
          <p:nvPr/>
        </p:nvSpPr>
        <p:spPr>
          <a:xfrm>
            <a:off x="5657850" y="427889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Figure 14:</a:t>
            </a:r>
            <a:r>
              <a:rPr lang="en-US" sz="12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i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NY’s Hospitalized Covid Cases </a:t>
            </a:r>
          </a:p>
          <a:p>
            <a:r>
              <a:rPr lang="en-US" sz="1200" i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Regression Analysis</a:t>
            </a:r>
            <a:r>
              <a:rPr lang="en-US" sz="12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BCA853-DFA5-33D2-34E2-91416CFFB331}"/>
              </a:ext>
            </a:extLst>
          </p:cNvPr>
          <p:cNvSpPr txBox="1"/>
          <p:nvPr/>
        </p:nvSpPr>
        <p:spPr>
          <a:xfrm>
            <a:off x="8705850" y="425317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Figure </a:t>
            </a:r>
            <a:r>
              <a:rPr lang="en-US" sz="1200" b="1" kern="0" dirty="0">
                <a:latin typeface="Calibri" panose="020F0502020204030204" pitchFamily="34" charset="0"/>
                <a:ea typeface="Calibri" panose="020F0502020204030204" pitchFamily="34" charset="0"/>
              </a:rPr>
              <a:t>15</a:t>
            </a:r>
            <a:r>
              <a:rPr lang="en-US" sz="12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12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i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TX’s Hospitalized Covid Cases </a:t>
            </a:r>
          </a:p>
          <a:p>
            <a:r>
              <a:rPr lang="en-US" sz="1200" i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Regression Analysis</a:t>
            </a:r>
            <a:r>
              <a:rPr lang="en-US" sz="12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7B45FC-0A18-0E42-5918-08F73CBB8DC0}"/>
              </a:ext>
            </a:extLst>
          </p:cNvPr>
          <p:cNvSpPr txBox="1"/>
          <p:nvPr/>
        </p:nvSpPr>
        <p:spPr>
          <a:xfrm>
            <a:off x="1211507" y="2270734"/>
            <a:ext cx="3817966" cy="3054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kern="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otal number of hospitalized adult patients due to COVID-19 steadily decreased over time for each state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NY has the slowest rate of decreasing number of hospitalized COVID-19 patients at -0.02231 patients per week</a:t>
            </a:r>
          </a:p>
        </p:txBody>
      </p:sp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7E4A9824-A47F-2EBF-1B79-82E4831949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080" y="2364041"/>
            <a:ext cx="2397760" cy="1956435"/>
          </a:xfrm>
          <a:prstGeom prst="rect">
            <a:avLst/>
          </a:prstGeom>
        </p:spPr>
      </p:pic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71694D39-B8AE-6500-4BD6-1524392728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059" y="2350143"/>
            <a:ext cx="2406650" cy="1952625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451176-EB6F-3BDD-ACB2-10E4DD5F4C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561" y="4740560"/>
            <a:ext cx="2096235" cy="1698621"/>
          </a:xfrm>
          <a:prstGeom prst="rect">
            <a:avLst/>
          </a:prstGeom>
        </p:spPr>
      </p:pic>
      <p:pic>
        <p:nvPicPr>
          <p:cNvPr id="6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D92E9E3-F832-7BB9-BA22-5814A6FD68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050" y="4735012"/>
            <a:ext cx="2092315" cy="170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88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D6EF-2CDD-22CF-C0D6-09BDF86B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Total Hospitalized Adult COVID Patients ANOVA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7B45FC-0A18-0E42-5918-08F73CBB8DC0}"/>
              </a:ext>
            </a:extLst>
          </p:cNvPr>
          <p:cNvSpPr txBox="1"/>
          <p:nvPr/>
        </p:nvSpPr>
        <p:spPr>
          <a:xfrm>
            <a:off x="1211507" y="2270734"/>
            <a:ext cx="4132018" cy="4946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Table of The Least Square Means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p-values where p-values less than 0.05 are significant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on-significant difference appears between FL and NY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Significant difference between other states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r>
              <a:rPr lang="en-US" b="1" kern="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nd</a:t>
            </a:r>
            <a:r>
              <a:rPr lang="en-US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Hypothesis</a:t>
            </a: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Is there a </a:t>
            </a: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statistical difference in the number of hospitalized adult COVID patients within top 4 populated states</a:t>
            </a: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?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kern="0" dirty="0">
                <a:latin typeface="Calibri" panose="020F0502020204030204" pitchFamily="34" charset="0"/>
                <a:ea typeface="Calibri" panose="020F0502020204030204" pitchFamily="34" charset="0"/>
              </a:rPr>
              <a:t>Reject the null hypothesis</a:t>
            </a:r>
            <a:endParaRPr lang="en-US" b="1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7128B57-6286-4AC0-EE51-3BDB222D6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155" y="2153483"/>
            <a:ext cx="40288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16: 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Hospitalized Adult COVID Patients ANOVA Comparison Results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2A5E146-3A28-43F2-6596-0C6EAAAC7C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31"/>
          <a:stretch/>
        </p:blipFill>
        <p:spPr>
          <a:xfrm>
            <a:off x="5437792" y="2696975"/>
            <a:ext cx="3027681" cy="2671438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C08F1A1-67B8-44A5-F235-7E561006C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035" y="2696975"/>
            <a:ext cx="3310832" cy="33168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2470C1-0415-6B78-0B6C-46CEF9D8BE19}"/>
              </a:ext>
            </a:extLst>
          </p:cNvPr>
          <p:cNvSpPr/>
          <p:nvPr/>
        </p:nvSpPr>
        <p:spPr>
          <a:xfrm>
            <a:off x="5351652" y="2615148"/>
            <a:ext cx="6515883" cy="3549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72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D6EF-2CDD-22CF-C0D6-09BDF86B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Vaccination Rate Distribution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C3691-0115-15DF-765E-2856B8D316CE}"/>
              </a:ext>
            </a:extLst>
          </p:cNvPr>
          <p:cNvSpPr/>
          <p:nvPr/>
        </p:nvSpPr>
        <p:spPr>
          <a:xfrm>
            <a:off x="5558130" y="2319457"/>
            <a:ext cx="5422363" cy="3967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9AF337DF-597D-34DF-276D-8174248DB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9584" y="2026071"/>
            <a:ext cx="38397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17: 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Vaccination Rate per State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2AEB62-274B-C225-84B0-19025B89BE6C}"/>
              </a:ext>
            </a:extLst>
          </p:cNvPr>
          <p:cNvSpPr txBox="1"/>
          <p:nvPr/>
        </p:nvSpPr>
        <p:spPr>
          <a:xfrm>
            <a:off x="1211507" y="2270734"/>
            <a:ext cx="3198775" cy="176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CA, FL, and NY seem to be somewhat bimodal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TX is skewed slightly to the right with many outliers.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7F9316FD-5C0B-498A-2FE1-309335B055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472" y="4293123"/>
            <a:ext cx="2452113" cy="1861015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437CD22D-698B-4074-245E-9AE86CE092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176" y="4280359"/>
            <a:ext cx="2560085" cy="1922838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33E9C709-221F-2ECB-E9D7-46136BEBFC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389" y="2390049"/>
            <a:ext cx="2441196" cy="1832482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45726817-58FF-9543-2396-8BD0A47979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584" y="2390049"/>
            <a:ext cx="2433270" cy="183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69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D6EF-2CDD-22CF-C0D6-09BDF86B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Vaccination Rate Time Regression Analysis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131971-E62F-A65E-1136-84CD381A25F7}"/>
              </a:ext>
            </a:extLst>
          </p:cNvPr>
          <p:cNvSpPr txBox="1"/>
          <p:nvPr/>
        </p:nvSpPr>
        <p:spPr>
          <a:xfrm>
            <a:off x="5478854" y="1962015"/>
            <a:ext cx="4768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Figure 18:</a:t>
            </a:r>
            <a:r>
              <a:rPr lang="en-US" sz="12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i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CA’s Vaccination Rate Time Regression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3BE6EA-0737-0E9A-C7DA-391D3CA5CF66}"/>
              </a:ext>
            </a:extLst>
          </p:cNvPr>
          <p:cNvSpPr txBox="1"/>
          <p:nvPr/>
        </p:nvSpPr>
        <p:spPr>
          <a:xfrm>
            <a:off x="8877986" y="1952957"/>
            <a:ext cx="43929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Figure </a:t>
            </a:r>
            <a:r>
              <a:rPr lang="en-US" sz="1200" b="1" kern="0" dirty="0">
                <a:latin typeface="Calibri" panose="020F0502020204030204" pitchFamily="34" charset="0"/>
                <a:ea typeface="Calibri" panose="020F0502020204030204" pitchFamily="34" charset="0"/>
              </a:rPr>
              <a:t>19</a:t>
            </a:r>
            <a:r>
              <a:rPr lang="en-US" sz="12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12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i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FL’s Vaccination Rate Time Regression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6B0BC5-A15E-7713-5311-5930B4A510F8}"/>
              </a:ext>
            </a:extLst>
          </p:cNvPr>
          <p:cNvSpPr txBox="1"/>
          <p:nvPr/>
        </p:nvSpPr>
        <p:spPr>
          <a:xfrm>
            <a:off x="5478854" y="423987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Figure </a:t>
            </a:r>
            <a:r>
              <a:rPr lang="en-US" sz="1200" b="1" kern="0" dirty="0">
                <a:latin typeface="Calibri" panose="020F0502020204030204" pitchFamily="34" charset="0"/>
                <a:ea typeface="Calibri" panose="020F0502020204030204" pitchFamily="34" charset="0"/>
              </a:rPr>
              <a:t>20</a:t>
            </a:r>
            <a:r>
              <a:rPr lang="en-US" sz="12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12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i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NY’s Vaccination Rate Time Regression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BCA853-DFA5-33D2-34E2-91416CFFB331}"/>
              </a:ext>
            </a:extLst>
          </p:cNvPr>
          <p:cNvSpPr txBox="1"/>
          <p:nvPr/>
        </p:nvSpPr>
        <p:spPr>
          <a:xfrm>
            <a:off x="8881893" y="423792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Figure </a:t>
            </a:r>
            <a:r>
              <a:rPr lang="en-US" sz="1200" b="1" kern="0" dirty="0">
                <a:latin typeface="Calibri" panose="020F0502020204030204" pitchFamily="34" charset="0"/>
                <a:ea typeface="Calibri" panose="020F0502020204030204" pitchFamily="34" charset="0"/>
              </a:rPr>
              <a:t>21</a:t>
            </a:r>
            <a:r>
              <a:rPr lang="en-US" sz="12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12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200" i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Vaccination Rate Time Regression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7B45FC-0A18-0E42-5918-08F73CBB8DC0}"/>
              </a:ext>
            </a:extLst>
          </p:cNvPr>
          <p:cNvSpPr txBox="1"/>
          <p:nvPr/>
        </p:nvSpPr>
        <p:spPr>
          <a:xfrm>
            <a:off x="1211507" y="2270734"/>
            <a:ext cx="3817966" cy="1663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V</a:t>
            </a: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accination rate steadily increased over time for each state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TX has the lowest rate of vaccination improvement at 0.000156 per week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517329C-556E-4F88-EB70-A8E5BD85A4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504" y="2232128"/>
            <a:ext cx="2371725" cy="2014855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901E95DD-A517-6E0E-3802-F4D3EEFCBD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189" y="2232128"/>
            <a:ext cx="2399665" cy="194056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B0458F24-4341-D522-5E7D-92A2093D62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893" y="4484006"/>
            <a:ext cx="2442845" cy="1962785"/>
          </a:xfrm>
          <a:prstGeom prst="rect">
            <a:avLst/>
          </a:prstGeom>
        </p:spPr>
      </p:pic>
      <p:pic>
        <p:nvPicPr>
          <p:cNvPr id="10" name="Picture 9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343F5193-DB87-D0E0-67E6-1BF3C4F591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796" y="4531630"/>
            <a:ext cx="2330450" cy="186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19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D6EF-2CDD-22CF-C0D6-09BDF86B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Vaccination Rate ANOVA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7B45FC-0A18-0E42-5918-08F73CBB8DC0}"/>
              </a:ext>
            </a:extLst>
          </p:cNvPr>
          <p:cNvSpPr txBox="1"/>
          <p:nvPr/>
        </p:nvSpPr>
        <p:spPr>
          <a:xfrm>
            <a:off x="1211507" y="2270734"/>
            <a:ext cx="4132018" cy="39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Table of The Least Square Means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p-values where p-values less than 0.05 are significant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Significant differences between all states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r>
              <a:rPr lang="en-US" b="1" kern="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rd</a:t>
            </a:r>
            <a:r>
              <a:rPr lang="en-US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Hypothesis</a:t>
            </a: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Is there a </a:t>
            </a: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statistical difference in vaccination rate among the top 4 populated states</a:t>
            </a: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?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u="sng" kern="0" dirty="0">
                <a:latin typeface="Calibri" panose="020F0502020204030204" pitchFamily="34" charset="0"/>
                <a:ea typeface="Calibri" panose="020F0502020204030204" pitchFamily="34" charset="0"/>
              </a:rPr>
              <a:t>Reject the null hypothesis</a:t>
            </a:r>
            <a:endParaRPr lang="en-US" b="1" u="sng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7128B57-6286-4AC0-EE51-3BDB222D6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212" y="2220155"/>
            <a:ext cx="38946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22: 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Vaccination Rate ANOVA Comparison Results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988A9F2-F343-9F16-6772-C7E9D89ADC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18"/>
          <a:stretch/>
        </p:blipFill>
        <p:spPr>
          <a:xfrm>
            <a:off x="5283968" y="2631242"/>
            <a:ext cx="3226590" cy="3120629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77E8D244-DCE5-2B38-6787-0BE9BA73A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558" y="2631242"/>
            <a:ext cx="3275034" cy="35575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E694392-1661-03FC-397F-3520174F7B03}"/>
              </a:ext>
            </a:extLst>
          </p:cNvPr>
          <p:cNvSpPr/>
          <p:nvPr/>
        </p:nvSpPr>
        <p:spPr>
          <a:xfrm>
            <a:off x="5240368" y="2631241"/>
            <a:ext cx="6725490" cy="3656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29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F534-8E43-45C4-A200-2EB636AF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1A8C4-110A-2A91-C259-7EA0FB6C0755}"/>
              </a:ext>
            </a:extLst>
          </p:cNvPr>
          <p:cNvSpPr txBox="1"/>
          <p:nvPr/>
        </p:nvSpPr>
        <p:spPr>
          <a:xfrm>
            <a:off x="1097279" y="2031754"/>
            <a:ext cx="8440011" cy="480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Hypotheses</a:t>
            </a:r>
            <a:endParaRPr lang="en-US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inpatient bed usage rate (IBUR) is statistically different among the top 4 populated states?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Significant differences found between </a:t>
            </a: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some states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CA and FL have the highest IBUR</a:t>
            </a:r>
          </a:p>
          <a:p>
            <a:pPr lvl="1"/>
            <a:endParaRPr lang="en-US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there a </a:t>
            </a: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statistical difference in the number of hospitalized adult COVID patients within top 4 populated states</a:t>
            </a: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Significant differences found between </a:t>
            </a: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some states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FL and NY have the highest number of hospitalized COVID patients</a:t>
            </a:r>
          </a:p>
          <a:p>
            <a:pPr lvl="1"/>
            <a:endParaRPr lang="en-US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there a </a:t>
            </a: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statistical difference in vaccination rate among the top 4 populated states</a:t>
            </a: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Significant differences found between all</a:t>
            </a: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 states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TX has the lowest vaccination rate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kern="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91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F534-8E43-45C4-A200-2EB636AF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on COVID-19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7D5A8-F21D-4B6D-9953-11CA87BC42CC}"/>
              </a:ext>
            </a:extLst>
          </p:cNvPr>
          <p:cNvSpPr txBox="1"/>
          <p:nvPr/>
        </p:nvSpPr>
        <p:spPr>
          <a:xfrm>
            <a:off x="1097279" y="2031754"/>
            <a:ext cx="6581715" cy="282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COVID-19 (Coronavirus) is a highly infectious respiratory illness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F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irst identified in Wuhan, China in December 2019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marR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Symptoms include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Fever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Cough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Fatigue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Shortness of Breath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Loss of taste or smell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Body aches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026" name="Picture 2" descr="MAP: Confirmed Cases Of Wuhan Coronavirus | WAMU">
            <a:extLst>
              <a:ext uri="{FF2B5EF4-FFF2-40B4-BE49-F238E27FC236}">
                <a16:creationId xmlns:a16="http://schemas.microsoft.com/office/drawing/2014/main" id="{160150B5-4F80-08F0-889B-A9F3B4A7E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783" y="2025569"/>
            <a:ext cx="3133938" cy="176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ronavirus molecules">
            <a:extLst>
              <a:ext uri="{FF2B5EF4-FFF2-40B4-BE49-F238E27FC236}">
                <a16:creationId xmlns:a16="http://schemas.microsoft.com/office/drawing/2014/main" id="{3D333E9F-8A43-605C-EF8D-C2B2ED733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783" y="4001729"/>
            <a:ext cx="3133938" cy="176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560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F534-8E43-45C4-A200-2EB636AF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1A8C4-110A-2A91-C259-7EA0FB6C0755}"/>
              </a:ext>
            </a:extLst>
          </p:cNvPr>
          <p:cNvSpPr txBox="1"/>
          <p:nvPr/>
        </p:nvSpPr>
        <p:spPr>
          <a:xfrm>
            <a:off x="1097279" y="2031754"/>
            <a:ext cx="9806695" cy="369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US should provide CA and NY with additional resources to increase bed space capacity to lower bed usage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Investigate why CA and NY have the highest IBUR using other variables contained in the same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kern="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FL and NY have the highest number of hospitalized COVID patients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Investigate other factors such as population density and demographics</a:t>
            </a:r>
          </a:p>
          <a:p>
            <a:endParaRPr lang="en-US" kern="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endParaRPr lang="en-US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US should supply TX with vaccination programs to help improve their vaccination rate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kern="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146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F534-8E43-45C4-A200-2EB636AF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7D5A8-F21D-4B6D-9953-11CA87BC42CC}"/>
              </a:ext>
            </a:extLst>
          </p:cNvPr>
          <p:cNvSpPr txBox="1"/>
          <p:nvPr/>
        </p:nvSpPr>
        <p:spPr>
          <a:xfrm>
            <a:off x="1097280" y="2021922"/>
            <a:ext cx="7623933" cy="411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Alkarkhi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A. (2021). 1 - Introduction to statistical hypothesis testing</a:t>
            </a:r>
            <a:r>
              <a:rPr lang="en-US" sz="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Applications of Hypothesis Testing for Environmental Science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Elsevier, Pages 1-12, ISBN 9780128243015, </a:t>
            </a:r>
            <a:r>
              <a:rPr lang="en-US" sz="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https://doi.org/10.1016/B978-0-12-824301-5.00006-X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Brüggemann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S., Chan, T., </a:t>
            </a:r>
            <a:r>
              <a:rPr lang="en-US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Wardi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G., Mandel, J., </a:t>
            </a:r>
            <a:r>
              <a:rPr lang="en-US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Fontanesi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J., &amp; </a:t>
            </a:r>
            <a:r>
              <a:rPr lang="en-US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Bitmead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R. R. (2021). Decision support tool for hospital resource allocation during the COVID-19 pandemic. </a:t>
            </a:r>
            <a:r>
              <a:rPr lang="en-US" sz="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Informatics in Medicine Unlocked,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24. </a:t>
            </a:r>
            <a:r>
              <a:rPr lang="en-US" sz="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https://doi.org/10.1016/j.imu.2021.100618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Centers for Disease Control and Prevention (2023) </a:t>
            </a:r>
            <a:r>
              <a:rPr lang="en-US" sz="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COVID-19 Vaccinations in the United States, County 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[Dataset]. https://healthdata.gov/dataset/COVID-19-Vaccinations-in-the-United-States-County/ipdn-uaih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Darity, W. (2008). Time Series Regression. </a:t>
            </a:r>
            <a:r>
              <a:rPr lang="en-US" sz="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International Encyclopedia of the Social Sciences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2nd ed., Vol. 8, p. 371-372. Macmillan Reference USA. 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Jensen, A. (2020). </a:t>
            </a:r>
            <a:r>
              <a:rPr lang="en-US" sz="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COVID-19: Overview, Economic Implications and Federal Response.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SNOVA.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Scheff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S. (2016) Chapter 6 - One-Way Analysis of Variance, </a:t>
            </a:r>
            <a:r>
              <a:rPr lang="en-US" sz="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Fundamental Statistical Principles for the Neurobiologist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Academic Press, Pages 97-133, ISBN 9780128047538, https://doi.org/10.1016/B978-0-12-804753-8.00006-3.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Shukla, S., 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Fressin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F., Un, M., 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Coetzer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H., &amp; 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Chaguturu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S. K. (2022). Optimizing vaccine distribution via mobile clinics: a case study on COVID-19 vaccine distribution to long-term care facilities. </a:t>
            </a:r>
            <a:r>
              <a:rPr lang="en-US" sz="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Vaccine, 40(5),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734–741. </a:t>
            </a:r>
            <a:r>
              <a:rPr lang="en-US" sz="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https://doi.org/10.1016/j.vaccine.2021.12.049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Singh, S., 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Ambooken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G. C., 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Setlur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R., Paul, S. K., </a:t>
            </a:r>
            <a:r>
              <a:rPr lang="en-US" sz="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Kanitkar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M., Singh Bhatia, S., &amp; Singh Kanwar, R. (2021). Challenges faced in establishing a dedicated 250 bed COVID-19 intensive care unit in a temporary structure. </a:t>
            </a:r>
            <a:r>
              <a:rPr lang="en-US" sz="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Trends in </a:t>
            </a:r>
            <a:r>
              <a:rPr lang="en-US" sz="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Anaesthesia</a:t>
            </a:r>
            <a:r>
              <a:rPr lang="en-US" sz="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Critical Care,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36, 9–16. </a:t>
            </a:r>
            <a:r>
              <a:rPr lang="en-US" sz="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https://doi.org/10.1016/j.tacc.2020.10.006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 Department of Health and Human Services (2023) </a:t>
            </a:r>
            <a:r>
              <a:rPr lang="en-US" sz="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COVID-19 Reported Patient Impact and Hospital Capacity by Facility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[Dataset].</a:t>
            </a: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https://healthdata.gov/Hospital/COVID-19-Reported-Patient-Impact-and-Hospital-Capa/anag-cw7u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800" baseline="30000" dirty="0"/>
          </a:p>
        </p:txBody>
      </p:sp>
    </p:spTree>
    <p:extLst>
      <p:ext uri="{BB962C8B-B14F-4D97-AF65-F5344CB8AC3E}">
        <p14:creationId xmlns:p14="http://schemas.microsoft.com/office/powerpoint/2010/main" val="3830927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F534-8E43-45C4-A200-2EB636AF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497" y="1545132"/>
            <a:ext cx="10058400" cy="145075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941106-89D3-EA97-E9BC-D96998A1C320}"/>
              </a:ext>
            </a:extLst>
          </p:cNvPr>
          <p:cNvCxnSpPr>
            <a:cxnSpLocks/>
          </p:cNvCxnSpPr>
          <p:nvPr/>
        </p:nvCxnSpPr>
        <p:spPr>
          <a:xfrm>
            <a:off x="1145458" y="3391534"/>
            <a:ext cx="100584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5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F534-8E43-45C4-A200-2EB636AF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 and Objectives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8C395-7202-4224-B76B-81FC313A7E8E}"/>
              </a:ext>
            </a:extLst>
          </p:cNvPr>
          <p:cNvSpPr txBox="1"/>
          <p:nvPr/>
        </p:nvSpPr>
        <p:spPr>
          <a:xfrm>
            <a:off x="1097279" y="2031754"/>
            <a:ext cx="6581715" cy="445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D</a:t>
            </a: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etermine how resources are managed within the US in response to the COVID-19 pandemic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Research question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How i</a:t>
            </a: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 the US able to properly manage resources to combat the COVID-19 pandemic?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kern="0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effectLst/>
                <a:latin typeface="Calibri" panose="020F0502020204030204" pitchFamily="34" charset="0"/>
              </a:rPr>
              <a:t>Focuses mainly on the foll</a:t>
            </a:r>
            <a:r>
              <a:rPr lang="en-US" kern="0" dirty="0">
                <a:latin typeface="Calibri" panose="020F0502020204030204" pitchFamily="34" charset="0"/>
              </a:rPr>
              <a:t>owing resources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Hospital Bed Space Capacity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Vaccine Di</a:t>
            </a:r>
            <a:r>
              <a:rPr lang="en-US" dirty="0">
                <a:latin typeface="Söhne"/>
              </a:rPr>
              <a:t>stribution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Scope: Study only applies to the top 4 populated States in the US (California, Florida, New York, Texas)</a:t>
            </a:r>
            <a:endParaRPr lang="en-US" b="0" i="0" dirty="0">
              <a:effectLst/>
              <a:latin typeface="Söhne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FA81D8-5DAF-0523-22E4-DC0861B28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282674"/>
              </p:ext>
            </p:extLst>
          </p:nvPr>
        </p:nvGraphicFramePr>
        <p:xfrm>
          <a:off x="7846142" y="3027021"/>
          <a:ext cx="3978133" cy="18668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6428">
                  <a:extLst>
                    <a:ext uri="{9D8B030D-6E8A-4147-A177-3AD203B41FA5}">
                      <a16:colId xmlns:a16="http://schemas.microsoft.com/office/drawing/2014/main" val="2202052095"/>
                    </a:ext>
                  </a:extLst>
                </a:gridCol>
                <a:gridCol w="1436548">
                  <a:extLst>
                    <a:ext uri="{9D8B030D-6E8A-4147-A177-3AD203B41FA5}">
                      <a16:colId xmlns:a16="http://schemas.microsoft.com/office/drawing/2014/main" val="2893946841"/>
                    </a:ext>
                  </a:extLst>
                </a:gridCol>
                <a:gridCol w="1375157">
                  <a:extLst>
                    <a:ext uri="{9D8B030D-6E8A-4147-A177-3AD203B41FA5}">
                      <a16:colId xmlns:a16="http://schemas.microsoft.com/office/drawing/2014/main" val="3618233383"/>
                    </a:ext>
                  </a:extLst>
                </a:gridCol>
              </a:tblGrid>
              <a:tr h="31113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Top 4 Populated States in the 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096195"/>
                  </a:ext>
                </a:extLst>
              </a:tr>
              <a:tr h="311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State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State Initials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Population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713704"/>
                  </a:ext>
                </a:extLst>
              </a:tr>
              <a:tr h="311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California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40,223,504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809195"/>
                  </a:ext>
                </a:extLst>
              </a:tr>
              <a:tr h="311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Texas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30,345,487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653956"/>
                  </a:ext>
                </a:extLst>
              </a:tr>
              <a:tr h="311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Florida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22,359,251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41360"/>
                  </a:ext>
                </a:extLst>
              </a:tr>
              <a:tr h="311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New York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20,448,194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997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47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F534-8E43-45C4-A200-2EB636AF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Datasets -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1A8C4-110A-2A91-C259-7EA0FB6C0755}"/>
              </a:ext>
            </a:extLst>
          </p:cNvPr>
          <p:cNvSpPr txBox="1"/>
          <p:nvPr/>
        </p:nvSpPr>
        <p:spPr>
          <a:xfrm>
            <a:off x="1097279" y="2031754"/>
            <a:ext cx="8440011" cy="4764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Healthdata.gov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Repository of health related data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kern="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“COVID-19 Reported Patient Impact and Hospital Capacity by Facility”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Inpatient_beds_used_7_day_sum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Inpatient_beds_7_day_sum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total_adult_patients_hospitalized_confirmed_covid_7_day_sum</a:t>
            </a:r>
            <a:endParaRPr lang="en-US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“COVID-19 Vaccinations in the United States, County”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Series_Completed_Yes</a:t>
            </a:r>
            <a:endParaRPr lang="en-US" sz="1800" kern="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Census2019</a:t>
            </a:r>
            <a:endParaRPr lang="en-US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</p:txBody>
      </p:sp>
      <p:pic>
        <p:nvPicPr>
          <p:cNvPr id="6146" name="Picture 2" descr="HealthData.gov">
            <a:extLst>
              <a:ext uri="{FF2B5EF4-FFF2-40B4-BE49-F238E27FC236}">
                <a16:creationId xmlns:a16="http://schemas.microsoft.com/office/drawing/2014/main" id="{DA228C10-44C8-5D2B-4BD7-CD94C9015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094" y="2031754"/>
            <a:ext cx="3310706" cy="7672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99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F534-8E43-45C4-A200-2EB636AF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1A8C4-110A-2A91-C259-7EA0FB6C0755}"/>
              </a:ext>
            </a:extLst>
          </p:cNvPr>
          <p:cNvSpPr txBox="1"/>
          <p:nvPr/>
        </p:nvSpPr>
        <p:spPr>
          <a:xfrm>
            <a:off x="1097279" y="2031754"/>
            <a:ext cx="8440011" cy="4159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inpatient bed usage rate (IBUR) is statistically different among the top 4 populated states?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H</a:t>
            </a:r>
            <a:r>
              <a:rPr lang="en-US" kern="0" baseline="-25000" dirty="0"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 : There is no significant difference in average IBUR between the top 4 populated states (CA, FL, NY, TX)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</a:t>
            </a:r>
            <a:r>
              <a:rPr lang="en-US" kern="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 The average IBUR between the top 4 populated states are not equal.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0" i="0" kern="0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kern="0" dirty="0">
                <a:latin typeface="Calibri" panose="020F0502020204030204" pitchFamily="34" charset="0"/>
              </a:rPr>
              <a:t>IBUR calculated using the formula</a:t>
            </a:r>
            <a:r>
              <a:rPr lang="en-US" kern="0" dirty="0">
                <a:latin typeface="Calibri" panose="020F0502020204030204" pitchFamily="34" charset="0"/>
              </a:rPr>
              <a:t>:</a:t>
            </a:r>
            <a:endParaRPr lang="en-US" b="0" i="0" kern="0" dirty="0">
              <a:latin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IBUR = Inpatient_beds_used_7_day_sum ÷ Inpatient_beds_7_day_sum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1800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One-way analysis of variance </a:t>
            </a: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(ANOVA) used for hypothesis testing</a:t>
            </a:r>
            <a:endParaRPr lang="en-US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2790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F534-8E43-45C4-A200-2EB636AF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1A8C4-110A-2A91-C259-7EA0FB6C0755}"/>
              </a:ext>
            </a:extLst>
          </p:cNvPr>
          <p:cNvSpPr txBox="1"/>
          <p:nvPr/>
        </p:nvSpPr>
        <p:spPr>
          <a:xfrm>
            <a:off x="1097279" y="2031754"/>
            <a:ext cx="8440011" cy="445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there a </a:t>
            </a: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statistical difference in the number of hospitalized adult COVID patients within top 4 populated states</a:t>
            </a: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?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H</a:t>
            </a:r>
            <a:r>
              <a:rPr lang="en-US" kern="0" baseline="-25000" dirty="0"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 : There is no significant difference in the average number of hospitalized adult COVID patients between the top 4 populated states (CA, FL, NY, TX)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</a:t>
            </a:r>
            <a:r>
              <a:rPr lang="en-US" kern="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 The average number of hospitalized adult COVID patients between the top 4 populated states are not equal.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kern="0" dirty="0">
                <a:latin typeface="Calibri" panose="020F0502020204030204" pitchFamily="34" charset="0"/>
              </a:rPr>
              <a:t>Analyze variable: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total_adult_patients_hospitalized_confirmed_covid_7_day_sum</a:t>
            </a: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b="0" i="0" kern="0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0" i="0" kern="0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One-way analysis of variance </a:t>
            </a: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(ANOVA) used for hypothesis testing</a:t>
            </a:r>
            <a:endParaRPr lang="en-US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486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F534-8E43-45C4-A200-2EB636AF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1A8C4-110A-2A91-C259-7EA0FB6C0755}"/>
              </a:ext>
            </a:extLst>
          </p:cNvPr>
          <p:cNvSpPr txBox="1"/>
          <p:nvPr/>
        </p:nvSpPr>
        <p:spPr>
          <a:xfrm>
            <a:off x="1097279" y="2031754"/>
            <a:ext cx="8440011" cy="4159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there a </a:t>
            </a: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statistical difference in vaccination rate among the top 4 populated states</a:t>
            </a: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?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H</a:t>
            </a:r>
            <a:r>
              <a:rPr lang="en-US" kern="0" baseline="-25000" dirty="0"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 : There is no significant difference in the average vaccination rate between the top 4 populated states (CA, FL, NY, TX)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</a:t>
            </a:r>
            <a:r>
              <a:rPr lang="en-US" kern="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 The average vaccination rates between the top 4 populated states are not equal.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kern="0" dirty="0">
              <a:effectLst/>
              <a:latin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kern="0" dirty="0">
                <a:latin typeface="Calibri" panose="020F0502020204030204" pitchFamily="34" charset="0"/>
              </a:rPr>
              <a:t>Vaccination Rate calculated using the formula: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Vaccination rate =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Series_Complete_Yes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÷ Census2019</a:t>
            </a:r>
            <a:endParaRPr lang="en-US" kern="0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0" i="0" kern="0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One-way analysis of variance </a:t>
            </a: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(ANOVA) used for hypothesis testing</a:t>
            </a:r>
            <a:endParaRPr lang="en-US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8227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F534-8E43-45C4-A200-2EB636AF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&amp; Ethical Considerations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1A8C4-110A-2A91-C259-7EA0FB6C0755}"/>
              </a:ext>
            </a:extLst>
          </p:cNvPr>
          <p:cNvSpPr txBox="1"/>
          <p:nvPr/>
        </p:nvSpPr>
        <p:spPr>
          <a:xfrm>
            <a:off x="1097279" y="2031754"/>
            <a:ext cx="7073327" cy="3464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Data precedes accurate identification of COVID-19 infections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Demographics are not represented by the datasets</a:t>
            </a:r>
            <a:endParaRPr lang="en-US" b="0" i="0" dirty="0">
              <a:effectLst/>
              <a:latin typeface="Söhne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Both datasets contain missing values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Data cleaning methods used to adjust data errors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Both datasets include patient information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Patient privacy is maintained however data collection methods are unknown</a:t>
            </a:r>
            <a:endParaRPr lang="en-US" b="0" i="0" dirty="0">
              <a:effectLst/>
              <a:latin typeface="Söhne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</p:txBody>
      </p:sp>
      <p:pic>
        <p:nvPicPr>
          <p:cNvPr id="17410" name="Picture 2" descr="How to Clean Your Data: Best Practices for Data Hygiene">
            <a:extLst>
              <a:ext uri="{FF2B5EF4-FFF2-40B4-BE49-F238E27FC236}">
                <a16:creationId xmlns:a16="http://schemas.microsoft.com/office/drawing/2014/main" id="{93B17609-6F93-8B6E-40CF-03700ACE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078" y="2031754"/>
            <a:ext cx="2909602" cy="16258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7 Tips for Protecting Patient Privacy for New Nurses - Minority Nurse">
            <a:extLst>
              <a:ext uri="{FF2B5EF4-FFF2-40B4-BE49-F238E27FC236}">
                <a16:creationId xmlns:a16="http://schemas.microsoft.com/office/drawing/2014/main" id="{393BFB59-52D5-562B-B158-D9982BCAB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285" y="4021393"/>
            <a:ext cx="2938395" cy="19467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8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F534-8E43-45C4-A200-2EB636AF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3" y="286603"/>
            <a:ext cx="10756490" cy="1450757"/>
          </a:xfrm>
        </p:spPr>
        <p:txBody>
          <a:bodyPr>
            <a:normAutofit/>
          </a:bodyPr>
          <a:lstStyle/>
          <a:p>
            <a:r>
              <a:rPr lang="en-US" sz="3600" dirty="0"/>
              <a:t>Hospital Capacity Dataset Summary Statistics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1A8C4-110A-2A91-C259-7EA0FB6C0755}"/>
              </a:ext>
            </a:extLst>
          </p:cNvPr>
          <p:cNvSpPr txBox="1"/>
          <p:nvPr/>
        </p:nvSpPr>
        <p:spPr>
          <a:xfrm>
            <a:off x="201804" y="2109037"/>
            <a:ext cx="3198775" cy="404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verage IBUR for CA, FL, and NY are relatively similar at around 70%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TX has the lowest IBUR among the largest populated states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kern="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FL and NY have the highest average number of hospitalized adults at about 127 adults per hospital</a:t>
            </a:r>
          </a:p>
        </p:txBody>
      </p:sp>
      <p:pic>
        <p:nvPicPr>
          <p:cNvPr id="4099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E1F30E2-50BF-A931-DE08-6A8BEA64F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579" y="2970394"/>
            <a:ext cx="4276362" cy="12099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E163F182-9939-436B-1024-353079F8B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239" y="2927410"/>
            <a:ext cx="4290590" cy="1252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BEC8FA4-E3A8-D4AF-D26C-C8981E50A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579" y="5050749"/>
            <a:ext cx="4276362" cy="12575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67A76692-2B4F-22ED-D0AE-4BB70E9C6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06" y="5097812"/>
            <a:ext cx="4401823" cy="116339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C4057302-91A5-84BA-E805-CADBA9013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523" y="29854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43AC37C-0378-4F44-A73E-BE3809505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826" y="2649669"/>
            <a:ext cx="714173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1: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 Summary Statistics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               Figure 2: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 Summary Statistics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643CBD7-2F81-3503-D01C-A88AFC64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498" y="4668465"/>
            <a:ext cx="63132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3: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 Summary Statistics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4: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TX Summary Statistics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8742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{7CDFE10F-9731-4963-B4BE-5A5E021B0DA0}tf56160789_win32</Template>
  <TotalTime>566</TotalTime>
  <Words>1748</Words>
  <Application>Microsoft Office PowerPoint</Application>
  <PresentationFormat>Widescreen</PresentationFormat>
  <Paragraphs>208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Bookman Old Style</vt:lpstr>
      <vt:lpstr>Calibri</vt:lpstr>
      <vt:lpstr>Franklin Gothic Book</vt:lpstr>
      <vt:lpstr>Söhne</vt:lpstr>
      <vt:lpstr>Times New Roman</vt:lpstr>
      <vt:lpstr>1_RetrospectVTI</vt:lpstr>
      <vt:lpstr>Module 8: Portfolio Project   Resource Management Analysis for COVID-19    </vt:lpstr>
      <vt:lpstr>Introduction on COVID-19</vt:lpstr>
      <vt:lpstr>Project Goals and Objectives </vt:lpstr>
      <vt:lpstr>The Datasets - Methodology</vt:lpstr>
      <vt:lpstr>Hypothesis 1</vt:lpstr>
      <vt:lpstr>Hypothesis 2</vt:lpstr>
      <vt:lpstr>Hypothesis 3</vt:lpstr>
      <vt:lpstr>Limitations &amp; Ethical Considerations</vt:lpstr>
      <vt:lpstr>Hospital Capacity Dataset Summary Statistics</vt:lpstr>
      <vt:lpstr>IBUR Distribution</vt:lpstr>
      <vt:lpstr>IBUR Time Regression Analysis</vt:lpstr>
      <vt:lpstr>IBUR ANOVA</vt:lpstr>
      <vt:lpstr>Total Hospitalized Adult COVID Patients  Distribution</vt:lpstr>
      <vt:lpstr>Total Hospitalized Adult COVID Patients Time Regression Analysis</vt:lpstr>
      <vt:lpstr>Total Hospitalized Adult COVID Patients ANOVA</vt:lpstr>
      <vt:lpstr>Vaccination Rate Distribution</vt:lpstr>
      <vt:lpstr>Vaccination Rate Time Regression Analysis</vt:lpstr>
      <vt:lpstr>Vaccination Rate ANOVA</vt:lpstr>
      <vt:lpstr>Conclusions</vt:lpstr>
      <vt:lpstr>Recommendations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Wilson Chan</dc:creator>
  <cp:lastModifiedBy>Wilson Chan</cp:lastModifiedBy>
  <cp:revision>33</cp:revision>
  <dcterms:created xsi:type="dcterms:W3CDTF">2021-05-16T23:35:50Z</dcterms:created>
  <dcterms:modified xsi:type="dcterms:W3CDTF">2023-04-10T03:25:43Z</dcterms:modified>
</cp:coreProperties>
</file>