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7" r:id="rId2"/>
    <p:sldId id="259" r:id="rId3"/>
    <p:sldId id="258" r:id="rId4"/>
    <p:sldId id="260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525" autoAdjust="0"/>
  </p:normalViewPr>
  <p:slideViewPr>
    <p:cSldViewPr snapToGrid="0">
      <p:cViewPr varScale="1">
        <p:scale>
          <a:sx n="117" d="100"/>
          <a:sy n="117" d="100"/>
        </p:scale>
        <p:origin x="14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Employee Total Sales 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'SQL Line1'!$I$1</c:f>
              <c:strCache>
                <c:ptCount val="1"/>
                <c:pt idx="0">
                  <c:v>sum_sales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'SQL Line1'!$C$2:$C$10</c:f>
              <c:strCache>
                <c:ptCount val="9"/>
                <c:pt idx="0">
                  <c:v>Peacock</c:v>
                </c:pt>
                <c:pt idx="1">
                  <c:v>Leverling</c:v>
                </c:pt>
                <c:pt idx="2">
                  <c:v>Davolio</c:v>
                </c:pt>
                <c:pt idx="3">
                  <c:v>Fuller</c:v>
                </c:pt>
                <c:pt idx="4">
                  <c:v>King</c:v>
                </c:pt>
                <c:pt idx="5">
                  <c:v>Callahan</c:v>
                </c:pt>
                <c:pt idx="6">
                  <c:v>Dodsworth</c:v>
                </c:pt>
                <c:pt idx="7">
                  <c:v>Suyama</c:v>
                </c:pt>
                <c:pt idx="8">
                  <c:v>Buchanan</c:v>
                </c:pt>
              </c:strCache>
            </c:strRef>
          </c:cat>
          <c:val>
            <c:numRef>
              <c:f>'SQL Line1'!$I$2:$I$10</c:f>
              <c:numCache>
                <c:formatCode>General</c:formatCode>
                <c:ptCount val="9"/>
                <c:pt idx="0">
                  <c:v>250187.45</c:v>
                </c:pt>
                <c:pt idx="1">
                  <c:v>213051.3</c:v>
                </c:pt>
                <c:pt idx="2">
                  <c:v>202143.71</c:v>
                </c:pt>
                <c:pt idx="3">
                  <c:v>177749.26</c:v>
                </c:pt>
                <c:pt idx="4">
                  <c:v>141295.99</c:v>
                </c:pt>
                <c:pt idx="5">
                  <c:v>133301.03</c:v>
                </c:pt>
                <c:pt idx="6">
                  <c:v>82964</c:v>
                </c:pt>
                <c:pt idx="7">
                  <c:v>78198.100000000006</c:v>
                </c:pt>
                <c:pt idx="8">
                  <c:v>75567.75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98101616"/>
        <c:axId val="198102176"/>
      </c:barChart>
      <c:catAx>
        <c:axId val="1981016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102176"/>
        <c:crosses val="autoZero"/>
        <c:auto val="1"/>
        <c:lblAlgn val="ctr"/>
        <c:lblOffset val="100"/>
        <c:noMultiLvlLbl val="0"/>
      </c:catAx>
      <c:valAx>
        <c:axId val="1981021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101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</a:t>
            </a:r>
            <a:r>
              <a:rPr lang="en-US" baseline="0"/>
              <a:t> by Year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'SQL Line3'!$C$1</c:f>
              <c:strCache>
                <c:ptCount val="1"/>
                <c:pt idx="0">
                  <c:v>sum_sales2015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'SQL Line3'!$B$2:$B$10</c:f>
              <c:strCache>
                <c:ptCount val="9"/>
                <c:pt idx="0">
                  <c:v>Peacock</c:v>
                </c:pt>
                <c:pt idx="1">
                  <c:v>Leverling</c:v>
                </c:pt>
                <c:pt idx="2">
                  <c:v>Davolio</c:v>
                </c:pt>
                <c:pt idx="3">
                  <c:v>Fuller</c:v>
                </c:pt>
                <c:pt idx="4">
                  <c:v>King</c:v>
                </c:pt>
                <c:pt idx="5">
                  <c:v>Callahan</c:v>
                </c:pt>
                <c:pt idx="6">
                  <c:v>Suyama</c:v>
                </c:pt>
                <c:pt idx="7">
                  <c:v>Buchanan</c:v>
                </c:pt>
                <c:pt idx="8">
                  <c:v>Dodsworth</c:v>
                </c:pt>
              </c:strCache>
            </c:strRef>
          </c:cat>
          <c:val>
            <c:numRef>
              <c:f>'SQL Line3'!$C$2:$C$10</c:f>
              <c:numCache>
                <c:formatCode>General</c:formatCode>
                <c:ptCount val="9"/>
                <c:pt idx="0">
                  <c:v>139477.70000000001</c:v>
                </c:pt>
                <c:pt idx="1">
                  <c:v>111788.61</c:v>
                </c:pt>
                <c:pt idx="2">
                  <c:v>97533.58</c:v>
                </c:pt>
                <c:pt idx="3">
                  <c:v>74958.600000000006</c:v>
                </c:pt>
                <c:pt idx="4">
                  <c:v>66689.14</c:v>
                </c:pt>
                <c:pt idx="5">
                  <c:v>59776.52</c:v>
                </c:pt>
                <c:pt idx="6">
                  <c:v>45992</c:v>
                </c:pt>
                <c:pt idx="7">
                  <c:v>32595.05</c:v>
                </c:pt>
                <c:pt idx="8">
                  <c:v>29577.55</c:v>
                </c:pt>
              </c:numCache>
            </c:numRef>
          </c:val>
        </c:ser>
        <c:ser>
          <c:idx val="1"/>
          <c:order val="1"/>
          <c:tx>
            <c:strRef>
              <c:f>'SQL Line3'!$E$1</c:f>
              <c:strCache>
                <c:ptCount val="1"/>
                <c:pt idx="0">
                  <c:v>sum_sales2016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'SQL Line3'!$B$2:$B$10</c:f>
              <c:strCache>
                <c:ptCount val="9"/>
                <c:pt idx="0">
                  <c:v>Peacock</c:v>
                </c:pt>
                <c:pt idx="1">
                  <c:v>Leverling</c:v>
                </c:pt>
                <c:pt idx="2">
                  <c:v>Davolio</c:v>
                </c:pt>
                <c:pt idx="3">
                  <c:v>Fuller</c:v>
                </c:pt>
                <c:pt idx="4">
                  <c:v>King</c:v>
                </c:pt>
                <c:pt idx="5">
                  <c:v>Callahan</c:v>
                </c:pt>
                <c:pt idx="6">
                  <c:v>Suyama</c:v>
                </c:pt>
                <c:pt idx="7">
                  <c:v>Buchanan</c:v>
                </c:pt>
                <c:pt idx="8">
                  <c:v>Dodsworth</c:v>
                </c:pt>
              </c:strCache>
            </c:strRef>
          </c:cat>
          <c:val>
            <c:numRef>
              <c:f>'SQL Line3'!$E$2:$E$10</c:f>
              <c:numCache>
                <c:formatCode>General</c:formatCode>
                <c:ptCount val="9"/>
                <c:pt idx="0">
                  <c:v>82030.89</c:v>
                </c:pt>
                <c:pt idx="1">
                  <c:v>79955.960000000006</c:v>
                </c:pt>
                <c:pt idx="2">
                  <c:v>65821.13</c:v>
                </c:pt>
                <c:pt idx="3">
                  <c:v>57594.95</c:v>
                </c:pt>
                <c:pt idx="4">
                  <c:v>56502.05</c:v>
                </c:pt>
                <c:pt idx="5">
                  <c:v>50363.11</c:v>
                </c:pt>
                <c:pt idx="6">
                  <c:v>42020.75</c:v>
                </c:pt>
                <c:pt idx="7">
                  <c:v>21007.5</c:v>
                </c:pt>
                <c:pt idx="8">
                  <c:v>14475</c:v>
                </c:pt>
              </c:numCache>
            </c:numRef>
          </c:val>
        </c:ser>
        <c:ser>
          <c:idx val="2"/>
          <c:order val="2"/>
          <c:tx>
            <c:strRef>
              <c:f>'SQL Line3'!$F$1</c:f>
              <c:strCache>
                <c:ptCount val="1"/>
                <c:pt idx="0">
                  <c:v>sum_sales2014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'SQL Line3'!$B$2:$B$10</c:f>
              <c:strCache>
                <c:ptCount val="9"/>
                <c:pt idx="0">
                  <c:v>Peacock</c:v>
                </c:pt>
                <c:pt idx="1">
                  <c:v>Leverling</c:v>
                </c:pt>
                <c:pt idx="2">
                  <c:v>Davolio</c:v>
                </c:pt>
                <c:pt idx="3">
                  <c:v>Fuller</c:v>
                </c:pt>
                <c:pt idx="4">
                  <c:v>King</c:v>
                </c:pt>
                <c:pt idx="5">
                  <c:v>Callahan</c:v>
                </c:pt>
                <c:pt idx="6">
                  <c:v>Suyama</c:v>
                </c:pt>
                <c:pt idx="7">
                  <c:v>Buchanan</c:v>
                </c:pt>
                <c:pt idx="8">
                  <c:v>Dodsworth</c:v>
                </c:pt>
              </c:strCache>
            </c:strRef>
          </c:cat>
          <c:val>
            <c:numRef>
              <c:f>'SQL Line3'!$F$2:$F$10</c:f>
              <c:numCache>
                <c:formatCode>General</c:formatCode>
                <c:ptCount val="9"/>
                <c:pt idx="0">
                  <c:v>53114.8</c:v>
                </c:pt>
                <c:pt idx="1">
                  <c:v>38789</c:v>
                </c:pt>
                <c:pt idx="2">
                  <c:v>23161.4</c:v>
                </c:pt>
                <c:pt idx="3">
                  <c:v>22834.7</c:v>
                </c:pt>
                <c:pt idx="4">
                  <c:v>21965.200000000001</c:v>
                </c:pt>
                <c:pt idx="5">
                  <c:v>19231.8</c:v>
                </c:pt>
                <c:pt idx="6">
                  <c:v>18104.8</c:v>
                </c:pt>
                <c:pt idx="7">
                  <c:v>17731.099999999999</c:v>
                </c:pt>
                <c:pt idx="8">
                  <c:v>11365.7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8106096"/>
        <c:axId val="195714896"/>
      </c:barChart>
      <c:catAx>
        <c:axId val="1981060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714896"/>
        <c:crosses val="autoZero"/>
        <c:auto val="1"/>
        <c:lblAlgn val="ctr"/>
        <c:lblOffset val="100"/>
        <c:noMultiLvlLbl val="0"/>
      </c:catAx>
      <c:valAx>
        <c:axId val="195714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106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 Leader by</a:t>
            </a:r>
            <a:r>
              <a:rPr lang="en-US" baseline="0" dirty="0"/>
              <a:t> </a:t>
            </a:r>
            <a:r>
              <a:rPr lang="en-US" baseline="0" dirty="0" err="1" smtClean="0"/>
              <a:t>ProductID</a:t>
            </a:r>
            <a:r>
              <a:rPr lang="en-US" baseline="0" dirty="0" smtClean="0"/>
              <a:t> 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'SQL Line4'!$C$1</c:f>
              <c:strCache>
                <c:ptCount val="1"/>
                <c:pt idx="0">
                  <c:v>productid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'SQL Line4'!$B$2:$B$11</c:f>
              <c:strCache>
                <c:ptCount val="10"/>
                <c:pt idx="0">
                  <c:v>Davolio</c:v>
                </c:pt>
                <c:pt idx="1">
                  <c:v>King</c:v>
                </c:pt>
                <c:pt idx="2">
                  <c:v>Dodsworth</c:v>
                </c:pt>
                <c:pt idx="3">
                  <c:v>Dodsworth</c:v>
                </c:pt>
                <c:pt idx="4">
                  <c:v>Peacock</c:v>
                </c:pt>
                <c:pt idx="5">
                  <c:v>Dodsworth</c:v>
                </c:pt>
                <c:pt idx="6">
                  <c:v>Buchanan</c:v>
                </c:pt>
                <c:pt idx="7">
                  <c:v>King</c:v>
                </c:pt>
                <c:pt idx="8">
                  <c:v>Davolio</c:v>
                </c:pt>
                <c:pt idx="9">
                  <c:v>Fuller</c:v>
                </c:pt>
              </c:strCache>
            </c:strRef>
          </c:cat>
          <c:val>
            <c:numRef>
              <c:f>'SQL Line4'!$C$2:$C$11</c:f>
              <c:numCache>
                <c:formatCode>General</c:formatCode>
                <c:ptCount val="10"/>
                <c:pt idx="0">
                  <c:v>38</c:v>
                </c:pt>
                <c:pt idx="1">
                  <c:v>29</c:v>
                </c:pt>
                <c:pt idx="2">
                  <c:v>59</c:v>
                </c:pt>
                <c:pt idx="3">
                  <c:v>9</c:v>
                </c:pt>
                <c:pt idx="4">
                  <c:v>64</c:v>
                </c:pt>
                <c:pt idx="5">
                  <c:v>20</c:v>
                </c:pt>
                <c:pt idx="6">
                  <c:v>53</c:v>
                </c:pt>
                <c:pt idx="7">
                  <c:v>28</c:v>
                </c:pt>
                <c:pt idx="8">
                  <c:v>17</c:v>
                </c:pt>
                <c:pt idx="9">
                  <c:v>62</c:v>
                </c:pt>
              </c:numCache>
            </c:numRef>
          </c:val>
        </c:ser>
        <c:ser>
          <c:idx val="1"/>
          <c:order val="1"/>
          <c:tx>
            <c:strRef>
              <c:f>'SQL Line4'!$E$1</c:f>
              <c:strCache>
                <c:ptCount val="1"/>
                <c:pt idx="0">
                  <c:v>max_sales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'SQL Line4'!$B$2:$B$11</c:f>
              <c:strCache>
                <c:ptCount val="10"/>
                <c:pt idx="0">
                  <c:v>Davolio</c:v>
                </c:pt>
                <c:pt idx="1">
                  <c:v>King</c:v>
                </c:pt>
                <c:pt idx="2">
                  <c:v>Dodsworth</c:v>
                </c:pt>
                <c:pt idx="3">
                  <c:v>Dodsworth</c:v>
                </c:pt>
                <c:pt idx="4">
                  <c:v>Peacock</c:v>
                </c:pt>
                <c:pt idx="5">
                  <c:v>Dodsworth</c:v>
                </c:pt>
                <c:pt idx="6">
                  <c:v>Buchanan</c:v>
                </c:pt>
                <c:pt idx="7">
                  <c:v>King</c:v>
                </c:pt>
                <c:pt idx="8">
                  <c:v>Davolio</c:v>
                </c:pt>
                <c:pt idx="9">
                  <c:v>Fuller</c:v>
                </c:pt>
              </c:strCache>
            </c:strRef>
          </c:cat>
          <c:val>
            <c:numRef>
              <c:f>'SQL Line4'!$E$2:$E$11</c:f>
              <c:numCache>
                <c:formatCode>General</c:formatCode>
                <c:ptCount val="10"/>
                <c:pt idx="0">
                  <c:v>15810</c:v>
                </c:pt>
                <c:pt idx="1">
                  <c:v>7427.4</c:v>
                </c:pt>
                <c:pt idx="2">
                  <c:v>6050</c:v>
                </c:pt>
                <c:pt idx="3">
                  <c:v>4850</c:v>
                </c:pt>
                <c:pt idx="4">
                  <c:v>4322.5</c:v>
                </c:pt>
                <c:pt idx="5">
                  <c:v>4050</c:v>
                </c:pt>
                <c:pt idx="6">
                  <c:v>3936</c:v>
                </c:pt>
                <c:pt idx="7">
                  <c:v>3192</c:v>
                </c:pt>
                <c:pt idx="8">
                  <c:v>3003</c:v>
                </c:pt>
                <c:pt idx="9">
                  <c:v>2958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49302448"/>
        <c:axId val="149303008"/>
      </c:barChart>
      <c:catAx>
        <c:axId val="1493024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303008"/>
        <c:crosses val="autoZero"/>
        <c:auto val="1"/>
        <c:lblAlgn val="ctr"/>
        <c:lblOffset val="100"/>
        <c:noMultiLvlLbl val="0"/>
      </c:catAx>
      <c:valAx>
        <c:axId val="149303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302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Number of products</a:t>
            </a:r>
            <a:r>
              <a:rPr lang="en-US" baseline="0" dirty="0" smtClean="0"/>
              <a:t> lead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326159230096237"/>
          <c:y val="0.17171296296296298"/>
          <c:w val="0.84396062992125986"/>
          <c:h val="0.504717847769028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'SQL Line5'!$B$1</c:f>
              <c:strCache>
                <c:ptCount val="1"/>
                <c:pt idx="0">
                  <c:v>count(max_sales)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'SQL Line5'!$A$2:$A$10</c:f>
              <c:strCache>
                <c:ptCount val="9"/>
                <c:pt idx="0">
                  <c:v>Buchanan</c:v>
                </c:pt>
                <c:pt idx="1">
                  <c:v>Callahan</c:v>
                </c:pt>
                <c:pt idx="2">
                  <c:v>Davolio</c:v>
                </c:pt>
                <c:pt idx="3">
                  <c:v>Dodsworth</c:v>
                </c:pt>
                <c:pt idx="4">
                  <c:v>Fuller</c:v>
                </c:pt>
                <c:pt idx="5">
                  <c:v>King</c:v>
                </c:pt>
                <c:pt idx="6">
                  <c:v>Leverling</c:v>
                </c:pt>
                <c:pt idx="7">
                  <c:v>Peacock</c:v>
                </c:pt>
                <c:pt idx="8">
                  <c:v>Suyama</c:v>
                </c:pt>
              </c:strCache>
            </c:strRef>
          </c:cat>
          <c:val>
            <c:numRef>
              <c:f>'SQL Line5'!$B$2:$B$10</c:f>
              <c:numCache>
                <c:formatCode>General</c:formatCode>
                <c:ptCount val="9"/>
                <c:pt idx="0">
                  <c:v>11</c:v>
                </c:pt>
                <c:pt idx="1">
                  <c:v>9</c:v>
                </c:pt>
                <c:pt idx="2">
                  <c:v>10</c:v>
                </c:pt>
                <c:pt idx="3">
                  <c:v>12</c:v>
                </c:pt>
                <c:pt idx="4">
                  <c:v>10</c:v>
                </c:pt>
                <c:pt idx="5">
                  <c:v>9</c:v>
                </c:pt>
                <c:pt idx="6">
                  <c:v>6</c:v>
                </c:pt>
                <c:pt idx="7">
                  <c:v>7</c:v>
                </c:pt>
                <c:pt idx="8">
                  <c:v>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5717136"/>
        <c:axId val="195717696"/>
      </c:barChart>
      <c:catAx>
        <c:axId val="195717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Name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4858390201224847"/>
              <c:y val="0.878680373286672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717696"/>
        <c:crosses val="autoZero"/>
        <c:auto val="1"/>
        <c:lblAlgn val="ctr"/>
        <c:lblOffset val="100"/>
        <c:noMultiLvlLbl val="0"/>
      </c:catAx>
      <c:valAx>
        <c:axId val="195717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# of times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717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42955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e.employeeid</a:t>
            </a:r>
            <a:r>
              <a:rPr lang="en-US" dirty="0" smtClean="0"/>
              <a:t>, </a:t>
            </a:r>
            <a:r>
              <a:rPr lang="en-US" dirty="0" err="1" smtClean="0"/>
              <a:t>e.firstname</a:t>
            </a:r>
            <a:r>
              <a:rPr lang="en-US" dirty="0" smtClean="0"/>
              <a:t>, </a:t>
            </a:r>
            <a:r>
              <a:rPr lang="en-US" dirty="0" err="1" smtClean="0"/>
              <a:t>e.lastname</a:t>
            </a:r>
            <a:r>
              <a:rPr lang="en-US" dirty="0" smtClean="0"/>
              <a:t>, </a:t>
            </a:r>
            <a:r>
              <a:rPr lang="en-US" dirty="0" err="1" smtClean="0"/>
              <a:t>e.hiredate</a:t>
            </a:r>
            <a:r>
              <a:rPr lang="en-US" dirty="0" smtClean="0"/>
              <a:t>, </a:t>
            </a:r>
            <a:r>
              <a:rPr lang="en-US" dirty="0" err="1" smtClean="0"/>
              <a:t>o.orderdate</a:t>
            </a:r>
            <a:r>
              <a:rPr lang="en-US" dirty="0" smtClean="0"/>
              <a:t>, </a:t>
            </a:r>
            <a:r>
              <a:rPr lang="en-US" dirty="0" err="1" smtClean="0"/>
              <a:t>od.productid</a:t>
            </a:r>
            <a:r>
              <a:rPr lang="en-US" dirty="0" smtClean="0"/>
              <a:t>, </a:t>
            </a:r>
            <a:r>
              <a:rPr lang="en-US" dirty="0" err="1" smtClean="0"/>
              <a:t>od.unitprice</a:t>
            </a:r>
            <a:r>
              <a:rPr lang="en-US" dirty="0" smtClean="0"/>
              <a:t> </a:t>
            </a:r>
            <a:r>
              <a:rPr lang="en-US" dirty="0" err="1" smtClean="0"/>
              <a:t>unitprice</a:t>
            </a:r>
            <a:r>
              <a:rPr lang="en-US" dirty="0" smtClean="0"/>
              <a:t>, </a:t>
            </a:r>
            <a:r>
              <a:rPr lang="en-US" dirty="0" err="1" smtClean="0"/>
              <a:t>od.quantity</a:t>
            </a:r>
            <a:r>
              <a:rPr lang="en-US" dirty="0" smtClean="0"/>
              <a:t> quantity, sum(quantity*</a:t>
            </a:r>
            <a:r>
              <a:rPr lang="en-US" dirty="0" err="1" smtClean="0"/>
              <a:t>unitprice</a:t>
            </a:r>
            <a:r>
              <a:rPr lang="en-US" dirty="0" smtClean="0"/>
              <a:t>) as </a:t>
            </a:r>
            <a:r>
              <a:rPr lang="en-US" dirty="0" err="1" smtClean="0"/>
              <a:t>sum_sales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from Employees 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join orders o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on </a:t>
            </a:r>
            <a:r>
              <a:rPr lang="en-US" dirty="0" err="1" smtClean="0"/>
              <a:t>o.employeeid</a:t>
            </a:r>
            <a:r>
              <a:rPr lang="en-US" dirty="0" smtClean="0"/>
              <a:t> = </a:t>
            </a:r>
            <a:r>
              <a:rPr lang="en-US" dirty="0" err="1" smtClean="0"/>
              <a:t>e.employeeid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join </a:t>
            </a:r>
            <a:r>
              <a:rPr lang="en-US" dirty="0" err="1" smtClean="0"/>
              <a:t>orderdetails</a:t>
            </a:r>
            <a:r>
              <a:rPr lang="en-US" dirty="0" smtClean="0"/>
              <a:t> od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on </a:t>
            </a:r>
            <a:r>
              <a:rPr lang="en-US" dirty="0" err="1" smtClean="0"/>
              <a:t>od.orderid</a:t>
            </a:r>
            <a:r>
              <a:rPr lang="en-US" dirty="0" smtClean="0"/>
              <a:t> = </a:t>
            </a:r>
            <a:r>
              <a:rPr lang="en-US" dirty="0" err="1" smtClean="0"/>
              <a:t>o.orderid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 by </a:t>
            </a:r>
            <a:r>
              <a:rPr lang="en-US" dirty="0" err="1" smtClean="0"/>
              <a:t>e.employeeid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order by </a:t>
            </a:r>
            <a:r>
              <a:rPr lang="en-US" dirty="0" err="1" smtClean="0"/>
              <a:t>sum_sales</a:t>
            </a:r>
            <a:r>
              <a:rPr lang="en-US" dirty="0" smtClean="0"/>
              <a:t> </a:t>
            </a:r>
            <a:r>
              <a:rPr lang="en-US" dirty="0" err="1" smtClean="0"/>
              <a:t>desc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19647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e.employeeid</a:t>
            </a:r>
            <a:r>
              <a:rPr lang="en-US" dirty="0" smtClean="0"/>
              <a:t> </a:t>
            </a:r>
            <a:r>
              <a:rPr lang="en-US" dirty="0" err="1" smtClean="0"/>
              <a:t>employeeid</a:t>
            </a:r>
            <a:r>
              <a:rPr lang="en-US" dirty="0" smtClean="0"/>
              <a:t>, </a:t>
            </a:r>
            <a:r>
              <a:rPr lang="en-US" dirty="0" err="1" smtClean="0"/>
              <a:t>e.lastname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r>
              <a:rPr lang="en-US" dirty="0" smtClean="0"/>
              <a:t>, sum(</a:t>
            </a:r>
            <a:r>
              <a:rPr lang="en-US" dirty="0" err="1" smtClean="0"/>
              <a:t>od.quantity</a:t>
            </a:r>
            <a:r>
              <a:rPr lang="en-US" dirty="0" smtClean="0"/>
              <a:t>*</a:t>
            </a:r>
            <a:r>
              <a:rPr lang="en-US" dirty="0" err="1" smtClean="0"/>
              <a:t>od.unitprice</a:t>
            </a:r>
            <a:r>
              <a:rPr lang="en-US" dirty="0" smtClean="0"/>
              <a:t>) sum_sales2016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from Employees 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join orders o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on </a:t>
            </a:r>
            <a:r>
              <a:rPr lang="en-US" dirty="0" err="1" smtClean="0"/>
              <a:t>o.employeeid</a:t>
            </a:r>
            <a:r>
              <a:rPr lang="en-US" dirty="0" smtClean="0"/>
              <a:t> = </a:t>
            </a:r>
            <a:r>
              <a:rPr lang="en-US" dirty="0" err="1" smtClean="0"/>
              <a:t>e.employeeid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join </a:t>
            </a:r>
            <a:r>
              <a:rPr lang="en-US" dirty="0" err="1" smtClean="0"/>
              <a:t>orderdetails</a:t>
            </a:r>
            <a:r>
              <a:rPr lang="en-US" dirty="0" smtClean="0"/>
              <a:t> od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on </a:t>
            </a:r>
            <a:r>
              <a:rPr lang="en-US" dirty="0" err="1" smtClean="0"/>
              <a:t>od.orderid</a:t>
            </a:r>
            <a:r>
              <a:rPr lang="en-US" dirty="0" smtClean="0"/>
              <a:t> = </a:t>
            </a:r>
            <a:r>
              <a:rPr lang="en-US" dirty="0" err="1" smtClean="0"/>
              <a:t>o.orderid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join products p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on </a:t>
            </a:r>
            <a:r>
              <a:rPr lang="en-US" dirty="0" err="1" smtClean="0"/>
              <a:t>p.productid</a:t>
            </a:r>
            <a:r>
              <a:rPr lang="en-US" dirty="0" smtClean="0"/>
              <a:t> = </a:t>
            </a:r>
            <a:r>
              <a:rPr lang="en-US" dirty="0" err="1" smtClean="0"/>
              <a:t>od.productid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o.orderdate</a:t>
            </a:r>
            <a:r>
              <a:rPr lang="en-US" dirty="0" smtClean="0"/>
              <a:t> between '2016-01-01' and '2016-12-31'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 by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order by sum_sales2016 </a:t>
            </a:r>
            <a:r>
              <a:rPr lang="en-US" dirty="0" err="1" smtClean="0"/>
              <a:t>desc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e.employeeid</a:t>
            </a:r>
            <a:r>
              <a:rPr lang="en-US" dirty="0" smtClean="0"/>
              <a:t> </a:t>
            </a:r>
            <a:r>
              <a:rPr lang="en-US" dirty="0" err="1" smtClean="0"/>
              <a:t>employeeid</a:t>
            </a:r>
            <a:r>
              <a:rPr lang="en-US" dirty="0" smtClean="0"/>
              <a:t>, </a:t>
            </a:r>
            <a:r>
              <a:rPr lang="en-US" dirty="0" err="1" smtClean="0"/>
              <a:t>e.lastname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r>
              <a:rPr lang="en-US" dirty="0" smtClean="0"/>
              <a:t>, sum(</a:t>
            </a:r>
            <a:r>
              <a:rPr lang="en-US" dirty="0" err="1" smtClean="0"/>
              <a:t>od.quantity</a:t>
            </a:r>
            <a:r>
              <a:rPr lang="en-US" dirty="0" smtClean="0"/>
              <a:t>*</a:t>
            </a:r>
            <a:r>
              <a:rPr lang="en-US" dirty="0" err="1" smtClean="0"/>
              <a:t>od.unitprice</a:t>
            </a:r>
            <a:r>
              <a:rPr lang="en-US" dirty="0" smtClean="0"/>
              <a:t>) sum_sales2015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from Employees 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join orders o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on </a:t>
            </a:r>
            <a:r>
              <a:rPr lang="en-US" dirty="0" err="1" smtClean="0"/>
              <a:t>o.employeeid</a:t>
            </a:r>
            <a:r>
              <a:rPr lang="en-US" dirty="0" smtClean="0"/>
              <a:t> = </a:t>
            </a:r>
            <a:r>
              <a:rPr lang="en-US" dirty="0" err="1" smtClean="0"/>
              <a:t>e.employeeid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join </a:t>
            </a:r>
            <a:r>
              <a:rPr lang="en-US" dirty="0" err="1" smtClean="0"/>
              <a:t>orderdetails</a:t>
            </a:r>
            <a:r>
              <a:rPr lang="en-US" dirty="0" smtClean="0"/>
              <a:t> od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on </a:t>
            </a:r>
            <a:r>
              <a:rPr lang="en-US" dirty="0" err="1" smtClean="0"/>
              <a:t>od.orderid</a:t>
            </a:r>
            <a:r>
              <a:rPr lang="en-US" dirty="0" smtClean="0"/>
              <a:t> = </a:t>
            </a:r>
            <a:r>
              <a:rPr lang="en-US" dirty="0" err="1" smtClean="0"/>
              <a:t>o.orderid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join products p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on </a:t>
            </a:r>
            <a:r>
              <a:rPr lang="en-US" dirty="0" err="1" smtClean="0"/>
              <a:t>p.productid</a:t>
            </a:r>
            <a:r>
              <a:rPr lang="en-US" dirty="0" smtClean="0"/>
              <a:t> = </a:t>
            </a:r>
            <a:r>
              <a:rPr lang="en-US" dirty="0" err="1" smtClean="0"/>
              <a:t>od.productid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o.orderdate</a:t>
            </a:r>
            <a:r>
              <a:rPr lang="en-US" dirty="0" smtClean="0"/>
              <a:t> between '2015-01-01' and '2015-12-31'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 by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order by sum_sales2015 </a:t>
            </a:r>
            <a:r>
              <a:rPr lang="en-US" dirty="0" err="1" smtClean="0"/>
              <a:t>desc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e.employeeid</a:t>
            </a:r>
            <a:r>
              <a:rPr lang="en-US" dirty="0" smtClean="0"/>
              <a:t> </a:t>
            </a:r>
            <a:r>
              <a:rPr lang="en-US" dirty="0" err="1" smtClean="0"/>
              <a:t>employeeid</a:t>
            </a:r>
            <a:r>
              <a:rPr lang="en-US" dirty="0" smtClean="0"/>
              <a:t>, </a:t>
            </a:r>
            <a:r>
              <a:rPr lang="en-US" dirty="0" err="1" smtClean="0"/>
              <a:t>e.firstname</a:t>
            </a:r>
            <a:r>
              <a:rPr lang="en-US" dirty="0" smtClean="0"/>
              <a:t>, </a:t>
            </a:r>
            <a:r>
              <a:rPr lang="en-US" dirty="0" err="1" smtClean="0"/>
              <a:t>e.lastname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r>
              <a:rPr lang="en-US" dirty="0" smtClean="0"/>
              <a:t>, sum(</a:t>
            </a:r>
            <a:r>
              <a:rPr lang="en-US" dirty="0" err="1" smtClean="0"/>
              <a:t>od.quantity</a:t>
            </a:r>
            <a:r>
              <a:rPr lang="en-US" dirty="0" smtClean="0"/>
              <a:t>*</a:t>
            </a:r>
            <a:r>
              <a:rPr lang="en-US" dirty="0" err="1" smtClean="0"/>
              <a:t>od.unitprice</a:t>
            </a:r>
            <a:r>
              <a:rPr lang="en-US" dirty="0" smtClean="0"/>
              <a:t>) sum_sales2014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from Employees 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join orders o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on </a:t>
            </a:r>
            <a:r>
              <a:rPr lang="en-US" dirty="0" err="1" smtClean="0"/>
              <a:t>o.employeeid</a:t>
            </a:r>
            <a:r>
              <a:rPr lang="en-US" dirty="0" smtClean="0"/>
              <a:t> = </a:t>
            </a:r>
            <a:r>
              <a:rPr lang="en-US" dirty="0" err="1" smtClean="0"/>
              <a:t>e.employeeid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join </a:t>
            </a:r>
            <a:r>
              <a:rPr lang="en-US" dirty="0" err="1" smtClean="0"/>
              <a:t>orderdetails</a:t>
            </a:r>
            <a:r>
              <a:rPr lang="en-US" dirty="0" smtClean="0"/>
              <a:t> od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on </a:t>
            </a:r>
            <a:r>
              <a:rPr lang="en-US" dirty="0" err="1" smtClean="0"/>
              <a:t>od.orderid</a:t>
            </a:r>
            <a:r>
              <a:rPr lang="en-US" dirty="0" smtClean="0"/>
              <a:t> = </a:t>
            </a:r>
            <a:r>
              <a:rPr lang="en-US" dirty="0" err="1" smtClean="0"/>
              <a:t>o.orderid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join products p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on </a:t>
            </a:r>
            <a:r>
              <a:rPr lang="en-US" dirty="0" err="1" smtClean="0"/>
              <a:t>p.productid</a:t>
            </a:r>
            <a:r>
              <a:rPr lang="en-US" dirty="0" smtClean="0"/>
              <a:t> = </a:t>
            </a:r>
            <a:r>
              <a:rPr lang="en-US" dirty="0" err="1" smtClean="0"/>
              <a:t>od.productid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o.orderdate</a:t>
            </a:r>
            <a:r>
              <a:rPr lang="en-US" dirty="0" smtClean="0"/>
              <a:t> between '2014-01-01' and '2014-12-31'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 by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order by sum_sales2014 </a:t>
            </a:r>
            <a:r>
              <a:rPr lang="en-US" dirty="0" err="1" smtClean="0"/>
              <a:t>desc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350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with table1 as(select </a:t>
            </a:r>
            <a:r>
              <a:rPr lang="en-US" dirty="0" err="1" smtClean="0"/>
              <a:t>e.employeeid</a:t>
            </a:r>
            <a:r>
              <a:rPr lang="en-US" dirty="0" smtClean="0"/>
              <a:t> ID, </a:t>
            </a:r>
            <a:r>
              <a:rPr lang="en-US" dirty="0" err="1" smtClean="0"/>
              <a:t>e.lastname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r>
              <a:rPr lang="en-US" dirty="0" smtClean="0"/>
              <a:t>, </a:t>
            </a:r>
            <a:r>
              <a:rPr lang="en-US" dirty="0" err="1" smtClean="0"/>
              <a:t>od.productid</a:t>
            </a:r>
            <a:r>
              <a:rPr lang="en-US" dirty="0" smtClean="0"/>
              <a:t> </a:t>
            </a:r>
            <a:r>
              <a:rPr lang="en-US" dirty="0" err="1" smtClean="0"/>
              <a:t>productid</a:t>
            </a:r>
            <a:r>
              <a:rPr lang="en-US" dirty="0" smtClean="0"/>
              <a:t>, </a:t>
            </a:r>
            <a:r>
              <a:rPr lang="en-US" dirty="0" err="1" smtClean="0"/>
              <a:t>p.productname</a:t>
            </a:r>
            <a:r>
              <a:rPr lang="en-US" dirty="0" smtClean="0"/>
              <a:t> </a:t>
            </a:r>
            <a:r>
              <a:rPr lang="en-US" dirty="0" err="1" smtClean="0"/>
              <a:t>productname</a:t>
            </a:r>
            <a:r>
              <a:rPr lang="en-US" dirty="0" smtClean="0"/>
              <a:t>, (</a:t>
            </a:r>
            <a:r>
              <a:rPr lang="en-US" dirty="0" err="1" smtClean="0"/>
              <a:t>od.quantity</a:t>
            </a:r>
            <a:r>
              <a:rPr lang="en-US" dirty="0" smtClean="0"/>
              <a:t>*</a:t>
            </a:r>
            <a:r>
              <a:rPr lang="en-US" dirty="0" err="1" smtClean="0"/>
              <a:t>od.unitprice</a:t>
            </a:r>
            <a:r>
              <a:rPr lang="en-US" dirty="0" smtClean="0"/>
              <a:t>) sales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from Employees 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join orders o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on </a:t>
            </a:r>
            <a:r>
              <a:rPr lang="en-US" dirty="0" err="1" smtClean="0"/>
              <a:t>o.employeeid</a:t>
            </a:r>
            <a:r>
              <a:rPr lang="en-US" dirty="0" smtClean="0"/>
              <a:t> = </a:t>
            </a:r>
            <a:r>
              <a:rPr lang="en-US" dirty="0" err="1" smtClean="0"/>
              <a:t>e.employeeid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join </a:t>
            </a:r>
            <a:r>
              <a:rPr lang="en-US" dirty="0" err="1" smtClean="0"/>
              <a:t>orderdetails</a:t>
            </a:r>
            <a:r>
              <a:rPr lang="en-US" dirty="0" smtClean="0"/>
              <a:t> od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on </a:t>
            </a:r>
            <a:r>
              <a:rPr lang="en-US" dirty="0" err="1" smtClean="0"/>
              <a:t>od.orderid</a:t>
            </a:r>
            <a:r>
              <a:rPr lang="en-US" dirty="0" smtClean="0"/>
              <a:t> = </a:t>
            </a:r>
            <a:r>
              <a:rPr lang="en-US" dirty="0" err="1" smtClean="0"/>
              <a:t>o.orderid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join products p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on </a:t>
            </a:r>
            <a:r>
              <a:rPr lang="en-US" dirty="0" err="1" smtClean="0"/>
              <a:t>p.productid</a:t>
            </a:r>
            <a:r>
              <a:rPr lang="en-US" dirty="0" smtClean="0"/>
              <a:t> = </a:t>
            </a:r>
            <a:r>
              <a:rPr lang="en-US" dirty="0" err="1" smtClean="0"/>
              <a:t>od.productid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 by </a:t>
            </a:r>
            <a:r>
              <a:rPr lang="en-US" dirty="0" err="1" smtClean="0"/>
              <a:t>productname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)</a:t>
            </a:r>
          </a:p>
          <a:p>
            <a:pPr lvl="0" rtl="0">
              <a:spcBef>
                <a:spcPts val="0"/>
              </a:spcBef>
              <a:buNone/>
            </a:pP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select id, </a:t>
            </a:r>
            <a:r>
              <a:rPr lang="en-US" dirty="0" err="1" smtClean="0"/>
              <a:t>lastname</a:t>
            </a:r>
            <a:r>
              <a:rPr lang="en-US" dirty="0" smtClean="0"/>
              <a:t>, </a:t>
            </a:r>
            <a:r>
              <a:rPr lang="en-US" dirty="0" err="1" smtClean="0"/>
              <a:t>productid</a:t>
            </a:r>
            <a:r>
              <a:rPr lang="en-US" dirty="0" smtClean="0"/>
              <a:t>, </a:t>
            </a:r>
            <a:r>
              <a:rPr lang="en-US" dirty="0" err="1" smtClean="0"/>
              <a:t>productname</a:t>
            </a:r>
            <a:r>
              <a:rPr lang="en-US" dirty="0" smtClean="0"/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max(sales) </a:t>
            </a:r>
            <a:r>
              <a:rPr lang="en-US" dirty="0" err="1" smtClean="0"/>
              <a:t>max_sales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from table1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 by </a:t>
            </a:r>
            <a:r>
              <a:rPr lang="en-US" dirty="0" err="1" smtClean="0"/>
              <a:t>productname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5406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with table1 as(select </a:t>
            </a:r>
            <a:r>
              <a:rPr lang="en-US" dirty="0" err="1" smtClean="0"/>
              <a:t>e.employeeid</a:t>
            </a:r>
            <a:r>
              <a:rPr lang="en-US" dirty="0" smtClean="0"/>
              <a:t> ID, </a:t>
            </a:r>
            <a:r>
              <a:rPr lang="en-US" dirty="0" err="1" smtClean="0"/>
              <a:t>e.lastname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r>
              <a:rPr lang="en-US" dirty="0" smtClean="0"/>
              <a:t>, </a:t>
            </a:r>
            <a:r>
              <a:rPr lang="en-US" dirty="0" err="1" smtClean="0"/>
              <a:t>od.productid</a:t>
            </a:r>
            <a:r>
              <a:rPr lang="en-US" dirty="0" smtClean="0"/>
              <a:t> </a:t>
            </a:r>
            <a:r>
              <a:rPr lang="en-US" dirty="0" err="1" smtClean="0"/>
              <a:t>productid</a:t>
            </a:r>
            <a:r>
              <a:rPr lang="en-US" dirty="0" smtClean="0"/>
              <a:t>, </a:t>
            </a:r>
            <a:r>
              <a:rPr lang="en-US" dirty="0" err="1" smtClean="0"/>
              <a:t>p.productname</a:t>
            </a:r>
            <a:r>
              <a:rPr lang="en-US" dirty="0" smtClean="0"/>
              <a:t> </a:t>
            </a:r>
            <a:r>
              <a:rPr lang="en-US" dirty="0" err="1" smtClean="0"/>
              <a:t>productname</a:t>
            </a:r>
            <a:r>
              <a:rPr lang="en-US" dirty="0" smtClean="0"/>
              <a:t>, (</a:t>
            </a:r>
            <a:r>
              <a:rPr lang="en-US" dirty="0" err="1" smtClean="0"/>
              <a:t>od.quantity</a:t>
            </a:r>
            <a:r>
              <a:rPr lang="en-US" dirty="0" smtClean="0"/>
              <a:t>*</a:t>
            </a:r>
            <a:r>
              <a:rPr lang="en-US" dirty="0" err="1" smtClean="0"/>
              <a:t>od.unitprice</a:t>
            </a:r>
            <a:r>
              <a:rPr lang="en-US" dirty="0" smtClean="0"/>
              <a:t>) sales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from Employees 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join orders o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on </a:t>
            </a:r>
            <a:r>
              <a:rPr lang="en-US" dirty="0" err="1" smtClean="0"/>
              <a:t>o.employeeid</a:t>
            </a:r>
            <a:r>
              <a:rPr lang="en-US" dirty="0" smtClean="0"/>
              <a:t> = </a:t>
            </a:r>
            <a:r>
              <a:rPr lang="en-US" dirty="0" err="1" smtClean="0"/>
              <a:t>e.employeeid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join </a:t>
            </a:r>
            <a:r>
              <a:rPr lang="en-US" dirty="0" err="1" smtClean="0"/>
              <a:t>orderdetails</a:t>
            </a:r>
            <a:r>
              <a:rPr lang="en-US" dirty="0" smtClean="0"/>
              <a:t> od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on </a:t>
            </a:r>
            <a:r>
              <a:rPr lang="en-US" dirty="0" err="1" smtClean="0"/>
              <a:t>od.orderid</a:t>
            </a:r>
            <a:r>
              <a:rPr lang="en-US" dirty="0" smtClean="0"/>
              <a:t> = </a:t>
            </a:r>
            <a:r>
              <a:rPr lang="en-US" dirty="0" err="1" smtClean="0"/>
              <a:t>o.orderid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join products p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on </a:t>
            </a:r>
            <a:r>
              <a:rPr lang="en-US" dirty="0" err="1" smtClean="0"/>
              <a:t>p.productid</a:t>
            </a:r>
            <a:r>
              <a:rPr lang="en-US" dirty="0" smtClean="0"/>
              <a:t> = </a:t>
            </a:r>
            <a:r>
              <a:rPr lang="en-US" dirty="0" err="1" smtClean="0"/>
              <a:t>od.productid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 by </a:t>
            </a:r>
            <a:r>
              <a:rPr lang="en-US" dirty="0" err="1" smtClean="0"/>
              <a:t>productname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),</a:t>
            </a:r>
          </a:p>
          <a:p>
            <a:pPr lvl="0" rtl="0">
              <a:spcBef>
                <a:spcPts val="0"/>
              </a:spcBef>
              <a:buNone/>
            </a:pP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table2 as (select id, </a:t>
            </a:r>
            <a:r>
              <a:rPr lang="en-US" dirty="0" err="1" smtClean="0"/>
              <a:t>lastname</a:t>
            </a:r>
            <a:r>
              <a:rPr lang="en-US" dirty="0" smtClean="0"/>
              <a:t>, </a:t>
            </a:r>
            <a:r>
              <a:rPr lang="en-US" dirty="0" err="1" smtClean="0"/>
              <a:t>productid</a:t>
            </a:r>
            <a:r>
              <a:rPr lang="en-US" dirty="0" smtClean="0"/>
              <a:t>, </a:t>
            </a:r>
            <a:r>
              <a:rPr lang="en-US" dirty="0" err="1" smtClean="0"/>
              <a:t>productname</a:t>
            </a:r>
            <a:r>
              <a:rPr lang="en-US" dirty="0" smtClean="0"/>
              <a:t>, max(sales) </a:t>
            </a:r>
            <a:r>
              <a:rPr lang="en-US" dirty="0" err="1" smtClean="0"/>
              <a:t>max_sales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from table1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 by </a:t>
            </a:r>
            <a:r>
              <a:rPr lang="en-US" dirty="0" err="1" smtClean="0"/>
              <a:t>productname</a:t>
            </a:r>
            <a:r>
              <a:rPr lang="en-US" dirty="0" smtClean="0"/>
              <a:t>)</a:t>
            </a:r>
          </a:p>
          <a:p>
            <a:pPr lvl="0" rtl="0">
              <a:spcBef>
                <a:spcPts val="0"/>
              </a:spcBef>
              <a:buNone/>
            </a:pP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lastname</a:t>
            </a:r>
            <a:r>
              <a:rPr lang="en-US" dirty="0" smtClean="0"/>
              <a:t>, count(</a:t>
            </a:r>
            <a:r>
              <a:rPr lang="en-US" dirty="0" err="1" smtClean="0"/>
              <a:t>max_sales</a:t>
            </a:r>
            <a:r>
              <a:rPr lang="en-US" dirty="0" smtClean="0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from table2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 by </a:t>
            </a:r>
            <a:r>
              <a:rPr lang="en-US" dirty="0" err="1" smtClean="0"/>
              <a:t>lastname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05201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Based on this sales chart, Peacock is #1 in sales while Buchanan is last. Median is King. Average is </a:t>
            </a:r>
            <a:r>
              <a:rPr lang="en-US" dirty="0" smtClean="0"/>
              <a:t>150495.4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Employee Total Sales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3244192"/>
              </p:ext>
            </p:extLst>
          </p:nvPr>
        </p:nvGraphicFramePr>
        <p:xfrm>
          <a:off x="204107" y="14184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All employees increased their sales every year. Peacock improved drastically by almost doubling her previous year.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Employee Rockstars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7181427"/>
              </p:ext>
            </p:extLst>
          </p:nvPr>
        </p:nvGraphicFramePr>
        <p:xfrm>
          <a:off x="99744" y="1322614"/>
          <a:ext cx="5058456" cy="3168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These sales rep lead their team in sales based on each product. These are the top 10 sales per product. Davolio sold the most out of Product38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Sales Leader per Product ID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9227918"/>
              </p:ext>
            </p:extLst>
          </p:nvPr>
        </p:nvGraphicFramePr>
        <p:xfrm>
          <a:off x="0" y="150222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This chart shows the number times a sales rep lead sales for each product ID. Dodsworth lead sales in 12 different product names while Suyama lead only 3.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Leader in most productID’s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6122495"/>
              </p:ext>
            </p:extLst>
          </p:nvPr>
        </p:nvGraphicFramePr>
        <p:xfrm>
          <a:off x="155122" y="14184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4786</TotalTime>
  <Words>484</Words>
  <Application>Microsoft Office PowerPoint</Application>
  <PresentationFormat>On-screen Show (16:9)</PresentationFormat>
  <Paragraphs>94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Open Sans</vt:lpstr>
      <vt:lpstr>Arial</vt:lpstr>
      <vt:lpstr>simple-light-2</vt:lpstr>
      <vt:lpstr>  Employee Total Sales</vt:lpstr>
      <vt:lpstr>  Employee Rockstars</vt:lpstr>
      <vt:lpstr>Sales Leader per Product ID</vt:lpstr>
      <vt:lpstr>  Leader in most productID’s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Wilson</dc:creator>
  <cp:lastModifiedBy>Wilson Huang</cp:lastModifiedBy>
  <cp:revision>24</cp:revision>
  <dcterms:modified xsi:type="dcterms:W3CDTF">2018-01-05T07:16:03Z</dcterms:modified>
</cp:coreProperties>
</file>