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 indent="152400" mar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1pPr>
            <a:lvl2pPr rtl="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buClr>
                <a:srgbClr val="FFFFFF"/>
              </a:buClr>
              <a:defRPr b="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2" name="Shape 42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43" name="Shape 43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6" name="Shape 46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indent="152400" marL="0"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marL="742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marL="1600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marL="20574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marL="2514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marL="29718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marL="34290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marL="3886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idx="1" type="subTitle"/>
          </p:nvPr>
        </p:nvSpPr>
        <p:spPr>
          <a:xfrm>
            <a:off y="3840480" x="6248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Alec Fredriksson</a:t>
            </a:r>
          </a:p>
          <a:p>
            <a:pPr rtl="0" lvl="0">
              <a:buNone/>
            </a:pPr>
            <a:r>
              <a:rPr lang="en"/>
              <a:t>Shannon Lai</a:t>
            </a:r>
          </a:p>
          <a:p>
            <a:pPr rtl="0" lvl="0">
              <a:buNone/>
            </a:pPr>
            <a:r>
              <a:rPr lang="en"/>
              <a:t>Simond Liu</a:t>
            </a:r>
          </a:p>
          <a:p>
            <a:pPr>
              <a:buNone/>
            </a:pPr>
            <a:r>
              <a:rPr lang="en"/>
              <a:t>Wilson Lam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35625" x="1137062"/>
            <a:ext cy="1177000" cx="679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Stratasystems Logo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/>
              <a:t>strata</a:t>
            </a:r>
            <a:r>
              <a:rPr lang="en"/>
              <a:t> - a series of layers of rock in the earth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43275" x="1433500"/>
            <a:ext cy="4152900" cx="62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E06666"/>
                </a:solidFill>
              </a:rPr>
              <a:t>Problem</a:t>
            </a:r>
            <a:r>
              <a:rPr lang="en"/>
              <a:t>: earbud cords get tangled</a:t>
            </a:r>
          </a:p>
          <a:p>
            <a:pPr rtl="0" lvl="0">
              <a:buNone/>
            </a:pPr>
            <a:r>
              <a:rPr lang="en">
                <a:solidFill>
                  <a:srgbClr val="93C47D"/>
                </a:solidFill>
              </a:rPr>
              <a:t>Solution</a:t>
            </a:r>
            <a:r>
              <a:rPr lang="en"/>
              <a:t>: retractor winds up extra cord and stores in circular housing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64850" x="201450"/>
            <a:ext cy="3459750" cx="6682074"/>
          </a:xfrm>
          <a:prstGeom prst="rect">
            <a:avLst/>
          </a:prstGeom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Concept 1: Cable Retractor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821025" x="6638912"/>
            <a:ext cy="3829050" cx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90500" x="1255850"/>
            <a:ext cy="3850200" cx="56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Problem</a:t>
            </a:r>
            <a:r>
              <a:rPr lang="en"/>
              <a:t>: rulers lack portability</a:t>
            </a:r>
          </a:p>
          <a:p>
            <a:pPr lvl="0"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93C47D"/>
                </a:solidFill>
              </a:rPr>
              <a:t>Solution</a:t>
            </a:r>
            <a:r>
              <a:rPr lang="en"/>
              <a:t>: measure distance by rolling a wheel over a surface. Gears in the device translate this motion to a dial, which displays the total distance.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 2: Pocket Ruler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Problem</a:t>
            </a:r>
            <a:r>
              <a:rPr lang="en"/>
              <a:t>: the wallet is outdated</a:t>
            </a:r>
          </a:p>
          <a:p>
            <a:pPr lvl="0"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93C47D"/>
                </a:solidFill>
              </a:rPr>
              <a:t>Solution</a:t>
            </a:r>
            <a:r>
              <a:rPr lang="en"/>
              <a:t>: modernized design where instead of opening your wallet, cards can be inserted into a slot. Each card can then be ejected when needed.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30125" x="4165175"/>
            <a:ext cy="3390120" cx="49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28225" x="0"/>
            <a:ext cy="2778099" cx="47105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 3: Wallet Card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4303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93C47D"/>
                </a:solidFill>
              </a:rPr>
              <a:t>Motivation: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allow students to explore 4 bar linkages in a hands on setting</a:t>
            </a:r>
          </a:p>
          <a:p>
            <a:r>
              <a:t/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 4: Pencil Holder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80475" x="2488812"/>
            <a:ext cy="3777525" cx="4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-1063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