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09" r:id="rId3"/>
    <p:sldId id="286" r:id="rId4"/>
    <p:sldId id="285" r:id="rId5"/>
    <p:sldId id="299" r:id="rId6"/>
    <p:sldId id="259" r:id="rId7"/>
    <p:sldId id="287" r:id="rId8"/>
    <p:sldId id="300" r:id="rId9"/>
    <p:sldId id="289" r:id="rId10"/>
    <p:sldId id="293" r:id="rId11"/>
    <p:sldId id="301" r:id="rId12"/>
    <p:sldId id="290" r:id="rId13"/>
    <p:sldId id="291" r:id="rId14"/>
    <p:sldId id="307" r:id="rId15"/>
    <p:sldId id="288" r:id="rId16"/>
    <p:sldId id="302" r:id="rId17"/>
    <p:sldId id="292" r:id="rId18"/>
    <p:sldId id="303" r:id="rId19"/>
    <p:sldId id="304" r:id="rId20"/>
    <p:sldId id="296" r:id="rId21"/>
    <p:sldId id="308" r:id="rId22"/>
    <p:sldId id="306" r:id="rId23"/>
    <p:sldId id="295" r:id="rId24"/>
    <p:sldId id="297" r:id="rId25"/>
    <p:sldId id="260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221"/>
    <a:srgbClr val="23241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C9D3C-73C6-406D-AAAC-4E52F42C649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4427-1492-49C9-A5E5-AAD95B036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</a:t>
            </a:r>
            <a:r>
              <a:rPr kumimoji="1" lang="zh-CN" altLang="en-US" dirty="0" smtClean="0"/>
              <a:t>是</a:t>
            </a:r>
            <a:r>
              <a:rPr kumimoji="1" lang="zh-CN" altLang="en-US" dirty="0" smtClean="0"/>
              <a:t>来自成都信息工程</a:t>
            </a:r>
            <a:r>
              <a:rPr kumimoji="1" lang="zh-CN" altLang="en-US" dirty="0" smtClean="0"/>
              <a:t>大学三叶草小组的一个划水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选手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为：</a:t>
            </a:r>
            <a:r>
              <a:rPr kumimoji="1" lang="en-US" altLang="zh-CN" dirty="0" err="1" smtClean="0"/>
              <a:t>rootclay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有的时候也用</a:t>
            </a:r>
            <a:r>
              <a:rPr kumimoji="1" lang="en-US" altLang="zh-CN" dirty="0" smtClean="0"/>
              <a:t>clay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那么我今天要讲的议题如题：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9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我们今天主要讲解三个例子，其实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并不止这三个例子这般狭窄，还有很多的利用场景，这里给大家讲三个基础的利用。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我们首先通过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注入来理解一下</a:t>
            </a:r>
            <a:r>
              <a:rPr kumimoji="1" lang="en-US" altLang="zh-CN" dirty="0" smtClean="0"/>
              <a:t>OOB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那么我们这里可以把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注入重新分类，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我们把注入分为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带</a:t>
            </a:r>
            <a:r>
              <a:rPr kumimoji="1" lang="zh-CN" altLang="en-US" baseline="0" dirty="0" smtClean="0"/>
              <a:t>内   最简单的</a:t>
            </a:r>
            <a:r>
              <a:rPr kumimoji="1" lang="en-US" altLang="zh-CN" baseline="0" dirty="0" smtClean="0"/>
              <a:t>union</a:t>
            </a:r>
            <a:r>
              <a:rPr kumimoji="1" lang="zh-CN" altLang="en-US" baseline="0" dirty="0" smtClean="0"/>
              <a:t>技术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猜解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通过盲注的方式，不管是时间盲注还是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型的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带外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通过其他的协议来进行注入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7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那么这就是我们刚才的提出问题的解法，通过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的方式来注入出数据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那么这个过程的细节是什么样的呢，来看这张</a:t>
            </a:r>
            <a:r>
              <a:rPr kumimoji="1" lang="en-US" altLang="zh-CN" dirty="0" err="1" smtClean="0"/>
              <a:t>ppt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1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这就是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注入的请求过程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5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下面是三种常见数据库的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注入的语句，我们可以来看一下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那么主要是利用了</a:t>
            </a:r>
            <a:r>
              <a:rPr kumimoji="1" lang="en-US" altLang="zh-CN" dirty="0" smtClean="0"/>
              <a:t>SMB</a:t>
            </a:r>
            <a:r>
              <a:rPr kumimoji="1" lang="zh-CN" altLang="en-US" dirty="0" smtClean="0"/>
              <a:t>的协议，而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是有两种方式来做的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4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那么刚才通过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的例子来理解了一下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，下面我们再来看一个例子，</a:t>
            </a:r>
            <a:r>
              <a:rPr kumimoji="1" lang="en-US" altLang="zh-CN" dirty="0" smtClean="0"/>
              <a:t>SMB-</a:t>
            </a:r>
            <a:r>
              <a:rPr kumimoji="1" lang="en-US" altLang="zh-CN" dirty="0" err="1" smtClean="0"/>
              <a:t>Realy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4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那么我们先来简单看一下</a:t>
            </a:r>
            <a:r>
              <a:rPr lang="en-US" altLang="zh-CN" dirty="0" smtClean="0"/>
              <a:t>SMB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6D44-5284-4055-A9CC-D96BC5BB4487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178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最后是一个</a:t>
            </a:r>
            <a:r>
              <a:rPr kumimoji="1" lang="en-US" altLang="zh-CN" dirty="0" smtClean="0"/>
              <a:t>XXE</a:t>
            </a:r>
            <a:r>
              <a:rPr kumimoji="1" lang="zh-CN" altLang="en-US" dirty="0" smtClean="0"/>
              <a:t>的例子，我们来简单了解一下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2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XXE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XXE</a:t>
            </a:r>
            <a:r>
              <a:rPr kumimoji="1" lang="zh-CN" altLang="en-US" dirty="0" smtClean="0"/>
              <a:t>全名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外部实体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我们对于</a:t>
            </a:r>
            <a:r>
              <a:rPr kumimoji="1" lang="en-US" altLang="zh-CN" dirty="0" smtClean="0"/>
              <a:t>XXE</a:t>
            </a:r>
            <a:r>
              <a:rPr kumimoji="1" lang="zh-CN" altLang="en-US" dirty="0" smtClean="0"/>
              <a:t>的攻击主要是</a:t>
            </a:r>
            <a:r>
              <a:rPr kumimoji="1" lang="en-US" altLang="zh-CN" dirty="0" smtClean="0"/>
              <a:t>XXE</a:t>
            </a:r>
            <a:r>
              <a:rPr kumimoji="1" lang="zh-CN" altLang="en-US" dirty="0" smtClean="0"/>
              <a:t>注入攻击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下面是两个例子，可以读取到本地文件，或者执行命令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3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下面的应用场景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xxe</a:t>
            </a:r>
            <a:r>
              <a:rPr kumimoji="1" lang="zh-CN" altLang="en-US" dirty="0" smtClean="0"/>
              <a:t>的分类主要有三个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介绍三叶草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如果对我们小组有兴趣或者又什么想联系的可以下来联系我们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9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这是能够爆出数据一类，那是怎么做的呢？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6D44-5284-4055-A9CC-D96BC5BB4487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00266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这幅图很好的解释了我们</a:t>
            </a:r>
            <a:r>
              <a:rPr kumimoji="1" lang="en-US" altLang="zh-CN" dirty="0" smtClean="0"/>
              <a:t>Blind-</a:t>
            </a:r>
            <a:r>
              <a:rPr kumimoji="1" lang="en-US" altLang="zh-CN" dirty="0" err="1" smtClean="0"/>
              <a:t>xxe</a:t>
            </a:r>
            <a:r>
              <a:rPr kumimoji="1" lang="zh-CN" altLang="en-US" dirty="0" smtClean="0"/>
              <a:t>要做什么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63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6D44-5284-4055-A9CC-D96BC5BB4487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1618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这里最后做一个总结，今天讲的这些其实都是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的冰山一角，我认为这是一种思想，可以利用在很多地方，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比如对一个目标进行注入的时候，发现有</a:t>
            </a:r>
            <a:r>
              <a:rPr kumimoji="1" lang="en-US" altLang="zh-CN" dirty="0" err="1" smtClean="0"/>
              <a:t>waf</a:t>
            </a:r>
            <a:r>
              <a:rPr kumimoji="1" lang="zh-CN" altLang="en-US" dirty="0" smtClean="0"/>
              <a:t>，只要回显有问题就直接不继续解析，这样的话可以考虑是不是</a:t>
            </a:r>
            <a:r>
              <a:rPr kumimoji="1" lang="en-US" altLang="zh-CN" dirty="0" err="1" smtClean="0"/>
              <a:t>waf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传输的数据进行了分析，所以我们这里如果使用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就很好的避开了</a:t>
            </a:r>
            <a:r>
              <a:rPr kumimoji="1" lang="en-US" altLang="zh-CN" dirty="0" err="1" smtClean="0"/>
              <a:t>waf</a:t>
            </a:r>
            <a:r>
              <a:rPr kumimoji="1" lang="zh-CN" altLang="en-US" dirty="0" smtClean="0"/>
              <a:t>的检测，其实很多地方都可以用这种思维，所有大家可思考更多的利用方式等等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3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这是我们今天要讲的一个大体目录，首先会提出一个简单的问题，然后主要讲一下漏洞利用中的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，最后一个总结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2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相信大家对这段代码应该很熟悉，这里出现了一个经典的盲注，那么我们遇到这样的情况一般会怎样去做呢，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我们想到的肯定是使用脚本</a:t>
            </a:r>
            <a:r>
              <a:rPr kumimoji="1" lang="zh-CN" altLang="en-US" dirty="0" smtClean="0"/>
              <a:t>去猜解，</a:t>
            </a:r>
            <a:r>
              <a:rPr kumimoji="1" lang="zh-CN" altLang="en-US" dirty="0" smtClean="0"/>
              <a:t>那么可以通过多线程的方式去注入或者通过二进制的方式进行注入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但是这不是今天的重点，今天也不是来分享盲注的，这个问题先留在这里，我们后面来解决，大家可以先思考一下如果现在没有时间函数提供使用，那么还有什么方式进行注入。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7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那么，如果我们之间讲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可能大家不是很快能理解，我们想来看</a:t>
            </a:r>
            <a:r>
              <a:rPr kumimoji="1" lang="zh-CN" altLang="en-US" dirty="0" smtClean="0"/>
              <a:t>一下大家平时</a:t>
            </a:r>
            <a:r>
              <a:rPr kumimoji="1" lang="zh-CN" altLang="en-US" dirty="0" smtClean="0"/>
              <a:t>都会遇到的场景，</a:t>
            </a:r>
            <a:r>
              <a:rPr kumimoji="1" lang="en-US" altLang="zh-CN" dirty="0" smtClean="0"/>
              <a:t>OOBA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0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那么什么是</a:t>
            </a:r>
            <a:r>
              <a:rPr kumimoji="1" lang="en-US" altLang="zh-CN" dirty="0" smtClean="0"/>
              <a:t>OOBA</a:t>
            </a:r>
            <a:r>
              <a:rPr kumimoji="1" lang="zh-CN" altLang="en-US" dirty="0" smtClean="0"/>
              <a:t>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那么这就是我们所说的带外认证（</a:t>
            </a:r>
            <a:r>
              <a:rPr kumimoji="1" lang="en-US" altLang="zh-CN" dirty="0" smtClean="0"/>
              <a:t>OOBA</a:t>
            </a:r>
            <a:r>
              <a:rPr kumimoji="1" lang="zh-CN" altLang="en-US" dirty="0" smtClean="0"/>
              <a:t>），主要是通过了一些其他的通道进行的认证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1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那现在我们再来理解</a:t>
            </a:r>
            <a:r>
              <a:rPr kumimoji="1" lang="en-US" altLang="zh-CN" dirty="0" smtClean="0"/>
              <a:t>OOB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4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那么什么</a:t>
            </a:r>
            <a:r>
              <a:rPr kumimoji="1" lang="en-US" altLang="zh-CN" dirty="0" smtClean="0"/>
              <a:t>OOB</a:t>
            </a:r>
            <a:r>
              <a:rPr kumimoji="1" lang="zh-CN" altLang="en-US" dirty="0" smtClean="0"/>
              <a:t>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4427-1492-49C9-A5E5-AAD95B0367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9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43870"/>
      </p:ext>
    </p:extLst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5858"/>
      </p:ext>
    </p:extLst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74930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79640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45475"/>
      </p:ext>
    </p:extLst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39739"/>
      </p:ext>
    </p:extLst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86308"/>
      </p:ext>
    </p:extLst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82147"/>
      </p:ext>
    </p:extLst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28329"/>
      </p:ext>
    </p:extLst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0915"/>
      </p:ext>
    </p:extLst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42272"/>
      </p:ext>
    </p:extLst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9D05-C586-47E4-8111-0940CD768636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CA14-6777-4763-BC26-E51147A5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5" descr="星空美景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76" y="-14288"/>
            <a:ext cx="12211051" cy="694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矩形 6"/>
          <p:cNvSpPr>
            <a:spLocks noChangeArrowheads="1"/>
          </p:cNvSpPr>
          <p:nvPr/>
        </p:nvSpPr>
        <p:spPr bwMode="auto">
          <a:xfrm>
            <a:off x="-30162" y="-46038"/>
            <a:ext cx="12234863" cy="698182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5" name="文本框 7"/>
          <p:cNvSpPr>
            <a:spLocks noChangeArrowheads="1"/>
          </p:cNvSpPr>
          <p:nvPr/>
        </p:nvSpPr>
        <p:spPr bwMode="auto">
          <a:xfrm>
            <a:off x="407583" y="2612245"/>
            <a:ext cx="113768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54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从</a:t>
            </a:r>
            <a:r>
              <a:rPr lang="en-US" altLang="zh-CN" sz="54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SQL</a:t>
            </a:r>
            <a:r>
              <a:rPr lang="zh-CN" altLang="en-US" sz="54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注入开始谈漏洞利用中的</a:t>
            </a:r>
            <a:r>
              <a:rPr lang="en-US" altLang="zh-CN" sz="54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OOB</a:t>
            </a:r>
            <a:endParaRPr lang="zh-CN" altLang="en-US" sz="5400" dirty="0"/>
          </a:p>
        </p:txBody>
      </p:sp>
      <p:sp>
        <p:nvSpPr>
          <p:cNvPr id="23556" name="文本框 8"/>
          <p:cNvSpPr>
            <a:spLocks noChangeArrowheads="1"/>
          </p:cNvSpPr>
          <p:nvPr/>
        </p:nvSpPr>
        <p:spPr bwMode="auto">
          <a:xfrm>
            <a:off x="4831556" y="3567325"/>
            <a:ext cx="2508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rootclay</a:t>
            </a:r>
            <a:endParaRPr lang="zh-CN" altLang="en-US" sz="3200" dirty="0"/>
          </a:p>
        </p:txBody>
      </p:sp>
      <p:sp>
        <p:nvSpPr>
          <p:cNvPr id="23557" name="直接连接符 9"/>
          <p:cNvSpPr>
            <a:spLocks noChangeShapeType="1"/>
          </p:cNvSpPr>
          <p:nvPr/>
        </p:nvSpPr>
        <p:spPr bwMode="auto">
          <a:xfrm>
            <a:off x="5592726" y="4183851"/>
            <a:ext cx="882502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4804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>
            <a:spLocks noChangeArrowheads="1"/>
          </p:cNvSpPr>
          <p:nvPr/>
        </p:nvSpPr>
        <p:spPr bwMode="auto">
          <a:xfrm>
            <a:off x="5211021" y="408363"/>
            <a:ext cx="16129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OOB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直接连接符 5"/>
          <p:cNvSpPr>
            <a:spLocks noChangeShapeType="1"/>
          </p:cNvSpPr>
          <p:nvPr/>
        </p:nvSpPr>
        <p:spPr bwMode="auto">
          <a:xfrm>
            <a:off x="5684514" y="1239360"/>
            <a:ext cx="711668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图片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b="14198"/>
          <a:stretch/>
        </p:blipFill>
        <p:spPr bwMode="auto">
          <a:xfrm>
            <a:off x="7909215" y="2364508"/>
            <a:ext cx="3260437" cy="206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40" y="2364510"/>
            <a:ext cx="3029670" cy="206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055" y="2364509"/>
            <a:ext cx="2964874" cy="206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文本框 13"/>
          <p:cNvSpPr>
            <a:spLocks noChangeArrowheads="1"/>
          </p:cNvSpPr>
          <p:nvPr/>
        </p:nvSpPr>
        <p:spPr bwMode="auto">
          <a:xfrm>
            <a:off x="655639" y="484981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Blind-SQL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0" name="文本框 14"/>
          <p:cNvSpPr>
            <a:spLocks noChangeArrowheads="1"/>
          </p:cNvSpPr>
          <p:nvPr/>
        </p:nvSpPr>
        <p:spPr bwMode="auto">
          <a:xfrm>
            <a:off x="4516582" y="4849814"/>
            <a:ext cx="1412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SMB Relay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1" name="文本框 15"/>
          <p:cNvSpPr>
            <a:spLocks noChangeArrowheads="1"/>
          </p:cNvSpPr>
          <p:nvPr/>
        </p:nvSpPr>
        <p:spPr bwMode="auto">
          <a:xfrm>
            <a:off x="8451391" y="4849814"/>
            <a:ext cx="639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24119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3258269" y="2665607"/>
            <a:ext cx="5341527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SQL-Injection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4341092" y="3771679"/>
            <a:ext cx="3389744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5724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92"/>
          <p:cNvSpPr>
            <a:spLocks noChangeArrowheads="1"/>
          </p:cNvSpPr>
          <p:nvPr/>
        </p:nvSpPr>
        <p:spPr bwMode="auto">
          <a:xfrm>
            <a:off x="-4938" y="0"/>
            <a:ext cx="1786840" cy="6858001"/>
          </a:xfrm>
          <a:prstGeom prst="rect">
            <a:avLst/>
          </a:prstGeom>
          <a:solidFill>
            <a:srgbClr val="21222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椭圆 202"/>
          <p:cNvSpPr>
            <a:spLocks noChangeArrowheads="1"/>
          </p:cNvSpPr>
          <p:nvPr/>
        </p:nvSpPr>
        <p:spPr bwMode="auto">
          <a:xfrm>
            <a:off x="588388" y="4667811"/>
            <a:ext cx="633412" cy="633413"/>
          </a:xfrm>
          <a:prstGeom prst="ellipse">
            <a:avLst/>
          </a:prstGeom>
          <a:solidFill>
            <a:srgbClr val="33343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椭圆 1193"/>
          <p:cNvSpPr>
            <a:spLocks noChangeArrowheads="1"/>
          </p:cNvSpPr>
          <p:nvPr/>
        </p:nvSpPr>
        <p:spPr bwMode="auto">
          <a:xfrm>
            <a:off x="574830" y="1741473"/>
            <a:ext cx="633412" cy="633412"/>
          </a:xfrm>
          <a:prstGeom prst="ellipse">
            <a:avLst/>
          </a:prstGeom>
          <a:solidFill>
            <a:srgbClr val="33343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00" name="图片 204"/>
          <p:cNvPicPr>
            <a:picLocks noChangeAspect="1" noChangeArrowheads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770" y="1894921"/>
            <a:ext cx="349251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1" name="图片 205"/>
          <p:cNvPicPr>
            <a:picLocks noChangeAspect="1" noChangeArrowheads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792" y="4782456"/>
            <a:ext cx="510603" cy="40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3" name="文本框 1196"/>
          <p:cNvSpPr>
            <a:spLocks noChangeArrowheads="1"/>
          </p:cNvSpPr>
          <p:nvPr/>
        </p:nvSpPr>
        <p:spPr bwMode="auto">
          <a:xfrm>
            <a:off x="494822" y="2374885"/>
            <a:ext cx="820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Inband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1" name="文本框 216"/>
          <p:cNvSpPr>
            <a:spLocks noChangeArrowheads="1"/>
          </p:cNvSpPr>
          <p:nvPr/>
        </p:nvSpPr>
        <p:spPr bwMode="auto">
          <a:xfrm>
            <a:off x="362765" y="5415869"/>
            <a:ext cx="1084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Inference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27" y="1271099"/>
            <a:ext cx="8393594" cy="2292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4243609"/>
            <a:ext cx="8280022" cy="2460125"/>
          </a:xfrm>
          <a:prstGeom prst="rect">
            <a:avLst/>
          </a:prstGeom>
        </p:spPr>
      </p:pic>
      <p:sp>
        <p:nvSpPr>
          <p:cNvPr id="81" name="文本框 6"/>
          <p:cNvSpPr>
            <a:spLocks noChangeArrowheads="1"/>
          </p:cNvSpPr>
          <p:nvPr/>
        </p:nvSpPr>
        <p:spPr bwMode="auto">
          <a:xfrm>
            <a:off x="3981307" y="242059"/>
            <a:ext cx="493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注入理解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OOB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直接连接符 4100"/>
          <p:cNvSpPr>
            <a:spLocks noChangeShapeType="1"/>
          </p:cNvSpPr>
          <p:nvPr/>
        </p:nvSpPr>
        <p:spPr bwMode="auto">
          <a:xfrm flipV="1">
            <a:off x="5090745" y="888390"/>
            <a:ext cx="258618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3" name="矩形 209"/>
          <p:cNvSpPr>
            <a:spLocks noChangeArrowheads="1"/>
          </p:cNvSpPr>
          <p:nvPr/>
        </p:nvSpPr>
        <p:spPr bwMode="auto">
          <a:xfrm>
            <a:off x="-50237" y="2773748"/>
            <a:ext cx="1877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Inband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技术使用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攻击者和有漏洞的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应用程序之间现有的渠道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来提取数据</a:t>
            </a:r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4" name="矩形 209"/>
          <p:cNvSpPr>
            <a:spLocks noChangeArrowheads="1"/>
          </p:cNvSpPr>
          <p:nvPr/>
        </p:nvSpPr>
        <p:spPr bwMode="auto">
          <a:xfrm>
            <a:off x="103651" y="5723646"/>
            <a:ext cx="15696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Inference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技术中，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攻击者通过应用程序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表现的差异来推断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数据的值</a:t>
            </a:r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13450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303" grpId="0"/>
      <p:bldP spid="10311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92"/>
          <p:cNvSpPr>
            <a:spLocks noChangeArrowheads="1"/>
          </p:cNvSpPr>
          <p:nvPr/>
        </p:nvSpPr>
        <p:spPr bwMode="auto">
          <a:xfrm>
            <a:off x="0" y="-1"/>
            <a:ext cx="1838036" cy="6858001"/>
          </a:xfrm>
          <a:prstGeom prst="rect">
            <a:avLst/>
          </a:prstGeom>
          <a:solidFill>
            <a:srgbClr val="21222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椭圆 202"/>
          <p:cNvSpPr>
            <a:spLocks noChangeArrowheads="1"/>
          </p:cNvSpPr>
          <p:nvPr/>
        </p:nvSpPr>
        <p:spPr bwMode="auto">
          <a:xfrm>
            <a:off x="594748" y="2732565"/>
            <a:ext cx="633412" cy="633413"/>
          </a:xfrm>
          <a:prstGeom prst="ellipse">
            <a:avLst/>
          </a:prstGeom>
          <a:solidFill>
            <a:srgbClr val="33343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图片 1194"/>
          <p:cNvPicPr>
            <a:picLocks noChangeAspect="1" noChangeArrowheads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740" y="2870509"/>
            <a:ext cx="341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96"/>
          <p:cNvSpPr>
            <a:spLocks noChangeArrowheads="1"/>
          </p:cNvSpPr>
          <p:nvPr/>
        </p:nvSpPr>
        <p:spPr bwMode="auto">
          <a:xfrm>
            <a:off x="261882" y="3436788"/>
            <a:ext cx="13142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Out-of-Band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1" y="424874"/>
            <a:ext cx="9135750" cy="5670398"/>
          </a:xfrm>
          <a:prstGeom prst="rect">
            <a:avLst/>
          </a:prstGeom>
        </p:spPr>
      </p:pic>
      <p:sp>
        <p:nvSpPr>
          <p:cNvPr id="15" name="矩形 209"/>
          <p:cNvSpPr>
            <a:spLocks noChangeArrowheads="1"/>
          </p:cNvSpPr>
          <p:nvPr/>
        </p:nvSpPr>
        <p:spPr bwMode="auto">
          <a:xfrm>
            <a:off x="-96646" y="374456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使用其它传输信道获取数据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解析协议或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HTTP(S)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协议等</a:t>
            </a:r>
            <a:endParaRPr lang="en-US" altLang="zh-CN" sz="1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64265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4"/>
          <p:cNvSpPr>
            <a:spLocks noChangeArrowheads="1"/>
          </p:cNvSpPr>
          <p:nvPr/>
        </p:nvSpPr>
        <p:spPr bwMode="auto">
          <a:xfrm>
            <a:off x="4629149" y="88324"/>
            <a:ext cx="2783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Query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59" name="直接连接符 6"/>
          <p:cNvSpPr>
            <a:spLocks noChangeShapeType="1"/>
          </p:cNvSpPr>
          <p:nvPr/>
        </p:nvSpPr>
        <p:spPr bwMode="auto">
          <a:xfrm>
            <a:off x="5481000" y="734655"/>
            <a:ext cx="1250951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036"/>
            <a:ext cx="12192000" cy="60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24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43951" y="415981"/>
            <a:ext cx="1978746" cy="1826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3951" y="2575668"/>
            <a:ext cx="1978746" cy="19231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3951" y="4738255"/>
            <a:ext cx="1978746" cy="19624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8796" y="5473119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</a:rPr>
              <a:t>MySQL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777" y="1037076"/>
            <a:ext cx="1663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</a:rPr>
              <a:t>Oracle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2695" y="3310827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</a:rPr>
              <a:t>MSSQL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2" y="415981"/>
            <a:ext cx="9057222" cy="1826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2" y="2726745"/>
            <a:ext cx="9177294" cy="17529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2" y="5153129"/>
            <a:ext cx="9057223" cy="12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9463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3497114" y="2665607"/>
            <a:ext cx="4863832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SMB-RELAY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4304147" y="3771679"/>
            <a:ext cx="3389744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9799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>
            <a:spLocks noChangeArrowheads="1"/>
          </p:cNvSpPr>
          <p:nvPr/>
        </p:nvSpPr>
        <p:spPr bwMode="auto">
          <a:xfrm>
            <a:off x="4778075" y="493455"/>
            <a:ext cx="263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SMB Relay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105024" y="1382859"/>
            <a:ext cx="7981951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SMB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 Message Block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）通信协议是微软（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）和英特尔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(Intel)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1987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年制定的协议，主要是作为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网络的通讯协议。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SMB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使用了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NetBIOS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的应用程序接口。而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NTLM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验证机制现主要使用在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NetBIOS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中。</a:t>
            </a:r>
            <a:endParaRPr lang="zh-CN" altLang="en-US" sz="1200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直接连接符 4100"/>
          <p:cNvSpPr>
            <a:spLocks noChangeShapeType="1"/>
          </p:cNvSpPr>
          <p:nvPr/>
        </p:nvSpPr>
        <p:spPr bwMode="auto">
          <a:xfrm>
            <a:off x="5451475" y="1143000"/>
            <a:ext cx="1289051" cy="1588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6" b="12029"/>
          <a:stretch/>
        </p:blipFill>
        <p:spPr>
          <a:xfrm>
            <a:off x="2070279" y="1461185"/>
            <a:ext cx="8016696" cy="21871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 b="11224"/>
          <a:stretch/>
        </p:blipFill>
        <p:spPr>
          <a:xfrm>
            <a:off x="0" y="3980874"/>
            <a:ext cx="12192000" cy="23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37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5004738" y="2665607"/>
            <a:ext cx="1848583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XXE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5467927" y="3771679"/>
            <a:ext cx="914400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711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3645" y="1153490"/>
            <a:ext cx="3857279" cy="4602480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071961" y="2755515"/>
            <a:ext cx="299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XXE?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1071961" y="3264662"/>
            <a:ext cx="27198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38620" y="3399021"/>
            <a:ext cx="3339624" cy="684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</a:t>
            </a: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允许引用外部实体时，通过构造恶意内容，可导致读取任意文件、执行系统命令、探测内网端口、攻击内网网站等危害。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/>
          <a:stretch/>
        </p:blipFill>
        <p:spPr>
          <a:xfrm>
            <a:off x="5594680" y="3843869"/>
            <a:ext cx="6015155" cy="1912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0" y="1112796"/>
            <a:ext cx="6203104" cy="17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5" y="949234"/>
            <a:ext cx="10058400" cy="3771900"/>
          </a:xfrm>
          <a:prstGeom prst="rect">
            <a:avLst/>
          </a:prstGeom>
        </p:spPr>
      </p:pic>
      <p:sp>
        <p:nvSpPr>
          <p:cNvPr id="3" name="文本框 7"/>
          <p:cNvSpPr>
            <a:spLocks noChangeArrowheads="1"/>
          </p:cNvSpPr>
          <p:nvPr/>
        </p:nvSpPr>
        <p:spPr bwMode="auto">
          <a:xfrm>
            <a:off x="1752498" y="4337957"/>
            <a:ext cx="8494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三叶草</a:t>
            </a:r>
            <a:r>
              <a:rPr lang="en-US" altLang="zh-CN" sz="1600" dirty="0" err="1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Syclover</a:t>
            </a:r>
            <a:r>
              <a:rPr lang="zh-CN" altLang="en-US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安全技术小组一个专注于网络空间安全的高校技术团队</a:t>
            </a:r>
            <a:r>
              <a:rPr lang="zh-CN" altLang="en-US" sz="1600" dirty="0" smtClean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，</a:t>
            </a:r>
            <a:endParaRPr lang="en-US" altLang="zh-CN" sz="1600" dirty="0" smtClean="0">
              <a:solidFill>
                <a:srgbClr val="BFBFB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成立</a:t>
            </a:r>
            <a:r>
              <a:rPr lang="zh-CN" altLang="en-US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于</a:t>
            </a:r>
            <a:r>
              <a:rPr lang="en-US" altLang="zh-CN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2005</a:t>
            </a:r>
            <a:r>
              <a:rPr lang="zh-CN" altLang="en-US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年</a:t>
            </a:r>
            <a:r>
              <a:rPr lang="en-US" altLang="zh-CN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3</a:t>
            </a:r>
            <a:r>
              <a:rPr lang="zh-CN" altLang="en-US" sz="1600" dirty="0">
                <a:solidFill>
                  <a:srgbClr val="BFBFB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月，主要研究方向有渗透测试、逆向工程、移动安全、安全编程、漏洞利用等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967567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5123"/>
          <p:cNvGrpSpPr>
            <a:grpSpLocks/>
          </p:cNvGrpSpPr>
          <p:nvPr/>
        </p:nvGrpSpPr>
        <p:grpSpPr bwMode="auto">
          <a:xfrm>
            <a:off x="4960259" y="3333463"/>
            <a:ext cx="2314590" cy="2541270"/>
            <a:chOff x="91" y="0"/>
            <a:chExt cx="3646" cy="4002"/>
          </a:xfrm>
        </p:grpSpPr>
        <p:sp>
          <p:nvSpPr>
            <p:cNvPr id="5124" name="矩形 13"/>
            <p:cNvSpPr>
              <a:spLocks noChangeArrowheads="1"/>
            </p:cNvSpPr>
            <p:nvPr/>
          </p:nvSpPr>
          <p:spPr bwMode="auto">
            <a:xfrm>
              <a:off x="91" y="0"/>
              <a:ext cx="3646" cy="4002"/>
            </a:xfrm>
            <a:prstGeom prst="rect">
              <a:avLst/>
            </a:prstGeom>
            <a:solidFill>
              <a:srgbClr val="8D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5" name="文本框 14"/>
            <p:cNvSpPr>
              <a:spLocks noChangeArrowheads="1"/>
            </p:cNvSpPr>
            <p:nvPr/>
          </p:nvSpPr>
          <p:spPr bwMode="auto">
            <a:xfrm>
              <a:off x="1261" y="273"/>
              <a:ext cx="11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Error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6" name="直接连接符 15"/>
            <p:cNvSpPr>
              <a:spLocks noChangeShapeType="1"/>
            </p:cNvSpPr>
            <p:nvPr/>
          </p:nvSpPr>
          <p:spPr bwMode="auto">
            <a:xfrm>
              <a:off x="894" y="855"/>
              <a:ext cx="1950" cy="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矩形 17"/>
            <p:cNvSpPr>
              <a:spLocks noChangeArrowheads="1"/>
            </p:cNvSpPr>
            <p:nvPr/>
          </p:nvSpPr>
          <p:spPr bwMode="auto">
            <a:xfrm>
              <a:off x="556" y="948"/>
              <a:ext cx="2528" cy="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0"/>
                </a:lnSpc>
              </a:pP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这类型的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XXE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主要是使用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DTD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的错误定义等方式来引发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XML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的报错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带出服务器的相关信息</a:t>
              </a:r>
              <a:endParaRPr lang="zh-CN" altLang="en-US" sz="1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136" name="组合 5136"/>
          <p:cNvGrpSpPr>
            <a:grpSpLocks/>
          </p:cNvGrpSpPr>
          <p:nvPr/>
        </p:nvGrpSpPr>
        <p:grpSpPr bwMode="auto">
          <a:xfrm>
            <a:off x="7637753" y="3301713"/>
            <a:ext cx="2359025" cy="2573020"/>
            <a:chOff x="0" y="0"/>
            <a:chExt cx="3714" cy="4052"/>
          </a:xfrm>
        </p:grpSpPr>
        <p:sp>
          <p:nvSpPr>
            <p:cNvPr id="5137" name="矩形 26"/>
            <p:cNvSpPr>
              <a:spLocks noChangeArrowheads="1"/>
            </p:cNvSpPr>
            <p:nvPr/>
          </p:nvSpPr>
          <p:spPr bwMode="auto">
            <a:xfrm>
              <a:off x="0" y="0"/>
              <a:ext cx="3714" cy="2566"/>
            </a:xfrm>
            <a:prstGeom prst="rect">
              <a:avLst/>
            </a:prstGeom>
            <a:solidFill>
              <a:srgbClr val="7F7F7F">
                <a:alpha val="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8" name="文本框 20"/>
            <p:cNvSpPr>
              <a:spLocks noChangeArrowheads="1"/>
            </p:cNvSpPr>
            <p:nvPr/>
          </p:nvSpPr>
          <p:spPr bwMode="auto">
            <a:xfrm>
              <a:off x="1348" y="324"/>
              <a:ext cx="101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5139" name="直接连接符 21"/>
            <p:cNvSpPr>
              <a:spLocks noChangeShapeType="1"/>
            </p:cNvSpPr>
            <p:nvPr/>
          </p:nvSpPr>
          <p:spPr bwMode="auto">
            <a:xfrm>
              <a:off x="882" y="905"/>
              <a:ext cx="1950" cy="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文本框 22"/>
            <p:cNvSpPr>
              <a:spLocks noChangeArrowheads="1"/>
            </p:cNvSpPr>
            <p:nvPr/>
          </p:nvSpPr>
          <p:spPr bwMode="auto">
            <a:xfrm>
              <a:off x="1037" y="944"/>
              <a:ext cx="163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199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1" name="矩形 23"/>
            <p:cNvSpPr>
              <a:spLocks noChangeArrowheads="1"/>
            </p:cNvSpPr>
            <p:nvPr/>
          </p:nvSpPr>
          <p:spPr bwMode="auto">
            <a:xfrm>
              <a:off x="592" y="998"/>
              <a:ext cx="2528" cy="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0"/>
                </a:lnSpc>
              </a:pP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这类型的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XXE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最为复杂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需要使用其他的协议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比如使用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协议发送数据到自己的服务器上</a:t>
              </a:r>
              <a:endParaRPr lang="zh-CN" altLang="en-US" sz="1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2" name="矩形 24"/>
            <p:cNvSpPr>
              <a:spLocks noChangeArrowheads="1"/>
            </p:cNvSpPr>
            <p:nvPr/>
          </p:nvSpPr>
          <p:spPr bwMode="auto">
            <a:xfrm>
              <a:off x="104" y="0"/>
              <a:ext cx="3610" cy="4052"/>
            </a:xfrm>
            <a:prstGeom prst="rect">
              <a:avLst/>
            </a:prstGeom>
            <a:solidFill>
              <a:srgbClr val="FF0000">
                <a:alpha val="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文本框 27"/>
            <p:cNvSpPr>
              <a:spLocks noChangeArrowheads="1"/>
            </p:cNvSpPr>
            <p:nvPr/>
          </p:nvSpPr>
          <p:spPr bwMode="auto">
            <a:xfrm>
              <a:off x="1240" y="323"/>
              <a:ext cx="123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Blind</a:t>
              </a:r>
              <a:endPara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5521373" y="622083"/>
            <a:ext cx="1096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直接连接符 26"/>
          <p:cNvSpPr>
            <a:spLocks noChangeShapeType="1"/>
          </p:cNvSpPr>
          <p:nvPr/>
        </p:nvSpPr>
        <p:spPr bwMode="auto">
          <a:xfrm flipV="1">
            <a:off x="5835511" y="1268414"/>
            <a:ext cx="46324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2307783" y="1811339"/>
            <a:ext cx="79819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XXE(XML EXTERNAL ENTITY)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漏洞是针对使用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交互的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应用程序的攻击方法，在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漏洞的基础上，发展出了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Blind XXE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漏洞。目前来看，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文件作为配置文件（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Struts2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等）、文档结构说明文件（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PDF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RSS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等）、图片格式文件（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SVG header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）应用比较广泛</a:t>
            </a:r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9" name="组合 5136"/>
          <p:cNvGrpSpPr>
            <a:grpSpLocks/>
          </p:cNvGrpSpPr>
          <p:nvPr/>
        </p:nvGrpSpPr>
        <p:grpSpPr bwMode="auto">
          <a:xfrm>
            <a:off x="2172278" y="3302983"/>
            <a:ext cx="2359025" cy="2541270"/>
            <a:chOff x="0" y="-48"/>
            <a:chExt cx="3714" cy="4002"/>
          </a:xfrm>
        </p:grpSpPr>
        <p:sp>
          <p:nvSpPr>
            <p:cNvPr id="30" name="矩形 26"/>
            <p:cNvSpPr>
              <a:spLocks noChangeArrowheads="1"/>
            </p:cNvSpPr>
            <p:nvPr/>
          </p:nvSpPr>
          <p:spPr bwMode="auto">
            <a:xfrm>
              <a:off x="0" y="0"/>
              <a:ext cx="3714" cy="2566"/>
            </a:xfrm>
            <a:prstGeom prst="rect">
              <a:avLst/>
            </a:prstGeom>
            <a:solidFill>
              <a:srgbClr val="7F7F7F">
                <a:alpha val="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文本框 20"/>
            <p:cNvSpPr>
              <a:spLocks noChangeArrowheads="1"/>
            </p:cNvSpPr>
            <p:nvPr/>
          </p:nvSpPr>
          <p:spPr bwMode="auto">
            <a:xfrm>
              <a:off x="1348" y="324"/>
              <a:ext cx="101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32" name="直接连接符 21"/>
            <p:cNvSpPr>
              <a:spLocks noChangeShapeType="1"/>
            </p:cNvSpPr>
            <p:nvPr/>
          </p:nvSpPr>
          <p:spPr bwMode="auto">
            <a:xfrm>
              <a:off x="882" y="905"/>
              <a:ext cx="1950" cy="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文本框 22"/>
            <p:cNvSpPr>
              <a:spLocks noChangeArrowheads="1"/>
            </p:cNvSpPr>
            <p:nvPr/>
          </p:nvSpPr>
          <p:spPr bwMode="auto">
            <a:xfrm>
              <a:off x="1037" y="944"/>
              <a:ext cx="163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199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23"/>
            <p:cNvSpPr>
              <a:spLocks noChangeArrowheads="1"/>
            </p:cNvSpPr>
            <p:nvPr/>
          </p:nvSpPr>
          <p:spPr bwMode="auto">
            <a:xfrm>
              <a:off x="621" y="998"/>
              <a:ext cx="2528" cy="2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0"/>
                </a:lnSpc>
              </a:pP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这类型的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XXE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会直接输出你的输入到页面中</a:t>
              </a:r>
              <a:r>
                <a:rPr lang="en-US" altLang="zh-CN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也是最简单的一种</a:t>
              </a:r>
              <a:endParaRPr lang="zh-CN" altLang="en-US" sz="1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矩形 24"/>
            <p:cNvSpPr>
              <a:spLocks noChangeArrowheads="1"/>
            </p:cNvSpPr>
            <p:nvPr/>
          </p:nvSpPr>
          <p:spPr bwMode="auto">
            <a:xfrm>
              <a:off x="0" y="-48"/>
              <a:ext cx="3714" cy="4002"/>
            </a:xfrm>
            <a:prstGeom prst="rect">
              <a:avLst/>
            </a:prstGeom>
            <a:solidFill>
              <a:srgbClr val="FFFF00">
                <a:alpha val="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文本框 27"/>
            <p:cNvSpPr>
              <a:spLocks noChangeArrowheads="1"/>
            </p:cNvSpPr>
            <p:nvPr/>
          </p:nvSpPr>
          <p:spPr bwMode="auto">
            <a:xfrm>
              <a:off x="1237" y="267"/>
              <a:ext cx="122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Basic</a:t>
              </a:r>
              <a:endPara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7534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>
            <a:spLocks noChangeArrowheads="1"/>
          </p:cNvSpPr>
          <p:nvPr/>
        </p:nvSpPr>
        <p:spPr bwMode="auto">
          <a:xfrm>
            <a:off x="5547612" y="437856"/>
            <a:ext cx="1096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直接连接符 4100"/>
          <p:cNvSpPr>
            <a:spLocks noChangeShapeType="1"/>
          </p:cNvSpPr>
          <p:nvPr/>
        </p:nvSpPr>
        <p:spPr bwMode="auto">
          <a:xfrm flipV="1">
            <a:off x="5861750" y="1084187"/>
            <a:ext cx="46324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14" y="1185788"/>
            <a:ext cx="6600119" cy="51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976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4871059" y="582441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Blind-XXE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直接连接符 26"/>
          <p:cNvSpPr>
            <a:spLocks noChangeShapeType="1"/>
          </p:cNvSpPr>
          <p:nvPr/>
        </p:nvSpPr>
        <p:spPr bwMode="auto">
          <a:xfrm>
            <a:off x="5403273" y="1243026"/>
            <a:ext cx="1457032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"/>
          <a:stretch/>
        </p:blipFill>
        <p:spPr>
          <a:xfrm>
            <a:off x="2018630" y="1668449"/>
            <a:ext cx="819784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883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>
            <a:spLocks noChangeArrowheads="1"/>
          </p:cNvSpPr>
          <p:nvPr/>
        </p:nvSpPr>
        <p:spPr bwMode="auto">
          <a:xfrm>
            <a:off x="5547612" y="437856"/>
            <a:ext cx="1096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XXE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直接连接符 4100"/>
          <p:cNvSpPr>
            <a:spLocks noChangeShapeType="1"/>
          </p:cNvSpPr>
          <p:nvPr/>
        </p:nvSpPr>
        <p:spPr bwMode="auto">
          <a:xfrm flipV="1">
            <a:off x="5861750" y="1084187"/>
            <a:ext cx="46324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02" y="1509059"/>
            <a:ext cx="853559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629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4589564" y="2665607"/>
            <a:ext cx="2678940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DEMO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5316258" y="3771679"/>
            <a:ext cx="1225551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1446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" y="0"/>
            <a:ext cx="12185056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473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5193398" y="939820"/>
            <a:ext cx="19201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Summary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直接连接符 4100"/>
          <p:cNvSpPr>
            <a:spLocks noChangeShapeType="1"/>
          </p:cNvSpPr>
          <p:nvPr/>
        </p:nvSpPr>
        <p:spPr bwMode="auto">
          <a:xfrm>
            <a:off x="5508944" y="1463040"/>
            <a:ext cx="1289051" cy="1588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928851" y="2376093"/>
            <a:ext cx="2042160" cy="1996440"/>
            <a:chOff x="1737360" y="2423160"/>
            <a:chExt cx="2042160" cy="1996440"/>
          </a:xfrm>
        </p:grpSpPr>
        <p:sp>
          <p:nvSpPr>
            <p:cNvPr id="12" name="矩形 11"/>
            <p:cNvSpPr/>
            <p:nvPr/>
          </p:nvSpPr>
          <p:spPr>
            <a:xfrm>
              <a:off x="1737360" y="2423160"/>
              <a:ext cx="2042160" cy="199644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02201" y="3056435"/>
              <a:ext cx="1553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OOBA</a:t>
              </a:r>
              <a:endPara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174752" y="3712250"/>
              <a:ext cx="12085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152075" y="2376093"/>
            <a:ext cx="2042160" cy="1996440"/>
            <a:chOff x="3960584" y="2423160"/>
            <a:chExt cx="2042160" cy="1996440"/>
          </a:xfrm>
        </p:grpSpPr>
        <p:sp>
          <p:nvSpPr>
            <p:cNvPr id="19" name="矩形 18"/>
            <p:cNvSpPr/>
            <p:nvPr/>
          </p:nvSpPr>
          <p:spPr>
            <a:xfrm>
              <a:off x="3960584" y="2423160"/>
              <a:ext cx="2042160" cy="199644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97976" y="3072671"/>
              <a:ext cx="1228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OOB</a:t>
              </a:r>
              <a:endPara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397976" y="3712250"/>
              <a:ext cx="12085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377303" y="2376093"/>
            <a:ext cx="2042160" cy="1996440"/>
            <a:chOff x="6185812" y="2423160"/>
            <a:chExt cx="2042160" cy="1996440"/>
          </a:xfrm>
        </p:grpSpPr>
        <p:sp>
          <p:nvSpPr>
            <p:cNvPr id="23" name="矩形 22"/>
            <p:cNvSpPr/>
            <p:nvPr/>
          </p:nvSpPr>
          <p:spPr>
            <a:xfrm>
              <a:off x="6185812" y="2423160"/>
              <a:ext cx="2042160" cy="199644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55462" y="3072671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E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xploit</a:t>
              </a:r>
              <a:endPara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623204" y="3712250"/>
              <a:ext cx="12085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27510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47626"/>
            <a:ext cx="12192000" cy="690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矩形 5"/>
          <p:cNvSpPr>
            <a:spLocks noChangeArrowheads="1"/>
          </p:cNvSpPr>
          <p:nvPr/>
        </p:nvSpPr>
        <p:spPr bwMode="auto">
          <a:xfrm>
            <a:off x="-14288" y="-47626"/>
            <a:ext cx="12220576" cy="6899175"/>
          </a:xfrm>
          <a:prstGeom prst="rect">
            <a:avLst/>
          </a:prstGeom>
          <a:solidFill>
            <a:srgbClr val="000000">
              <a:alpha val="5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3" name="文本框 10"/>
          <p:cNvSpPr>
            <a:spLocks noChangeArrowheads="1"/>
          </p:cNvSpPr>
          <p:nvPr/>
        </p:nvSpPr>
        <p:spPr bwMode="auto">
          <a:xfrm>
            <a:off x="3321490" y="2340116"/>
            <a:ext cx="5352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rPr>
              <a:t>Thank You!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0" descr="邮件 (1)"/>
          <p:cNvPicPr>
            <a:picLocks noChangeAspect="1" noChangeArrowheads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4208" y="3639556"/>
            <a:ext cx="482201" cy="4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3"/>
          <p:cNvSpPr>
            <a:spLocks noChangeArrowheads="1"/>
          </p:cNvSpPr>
          <p:nvPr/>
        </p:nvSpPr>
        <p:spPr bwMode="auto">
          <a:xfrm>
            <a:off x="4840697" y="3695990"/>
            <a:ext cx="2894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whoisclay@outlook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.com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8189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397500"/>
            <a:ext cx="4960425" cy="54000"/>
            <a:chOff x="8103785" y="3801964"/>
            <a:chExt cx="4960425" cy="54000"/>
          </a:xfrm>
        </p:grpSpPr>
        <p:sp>
          <p:nvSpPr>
            <p:cNvPr id="31" name="椭圆 30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30282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0282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31575" y="3406500"/>
            <a:ext cx="4512750" cy="54000"/>
            <a:chOff x="8103785" y="3801964"/>
            <a:chExt cx="4512750" cy="54000"/>
          </a:xfrm>
        </p:grpSpPr>
        <p:sp>
          <p:nvSpPr>
            <p:cNvPr id="56" name="椭圆 55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6078000" y="3411000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909600" y="3411000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82813" y="2660135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493515" y="2399301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874677" y="2260427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280350" y="2260255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6661630" y="2398807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6972552" y="2659378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7175636" y="3010558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246400" y="3410012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46655" y="3214315"/>
            <a:ext cx="492369" cy="49236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909600" y="2296255"/>
            <a:ext cx="1752030" cy="918060"/>
          </a:xfrm>
          <a:prstGeom prst="line">
            <a:avLst/>
          </a:prstGeom>
          <a:ln>
            <a:solidFill>
              <a:schemeClr val="bg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39024" y="1617785"/>
            <a:ext cx="1482473" cy="1596530"/>
          </a:xfrm>
          <a:prstGeom prst="line">
            <a:avLst/>
          </a:prstGeom>
          <a:ln>
            <a:solidFill>
              <a:schemeClr val="bg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909600" y="3929547"/>
            <a:ext cx="1900297" cy="1105974"/>
          </a:xfrm>
          <a:prstGeom prst="line">
            <a:avLst/>
          </a:prstGeom>
          <a:ln>
            <a:solidFill>
              <a:schemeClr val="bg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201013" y="1674192"/>
            <a:ext cx="1815012" cy="1373295"/>
            <a:chOff x="3201013" y="1674192"/>
            <a:chExt cx="1815012" cy="1373295"/>
          </a:xfrm>
        </p:grpSpPr>
        <p:sp>
          <p:nvSpPr>
            <p:cNvPr id="114" name="椭圆 113"/>
            <p:cNvSpPr/>
            <p:nvPr/>
          </p:nvSpPr>
          <p:spPr>
            <a:xfrm>
              <a:off x="4980025" y="301148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01013" y="1674192"/>
              <a:ext cx="77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201013" y="2123882"/>
              <a:ext cx="1775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Question: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Blind-SQL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160022" y="926822"/>
            <a:ext cx="1815012" cy="1373295"/>
            <a:chOff x="3201013" y="1674192"/>
            <a:chExt cx="1815012" cy="1373295"/>
          </a:xfrm>
        </p:grpSpPr>
        <p:sp>
          <p:nvSpPr>
            <p:cNvPr id="140" name="椭圆 139"/>
            <p:cNvSpPr/>
            <p:nvPr/>
          </p:nvSpPr>
          <p:spPr>
            <a:xfrm>
              <a:off x="4980025" y="301148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201013" y="1674192"/>
              <a:ext cx="77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02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201013" y="2144563"/>
              <a:ext cx="1775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漏洞利用中的</a:t>
              </a:r>
              <a:r>
                <a:rPr lang="en-US" altLang="zh-CN" dirty="0">
                  <a:solidFill>
                    <a:schemeClr val="bg1"/>
                  </a:solidFill>
                </a:rPr>
                <a:t>OOB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9996" y="4555582"/>
            <a:ext cx="1834091" cy="1373295"/>
            <a:chOff x="3181934" y="1674192"/>
            <a:chExt cx="1834091" cy="1373295"/>
          </a:xfrm>
        </p:grpSpPr>
        <p:sp>
          <p:nvSpPr>
            <p:cNvPr id="144" name="椭圆 143"/>
            <p:cNvSpPr/>
            <p:nvPr/>
          </p:nvSpPr>
          <p:spPr>
            <a:xfrm>
              <a:off x="4980025" y="301148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201013" y="1674192"/>
              <a:ext cx="77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03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181934" y="2060350"/>
              <a:ext cx="177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Summary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10600" y="5385045"/>
            <a:ext cx="295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rgbClr val="7030A0"/>
                </a:solidFill>
              </a:rPr>
              <a:t>Content</a:t>
            </a:r>
            <a:endParaRPr lang="zh-CN" altLang="en-US" sz="6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8610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6"/>
          <p:cNvSpPr>
            <a:spLocks noChangeArrowheads="1"/>
          </p:cNvSpPr>
          <p:nvPr/>
        </p:nvSpPr>
        <p:spPr bwMode="auto">
          <a:xfrm>
            <a:off x="4600237" y="398416"/>
            <a:ext cx="2991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Question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2105023" y="1522680"/>
            <a:ext cx="7981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经典的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Blind-SQL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注入代码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1600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96" y="2385018"/>
            <a:ext cx="7273806" cy="3495664"/>
          </a:xfrm>
          <a:prstGeom prst="rect">
            <a:avLst/>
          </a:prstGeom>
        </p:spPr>
      </p:pic>
      <p:pic>
        <p:nvPicPr>
          <p:cNvPr id="28" name="图形 27" descr="针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396953">
            <a:off x="617094" y="1993773"/>
            <a:ext cx="2006840" cy="2006840"/>
          </a:xfrm>
          <a:prstGeom prst="rect">
            <a:avLst/>
          </a:prstGeom>
        </p:spPr>
      </p:pic>
      <p:pic>
        <p:nvPicPr>
          <p:cNvPr id="31" name="图形 30" descr="针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396953">
            <a:off x="617095" y="3192047"/>
            <a:ext cx="2006840" cy="2006840"/>
          </a:xfrm>
          <a:prstGeom prst="rect">
            <a:avLst/>
          </a:prstGeom>
        </p:spPr>
      </p:pic>
      <p:pic>
        <p:nvPicPr>
          <p:cNvPr id="32" name="图形 31" descr="针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396953">
            <a:off x="617093" y="4324534"/>
            <a:ext cx="2006840" cy="20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427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4675324" y="2665607"/>
            <a:ext cx="2507418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OOBA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5316258" y="3771679"/>
            <a:ext cx="1225551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646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06224" y="1123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680" y="463844"/>
            <a:ext cx="2076210" cy="848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OOBA</a:t>
            </a:r>
          </a:p>
        </p:txBody>
      </p:sp>
      <p:sp>
        <p:nvSpPr>
          <p:cNvPr id="8" name="矩形 7"/>
          <p:cNvSpPr/>
          <p:nvPr/>
        </p:nvSpPr>
        <p:spPr>
          <a:xfrm>
            <a:off x="868680" y="1794596"/>
            <a:ext cx="10104120" cy="37487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68000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带外认证（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OOBA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）是用于认证需要来自两个或多个不同网络或信道的不同信号的过程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68000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这种更复杂的认证防止了多种欺诈和黑客攻击。 带外认证将有效地阻止网络银行中最常见的黑客和身份盗用漏洞。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常见场景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1. 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密码重置认证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2. 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银行登录认证</a:t>
            </a:r>
          </a:p>
        </p:txBody>
      </p:sp>
    </p:spTree>
    <p:extLst>
      <p:ext uri="{BB962C8B-B14F-4D97-AF65-F5344CB8AC3E}">
        <p14:creationId xmlns:p14="http://schemas.microsoft.com/office/powerpoint/2010/main" val="166537113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" y="1044941"/>
            <a:ext cx="12075177" cy="5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4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rrowheads="1"/>
          </p:cNvSpPr>
          <p:nvPr/>
        </p:nvSpPr>
        <p:spPr bwMode="auto">
          <a:xfrm>
            <a:off x="0" y="0"/>
            <a:ext cx="12222163" cy="6886575"/>
          </a:xfrm>
          <a:prstGeom prst="rect">
            <a:avLst/>
          </a:prstGeom>
          <a:solidFill>
            <a:srgbClr val="17161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2"/>
          <p:cNvSpPr>
            <a:spLocks noChangeArrowheads="1"/>
          </p:cNvSpPr>
          <p:nvPr/>
        </p:nvSpPr>
        <p:spPr bwMode="auto">
          <a:xfrm>
            <a:off x="4936613" y="2665607"/>
            <a:ext cx="1984839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OOB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直接连接符 4"/>
          <p:cNvSpPr>
            <a:spLocks noChangeShapeType="1"/>
          </p:cNvSpPr>
          <p:nvPr/>
        </p:nvSpPr>
        <p:spPr bwMode="auto">
          <a:xfrm>
            <a:off x="5316258" y="3771679"/>
            <a:ext cx="1225551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179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06224" y="1123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038" y="426661"/>
            <a:ext cx="1612941" cy="848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</a:p>
        </p:txBody>
      </p:sp>
      <p:sp>
        <p:nvSpPr>
          <p:cNvPr id="8" name="矩形 7"/>
          <p:cNvSpPr/>
          <p:nvPr/>
        </p:nvSpPr>
        <p:spPr>
          <a:xfrm>
            <a:off x="565549" y="2164771"/>
            <a:ext cx="9265253" cy="30839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68000">
              <a:lnSpc>
                <a:spcPct val="120000"/>
              </a:lnSpc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带外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通道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(Out-of-Band),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使用一些除常规通道以外的替代的信道请求服务器资源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indent="468000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应用在网络攻击中经常会涉及以下信道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          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HTTP(S) Request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DNS Resolutions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 File Systems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 E-mails</a:t>
            </a:r>
          </a:p>
          <a:p>
            <a:pPr indent="468000">
              <a:lnSpc>
                <a:spcPct val="120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 …</a:t>
            </a:r>
          </a:p>
        </p:txBody>
      </p:sp>
    </p:spTree>
    <p:extLst>
      <p:ext uri="{BB962C8B-B14F-4D97-AF65-F5344CB8AC3E}">
        <p14:creationId xmlns:p14="http://schemas.microsoft.com/office/powerpoint/2010/main" val="368004350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1357</Words>
  <Application>Microsoft Macintosh PowerPoint</Application>
  <PresentationFormat>宽屏</PresentationFormat>
  <Paragraphs>186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Black</vt:lpstr>
      <vt:lpstr>Calibri</vt:lpstr>
      <vt:lpstr>Calibri Light</vt:lpstr>
      <vt:lpstr>方正兰亭超细黑简体</vt:lpstr>
      <vt:lpstr>方正兰亭粗黑_GBK</vt:lpstr>
      <vt:lpstr>华文行楷</vt:lpstr>
      <vt:lpstr>华文中宋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User</cp:lastModifiedBy>
  <cp:revision>131</cp:revision>
  <dcterms:created xsi:type="dcterms:W3CDTF">2017-01-18T13:22:48Z</dcterms:created>
  <dcterms:modified xsi:type="dcterms:W3CDTF">2017-05-13T04:03:58Z</dcterms:modified>
</cp:coreProperties>
</file>