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handoutMasterIdLst>
    <p:handoutMasterId r:id="rId29"/>
  </p:handoutMasterIdLst>
  <p:sldIdLst>
    <p:sldId id="375" r:id="rId5"/>
    <p:sldId id="305" r:id="rId6"/>
    <p:sldId id="384" r:id="rId7"/>
    <p:sldId id="273" r:id="rId8"/>
    <p:sldId id="298" r:id="rId9"/>
    <p:sldId id="407" r:id="rId10"/>
    <p:sldId id="408" r:id="rId11"/>
    <p:sldId id="409" r:id="rId12"/>
    <p:sldId id="410" r:id="rId13"/>
    <p:sldId id="411" r:id="rId14"/>
    <p:sldId id="412" r:id="rId15"/>
    <p:sldId id="413" r:id="rId16"/>
    <p:sldId id="414" r:id="rId17"/>
    <p:sldId id="415" r:id="rId18"/>
    <p:sldId id="416" r:id="rId19"/>
    <p:sldId id="417" r:id="rId20"/>
    <p:sldId id="418" r:id="rId21"/>
    <p:sldId id="419" r:id="rId22"/>
    <p:sldId id="420" r:id="rId23"/>
    <p:sldId id="421" r:id="rId24"/>
    <p:sldId id="422" r:id="rId25"/>
    <p:sldId id="423" r:id="rId26"/>
    <p:sldId id="424" r:id="rId27"/>
    <p:sldId id="40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993" autoAdjust="0"/>
  </p:normalViewPr>
  <p:slideViewPr>
    <p:cSldViewPr snapToGrid="0" snapToObjects="1">
      <p:cViewPr varScale="1">
        <p:scale>
          <a:sx n="81" d="100"/>
          <a:sy n="81" d="100"/>
        </p:scale>
        <p:origin x="754" y="72"/>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013652-CDD2-423F-ACF9-1813666831E3}" type="doc">
      <dgm:prSet loTypeId="urn:microsoft.com/office/officeart/2005/8/layout/hierarchy3" loCatId="hierarchy" qsTypeId="urn:microsoft.com/office/officeart/2005/8/quickstyle/simple1" qsCatId="simple" csTypeId="urn:microsoft.com/office/officeart/2005/8/colors/accent4_2" csCatId="accent4" phldr="1"/>
      <dgm:spPr/>
      <dgm:t>
        <a:bodyPr/>
        <a:lstStyle/>
        <a:p>
          <a:endParaRPr lang="en-US"/>
        </a:p>
      </dgm:t>
    </dgm:pt>
    <dgm:pt modelId="{87B8D354-8191-4C0E-A677-1953E6D28C9A}">
      <dgm:prSet phldrT="[Text]"/>
      <dgm:spPr>
        <a:solidFill>
          <a:schemeClr val="accent4">
            <a:lumMod val="50000"/>
          </a:schemeClr>
        </a:solidFill>
      </dgm:spPr>
      <dgm:t>
        <a:bodyPr/>
        <a:lstStyle/>
        <a:p>
          <a:r>
            <a:rPr lang="en-US" dirty="0"/>
            <a:t>Lending Club’s information</a:t>
          </a:r>
        </a:p>
      </dgm:t>
    </dgm:pt>
    <dgm:pt modelId="{4170A705-CE0E-46DD-9537-7081568F8BAB}" type="parTrans" cxnId="{3C00B68C-D46B-420D-BE0F-387C6BE4660D}">
      <dgm:prSet/>
      <dgm:spPr/>
      <dgm:t>
        <a:bodyPr/>
        <a:lstStyle/>
        <a:p>
          <a:endParaRPr lang="en-US"/>
        </a:p>
      </dgm:t>
    </dgm:pt>
    <dgm:pt modelId="{C3491B8B-7F34-4E8D-82B0-F73F909F0CA4}" type="sibTrans" cxnId="{3C00B68C-D46B-420D-BE0F-387C6BE4660D}">
      <dgm:prSet/>
      <dgm:spPr/>
      <dgm:t>
        <a:bodyPr/>
        <a:lstStyle/>
        <a:p>
          <a:endParaRPr lang="en-US"/>
        </a:p>
      </dgm:t>
    </dgm:pt>
    <dgm:pt modelId="{A87D7EFF-67B9-45BB-BCDB-50C5C3B0D787}">
      <dgm:prSet phldrT="[Text]"/>
      <dgm:spPr/>
      <dgm:t>
        <a:bodyPr/>
        <a:lstStyle/>
        <a:p>
          <a:r>
            <a:rPr lang="en-US" dirty="0"/>
            <a:t>Loan grade</a:t>
          </a:r>
        </a:p>
      </dgm:t>
    </dgm:pt>
    <dgm:pt modelId="{C20A7BC7-54B7-4F06-A2B4-0287923764C3}" type="sibTrans" cxnId="{33A2BD6B-4C96-438A-8DDF-197ACFD3827A}">
      <dgm:prSet/>
      <dgm:spPr/>
      <dgm:t>
        <a:bodyPr/>
        <a:lstStyle/>
        <a:p>
          <a:endParaRPr lang="en-US"/>
        </a:p>
      </dgm:t>
    </dgm:pt>
    <dgm:pt modelId="{B95D5F05-2114-44A5-B19F-6AFF6D98F339}" type="parTrans" cxnId="{33A2BD6B-4C96-438A-8DDF-197ACFD3827A}">
      <dgm:prSet/>
      <dgm:spPr/>
      <dgm:t>
        <a:bodyPr/>
        <a:lstStyle/>
        <a:p>
          <a:endParaRPr lang="en-US"/>
        </a:p>
      </dgm:t>
    </dgm:pt>
    <dgm:pt modelId="{8B93B773-A16D-41E7-AFA2-B5411D0F3CAF}">
      <dgm:prSet phldrT="[Text]"/>
      <dgm:spPr/>
      <dgm:t>
        <a:bodyPr/>
        <a:lstStyle/>
        <a:p>
          <a:r>
            <a:rPr lang="en-US" dirty="0"/>
            <a:t>Interest Rate</a:t>
          </a:r>
        </a:p>
      </dgm:t>
    </dgm:pt>
    <dgm:pt modelId="{7A69CBDB-8958-47D5-828B-3914679C3786}" type="sibTrans" cxnId="{DE81AAC5-E2D0-48F3-8332-E9F2E2C82031}">
      <dgm:prSet/>
      <dgm:spPr/>
      <dgm:t>
        <a:bodyPr/>
        <a:lstStyle/>
        <a:p>
          <a:endParaRPr lang="en-US"/>
        </a:p>
      </dgm:t>
    </dgm:pt>
    <dgm:pt modelId="{B189CC56-15BA-43B2-8407-7C67EF78BAC8}" type="parTrans" cxnId="{DE81AAC5-E2D0-48F3-8332-E9F2E2C82031}">
      <dgm:prSet/>
      <dgm:spPr/>
      <dgm:t>
        <a:bodyPr/>
        <a:lstStyle/>
        <a:p>
          <a:endParaRPr lang="en-US"/>
        </a:p>
      </dgm:t>
    </dgm:pt>
    <dgm:pt modelId="{11352AD3-42FA-4663-B12F-5055930FD728}">
      <dgm:prSet phldrT="[Text]"/>
      <dgm:spPr>
        <a:solidFill>
          <a:schemeClr val="accent4">
            <a:lumMod val="50000"/>
          </a:schemeClr>
        </a:solidFill>
      </dgm:spPr>
      <dgm:t>
        <a:bodyPr/>
        <a:lstStyle/>
        <a:p>
          <a:r>
            <a:rPr lang="en-US" dirty="0"/>
            <a:t>Borrower’s choice</a:t>
          </a:r>
        </a:p>
      </dgm:t>
    </dgm:pt>
    <dgm:pt modelId="{290C3C02-5242-4AF7-A2F0-8183D1F44246}" type="sibTrans" cxnId="{7BAF867C-5BBE-491D-ACC2-B225D325790E}">
      <dgm:prSet/>
      <dgm:spPr/>
      <dgm:t>
        <a:bodyPr/>
        <a:lstStyle/>
        <a:p>
          <a:endParaRPr lang="en-US"/>
        </a:p>
      </dgm:t>
    </dgm:pt>
    <dgm:pt modelId="{E7A23DC2-5936-4E4F-8129-EBF88DDA9979}" type="parTrans" cxnId="{7BAF867C-5BBE-491D-ACC2-B225D325790E}">
      <dgm:prSet/>
      <dgm:spPr/>
      <dgm:t>
        <a:bodyPr/>
        <a:lstStyle/>
        <a:p>
          <a:endParaRPr lang="en-US"/>
        </a:p>
      </dgm:t>
    </dgm:pt>
    <dgm:pt modelId="{8419B494-F4D5-42A9-987D-96B187631770}">
      <dgm:prSet phldrT="[Text]"/>
      <dgm:spPr/>
      <dgm:t>
        <a:bodyPr/>
        <a:lstStyle/>
        <a:p>
          <a:r>
            <a:rPr lang="en-US" dirty="0"/>
            <a:t>Loan amount</a:t>
          </a:r>
        </a:p>
      </dgm:t>
    </dgm:pt>
    <dgm:pt modelId="{C67398D2-31FE-416A-AD9B-E429C24F2726}" type="sibTrans" cxnId="{760E936C-1313-4B3A-8B78-E3DAD21437C7}">
      <dgm:prSet/>
      <dgm:spPr/>
      <dgm:t>
        <a:bodyPr/>
        <a:lstStyle/>
        <a:p>
          <a:endParaRPr lang="en-US"/>
        </a:p>
      </dgm:t>
    </dgm:pt>
    <dgm:pt modelId="{C2DED805-FE5D-4E4D-8F95-D6CB9B0AA11E}" type="parTrans" cxnId="{760E936C-1313-4B3A-8B78-E3DAD21437C7}">
      <dgm:prSet/>
      <dgm:spPr/>
      <dgm:t>
        <a:bodyPr/>
        <a:lstStyle/>
        <a:p>
          <a:endParaRPr lang="en-US"/>
        </a:p>
      </dgm:t>
    </dgm:pt>
    <dgm:pt modelId="{01C547CB-874C-4832-9DD4-E282926F779E}">
      <dgm:prSet phldrT="[Text]"/>
      <dgm:spPr/>
      <dgm:t>
        <a:bodyPr/>
        <a:lstStyle/>
        <a:p>
          <a:r>
            <a:rPr lang="en-US" dirty="0"/>
            <a:t>Purpose</a:t>
          </a:r>
        </a:p>
      </dgm:t>
    </dgm:pt>
    <dgm:pt modelId="{0D5CEA20-9CBA-41F4-BE74-ACE2EAFC985C}" type="sibTrans" cxnId="{3024CD33-A71E-4920-BB66-0AF21E601BFF}">
      <dgm:prSet/>
      <dgm:spPr/>
      <dgm:t>
        <a:bodyPr/>
        <a:lstStyle/>
        <a:p>
          <a:endParaRPr lang="en-US"/>
        </a:p>
      </dgm:t>
    </dgm:pt>
    <dgm:pt modelId="{2F7BADD8-7B07-4360-9EB3-443F81509F1A}" type="parTrans" cxnId="{3024CD33-A71E-4920-BB66-0AF21E601BFF}">
      <dgm:prSet/>
      <dgm:spPr/>
      <dgm:t>
        <a:bodyPr/>
        <a:lstStyle/>
        <a:p>
          <a:endParaRPr lang="en-US"/>
        </a:p>
      </dgm:t>
    </dgm:pt>
    <dgm:pt modelId="{D64AAC1D-DE2D-4946-9469-0F2D978A3BC1}">
      <dgm:prSet phldrT="[Text]"/>
      <dgm:spPr/>
      <dgm:t>
        <a:bodyPr/>
        <a:lstStyle/>
        <a:p>
          <a:r>
            <a:rPr lang="en-US" dirty="0"/>
            <a:t>Maturity</a:t>
          </a:r>
        </a:p>
      </dgm:t>
    </dgm:pt>
    <dgm:pt modelId="{C7157D72-AA46-4A6E-92C7-4577CD65A4EA}" type="parTrans" cxnId="{6DBF7843-0201-4EE8-B7A4-4F710BF6D4EB}">
      <dgm:prSet/>
      <dgm:spPr/>
      <dgm:t>
        <a:bodyPr/>
        <a:lstStyle/>
        <a:p>
          <a:endParaRPr lang="en-US"/>
        </a:p>
      </dgm:t>
    </dgm:pt>
    <dgm:pt modelId="{08710E7A-7491-4B13-9123-52663D0BE114}" type="sibTrans" cxnId="{6DBF7843-0201-4EE8-B7A4-4F710BF6D4EB}">
      <dgm:prSet/>
      <dgm:spPr/>
      <dgm:t>
        <a:bodyPr/>
        <a:lstStyle/>
        <a:p>
          <a:endParaRPr lang="en-US"/>
        </a:p>
      </dgm:t>
    </dgm:pt>
    <dgm:pt modelId="{C187EF6D-56E0-4EE9-9055-1536C8DB9810}">
      <dgm:prSet phldrT="[Text]"/>
      <dgm:spPr/>
      <dgm:t>
        <a:bodyPr/>
        <a:lstStyle/>
        <a:p>
          <a:r>
            <a:rPr lang="en-US" dirty="0"/>
            <a:t>Application type</a:t>
          </a:r>
        </a:p>
      </dgm:t>
    </dgm:pt>
    <dgm:pt modelId="{E9E29634-3081-43EF-B4A7-86FEE89FC196}" type="parTrans" cxnId="{776CCA1B-61B0-4469-8AB4-F03825A78D68}">
      <dgm:prSet/>
      <dgm:spPr/>
      <dgm:t>
        <a:bodyPr/>
        <a:lstStyle/>
        <a:p>
          <a:endParaRPr lang="en-US"/>
        </a:p>
      </dgm:t>
    </dgm:pt>
    <dgm:pt modelId="{3E648120-AF91-40B0-BCE7-2B1C0E4F1373}" type="sibTrans" cxnId="{776CCA1B-61B0-4469-8AB4-F03825A78D68}">
      <dgm:prSet/>
      <dgm:spPr/>
      <dgm:t>
        <a:bodyPr/>
        <a:lstStyle/>
        <a:p>
          <a:endParaRPr lang="en-US"/>
        </a:p>
      </dgm:t>
    </dgm:pt>
    <dgm:pt modelId="{798DA5DC-E725-4988-9739-FDE6FA8A232B}">
      <dgm:prSet phldrT="[Text]"/>
      <dgm:spPr>
        <a:solidFill>
          <a:schemeClr val="accent4">
            <a:lumMod val="50000"/>
          </a:schemeClr>
        </a:solidFill>
      </dgm:spPr>
      <dgm:t>
        <a:bodyPr/>
        <a:lstStyle/>
        <a:p>
          <a:r>
            <a:rPr lang="en-US" dirty="0"/>
            <a:t>Borrower’s information</a:t>
          </a:r>
        </a:p>
      </dgm:t>
    </dgm:pt>
    <dgm:pt modelId="{9EF0F953-EFB6-4E24-93F4-ED765F1B8BEC}" type="parTrans" cxnId="{D1BF5B7D-4553-4145-83EA-5E6CEC320FCD}">
      <dgm:prSet/>
      <dgm:spPr/>
      <dgm:t>
        <a:bodyPr/>
        <a:lstStyle/>
        <a:p>
          <a:endParaRPr lang="en-US"/>
        </a:p>
      </dgm:t>
    </dgm:pt>
    <dgm:pt modelId="{BE462B28-1626-4A77-8128-1A63DE00AB05}" type="sibTrans" cxnId="{D1BF5B7D-4553-4145-83EA-5E6CEC320FCD}">
      <dgm:prSet/>
      <dgm:spPr/>
      <dgm:t>
        <a:bodyPr/>
        <a:lstStyle/>
        <a:p>
          <a:endParaRPr lang="en-US"/>
        </a:p>
      </dgm:t>
    </dgm:pt>
    <dgm:pt modelId="{5022C986-5796-4205-BB2E-77DA90764442}">
      <dgm:prSet phldrT="[Text]"/>
      <dgm:spPr/>
      <dgm:t>
        <a:bodyPr/>
        <a:lstStyle/>
        <a:p>
          <a:r>
            <a:rPr lang="en-US" dirty="0"/>
            <a:t>Annual income</a:t>
          </a:r>
        </a:p>
      </dgm:t>
    </dgm:pt>
    <dgm:pt modelId="{D6740249-6FEF-448F-A599-E5C835DC56CA}" type="parTrans" cxnId="{1EE1CFC5-1627-458B-B1EF-5DB11EA0F39D}">
      <dgm:prSet/>
      <dgm:spPr/>
      <dgm:t>
        <a:bodyPr/>
        <a:lstStyle/>
        <a:p>
          <a:endParaRPr lang="en-US"/>
        </a:p>
      </dgm:t>
    </dgm:pt>
    <dgm:pt modelId="{04F86C2F-1BE8-4F4B-B697-AB272B0347BF}" type="sibTrans" cxnId="{1EE1CFC5-1627-458B-B1EF-5DB11EA0F39D}">
      <dgm:prSet/>
      <dgm:spPr/>
      <dgm:t>
        <a:bodyPr/>
        <a:lstStyle/>
        <a:p>
          <a:endParaRPr lang="en-US"/>
        </a:p>
      </dgm:t>
    </dgm:pt>
    <dgm:pt modelId="{12C637C9-EFEF-4039-B3D7-FB3CF456A183}">
      <dgm:prSet phldrT="[Text]"/>
      <dgm:spPr/>
      <dgm:t>
        <a:bodyPr/>
        <a:lstStyle/>
        <a:p>
          <a:r>
            <a:rPr lang="en-US" dirty="0"/>
            <a:t>Employment length</a:t>
          </a:r>
        </a:p>
      </dgm:t>
    </dgm:pt>
    <dgm:pt modelId="{3F698FE4-0B5C-446D-902D-926DBF8B2292}" type="parTrans" cxnId="{2B6DDF67-F11B-4049-86B9-A6BE474926A0}">
      <dgm:prSet/>
      <dgm:spPr/>
      <dgm:t>
        <a:bodyPr/>
        <a:lstStyle/>
        <a:p>
          <a:endParaRPr lang="en-US"/>
        </a:p>
      </dgm:t>
    </dgm:pt>
    <dgm:pt modelId="{47BA24A5-8986-4F85-9224-45DEF6FA098A}" type="sibTrans" cxnId="{2B6DDF67-F11B-4049-86B9-A6BE474926A0}">
      <dgm:prSet/>
      <dgm:spPr/>
      <dgm:t>
        <a:bodyPr/>
        <a:lstStyle/>
        <a:p>
          <a:endParaRPr lang="en-US"/>
        </a:p>
      </dgm:t>
    </dgm:pt>
    <dgm:pt modelId="{2235004E-EB07-4011-B54B-D6A39B5B2664}">
      <dgm:prSet phldrT="[Text]"/>
      <dgm:spPr/>
      <dgm:t>
        <a:bodyPr/>
        <a:lstStyle/>
        <a:p>
          <a:r>
            <a:rPr lang="en-US" dirty="0"/>
            <a:t>Home ownership</a:t>
          </a:r>
        </a:p>
      </dgm:t>
    </dgm:pt>
    <dgm:pt modelId="{880D8883-ED72-4FD2-B5A0-2ABD4938F7AF}" type="parTrans" cxnId="{85A98236-43F0-47DB-99BF-0582142DF4CA}">
      <dgm:prSet/>
      <dgm:spPr/>
      <dgm:t>
        <a:bodyPr/>
        <a:lstStyle/>
        <a:p>
          <a:endParaRPr lang="en-US"/>
        </a:p>
      </dgm:t>
    </dgm:pt>
    <dgm:pt modelId="{807B049F-7026-473D-BCA8-145446A4B10C}" type="sibTrans" cxnId="{85A98236-43F0-47DB-99BF-0582142DF4CA}">
      <dgm:prSet/>
      <dgm:spPr/>
      <dgm:t>
        <a:bodyPr/>
        <a:lstStyle/>
        <a:p>
          <a:endParaRPr lang="en-US"/>
        </a:p>
      </dgm:t>
    </dgm:pt>
    <dgm:pt modelId="{15F568DB-B736-45AF-A6C8-C639B245BCF6}">
      <dgm:prSet phldrT="[Text]"/>
      <dgm:spPr/>
      <dgm:t>
        <a:bodyPr/>
        <a:lstStyle/>
        <a:p>
          <a:r>
            <a:rPr lang="en-US" dirty="0"/>
            <a:t>Debt-to-income ratio</a:t>
          </a:r>
        </a:p>
      </dgm:t>
    </dgm:pt>
    <dgm:pt modelId="{1BE35E14-2AEE-4D19-AD79-CDBABB4DB8EC}" type="parTrans" cxnId="{32A5F056-C660-4CC7-B5EB-46CC7747E5D5}">
      <dgm:prSet/>
      <dgm:spPr/>
      <dgm:t>
        <a:bodyPr/>
        <a:lstStyle/>
        <a:p>
          <a:endParaRPr lang="en-US"/>
        </a:p>
      </dgm:t>
    </dgm:pt>
    <dgm:pt modelId="{3DEA7DD1-3B3D-43B4-B02A-82D0237AE0A6}" type="sibTrans" cxnId="{32A5F056-C660-4CC7-B5EB-46CC7747E5D5}">
      <dgm:prSet/>
      <dgm:spPr/>
      <dgm:t>
        <a:bodyPr/>
        <a:lstStyle/>
        <a:p>
          <a:endParaRPr lang="en-US"/>
        </a:p>
      </dgm:t>
    </dgm:pt>
    <dgm:pt modelId="{0DBB273B-F07B-4121-8F03-9853B84BE14B}">
      <dgm:prSet phldrT="[Text]"/>
      <dgm:spPr>
        <a:solidFill>
          <a:schemeClr val="accent4">
            <a:lumMod val="50000"/>
          </a:schemeClr>
        </a:solidFill>
      </dgm:spPr>
      <dgm:t>
        <a:bodyPr/>
        <a:lstStyle/>
        <a:p>
          <a:r>
            <a:rPr lang="en-US" dirty="0"/>
            <a:t>Borrower’s credit performance</a:t>
          </a:r>
        </a:p>
      </dgm:t>
    </dgm:pt>
    <dgm:pt modelId="{B53A4453-EADA-4F1A-9658-89A1C2E2C6B8}" type="parTrans" cxnId="{243AC5AE-CD7E-4F67-9EBA-A4459E525427}">
      <dgm:prSet/>
      <dgm:spPr/>
      <dgm:t>
        <a:bodyPr/>
        <a:lstStyle/>
        <a:p>
          <a:endParaRPr lang="en-US"/>
        </a:p>
      </dgm:t>
    </dgm:pt>
    <dgm:pt modelId="{C2C6E419-F75A-46EB-BA8F-1AB68DD4491A}" type="sibTrans" cxnId="{243AC5AE-CD7E-4F67-9EBA-A4459E525427}">
      <dgm:prSet/>
      <dgm:spPr/>
      <dgm:t>
        <a:bodyPr/>
        <a:lstStyle/>
        <a:p>
          <a:endParaRPr lang="en-US"/>
        </a:p>
      </dgm:t>
    </dgm:pt>
    <dgm:pt modelId="{C84DC00D-916D-4943-AB7B-6ADD5558360F}">
      <dgm:prSet phldrT="[Text]"/>
      <dgm:spPr/>
      <dgm:t>
        <a:bodyPr/>
        <a:lstStyle/>
        <a:p>
          <a:r>
            <a:rPr lang="en-US" dirty="0"/>
            <a:t>No. of active revolving trades</a:t>
          </a:r>
        </a:p>
      </dgm:t>
    </dgm:pt>
    <dgm:pt modelId="{C9CF10E3-4C4F-49AE-8B2D-4709F95D7925}" type="parTrans" cxnId="{A6708EA1-6CD0-4617-B00E-5823DD8886A7}">
      <dgm:prSet/>
      <dgm:spPr/>
      <dgm:t>
        <a:bodyPr/>
        <a:lstStyle/>
        <a:p>
          <a:endParaRPr lang="en-US"/>
        </a:p>
      </dgm:t>
    </dgm:pt>
    <dgm:pt modelId="{3A0126D0-CD15-470A-BD7E-6778B0627F09}" type="sibTrans" cxnId="{A6708EA1-6CD0-4617-B00E-5823DD8886A7}">
      <dgm:prSet/>
      <dgm:spPr/>
      <dgm:t>
        <a:bodyPr/>
        <a:lstStyle/>
        <a:p>
          <a:endParaRPr lang="en-US"/>
        </a:p>
      </dgm:t>
    </dgm:pt>
    <dgm:pt modelId="{600DCFEE-8EFE-4C6A-BE9A-0EF90A501301}">
      <dgm:prSet phldrT="[Text]"/>
      <dgm:spPr/>
      <dgm:t>
        <a:bodyPr/>
        <a:lstStyle/>
        <a:p>
          <a:r>
            <a:rPr lang="en-US" dirty="0"/>
            <a:t>No. of derogatory public records</a:t>
          </a:r>
        </a:p>
      </dgm:t>
    </dgm:pt>
    <dgm:pt modelId="{1D825A78-00E2-4A29-8E08-922354BEFE03}" type="parTrans" cxnId="{EACE6391-1637-42DB-BA16-E751868824F4}">
      <dgm:prSet/>
      <dgm:spPr/>
      <dgm:t>
        <a:bodyPr/>
        <a:lstStyle/>
        <a:p>
          <a:endParaRPr lang="en-US"/>
        </a:p>
      </dgm:t>
    </dgm:pt>
    <dgm:pt modelId="{285A7595-4E98-4A39-957E-A29A5A8B871E}" type="sibTrans" cxnId="{EACE6391-1637-42DB-BA16-E751868824F4}">
      <dgm:prSet/>
      <dgm:spPr/>
      <dgm:t>
        <a:bodyPr/>
        <a:lstStyle/>
        <a:p>
          <a:endParaRPr lang="en-US"/>
        </a:p>
      </dgm:t>
    </dgm:pt>
    <dgm:pt modelId="{00853C92-340F-4B38-9156-9AAF4ED49F5B}">
      <dgm:prSet phldrT="[Text]"/>
      <dgm:spPr/>
      <dgm:t>
        <a:bodyPr/>
        <a:lstStyle/>
        <a:p>
          <a:r>
            <a:rPr lang="en-US" dirty="0"/>
            <a:t>Revolving line utilization rate</a:t>
          </a:r>
        </a:p>
      </dgm:t>
    </dgm:pt>
    <dgm:pt modelId="{05438A3A-53CE-4895-861C-E381480A11CA}" type="parTrans" cxnId="{940E1A2B-8D4A-4800-A321-E7E31C0DDC58}">
      <dgm:prSet/>
      <dgm:spPr/>
      <dgm:t>
        <a:bodyPr/>
        <a:lstStyle/>
        <a:p>
          <a:endParaRPr lang="en-US"/>
        </a:p>
      </dgm:t>
    </dgm:pt>
    <dgm:pt modelId="{6C8CE99C-BC39-4852-A73B-F6F876CE0757}" type="sibTrans" cxnId="{940E1A2B-8D4A-4800-A321-E7E31C0DDC58}">
      <dgm:prSet/>
      <dgm:spPr/>
      <dgm:t>
        <a:bodyPr/>
        <a:lstStyle/>
        <a:p>
          <a:endParaRPr lang="en-US"/>
        </a:p>
      </dgm:t>
    </dgm:pt>
    <dgm:pt modelId="{48118E7D-14FA-4687-9CAE-CCEE69F4954C}">
      <dgm:prSet phldrT="[Text]"/>
      <dgm:spPr/>
      <dgm:t>
        <a:bodyPr/>
        <a:lstStyle/>
        <a:p>
          <a:r>
            <a:rPr lang="en-US" dirty="0"/>
            <a:t>No. of inquiries in past 6 months</a:t>
          </a:r>
        </a:p>
      </dgm:t>
    </dgm:pt>
    <dgm:pt modelId="{73719025-C288-4D3B-A20C-B7CC3448A790}" type="parTrans" cxnId="{C5462958-363A-46E3-9E09-389F67738968}">
      <dgm:prSet/>
      <dgm:spPr/>
      <dgm:t>
        <a:bodyPr/>
        <a:lstStyle/>
        <a:p>
          <a:endParaRPr lang="en-US"/>
        </a:p>
      </dgm:t>
    </dgm:pt>
    <dgm:pt modelId="{719FC4B3-70CA-498B-84EF-542287701ADB}" type="sibTrans" cxnId="{C5462958-363A-46E3-9E09-389F67738968}">
      <dgm:prSet/>
      <dgm:spPr/>
      <dgm:t>
        <a:bodyPr/>
        <a:lstStyle/>
        <a:p>
          <a:endParaRPr lang="en-US"/>
        </a:p>
      </dgm:t>
    </dgm:pt>
    <dgm:pt modelId="{1159C2EE-84D3-4ECD-8668-3F65E3DD78EE}" type="pres">
      <dgm:prSet presAssocID="{D4013652-CDD2-423F-ACF9-1813666831E3}" presName="diagram" presStyleCnt="0">
        <dgm:presLayoutVars>
          <dgm:chPref val="1"/>
          <dgm:dir/>
          <dgm:animOne val="branch"/>
          <dgm:animLvl val="lvl"/>
          <dgm:resizeHandles/>
        </dgm:presLayoutVars>
      </dgm:prSet>
      <dgm:spPr/>
    </dgm:pt>
    <dgm:pt modelId="{2CF169D9-2C55-4B7F-B112-AEB213857541}" type="pres">
      <dgm:prSet presAssocID="{87B8D354-8191-4C0E-A677-1953E6D28C9A}" presName="root" presStyleCnt="0"/>
      <dgm:spPr/>
    </dgm:pt>
    <dgm:pt modelId="{DC138A74-D46C-4A09-A993-286CF992D80A}" type="pres">
      <dgm:prSet presAssocID="{87B8D354-8191-4C0E-A677-1953E6D28C9A}" presName="rootComposite" presStyleCnt="0"/>
      <dgm:spPr/>
    </dgm:pt>
    <dgm:pt modelId="{4467CE60-3640-437F-94E9-150B54E61E3E}" type="pres">
      <dgm:prSet presAssocID="{87B8D354-8191-4C0E-A677-1953E6D28C9A}" presName="rootText" presStyleLbl="node1" presStyleIdx="0" presStyleCnt="4"/>
      <dgm:spPr/>
    </dgm:pt>
    <dgm:pt modelId="{FB45A123-6D9A-4251-9322-4DEA81026E9E}" type="pres">
      <dgm:prSet presAssocID="{87B8D354-8191-4C0E-A677-1953E6D28C9A}" presName="rootConnector" presStyleLbl="node1" presStyleIdx="0" presStyleCnt="4"/>
      <dgm:spPr/>
    </dgm:pt>
    <dgm:pt modelId="{346396DD-3317-4E24-8773-E2D58C473B52}" type="pres">
      <dgm:prSet presAssocID="{87B8D354-8191-4C0E-A677-1953E6D28C9A}" presName="childShape" presStyleCnt="0"/>
      <dgm:spPr/>
    </dgm:pt>
    <dgm:pt modelId="{4496FC46-F084-49DD-A077-230E53237711}" type="pres">
      <dgm:prSet presAssocID="{B95D5F05-2114-44A5-B19F-6AFF6D98F339}" presName="Name13" presStyleLbl="parChTrans1D2" presStyleIdx="0" presStyleCnt="14"/>
      <dgm:spPr/>
    </dgm:pt>
    <dgm:pt modelId="{DBF17D2D-4F70-41BC-A87A-6EDBF95A1289}" type="pres">
      <dgm:prSet presAssocID="{A87D7EFF-67B9-45BB-BCDB-50C5C3B0D787}" presName="childText" presStyleLbl="bgAcc1" presStyleIdx="0" presStyleCnt="14">
        <dgm:presLayoutVars>
          <dgm:bulletEnabled val="1"/>
        </dgm:presLayoutVars>
      </dgm:prSet>
      <dgm:spPr/>
    </dgm:pt>
    <dgm:pt modelId="{CBB9AC6D-0B1F-4369-9BD1-B8BD08452704}" type="pres">
      <dgm:prSet presAssocID="{B189CC56-15BA-43B2-8407-7C67EF78BAC8}" presName="Name13" presStyleLbl="parChTrans1D2" presStyleIdx="1" presStyleCnt="14"/>
      <dgm:spPr/>
    </dgm:pt>
    <dgm:pt modelId="{E8CCE792-BA61-4A1C-B3D5-527D0552A003}" type="pres">
      <dgm:prSet presAssocID="{8B93B773-A16D-41E7-AFA2-B5411D0F3CAF}" presName="childText" presStyleLbl="bgAcc1" presStyleIdx="1" presStyleCnt="14">
        <dgm:presLayoutVars>
          <dgm:bulletEnabled val="1"/>
        </dgm:presLayoutVars>
      </dgm:prSet>
      <dgm:spPr/>
    </dgm:pt>
    <dgm:pt modelId="{EF2D71DA-A3D9-4D5E-953E-E0BBE52B1543}" type="pres">
      <dgm:prSet presAssocID="{11352AD3-42FA-4663-B12F-5055930FD728}" presName="root" presStyleCnt="0"/>
      <dgm:spPr/>
    </dgm:pt>
    <dgm:pt modelId="{BFC9617D-42DF-4A3C-B7E7-F448AFF8645D}" type="pres">
      <dgm:prSet presAssocID="{11352AD3-42FA-4663-B12F-5055930FD728}" presName="rootComposite" presStyleCnt="0"/>
      <dgm:spPr/>
    </dgm:pt>
    <dgm:pt modelId="{80915037-C058-4CC1-9374-B504AA931716}" type="pres">
      <dgm:prSet presAssocID="{11352AD3-42FA-4663-B12F-5055930FD728}" presName="rootText" presStyleLbl="node1" presStyleIdx="1" presStyleCnt="4"/>
      <dgm:spPr/>
    </dgm:pt>
    <dgm:pt modelId="{7DCA4B00-F29C-415A-B9DB-FA06E1D5A682}" type="pres">
      <dgm:prSet presAssocID="{11352AD3-42FA-4663-B12F-5055930FD728}" presName="rootConnector" presStyleLbl="node1" presStyleIdx="1" presStyleCnt="4"/>
      <dgm:spPr/>
    </dgm:pt>
    <dgm:pt modelId="{90F22200-FDB9-4B1F-907A-84A4B2963465}" type="pres">
      <dgm:prSet presAssocID="{11352AD3-42FA-4663-B12F-5055930FD728}" presName="childShape" presStyleCnt="0"/>
      <dgm:spPr/>
    </dgm:pt>
    <dgm:pt modelId="{AA48917B-800B-439A-A611-70D233E6340C}" type="pres">
      <dgm:prSet presAssocID="{C2DED805-FE5D-4E4D-8F95-D6CB9B0AA11E}" presName="Name13" presStyleLbl="parChTrans1D2" presStyleIdx="2" presStyleCnt="14"/>
      <dgm:spPr/>
    </dgm:pt>
    <dgm:pt modelId="{1E4E5BDF-61ED-4AB6-A522-2888DD38ED62}" type="pres">
      <dgm:prSet presAssocID="{8419B494-F4D5-42A9-987D-96B187631770}" presName="childText" presStyleLbl="bgAcc1" presStyleIdx="2" presStyleCnt="14">
        <dgm:presLayoutVars>
          <dgm:bulletEnabled val="1"/>
        </dgm:presLayoutVars>
      </dgm:prSet>
      <dgm:spPr/>
    </dgm:pt>
    <dgm:pt modelId="{4C361C00-6070-489F-8548-F64D5B1E4745}" type="pres">
      <dgm:prSet presAssocID="{C7157D72-AA46-4A6E-92C7-4577CD65A4EA}" presName="Name13" presStyleLbl="parChTrans1D2" presStyleIdx="3" presStyleCnt="14"/>
      <dgm:spPr/>
    </dgm:pt>
    <dgm:pt modelId="{EE098810-F4AC-47DD-B245-A7CCD0D6E7A1}" type="pres">
      <dgm:prSet presAssocID="{D64AAC1D-DE2D-4946-9469-0F2D978A3BC1}" presName="childText" presStyleLbl="bgAcc1" presStyleIdx="3" presStyleCnt="14">
        <dgm:presLayoutVars>
          <dgm:bulletEnabled val="1"/>
        </dgm:presLayoutVars>
      </dgm:prSet>
      <dgm:spPr/>
    </dgm:pt>
    <dgm:pt modelId="{0C51CE19-8A2F-4E0F-8C2D-40D2F4FEA14E}" type="pres">
      <dgm:prSet presAssocID="{2F7BADD8-7B07-4360-9EB3-443F81509F1A}" presName="Name13" presStyleLbl="parChTrans1D2" presStyleIdx="4" presStyleCnt="14"/>
      <dgm:spPr/>
    </dgm:pt>
    <dgm:pt modelId="{EF14E025-7F5F-4AA5-80B6-5EFA814C952E}" type="pres">
      <dgm:prSet presAssocID="{01C547CB-874C-4832-9DD4-E282926F779E}" presName="childText" presStyleLbl="bgAcc1" presStyleIdx="4" presStyleCnt="14">
        <dgm:presLayoutVars>
          <dgm:bulletEnabled val="1"/>
        </dgm:presLayoutVars>
      </dgm:prSet>
      <dgm:spPr/>
    </dgm:pt>
    <dgm:pt modelId="{FBE04046-424B-42BC-A855-F9A5542F8E8F}" type="pres">
      <dgm:prSet presAssocID="{E9E29634-3081-43EF-B4A7-86FEE89FC196}" presName="Name13" presStyleLbl="parChTrans1D2" presStyleIdx="5" presStyleCnt="14"/>
      <dgm:spPr/>
    </dgm:pt>
    <dgm:pt modelId="{AA4EE4D3-7BD4-4693-A007-56A0A1AF8708}" type="pres">
      <dgm:prSet presAssocID="{C187EF6D-56E0-4EE9-9055-1536C8DB9810}" presName="childText" presStyleLbl="bgAcc1" presStyleIdx="5" presStyleCnt="14">
        <dgm:presLayoutVars>
          <dgm:bulletEnabled val="1"/>
        </dgm:presLayoutVars>
      </dgm:prSet>
      <dgm:spPr/>
    </dgm:pt>
    <dgm:pt modelId="{A70C9547-3907-4B4F-A99C-2807D8CDF9D6}" type="pres">
      <dgm:prSet presAssocID="{798DA5DC-E725-4988-9739-FDE6FA8A232B}" presName="root" presStyleCnt="0"/>
      <dgm:spPr/>
    </dgm:pt>
    <dgm:pt modelId="{0810A0C5-28ED-4CC6-A41F-DF9C8CED141A}" type="pres">
      <dgm:prSet presAssocID="{798DA5DC-E725-4988-9739-FDE6FA8A232B}" presName="rootComposite" presStyleCnt="0"/>
      <dgm:spPr/>
    </dgm:pt>
    <dgm:pt modelId="{895AC9F1-D10F-40EF-83D1-059BACE03375}" type="pres">
      <dgm:prSet presAssocID="{798DA5DC-E725-4988-9739-FDE6FA8A232B}" presName="rootText" presStyleLbl="node1" presStyleIdx="2" presStyleCnt="4"/>
      <dgm:spPr/>
    </dgm:pt>
    <dgm:pt modelId="{A378C7B7-6A99-4177-8E2E-F2BFB158916A}" type="pres">
      <dgm:prSet presAssocID="{798DA5DC-E725-4988-9739-FDE6FA8A232B}" presName="rootConnector" presStyleLbl="node1" presStyleIdx="2" presStyleCnt="4"/>
      <dgm:spPr/>
    </dgm:pt>
    <dgm:pt modelId="{DA088F39-B539-4C0A-8A05-7D3D598E9A58}" type="pres">
      <dgm:prSet presAssocID="{798DA5DC-E725-4988-9739-FDE6FA8A232B}" presName="childShape" presStyleCnt="0"/>
      <dgm:spPr/>
    </dgm:pt>
    <dgm:pt modelId="{29F4506A-381D-4AAC-AEF0-4820033D3386}" type="pres">
      <dgm:prSet presAssocID="{D6740249-6FEF-448F-A599-E5C835DC56CA}" presName="Name13" presStyleLbl="parChTrans1D2" presStyleIdx="6" presStyleCnt="14"/>
      <dgm:spPr/>
    </dgm:pt>
    <dgm:pt modelId="{9451DD31-E776-49B0-A80F-6EB1631710B6}" type="pres">
      <dgm:prSet presAssocID="{5022C986-5796-4205-BB2E-77DA90764442}" presName="childText" presStyleLbl="bgAcc1" presStyleIdx="6" presStyleCnt="14">
        <dgm:presLayoutVars>
          <dgm:bulletEnabled val="1"/>
        </dgm:presLayoutVars>
      </dgm:prSet>
      <dgm:spPr/>
    </dgm:pt>
    <dgm:pt modelId="{18AB9C7C-8E1A-48B4-BA90-8094BD1314C7}" type="pres">
      <dgm:prSet presAssocID="{3F698FE4-0B5C-446D-902D-926DBF8B2292}" presName="Name13" presStyleLbl="parChTrans1D2" presStyleIdx="7" presStyleCnt="14"/>
      <dgm:spPr/>
    </dgm:pt>
    <dgm:pt modelId="{352B16C7-76CE-499A-9C7D-400F11D9CC6C}" type="pres">
      <dgm:prSet presAssocID="{12C637C9-EFEF-4039-B3D7-FB3CF456A183}" presName="childText" presStyleLbl="bgAcc1" presStyleIdx="7" presStyleCnt="14">
        <dgm:presLayoutVars>
          <dgm:bulletEnabled val="1"/>
        </dgm:presLayoutVars>
      </dgm:prSet>
      <dgm:spPr/>
    </dgm:pt>
    <dgm:pt modelId="{797712FB-4148-430B-BF1D-6F5096B8A6B0}" type="pres">
      <dgm:prSet presAssocID="{880D8883-ED72-4FD2-B5A0-2ABD4938F7AF}" presName="Name13" presStyleLbl="parChTrans1D2" presStyleIdx="8" presStyleCnt="14"/>
      <dgm:spPr/>
    </dgm:pt>
    <dgm:pt modelId="{16E419F7-F77E-4800-9385-416E15875E80}" type="pres">
      <dgm:prSet presAssocID="{2235004E-EB07-4011-B54B-D6A39B5B2664}" presName="childText" presStyleLbl="bgAcc1" presStyleIdx="8" presStyleCnt="14">
        <dgm:presLayoutVars>
          <dgm:bulletEnabled val="1"/>
        </dgm:presLayoutVars>
      </dgm:prSet>
      <dgm:spPr/>
    </dgm:pt>
    <dgm:pt modelId="{359F0071-863E-411C-81F4-18BAB67A61B9}" type="pres">
      <dgm:prSet presAssocID="{1BE35E14-2AEE-4D19-AD79-CDBABB4DB8EC}" presName="Name13" presStyleLbl="parChTrans1D2" presStyleIdx="9" presStyleCnt="14"/>
      <dgm:spPr/>
    </dgm:pt>
    <dgm:pt modelId="{D81D4DFD-710A-4360-B445-0E025AF94949}" type="pres">
      <dgm:prSet presAssocID="{15F568DB-B736-45AF-A6C8-C639B245BCF6}" presName="childText" presStyleLbl="bgAcc1" presStyleIdx="9" presStyleCnt="14">
        <dgm:presLayoutVars>
          <dgm:bulletEnabled val="1"/>
        </dgm:presLayoutVars>
      </dgm:prSet>
      <dgm:spPr/>
    </dgm:pt>
    <dgm:pt modelId="{72788CA8-4D9B-4658-B1D9-62055F11AE9C}" type="pres">
      <dgm:prSet presAssocID="{0DBB273B-F07B-4121-8F03-9853B84BE14B}" presName="root" presStyleCnt="0"/>
      <dgm:spPr/>
    </dgm:pt>
    <dgm:pt modelId="{9B95C8CB-E846-493B-80D2-DB8416CD1265}" type="pres">
      <dgm:prSet presAssocID="{0DBB273B-F07B-4121-8F03-9853B84BE14B}" presName="rootComposite" presStyleCnt="0"/>
      <dgm:spPr/>
    </dgm:pt>
    <dgm:pt modelId="{AA37BF46-EBA1-4B24-9940-27C055D7AC33}" type="pres">
      <dgm:prSet presAssocID="{0DBB273B-F07B-4121-8F03-9853B84BE14B}" presName="rootText" presStyleLbl="node1" presStyleIdx="3" presStyleCnt="4"/>
      <dgm:spPr/>
    </dgm:pt>
    <dgm:pt modelId="{2DB54C0F-00F3-4F5B-97C7-29238F12B484}" type="pres">
      <dgm:prSet presAssocID="{0DBB273B-F07B-4121-8F03-9853B84BE14B}" presName="rootConnector" presStyleLbl="node1" presStyleIdx="3" presStyleCnt="4"/>
      <dgm:spPr/>
    </dgm:pt>
    <dgm:pt modelId="{5F563277-4105-44D7-ADBA-984EF2959C58}" type="pres">
      <dgm:prSet presAssocID="{0DBB273B-F07B-4121-8F03-9853B84BE14B}" presName="childShape" presStyleCnt="0"/>
      <dgm:spPr/>
    </dgm:pt>
    <dgm:pt modelId="{12C2448C-7F4D-4597-A416-649900D2ADF3}" type="pres">
      <dgm:prSet presAssocID="{C9CF10E3-4C4F-49AE-8B2D-4709F95D7925}" presName="Name13" presStyleLbl="parChTrans1D2" presStyleIdx="10" presStyleCnt="14"/>
      <dgm:spPr/>
    </dgm:pt>
    <dgm:pt modelId="{70D80E2F-0961-474F-ABBE-C5F460A9544D}" type="pres">
      <dgm:prSet presAssocID="{C84DC00D-916D-4943-AB7B-6ADD5558360F}" presName="childText" presStyleLbl="bgAcc1" presStyleIdx="10" presStyleCnt="14">
        <dgm:presLayoutVars>
          <dgm:bulletEnabled val="1"/>
        </dgm:presLayoutVars>
      </dgm:prSet>
      <dgm:spPr/>
    </dgm:pt>
    <dgm:pt modelId="{579EC87C-811A-42FB-827C-8810618B41D5}" type="pres">
      <dgm:prSet presAssocID="{1D825A78-00E2-4A29-8E08-922354BEFE03}" presName="Name13" presStyleLbl="parChTrans1D2" presStyleIdx="11" presStyleCnt="14"/>
      <dgm:spPr/>
    </dgm:pt>
    <dgm:pt modelId="{3C916C96-9556-44A4-919E-BAFC797DD344}" type="pres">
      <dgm:prSet presAssocID="{600DCFEE-8EFE-4C6A-BE9A-0EF90A501301}" presName="childText" presStyleLbl="bgAcc1" presStyleIdx="11" presStyleCnt="14">
        <dgm:presLayoutVars>
          <dgm:bulletEnabled val="1"/>
        </dgm:presLayoutVars>
      </dgm:prSet>
      <dgm:spPr/>
    </dgm:pt>
    <dgm:pt modelId="{9269CD17-8968-425E-94E6-31936D9E365E}" type="pres">
      <dgm:prSet presAssocID="{05438A3A-53CE-4895-861C-E381480A11CA}" presName="Name13" presStyleLbl="parChTrans1D2" presStyleIdx="12" presStyleCnt="14"/>
      <dgm:spPr/>
    </dgm:pt>
    <dgm:pt modelId="{6C553D50-1178-4F53-A791-F6E3E6B17CED}" type="pres">
      <dgm:prSet presAssocID="{00853C92-340F-4B38-9156-9AAF4ED49F5B}" presName="childText" presStyleLbl="bgAcc1" presStyleIdx="12" presStyleCnt="14">
        <dgm:presLayoutVars>
          <dgm:bulletEnabled val="1"/>
        </dgm:presLayoutVars>
      </dgm:prSet>
      <dgm:spPr/>
    </dgm:pt>
    <dgm:pt modelId="{9E323C49-80EA-474E-B5F4-3D664CAF8791}" type="pres">
      <dgm:prSet presAssocID="{73719025-C288-4D3B-A20C-B7CC3448A790}" presName="Name13" presStyleLbl="parChTrans1D2" presStyleIdx="13" presStyleCnt="14"/>
      <dgm:spPr/>
    </dgm:pt>
    <dgm:pt modelId="{AEFE168E-6B0D-4DC8-89C5-59E327CB0D61}" type="pres">
      <dgm:prSet presAssocID="{48118E7D-14FA-4687-9CAE-CCEE69F4954C}" presName="childText" presStyleLbl="bgAcc1" presStyleIdx="13" presStyleCnt="14">
        <dgm:presLayoutVars>
          <dgm:bulletEnabled val="1"/>
        </dgm:presLayoutVars>
      </dgm:prSet>
      <dgm:spPr/>
    </dgm:pt>
  </dgm:ptLst>
  <dgm:cxnLst>
    <dgm:cxn modelId="{79DDB101-B70E-433C-B0DF-DC602EF7CBEC}" type="presOf" srcId="{D64AAC1D-DE2D-4946-9469-0F2D978A3BC1}" destId="{EE098810-F4AC-47DD-B245-A7CCD0D6E7A1}" srcOrd="0" destOrd="0" presId="urn:microsoft.com/office/officeart/2005/8/layout/hierarchy3"/>
    <dgm:cxn modelId="{A75FC703-8A10-4C74-B347-E818420BFF07}" type="presOf" srcId="{12C637C9-EFEF-4039-B3D7-FB3CF456A183}" destId="{352B16C7-76CE-499A-9C7D-400F11D9CC6C}" srcOrd="0" destOrd="0" presId="urn:microsoft.com/office/officeart/2005/8/layout/hierarchy3"/>
    <dgm:cxn modelId="{43519B05-2BA1-44C8-9ED5-5E31EFA17C3C}" type="presOf" srcId="{8419B494-F4D5-42A9-987D-96B187631770}" destId="{1E4E5BDF-61ED-4AB6-A522-2888DD38ED62}" srcOrd="0" destOrd="0" presId="urn:microsoft.com/office/officeart/2005/8/layout/hierarchy3"/>
    <dgm:cxn modelId="{D37CA205-8335-4B28-8431-F621C075648B}" type="presOf" srcId="{5022C986-5796-4205-BB2E-77DA90764442}" destId="{9451DD31-E776-49B0-A80F-6EB1631710B6}" srcOrd="0" destOrd="0" presId="urn:microsoft.com/office/officeart/2005/8/layout/hierarchy3"/>
    <dgm:cxn modelId="{776CCA1B-61B0-4469-8AB4-F03825A78D68}" srcId="{11352AD3-42FA-4663-B12F-5055930FD728}" destId="{C187EF6D-56E0-4EE9-9055-1536C8DB9810}" srcOrd="3" destOrd="0" parTransId="{E9E29634-3081-43EF-B4A7-86FEE89FC196}" sibTransId="{3E648120-AF91-40B0-BCE7-2B1C0E4F1373}"/>
    <dgm:cxn modelId="{F3AC9A1C-C21B-4DC0-B6EE-80126FA2CDD0}" type="presOf" srcId="{798DA5DC-E725-4988-9739-FDE6FA8A232B}" destId="{895AC9F1-D10F-40EF-83D1-059BACE03375}" srcOrd="0" destOrd="0" presId="urn:microsoft.com/office/officeart/2005/8/layout/hierarchy3"/>
    <dgm:cxn modelId="{9E91E61C-7229-45B7-AC96-962440F1C197}" type="presOf" srcId="{C187EF6D-56E0-4EE9-9055-1536C8DB9810}" destId="{AA4EE4D3-7BD4-4693-A007-56A0A1AF8708}" srcOrd="0" destOrd="0" presId="urn:microsoft.com/office/officeart/2005/8/layout/hierarchy3"/>
    <dgm:cxn modelId="{A8E53A1D-5732-4267-8F0F-E557C2C0E051}" type="presOf" srcId="{E9E29634-3081-43EF-B4A7-86FEE89FC196}" destId="{FBE04046-424B-42BC-A855-F9A5542F8E8F}" srcOrd="0" destOrd="0" presId="urn:microsoft.com/office/officeart/2005/8/layout/hierarchy3"/>
    <dgm:cxn modelId="{940E1A2B-8D4A-4800-A321-E7E31C0DDC58}" srcId="{0DBB273B-F07B-4121-8F03-9853B84BE14B}" destId="{00853C92-340F-4B38-9156-9AAF4ED49F5B}" srcOrd="2" destOrd="0" parTransId="{05438A3A-53CE-4895-861C-E381480A11CA}" sibTransId="{6C8CE99C-BC39-4852-A73B-F6F876CE0757}"/>
    <dgm:cxn modelId="{64ADD32F-F5A6-48C5-AA58-817379500434}" type="presOf" srcId="{8B93B773-A16D-41E7-AFA2-B5411D0F3CAF}" destId="{E8CCE792-BA61-4A1C-B3D5-527D0552A003}" srcOrd="0" destOrd="0" presId="urn:microsoft.com/office/officeart/2005/8/layout/hierarchy3"/>
    <dgm:cxn modelId="{B6A61932-1267-4729-BE2A-A3CE61D45126}" type="presOf" srcId="{2235004E-EB07-4011-B54B-D6A39B5B2664}" destId="{16E419F7-F77E-4800-9385-416E15875E80}" srcOrd="0" destOrd="0" presId="urn:microsoft.com/office/officeart/2005/8/layout/hierarchy3"/>
    <dgm:cxn modelId="{3024CD33-A71E-4920-BB66-0AF21E601BFF}" srcId="{11352AD3-42FA-4663-B12F-5055930FD728}" destId="{01C547CB-874C-4832-9DD4-E282926F779E}" srcOrd="2" destOrd="0" parTransId="{2F7BADD8-7B07-4360-9EB3-443F81509F1A}" sibTransId="{0D5CEA20-9CBA-41F4-BE74-ACE2EAFC985C}"/>
    <dgm:cxn modelId="{85A98236-43F0-47DB-99BF-0582142DF4CA}" srcId="{798DA5DC-E725-4988-9739-FDE6FA8A232B}" destId="{2235004E-EB07-4011-B54B-D6A39B5B2664}" srcOrd="2" destOrd="0" parTransId="{880D8883-ED72-4FD2-B5A0-2ABD4938F7AF}" sibTransId="{807B049F-7026-473D-BCA8-145446A4B10C}"/>
    <dgm:cxn modelId="{6DBF7843-0201-4EE8-B7A4-4F710BF6D4EB}" srcId="{11352AD3-42FA-4663-B12F-5055930FD728}" destId="{D64AAC1D-DE2D-4946-9469-0F2D978A3BC1}" srcOrd="1" destOrd="0" parTransId="{C7157D72-AA46-4A6E-92C7-4577CD65A4EA}" sibTransId="{08710E7A-7491-4B13-9123-52663D0BE114}"/>
    <dgm:cxn modelId="{76AD6764-24E0-4508-A281-BA8FEB2D73D8}" type="presOf" srcId="{D4013652-CDD2-423F-ACF9-1813666831E3}" destId="{1159C2EE-84D3-4ECD-8668-3F65E3DD78EE}" srcOrd="0" destOrd="0" presId="urn:microsoft.com/office/officeart/2005/8/layout/hierarchy3"/>
    <dgm:cxn modelId="{9B777244-1504-46FD-A49C-5691B5E19A8B}" type="presOf" srcId="{C2DED805-FE5D-4E4D-8F95-D6CB9B0AA11E}" destId="{AA48917B-800B-439A-A611-70D233E6340C}" srcOrd="0" destOrd="0" presId="urn:microsoft.com/office/officeart/2005/8/layout/hierarchy3"/>
    <dgm:cxn modelId="{2562B344-52BD-4A34-9E21-FE07F6AA6CC4}" type="presOf" srcId="{C9CF10E3-4C4F-49AE-8B2D-4709F95D7925}" destId="{12C2448C-7F4D-4597-A416-649900D2ADF3}" srcOrd="0" destOrd="0" presId="urn:microsoft.com/office/officeart/2005/8/layout/hierarchy3"/>
    <dgm:cxn modelId="{2B6DDF67-F11B-4049-86B9-A6BE474926A0}" srcId="{798DA5DC-E725-4988-9739-FDE6FA8A232B}" destId="{12C637C9-EFEF-4039-B3D7-FB3CF456A183}" srcOrd="1" destOrd="0" parTransId="{3F698FE4-0B5C-446D-902D-926DBF8B2292}" sibTransId="{47BA24A5-8986-4F85-9224-45DEF6FA098A}"/>
    <dgm:cxn modelId="{49FD9448-9C85-4A32-AB14-02A40D508549}" type="presOf" srcId="{48118E7D-14FA-4687-9CAE-CCEE69F4954C}" destId="{AEFE168E-6B0D-4DC8-89C5-59E327CB0D61}" srcOrd="0" destOrd="0" presId="urn:microsoft.com/office/officeart/2005/8/layout/hierarchy3"/>
    <dgm:cxn modelId="{33A2BD6B-4C96-438A-8DDF-197ACFD3827A}" srcId="{87B8D354-8191-4C0E-A677-1953E6D28C9A}" destId="{A87D7EFF-67B9-45BB-BCDB-50C5C3B0D787}" srcOrd="0" destOrd="0" parTransId="{B95D5F05-2114-44A5-B19F-6AFF6D98F339}" sibTransId="{C20A7BC7-54B7-4F06-A2B4-0287923764C3}"/>
    <dgm:cxn modelId="{89EB8D6C-C4F2-4C32-91D6-5288C2F4E601}" type="presOf" srcId="{0DBB273B-F07B-4121-8F03-9853B84BE14B}" destId="{AA37BF46-EBA1-4B24-9940-27C055D7AC33}" srcOrd="0" destOrd="0" presId="urn:microsoft.com/office/officeart/2005/8/layout/hierarchy3"/>
    <dgm:cxn modelId="{760E936C-1313-4B3A-8B78-E3DAD21437C7}" srcId="{11352AD3-42FA-4663-B12F-5055930FD728}" destId="{8419B494-F4D5-42A9-987D-96B187631770}" srcOrd="0" destOrd="0" parTransId="{C2DED805-FE5D-4E4D-8F95-D6CB9B0AA11E}" sibTransId="{C67398D2-31FE-416A-AD9B-E429C24F2726}"/>
    <dgm:cxn modelId="{B4A7C26F-B598-4FB8-AE9D-1C7068E72FF2}" type="presOf" srcId="{00853C92-340F-4B38-9156-9AAF4ED49F5B}" destId="{6C553D50-1178-4F53-A791-F6E3E6B17CED}" srcOrd="0" destOrd="0" presId="urn:microsoft.com/office/officeart/2005/8/layout/hierarchy3"/>
    <dgm:cxn modelId="{D24DC46F-52F1-45C8-99F4-71DE0DD199ED}" type="presOf" srcId="{3F698FE4-0B5C-446D-902D-926DBF8B2292}" destId="{18AB9C7C-8E1A-48B4-BA90-8094BD1314C7}" srcOrd="0" destOrd="0" presId="urn:microsoft.com/office/officeart/2005/8/layout/hierarchy3"/>
    <dgm:cxn modelId="{15F3E06F-6033-41AB-97C4-D6951865FE5F}" type="presOf" srcId="{1D825A78-00E2-4A29-8E08-922354BEFE03}" destId="{579EC87C-811A-42FB-827C-8810618B41D5}" srcOrd="0" destOrd="0" presId="urn:microsoft.com/office/officeart/2005/8/layout/hierarchy3"/>
    <dgm:cxn modelId="{53639174-649D-48A8-A887-A8ED9112564A}" type="presOf" srcId="{B95D5F05-2114-44A5-B19F-6AFF6D98F339}" destId="{4496FC46-F084-49DD-A077-230E53237711}" srcOrd="0" destOrd="0" presId="urn:microsoft.com/office/officeart/2005/8/layout/hierarchy3"/>
    <dgm:cxn modelId="{32A5F056-C660-4CC7-B5EB-46CC7747E5D5}" srcId="{798DA5DC-E725-4988-9739-FDE6FA8A232B}" destId="{15F568DB-B736-45AF-A6C8-C639B245BCF6}" srcOrd="3" destOrd="0" parTransId="{1BE35E14-2AEE-4D19-AD79-CDBABB4DB8EC}" sibTransId="{3DEA7DD1-3B3D-43B4-B02A-82D0237AE0A6}"/>
    <dgm:cxn modelId="{C5462958-363A-46E3-9E09-389F67738968}" srcId="{0DBB273B-F07B-4121-8F03-9853B84BE14B}" destId="{48118E7D-14FA-4687-9CAE-CCEE69F4954C}" srcOrd="3" destOrd="0" parTransId="{73719025-C288-4D3B-A20C-B7CC3448A790}" sibTransId="{719FC4B3-70CA-498B-84EF-542287701ADB}"/>
    <dgm:cxn modelId="{7BAF867C-5BBE-491D-ACC2-B225D325790E}" srcId="{D4013652-CDD2-423F-ACF9-1813666831E3}" destId="{11352AD3-42FA-4663-B12F-5055930FD728}" srcOrd="1" destOrd="0" parTransId="{E7A23DC2-5936-4E4F-8129-EBF88DDA9979}" sibTransId="{290C3C02-5242-4AF7-A2F0-8183D1F44246}"/>
    <dgm:cxn modelId="{D1BF5B7D-4553-4145-83EA-5E6CEC320FCD}" srcId="{D4013652-CDD2-423F-ACF9-1813666831E3}" destId="{798DA5DC-E725-4988-9739-FDE6FA8A232B}" srcOrd="2" destOrd="0" parTransId="{9EF0F953-EFB6-4E24-93F4-ED765F1B8BEC}" sibTransId="{BE462B28-1626-4A77-8128-1A63DE00AB05}"/>
    <dgm:cxn modelId="{A9391B7E-C4B7-41EC-AA6A-07327201AB15}" type="presOf" srcId="{15F568DB-B736-45AF-A6C8-C639B245BCF6}" destId="{D81D4DFD-710A-4360-B445-0E025AF94949}" srcOrd="0" destOrd="0" presId="urn:microsoft.com/office/officeart/2005/8/layout/hierarchy3"/>
    <dgm:cxn modelId="{3C00B68C-D46B-420D-BE0F-387C6BE4660D}" srcId="{D4013652-CDD2-423F-ACF9-1813666831E3}" destId="{87B8D354-8191-4C0E-A677-1953E6D28C9A}" srcOrd="0" destOrd="0" parTransId="{4170A705-CE0E-46DD-9537-7081568F8BAB}" sibTransId="{C3491B8B-7F34-4E8D-82B0-F73F909F0CA4}"/>
    <dgm:cxn modelId="{EACE6391-1637-42DB-BA16-E751868824F4}" srcId="{0DBB273B-F07B-4121-8F03-9853B84BE14B}" destId="{600DCFEE-8EFE-4C6A-BE9A-0EF90A501301}" srcOrd="1" destOrd="0" parTransId="{1D825A78-00E2-4A29-8E08-922354BEFE03}" sibTransId="{285A7595-4E98-4A39-957E-A29A5A8B871E}"/>
    <dgm:cxn modelId="{1DBF3996-8719-463C-AA2B-D949CF3E297F}" type="presOf" srcId="{A87D7EFF-67B9-45BB-BCDB-50C5C3B0D787}" destId="{DBF17D2D-4F70-41BC-A87A-6EDBF95A1289}" srcOrd="0" destOrd="0" presId="urn:microsoft.com/office/officeart/2005/8/layout/hierarchy3"/>
    <dgm:cxn modelId="{A6D7A497-346F-4FAC-BC98-8CAB5B19E2C7}" type="presOf" srcId="{880D8883-ED72-4FD2-B5A0-2ABD4938F7AF}" destId="{797712FB-4148-430B-BF1D-6F5096B8A6B0}" srcOrd="0" destOrd="0" presId="urn:microsoft.com/office/officeart/2005/8/layout/hierarchy3"/>
    <dgm:cxn modelId="{A6708EA1-6CD0-4617-B00E-5823DD8886A7}" srcId="{0DBB273B-F07B-4121-8F03-9853B84BE14B}" destId="{C84DC00D-916D-4943-AB7B-6ADD5558360F}" srcOrd="0" destOrd="0" parTransId="{C9CF10E3-4C4F-49AE-8B2D-4709F95D7925}" sibTransId="{3A0126D0-CD15-470A-BD7E-6778B0627F09}"/>
    <dgm:cxn modelId="{0DBFD1A9-F9C0-442F-BDB0-B2F90F21BE10}" type="presOf" srcId="{73719025-C288-4D3B-A20C-B7CC3448A790}" destId="{9E323C49-80EA-474E-B5F4-3D664CAF8791}" srcOrd="0" destOrd="0" presId="urn:microsoft.com/office/officeart/2005/8/layout/hierarchy3"/>
    <dgm:cxn modelId="{243AC5AE-CD7E-4F67-9EBA-A4459E525427}" srcId="{D4013652-CDD2-423F-ACF9-1813666831E3}" destId="{0DBB273B-F07B-4121-8F03-9853B84BE14B}" srcOrd="3" destOrd="0" parTransId="{B53A4453-EADA-4F1A-9658-89A1C2E2C6B8}" sibTransId="{C2C6E419-F75A-46EB-BA8F-1AB68DD4491A}"/>
    <dgm:cxn modelId="{BF40A7B2-2744-4005-BB6B-1BFF531AE233}" type="presOf" srcId="{11352AD3-42FA-4663-B12F-5055930FD728}" destId="{7DCA4B00-F29C-415A-B9DB-FA06E1D5A682}" srcOrd="1" destOrd="0" presId="urn:microsoft.com/office/officeart/2005/8/layout/hierarchy3"/>
    <dgm:cxn modelId="{0C5758B3-9EFC-4046-A50E-AEF1E508B649}" type="presOf" srcId="{C7157D72-AA46-4A6E-92C7-4577CD65A4EA}" destId="{4C361C00-6070-489F-8548-F64D5B1E4745}" srcOrd="0" destOrd="0" presId="urn:microsoft.com/office/officeart/2005/8/layout/hierarchy3"/>
    <dgm:cxn modelId="{5D89D4B5-EE5F-423D-8DE6-0F34F5426D28}" type="presOf" srcId="{D6740249-6FEF-448F-A599-E5C835DC56CA}" destId="{29F4506A-381D-4AAC-AEF0-4820033D3386}" srcOrd="0" destOrd="0" presId="urn:microsoft.com/office/officeart/2005/8/layout/hierarchy3"/>
    <dgm:cxn modelId="{B13B83BE-A666-42CD-A662-47652339B44F}" type="presOf" srcId="{11352AD3-42FA-4663-B12F-5055930FD728}" destId="{80915037-C058-4CC1-9374-B504AA931716}" srcOrd="0" destOrd="0" presId="urn:microsoft.com/office/officeart/2005/8/layout/hierarchy3"/>
    <dgm:cxn modelId="{E5BE03C1-F8B6-461B-BF02-B4ED26D62564}" type="presOf" srcId="{B189CC56-15BA-43B2-8407-7C67EF78BAC8}" destId="{CBB9AC6D-0B1F-4369-9BD1-B8BD08452704}" srcOrd="0" destOrd="0" presId="urn:microsoft.com/office/officeart/2005/8/layout/hierarchy3"/>
    <dgm:cxn modelId="{5997C9C4-BFE7-4EFC-B566-9A497FB30783}" type="presOf" srcId="{87B8D354-8191-4C0E-A677-1953E6D28C9A}" destId="{FB45A123-6D9A-4251-9322-4DEA81026E9E}" srcOrd="1" destOrd="0" presId="urn:microsoft.com/office/officeart/2005/8/layout/hierarchy3"/>
    <dgm:cxn modelId="{DE81AAC5-E2D0-48F3-8332-E9F2E2C82031}" srcId="{87B8D354-8191-4C0E-A677-1953E6D28C9A}" destId="{8B93B773-A16D-41E7-AFA2-B5411D0F3CAF}" srcOrd="1" destOrd="0" parTransId="{B189CC56-15BA-43B2-8407-7C67EF78BAC8}" sibTransId="{7A69CBDB-8958-47D5-828B-3914679C3786}"/>
    <dgm:cxn modelId="{6382B4C5-5BFD-4C93-866C-05586B2BC4A2}" type="presOf" srcId="{01C547CB-874C-4832-9DD4-E282926F779E}" destId="{EF14E025-7F5F-4AA5-80B6-5EFA814C952E}" srcOrd="0" destOrd="0" presId="urn:microsoft.com/office/officeart/2005/8/layout/hierarchy3"/>
    <dgm:cxn modelId="{1EE1CFC5-1627-458B-B1EF-5DB11EA0F39D}" srcId="{798DA5DC-E725-4988-9739-FDE6FA8A232B}" destId="{5022C986-5796-4205-BB2E-77DA90764442}" srcOrd="0" destOrd="0" parTransId="{D6740249-6FEF-448F-A599-E5C835DC56CA}" sibTransId="{04F86C2F-1BE8-4F4B-B697-AB272B0347BF}"/>
    <dgm:cxn modelId="{0BF32ACB-5565-4459-AE2F-99D0B49E9A85}" type="presOf" srcId="{1BE35E14-2AEE-4D19-AD79-CDBABB4DB8EC}" destId="{359F0071-863E-411C-81F4-18BAB67A61B9}" srcOrd="0" destOrd="0" presId="urn:microsoft.com/office/officeart/2005/8/layout/hierarchy3"/>
    <dgm:cxn modelId="{F2A363D6-0603-406D-9E22-EA03466FC8B6}" type="presOf" srcId="{0DBB273B-F07B-4121-8F03-9853B84BE14B}" destId="{2DB54C0F-00F3-4F5B-97C7-29238F12B484}" srcOrd="1" destOrd="0" presId="urn:microsoft.com/office/officeart/2005/8/layout/hierarchy3"/>
    <dgm:cxn modelId="{409534D7-AB70-4C87-9F02-9D0B9C4815B7}" type="presOf" srcId="{05438A3A-53CE-4895-861C-E381480A11CA}" destId="{9269CD17-8968-425E-94E6-31936D9E365E}" srcOrd="0" destOrd="0" presId="urn:microsoft.com/office/officeart/2005/8/layout/hierarchy3"/>
    <dgm:cxn modelId="{13ACD0EE-201D-4A39-B814-7772595791D2}" type="presOf" srcId="{C84DC00D-916D-4943-AB7B-6ADD5558360F}" destId="{70D80E2F-0961-474F-ABBE-C5F460A9544D}" srcOrd="0" destOrd="0" presId="urn:microsoft.com/office/officeart/2005/8/layout/hierarchy3"/>
    <dgm:cxn modelId="{D93417F6-5EEA-454E-86D9-7FF514B667F8}" type="presOf" srcId="{600DCFEE-8EFE-4C6A-BE9A-0EF90A501301}" destId="{3C916C96-9556-44A4-919E-BAFC797DD344}" srcOrd="0" destOrd="0" presId="urn:microsoft.com/office/officeart/2005/8/layout/hierarchy3"/>
    <dgm:cxn modelId="{136C32F7-E8E8-4F7A-BB63-2D032FCA8374}" type="presOf" srcId="{2F7BADD8-7B07-4360-9EB3-443F81509F1A}" destId="{0C51CE19-8A2F-4E0F-8C2D-40D2F4FEA14E}" srcOrd="0" destOrd="0" presId="urn:microsoft.com/office/officeart/2005/8/layout/hierarchy3"/>
    <dgm:cxn modelId="{2AF06FF9-EF37-4C2C-A4F2-8A92A0A847DE}" type="presOf" srcId="{87B8D354-8191-4C0E-A677-1953E6D28C9A}" destId="{4467CE60-3640-437F-94E9-150B54E61E3E}" srcOrd="0" destOrd="0" presId="urn:microsoft.com/office/officeart/2005/8/layout/hierarchy3"/>
    <dgm:cxn modelId="{427140FF-96D5-4A52-913A-8B550AB87BAE}" type="presOf" srcId="{798DA5DC-E725-4988-9739-FDE6FA8A232B}" destId="{A378C7B7-6A99-4177-8E2E-F2BFB158916A}" srcOrd="1" destOrd="0" presId="urn:microsoft.com/office/officeart/2005/8/layout/hierarchy3"/>
    <dgm:cxn modelId="{B56B4DF1-CDD4-4A64-906E-365C1F5DE18E}" type="presParOf" srcId="{1159C2EE-84D3-4ECD-8668-3F65E3DD78EE}" destId="{2CF169D9-2C55-4B7F-B112-AEB213857541}" srcOrd="0" destOrd="0" presId="urn:microsoft.com/office/officeart/2005/8/layout/hierarchy3"/>
    <dgm:cxn modelId="{A5DD2F9F-3983-4456-A720-397B6C40545D}" type="presParOf" srcId="{2CF169D9-2C55-4B7F-B112-AEB213857541}" destId="{DC138A74-D46C-4A09-A993-286CF992D80A}" srcOrd="0" destOrd="0" presId="urn:microsoft.com/office/officeart/2005/8/layout/hierarchy3"/>
    <dgm:cxn modelId="{5AF9E54D-CE49-47F1-8C29-8AE97DEE2FB1}" type="presParOf" srcId="{DC138A74-D46C-4A09-A993-286CF992D80A}" destId="{4467CE60-3640-437F-94E9-150B54E61E3E}" srcOrd="0" destOrd="0" presId="urn:microsoft.com/office/officeart/2005/8/layout/hierarchy3"/>
    <dgm:cxn modelId="{7433F3DB-9E0C-4580-B6E4-D637BD7AAE9E}" type="presParOf" srcId="{DC138A74-D46C-4A09-A993-286CF992D80A}" destId="{FB45A123-6D9A-4251-9322-4DEA81026E9E}" srcOrd="1" destOrd="0" presId="urn:microsoft.com/office/officeart/2005/8/layout/hierarchy3"/>
    <dgm:cxn modelId="{93DA6FE2-1DB9-4E0D-9061-65D649E26383}" type="presParOf" srcId="{2CF169D9-2C55-4B7F-B112-AEB213857541}" destId="{346396DD-3317-4E24-8773-E2D58C473B52}" srcOrd="1" destOrd="0" presId="urn:microsoft.com/office/officeart/2005/8/layout/hierarchy3"/>
    <dgm:cxn modelId="{7A6A37F2-9016-4B14-9001-2F19C6467CE4}" type="presParOf" srcId="{346396DD-3317-4E24-8773-E2D58C473B52}" destId="{4496FC46-F084-49DD-A077-230E53237711}" srcOrd="0" destOrd="0" presId="urn:microsoft.com/office/officeart/2005/8/layout/hierarchy3"/>
    <dgm:cxn modelId="{E0CC50C8-7ED2-42B3-9D53-16E695C363DA}" type="presParOf" srcId="{346396DD-3317-4E24-8773-E2D58C473B52}" destId="{DBF17D2D-4F70-41BC-A87A-6EDBF95A1289}" srcOrd="1" destOrd="0" presId="urn:microsoft.com/office/officeart/2005/8/layout/hierarchy3"/>
    <dgm:cxn modelId="{C277A5AC-4BDD-4885-B311-386DC560561F}" type="presParOf" srcId="{346396DD-3317-4E24-8773-E2D58C473B52}" destId="{CBB9AC6D-0B1F-4369-9BD1-B8BD08452704}" srcOrd="2" destOrd="0" presId="urn:microsoft.com/office/officeart/2005/8/layout/hierarchy3"/>
    <dgm:cxn modelId="{E14DB682-E91C-48EC-B163-BC34F5E91E60}" type="presParOf" srcId="{346396DD-3317-4E24-8773-E2D58C473B52}" destId="{E8CCE792-BA61-4A1C-B3D5-527D0552A003}" srcOrd="3" destOrd="0" presId="urn:microsoft.com/office/officeart/2005/8/layout/hierarchy3"/>
    <dgm:cxn modelId="{3295796C-D21C-45A9-B571-7FFE833F07E6}" type="presParOf" srcId="{1159C2EE-84D3-4ECD-8668-3F65E3DD78EE}" destId="{EF2D71DA-A3D9-4D5E-953E-E0BBE52B1543}" srcOrd="1" destOrd="0" presId="urn:microsoft.com/office/officeart/2005/8/layout/hierarchy3"/>
    <dgm:cxn modelId="{EA9DF7F8-943E-477E-9C0F-837E6071643D}" type="presParOf" srcId="{EF2D71DA-A3D9-4D5E-953E-E0BBE52B1543}" destId="{BFC9617D-42DF-4A3C-B7E7-F448AFF8645D}" srcOrd="0" destOrd="0" presId="urn:microsoft.com/office/officeart/2005/8/layout/hierarchy3"/>
    <dgm:cxn modelId="{5EADBA75-D792-426E-BB6E-76013D8F4631}" type="presParOf" srcId="{BFC9617D-42DF-4A3C-B7E7-F448AFF8645D}" destId="{80915037-C058-4CC1-9374-B504AA931716}" srcOrd="0" destOrd="0" presId="urn:microsoft.com/office/officeart/2005/8/layout/hierarchy3"/>
    <dgm:cxn modelId="{498902DD-FD46-4F5F-8B98-3D47B962E93D}" type="presParOf" srcId="{BFC9617D-42DF-4A3C-B7E7-F448AFF8645D}" destId="{7DCA4B00-F29C-415A-B9DB-FA06E1D5A682}" srcOrd="1" destOrd="0" presId="urn:microsoft.com/office/officeart/2005/8/layout/hierarchy3"/>
    <dgm:cxn modelId="{7209650C-8BF8-4023-BD5C-EC16D1E83889}" type="presParOf" srcId="{EF2D71DA-A3D9-4D5E-953E-E0BBE52B1543}" destId="{90F22200-FDB9-4B1F-907A-84A4B2963465}" srcOrd="1" destOrd="0" presId="urn:microsoft.com/office/officeart/2005/8/layout/hierarchy3"/>
    <dgm:cxn modelId="{DE61D803-D455-42FE-A0B5-C351216251F7}" type="presParOf" srcId="{90F22200-FDB9-4B1F-907A-84A4B2963465}" destId="{AA48917B-800B-439A-A611-70D233E6340C}" srcOrd="0" destOrd="0" presId="urn:microsoft.com/office/officeart/2005/8/layout/hierarchy3"/>
    <dgm:cxn modelId="{DD18B77E-1F60-4107-80EE-EDF7B64C1035}" type="presParOf" srcId="{90F22200-FDB9-4B1F-907A-84A4B2963465}" destId="{1E4E5BDF-61ED-4AB6-A522-2888DD38ED62}" srcOrd="1" destOrd="0" presId="urn:microsoft.com/office/officeart/2005/8/layout/hierarchy3"/>
    <dgm:cxn modelId="{808284B0-6152-4747-B53F-68E7387A624F}" type="presParOf" srcId="{90F22200-FDB9-4B1F-907A-84A4B2963465}" destId="{4C361C00-6070-489F-8548-F64D5B1E4745}" srcOrd="2" destOrd="0" presId="urn:microsoft.com/office/officeart/2005/8/layout/hierarchy3"/>
    <dgm:cxn modelId="{1387DEEE-76F5-4D77-8A59-AE1D6F65E2D7}" type="presParOf" srcId="{90F22200-FDB9-4B1F-907A-84A4B2963465}" destId="{EE098810-F4AC-47DD-B245-A7CCD0D6E7A1}" srcOrd="3" destOrd="0" presId="urn:microsoft.com/office/officeart/2005/8/layout/hierarchy3"/>
    <dgm:cxn modelId="{8932FFDB-208C-4FF8-A24C-1B16CF4F83C4}" type="presParOf" srcId="{90F22200-FDB9-4B1F-907A-84A4B2963465}" destId="{0C51CE19-8A2F-4E0F-8C2D-40D2F4FEA14E}" srcOrd="4" destOrd="0" presId="urn:microsoft.com/office/officeart/2005/8/layout/hierarchy3"/>
    <dgm:cxn modelId="{E43013A2-3F39-424D-94D9-F18CBF686C65}" type="presParOf" srcId="{90F22200-FDB9-4B1F-907A-84A4B2963465}" destId="{EF14E025-7F5F-4AA5-80B6-5EFA814C952E}" srcOrd="5" destOrd="0" presId="urn:microsoft.com/office/officeart/2005/8/layout/hierarchy3"/>
    <dgm:cxn modelId="{12C5D1A6-5EE9-409B-ACB5-42BCE5DACB89}" type="presParOf" srcId="{90F22200-FDB9-4B1F-907A-84A4B2963465}" destId="{FBE04046-424B-42BC-A855-F9A5542F8E8F}" srcOrd="6" destOrd="0" presId="urn:microsoft.com/office/officeart/2005/8/layout/hierarchy3"/>
    <dgm:cxn modelId="{2F33B9B2-9E13-411A-A37A-DA62F101C48B}" type="presParOf" srcId="{90F22200-FDB9-4B1F-907A-84A4B2963465}" destId="{AA4EE4D3-7BD4-4693-A007-56A0A1AF8708}" srcOrd="7" destOrd="0" presId="urn:microsoft.com/office/officeart/2005/8/layout/hierarchy3"/>
    <dgm:cxn modelId="{034073DC-8B7C-4E5C-BD35-D9029941DDB4}" type="presParOf" srcId="{1159C2EE-84D3-4ECD-8668-3F65E3DD78EE}" destId="{A70C9547-3907-4B4F-A99C-2807D8CDF9D6}" srcOrd="2" destOrd="0" presId="urn:microsoft.com/office/officeart/2005/8/layout/hierarchy3"/>
    <dgm:cxn modelId="{4E2B21DA-B4C1-4420-A8B9-5C83EF654239}" type="presParOf" srcId="{A70C9547-3907-4B4F-A99C-2807D8CDF9D6}" destId="{0810A0C5-28ED-4CC6-A41F-DF9C8CED141A}" srcOrd="0" destOrd="0" presId="urn:microsoft.com/office/officeart/2005/8/layout/hierarchy3"/>
    <dgm:cxn modelId="{82136425-5C79-4B87-B81F-11C6AFDC1EEE}" type="presParOf" srcId="{0810A0C5-28ED-4CC6-A41F-DF9C8CED141A}" destId="{895AC9F1-D10F-40EF-83D1-059BACE03375}" srcOrd="0" destOrd="0" presId="urn:microsoft.com/office/officeart/2005/8/layout/hierarchy3"/>
    <dgm:cxn modelId="{D94F7800-78EA-4754-BD17-ADB7BE84B0FE}" type="presParOf" srcId="{0810A0C5-28ED-4CC6-A41F-DF9C8CED141A}" destId="{A378C7B7-6A99-4177-8E2E-F2BFB158916A}" srcOrd="1" destOrd="0" presId="urn:microsoft.com/office/officeart/2005/8/layout/hierarchy3"/>
    <dgm:cxn modelId="{17EC516C-3F52-49DB-A10F-B5ED9250375B}" type="presParOf" srcId="{A70C9547-3907-4B4F-A99C-2807D8CDF9D6}" destId="{DA088F39-B539-4C0A-8A05-7D3D598E9A58}" srcOrd="1" destOrd="0" presId="urn:microsoft.com/office/officeart/2005/8/layout/hierarchy3"/>
    <dgm:cxn modelId="{2309142A-11C4-44FB-86C7-8174637DCF2F}" type="presParOf" srcId="{DA088F39-B539-4C0A-8A05-7D3D598E9A58}" destId="{29F4506A-381D-4AAC-AEF0-4820033D3386}" srcOrd="0" destOrd="0" presId="urn:microsoft.com/office/officeart/2005/8/layout/hierarchy3"/>
    <dgm:cxn modelId="{EAE891C6-8664-4379-8991-25C4E7704BB9}" type="presParOf" srcId="{DA088F39-B539-4C0A-8A05-7D3D598E9A58}" destId="{9451DD31-E776-49B0-A80F-6EB1631710B6}" srcOrd="1" destOrd="0" presId="urn:microsoft.com/office/officeart/2005/8/layout/hierarchy3"/>
    <dgm:cxn modelId="{4BA96D29-C414-4FAE-B3EE-D8DD95E2C060}" type="presParOf" srcId="{DA088F39-B539-4C0A-8A05-7D3D598E9A58}" destId="{18AB9C7C-8E1A-48B4-BA90-8094BD1314C7}" srcOrd="2" destOrd="0" presId="urn:microsoft.com/office/officeart/2005/8/layout/hierarchy3"/>
    <dgm:cxn modelId="{938A13F8-11CD-4D43-9202-1F7DF770C9A7}" type="presParOf" srcId="{DA088F39-B539-4C0A-8A05-7D3D598E9A58}" destId="{352B16C7-76CE-499A-9C7D-400F11D9CC6C}" srcOrd="3" destOrd="0" presId="urn:microsoft.com/office/officeart/2005/8/layout/hierarchy3"/>
    <dgm:cxn modelId="{FC6E2413-7CDA-4036-8AA5-4BF086F583D0}" type="presParOf" srcId="{DA088F39-B539-4C0A-8A05-7D3D598E9A58}" destId="{797712FB-4148-430B-BF1D-6F5096B8A6B0}" srcOrd="4" destOrd="0" presId="urn:microsoft.com/office/officeart/2005/8/layout/hierarchy3"/>
    <dgm:cxn modelId="{6BC20931-E1F6-490C-9E5C-5FFB948C079C}" type="presParOf" srcId="{DA088F39-B539-4C0A-8A05-7D3D598E9A58}" destId="{16E419F7-F77E-4800-9385-416E15875E80}" srcOrd="5" destOrd="0" presId="urn:microsoft.com/office/officeart/2005/8/layout/hierarchy3"/>
    <dgm:cxn modelId="{9C71F945-57D3-4805-9DEF-4D1601B5DDC0}" type="presParOf" srcId="{DA088F39-B539-4C0A-8A05-7D3D598E9A58}" destId="{359F0071-863E-411C-81F4-18BAB67A61B9}" srcOrd="6" destOrd="0" presId="urn:microsoft.com/office/officeart/2005/8/layout/hierarchy3"/>
    <dgm:cxn modelId="{90254564-AD1F-49AC-AEAE-8A87B14C59D9}" type="presParOf" srcId="{DA088F39-B539-4C0A-8A05-7D3D598E9A58}" destId="{D81D4DFD-710A-4360-B445-0E025AF94949}" srcOrd="7" destOrd="0" presId="urn:microsoft.com/office/officeart/2005/8/layout/hierarchy3"/>
    <dgm:cxn modelId="{ABC66A35-256B-4B4E-9565-E2BF7E776D7F}" type="presParOf" srcId="{1159C2EE-84D3-4ECD-8668-3F65E3DD78EE}" destId="{72788CA8-4D9B-4658-B1D9-62055F11AE9C}" srcOrd="3" destOrd="0" presId="urn:microsoft.com/office/officeart/2005/8/layout/hierarchy3"/>
    <dgm:cxn modelId="{C4586D72-023C-4F21-B451-C9FC4B491CDD}" type="presParOf" srcId="{72788CA8-4D9B-4658-B1D9-62055F11AE9C}" destId="{9B95C8CB-E846-493B-80D2-DB8416CD1265}" srcOrd="0" destOrd="0" presId="urn:microsoft.com/office/officeart/2005/8/layout/hierarchy3"/>
    <dgm:cxn modelId="{8E25A6D0-122C-471A-BB6B-24EBB0F32259}" type="presParOf" srcId="{9B95C8CB-E846-493B-80D2-DB8416CD1265}" destId="{AA37BF46-EBA1-4B24-9940-27C055D7AC33}" srcOrd="0" destOrd="0" presId="urn:microsoft.com/office/officeart/2005/8/layout/hierarchy3"/>
    <dgm:cxn modelId="{77E50A86-1CB9-40BF-91C7-618B40D9A26C}" type="presParOf" srcId="{9B95C8CB-E846-493B-80D2-DB8416CD1265}" destId="{2DB54C0F-00F3-4F5B-97C7-29238F12B484}" srcOrd="1" destOrd="0" presId="urn:microsoft.com/office/officeart/2005/8/layout/hierarchy3"/>
    <dgm:cxn modelId="{ECF52B0B-992A-4221-AB59-70F514A89312}" type="presParOf" srcId="{72788CA8-4D9B-4658-B1D9-62055F11AE9C}" destId="{5F563277-4105-44D7-ADBA-984EF2959C58}" srcOrd="1" destOrd="0" presId="urn:microsoft.com/office/officeart/2005/8/layout/hierarchy3"/>
    <dgm:cxn modelId="{E42CC473-2EA9-47E8-9B15-37DB0A54BC27}" type="presParOf" srcId="{5F563277-4105-44D7-ADBA-984EF2959C58}" destId="{12C2448C-7F4D-4597-A416-649900D2ADF3}" srcOrd="0" destOrd="0" presId="urn:microsoft.com/office/officeart/2005/8/layout/hierarchy3"/>
    <dgm:cxn modelId="{48D737B5-10DD-4F2A-819B-B52511800564}" type="presParOf" srcId="{5F563277-4105-44D7-ADBA-984EF2959C58}" destId="{70D80E2F-0961-474F-ABBE-C5F460A9544D}" srcOrd="1" destOrd="0" presId="urn:microsoft.com/office/officeart/2005/8/layout/hierarchy3"/>
    <dgm:cxn modelId="{8D04E058-7426-4107-B686-07FEDA87B0C5}" type="presParOf" srcId="{5F563277-4105-44D7-ADBA-984EF2959C58}" destId="{579EC87C-811A-42FB-827C-8810618B41D5}" srcOrd="2" destOrd="0" presId="urn:microsoft.com/office/officeart/2005/8/layout/hierarchy3"/>
    <dgm:cxn modelId="{79438384-E147-488F-805B-8759A1F74F83}" type="presParOf" srcId="{5F563277-4105-44D7-ADBA-984EF2959C58}" destId="{3C916C96-9556-44A4-919E-BAFC797DD344}" srcOrd="3" destOrd="0" presId="urn:microsoft.com/office/officeart/2005/8/layout/hierarchy3"/>
    <dgm:cxn modelId="{7CDCBC1B-34F5-46C9-9C8E-70D35056E354}" type="presParOf" srcId="{5F563277-4105-44D7-ADBA-984EF2959C58}" destId="{9269CD17-8968-425E-94E6-31936D9E365E}" srcOrd="4" destOrd="0" presId="urn:microsoft.com/office/officeart/2005/8/layout/hierarchy3"/>
    <dgm:cxn modelId="{2A62544A-1850-4636-ADDB-7C5942F1F4A4}" type="presParOf" srcId="{5F563277-4105-44D7-ADBA-984EF2959C58}" destId="{6C553D50-1178-4F53-A791-F6E3E6B17CED}" srcOrd="5" destOrd="0" presId="urn:microsoft.com/office/officeart/2005/8/layout/hierarchy3"/>
    <dgm:cxn modelId="{DBA60155-608D-47C7-8607-DFABC7111AD4}" type="presParOf" srcId="{5F563277-4105-44D7-ADBA-984EF2959C58}" destId="{9E323C49-80EA-474E-B5F4-3D664CAF8791}" srcOrd="6" destOrd="0" presId="urn:microsoft.com/office/officeart/2005/8/layout/hierarchy3"/>
    <dgm:cxn modelId="{B85E840A-89A7-4578-B6AC-87698D7A047D}" type="presParOf" srcId="{5F563277-4105-44D7-ADBA-984EF2959C58}" destId="{AEFE168E-6B0D-4DC8-89C5-59E327CB0D61}"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67CE60-3640-437F-94E9-150B54E61E3E}">
      <dsp:nvSpPr>
        <dsp:cNvPr id="0" name=""/>
        <dsp:cNvSpPr/>
      </dsp:nvSpPr>
      <dsp:spPr>
        <a:xfrm>
          <a:off x="130988" y="342"/>
          <a:ext cx="1186097" cy="593048"/>
        </a:xfrm>
        <a:prstGeom prst="roundRect">
          <a:avLst>
            <a:gd name="adj" fmla="val 10000"/>
          </a:avLst>
        </a:prstGeom>
        <a:solidFill>
          <a:schemeClr val="accent4">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Lending Club’s information</a:t>
          </a:r>
        </a:p>
      </dsp:txBody>
      <dsp:txXfrm>
        <a:off x="148358" y="17712"/>
        <a:ext cx="1151357" cy="558308"/>
      </dsp:txXfrm>
    </dsp:sp>
    <dsp:sp modelId="{4496FC46-F084-49DD-A077-230E53237711}">
      <dsp:nvSpPr>
        <dsp:cNvPr id="0" name=""/>
        <dsp:cNvSpPr/>
      </dsp:nvSpPr>
      <dsp:spPr>
        <a:xfrm>
          <a:off x="249598" y="593391"/>
          <a:ext cx="118609" cy="444786"/>
        </a:xfrm>
        <a:custGeom>
          <a:avLst/>
          <a:gdLst/>
          <a:ahLst/>
          <a:cxnLst/>
          <a:rect l="0" t="0" r="0" b="0"/>
          <a:pathLst>
            <a:path>
              <a:moveTo>
                <a:pt x="0" y="0"/>
              </a:moveTo>
              <a:lnTo>
                <a:pt x="0" y="444786"/>
              </a:lnTo>
              <a:lnTo>
                <a:pt x="118609" y="444786"/>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F17D2D-4F70-41BC-A87A-6EDBF95A1289}">
      <dsp:nvSpPr>
        <dsp:cNvPr id="0" name=""/>
        <dsp:cNvSpPr/>
      </dsp:nvSpPr>
      <dsp:spPr>
        <a:xfrm>
          <a:off x="368208" y="741653"/>
          <a:ext cx="948878" cy="59304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Loan grade</a:t>
          </a:r>
        </a:p>
      </dsp:txBody>
      <dsp:txXfrm>
        <a:off x="385578" y="759023"/>
        <a:ext cx="914138" cy="558308"/>
      </dsp:txXfrm>
    </dsp:sp>
    <dsp:sp modelId="{CBB9AC6D-0B1F-4369-9BD1-B8BD08452704}">
      <dsp:nvSpPr>
        <dsp:cNvPr id="0" name=""/>
        <dsp:cNvSpPr/>
      </dsp:nvSpPr>
      <dsp:spPr>
        <a:xfrm>
          <a:off x="249598" y="593391"/>
          <a:ext cx="118609" cy="1186097"/>
        </a:xfrm>
        <a:custGeom>
          <a:avLst/>
          <a:gdLst/>
          <a:ahLst/>
          <a:cxnLst/>
          <a:rect l="0" t="0" r="0" b="0"/>
          <a:pathLst>
            <a:path>
              <a:moveTo>
                <a:pt x="0" y="0"/>
              </a:moveTo>
              <a:lnTo>
                <a:pt x="0" y="1186097"/>
              </a:lnTo>
              <a:lnTo>
                <a:pt x="118609" y="1186097"/>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CCE792-BA61-4A1C-B3D5-527D0552A003}">
      <dsp:nvSpPr>
        <dsp:cNvPr id="0" name=""/>
        <dsp:cNvSpPr/>
      </dsp:nvSpPr>
      <dsp:spPr>
        <a:xfrm>
          <a:off x="368208" y="1482964"/>
          <a:ext cx="948878" cy="59304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Interest Rate</a:t>
          </a:r>
        </a:p>
      </dsp:txBody>
      <dsp:txXfrm>
        <a:off x="385578" y="1500334"/>
        <a:ext cx="914138" cy="558308"/>
      </dsp:txXfrm>
    </dsp:sp>
    <dsp:sp modelId="{80915037-C058-4CC1-9374-B504AA931716}">
      <dsp:nvSpPr>
        <dsp:cNvPr id="0" name=""/>
        <dsp:cNvSpPr/>
      </dsp:nvSpPr>
      <dsp:spPr>
        <a:xfrm>
          <a:off x="1613611" y="342"/>
          <a:ext cx="1186097" cy="593048"/>
        </a:xfrm>
        <a:prstGeom prst="roundRect">
          <a:avLst>
            <a:gd name="adj" fmla="val 10000"/>
          </a:avLst>
        </a:prstGeom>
        <a:solidFill>
          <a:schemeClr val="accent4">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Borrower’s choice</a:t>
          </a:r>
        </a:p>
      </dsp:txBody>
      <dsp:txXfrm>
        <a:off x="1630981" y="17712"/>
        <a:ext cx="1151357" cy="558308"/>
      </dsp:txXfrm>
    </dsp:sp>
    <dsp:sp modelId="{AA48917B-800B-439A-A611-70D233E6340C}">
      <dsp:nvSpPr>
        <dsp:cNvPr id="0" name=""/>
        <dsp:cNvSpPr/>
      </dsp:nvSpPr>
      <dsp:spPr>
        <a:xfrm>
          <a:off x="1732220" y="593391"/>
          <a:ext cx="118609" cy="444786"/>
        </a:xfrm>
        <a:custGeom>
          <a:avLst/>
          <a:gdLst/>
          <a:ahLst/>
          <a:cxnLst/>
          <a:rect l="0" t="0" r="0" b="0"/>
          <a:pathLst>
            <a:path>
              <a:moveTo>
                <a:pt x="0" y="0"/>
              </a:moveTo>
              <a:lnTo>
                <a:pt x="0" y="444786"/>
              </a:lnTo>
              <a:lnTo>
                <a:pt x="118609" y="444786"/>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4E5BDF-61ED-4AB6-A522-2888DD38ED62}">
      <dsp:nvSpPr>
        <dsp:cNvPr id="0" name=""/>
        <dsp:cNvSpPr/>
      </dsp:nvSpPr>
      <dsp:spPr>
        <a:xfrm>
          <a:off x="1850830" y="741653"/>
          <a:ext cx="948878" cy="59304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Loan amount</a:t>
          </a:r>
        </a:p>
      </dsp:txBody>
      <dsp:txXfrm>
        <a:off x="1868200" y="759023"/>
        <a:ext cx="914138" cy="558308"/>
      </dsp:txXfrm>
    </dsp:sp>
    <dsp:sp modelId="{4C361C00-6070-489F-8548-F64D5B1E4745}">
      <dsp:nvSpPr>
        <dsp:cNvPr id="0" name=""/>
        <dsp:cNvSpPr/>
      </dsp:nvSpPr>
      <dsp:spPr>
        <a:xfrm>
          <a:off x="1732220" y="593391"/>
          <a:ext cx="118609" cy="1186097"/>
        </a:xfrm>
        <a:custGeom>
          <a:avLst/>
          <a:gdLst/>
          <a:ahLst/>
          <a:cxnLst/>
          <a:rect l="0" t="0" r="0" b="0"/>
          <a:pathLst>
            <a:path>
              <a:moveTo>
                <a:pt x="0" y="0"/>
              </a:moveTo>
              <a:lnTo>
                <a:pt x="0" y="1186097"/>
              </a:lnTo>
              <a:lnTo>
                <a:pt x="118609" y="1186097"/>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098810-F4AC-47DD-B245-A7CCD0D6E7A1}">
      <dsp:nvSpPr>
        <dsp:cNvPr id="0" name=""/>
        <dsp:cNvSpPr/>
      </dsp:nvSpPr>
      <dsp:spPr>
        <a:xfrm>
          <a:off x="1850830" y="1482964"/>
          <a:ext cx="948878" cy="59304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Maturity</a:t>
          </a:r>
        </a:p>
      </dsp:txBody>
      <dsp:txXfrm>
        <a:off x="1868200" y="1500334"/>
        <a:ext cx="914138" cy="558308"/>
      </dsp:txXfrm>
    </dsp:sp>
    <dsp:sp modelId="{0C51CE19-8A2F-4E0F-8C2D-40D2F4FEA14E}">
      <dsp:nvSpPr>
        <dsp:cNvPr id="0" name=""/>
        <dsp:cNvSpPr/>
      </dsp:nvSpPr>
      <dsp:spPr>
        <a:xfrm>
          <a:off x="1732220" y="593391"/>
          <a:ext cx="118609" cy="1927408"/>
        </a:xfrm>
        <a:custGeom>
          <a:avLst/>
          <a:gdLst/>
          <a:ahLst/>
          <a:cxnLst/>
          <a:rect l="0" t="0" r="0" b="0"/>
          <a:pathLst>
            <a:path>
              <a:moveTo>
                <a:pt x="0" y="0"/>
              </a:moveTo>
              <a:lnTo>
                <a:pt x="0" y="1927408"/>
              </a:lnTo>
              <a:lnTo>
                <a:pt x="118609" y="1927408"/>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14E025-7F5F-4AA5-80B6-5EFA814C952E}">
      <dsp:nvSpPr>
        <dsp:cNvPr id="0" name=""/>
        <dsp:cNvSpPr/>
      </dsp:nvSpPr>
      <dsp:spPr>
        <a:xfrm>
          <a:off x="1850830" y="2224275"/>
          <a:ext cx="948878" cy="59304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Purpose</a:t>
          </a:r>
        </a:p>
      </dsp:txBody>
      <dsp:txXfrm>
        <a:off x="1868200" y="2241645"/>
        <a:ext cx="914138" cy="558308"/>
      </dsp:txXfrm>
    </dsp:sp>
    <dsp:sp modelId="{FBE04046-424B-42BC-A855-F9A5542F8E8F}">
      <dsp:nvSpPr>
        <dsp:cNvPr id="0" name=""/>
        <dsp:cNvSpPr/>
      </dsp:nvSpPr>
      <dsp:spPr>
        <a:xfrm>
          <a:off x="1732220" y="593391"/>
          <a:ext cx="118609" cy="2668719"/>
        </a:xfrm>
        <a:custGeom>
          <a:avLst/>
          <a:gdLst/>
          <a:ahLst/>
          <a:cxnLst/>
          <a:rect l="0" t="0" r="0" b="0"/>
          <a:pathLst>
            <a:path>
              <a:moveTo>
                <a:pt x="0" y="0"/>
              </a:moveTo>
              <a:lnTo>
                <a:pt x="0" y="2668719"/>
              </a:lnTo>
              <a:lnTo>
                <a:pt x="118609" y="2668719"/>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4EE4D3-7BD4-4693-A007-56A0A1AF8708}">
      <dsp:nvSpPr>
        <dsp:cNvPr id="0" name=""/>
        <dsp:cNvSpPr/>
      </dsp:nvSpPr>
      <dsp:spPr>
        <a:xfrm>
          <a:off x="1850830" y="2965586"/>
          <a:ext cx="948878" cy="59304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Application type</a:t>
          </a:r>
        </a:p>
      </dsp:txBody>
      <dsp:txXfrm>
        <a:off x="1868200" y="2982956"/>
        <a:ext cx="914138" cy="558308"/>
      </dsp:txXfrm>
    </dsp:sp>
    <dsp:sp modelId="{895AC9F1-D10F-40EF-83D1-059BACE03375}">
      <dsp:nvSpPr>
        <dsp:cNvPr id="0" name=""/>
        <dsp:cNvSpPr/>
      </dsp:nvSpPr>
      <dsp:spPr>
        <a:xfrm>
          <a:off x="3096233" y="342"/>
          <a:ext cx="1186097" cy="593048"/>
        </a:xfrm>
        <a:prstGeom prst="roundRect">
          <a:avLst>
            <a:gd name="adj" fmla="val 10000"/>
          </a:avLst>
        </a:prstGeom>
        <a:solidFill>
          <a:schemeClr val="accent4">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Borrower’s information</a:t>
          </a:r>
        </a:p>
      </dsp:txBody>
      <dsp:txXfrm>
        <a:off x="3113603" y="17712"/>
        <a:ext cx="1151357" cy="558308"/>
      </dsp:txXfrm>
    </dsp:sp>
    <dsp:sp modelId="{29F4506A-381D-4AAC-AEF0-4820033D3386}">
      <dsp:nvSpPr>
        <dsp:cNvPr id="0" name=""/>
        <dsp:cNvSpPr/>
      </dsp:nvSpPr>
      <dsp:spPr>
        <a:xfrm>
          <a:off x="3214842" y="593391"/>
          <a:ext cx="118609" cy="444786"/>
        </a:xfrm>
        <a:custGeom>
          <a:avLst/>
          <a:gdLst/>
          <a:ahLst/>
          <a:cxnLst/>
          <a:rect l="0" t="0" r="0" b="0"/>
          <a:pathLst>
            <a:path>
              <a:moveTo>
                <a:pt x="0" y="0"/>
              </a:moveTo>
              <a:lnTo>
                <a:pt x="0" y="444786"/>
              </a:lnTo>
              <a:lnTo>
                <a:pt x="118609" y="444786"/>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451DD31-E776-49B0-A80F-6EB1631710B6}">
      <dsp:nvSpPr>
        <dsp:cNvPr id="0" name=""/>
        <dsp:cNvSpPr/>
      </dsp:nvSpPr>
      <dsp:spPr>
        <a:xfrm>
          <a:off x="3333452" y="741653"/>
          <a:ext cx="948878" cy="59304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Annual income</a:t>
          </a:r>
        </a:p>
      </dsp:txBody>
      <dsp:txXfrm>
        <a:off x="3350822" y="759023"/>
        <a:ext cx="914138" cy="558308"/>
      </dsp:txXfrm>
    </dsp:sp>
    <dsp:sp modelId="{18AB9C7C-8E1A-48B4-BA90-8094BD1314C7}">
      <dsp:nvSpPr>
        <dsp:cNvPr id="0" name=""/>
        <dsp:cNvSpPr/>
      </dsp:nvSpPr>
      <dsp:spPr>
        <a:xfrm>
          <a:off x="3214842" y="593391"/>
          <a:ext cx="118609" cy="1186097"/>
        </a:xfrm>
        <a:custGeom>
          <a:avLst/>
          <a:gdLst/>
          <a:ahLst/>
          <a:cxnLst/>
          <a:rect l="0" t="0" r="0" b="0"/>
          <a:pathLst>
            <a:path>
              <a:moveTo>
                <a:pt x="0" y="0"/>
              </a:moveTo>
              <a:lnTo>
                <a:pt x="0" y="1186097"/>
              </a:lnTo>
              <a:lnTo>
                <a:pt x="118609" y="1186097"/>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2B16C7-76CE-499A-9C7D-400F11D9CC6C}">
      <dsp:nvSpPr>
        <dsp:cNvPr id="0" name=""/>
        <dsp:cNvSpPr/>
      </dsp:nvSpPr>
      <dsp:spPr>
        <a:xfrm>
          <a:off x="3333452" y="1482964"/>
          <a:ext cx="948878" cy="59304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Employment length</a:t>
          </a:r>
        </a:p>
      </dsp:txBody>
      <dsp:txXfrm>
        <a:off x="3350822" y="1500334"/>
        <a:ext cx="914138" cy="558308"/>
      </dsp:txXfrm>
    </dsp:sp>
    <dsp:sp modelId="{797712FB-4148-430B-BF1D-6F5096B8A6B0}">
      <dsp:nvSpPr>
        <dsp:cNvPr id="0" name=""/>
        <dsp:cNvSpPr/>
      </dsp:nvSpPr>
      <dsp:spPr>
        <a:xfrm>
          <a:off x="3214842" y="593391"/>
          <a:ext cx="118609" cy="1927408"/>
        </a:xfrm>
        <a:custGeom>
          <a:avLst/>
          <a:gdLst/>
          <a:ahLst/>
          <a:cxnLst/>
          <a:rect l="0" t="0" r="0" b="0"/>
          <a:pathLst>
            <a:path>
              <a:moveTo>
                <a:pt x="0" y="0"/>
              </a:moveTo>
              <a:lnTo>
                <a:pt x="0" y="1927408"/>
              </a:lnTo>
              <a:lnTo>
                <a:pt x="118609" y="1927408"/>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E419F7-F77E-4800-9385-416E15875E80}">
      <dsp:nvSpPr>
        <dsp:cNvPr id="0" name=""/>
        <dsp:cNvSpPr/>
      </dsp:nvSpPr>
      <dsp:spPr>
        <a:xfrm>
          <a:off x="3333452" y="2224275"/>
          <a:ext cx="948878" cy="59304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Home ownership</a:t>
          </a:r>
        </a:p>
      </dsp:txBody>
      <dsp:txXfrm>
        <a:off x="3350822" y="2241645"/>
        <a:ext cx="914138" cy="558308"/>
      </dsp:txXfrm>
    </dsp:sp>
    <dsp:sp modelId="{359F0071-863E-411C-81F4-18BAB67A61B9}">
      <dsp:nvSpPr>
        <dsp:cNvPr id="0" name=""/>
        <dsp:cNvSpPr/>
      </dsp:nvSpPr>
      <dsp:spPr>
        <a:xfrm>
          <a:off x="3214842" y="593391"/>
          <a:ext cx="118609" cy="2668719"/>
        </a:xfrm>
        <a:custGeom>
          <a:avLst/>
          <a:gdLst/>
          <a:ahLst/>
          <a:cxnLst/>
          <a:rect l="0" t="0" r="0" b="0"/>
          <a:pathLst>
            <a:path>
              <a:moveTo>
                <a:pt x="0" y="0"/>
              </a:moveTo>
              <a:lnTo>
                <a:pt x="0" y="2668719"/>
              </a:lnTo>
              <a:lnTo>
                <a:pt x="118609" y="2668719"/>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1D4DFD-710A-4360-B445-0E025AF94949}">
      <dsp:nvSpPr>
        <dsp:cNvPr id="0" name=""/>
        <dsp:cNvSpPr/>
      </dsp:nvSpPr>
      <dsp:spPr>
        <a:xfrm>
          <a:off x="3333452" y="2965586"/>
          <a:ext cx="948878" cy="59304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Debt-to-income ratio</a:t>
          </a:r>
        </a:p>
      </dsp:txBody>
      <dsp:txXfrm>
        <a:off x="3350822" y="2982956"/>
        <a:ext cx="914138" cy="558308"/>
      </dsp:txXfrm>
    </dsp:sp>
    <dsp:sp modelId="{AA37BF46-EBA1-4B24-9940-27C055D7AC33}">
      <dsp:nvSpPr>
        <dsp:cNvPr id="0" name=""/>
        <dsp:cNvSpPr/>
      </dsp:nvSpPr>
      <dsp:spPr>
        <a:xfrm>
          <a:off x="4578855" y="342"/>
          <a:ext cx="1186097" cy="593048"/>
        </a:xfrm>
        <a:prstGeom prst="roundRect">
          <a:avLst>
            <a:gd name="adj" fmla="val 10000"/>
          </a:avLst>
        </a:prstGeom>
        <a:solidFill>
          <a:schemeClr val="accent4">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Borrower’s credit performance</a:t>
          </a:r>
        </a:p>
      </dsp:txBody>
      <dsp:txXfrm>
        <a:off x="4596225" y="17712"/>
        <a:ext cx="1151357" cy="558308"/>
      </dsp:txXfrm>
    </dsp:sp>
    <dsp:sp modelId="{12C2448C-7F4D-4597-A416-649900D2ADF3}">
      <dsp:nvSpPr>
        <dsp:cNvPr id="0" name=""/>
        <dsp:cNvSpPr/>
      </dsp:nvSpPr>
      <dsp:spPr>
        <a:xfrm>
          <a:off x="4697465" y="593391"/>
          <a:ext cx="118609" cy="444786"/>
        </a:xfrm>
        <a:custGeom>
          <a:avLst/>
          <a:gdLst/>
          <a:ahLst/>
          <a:cxnLst/>
          <a:rect l="0" t="0" r="0" b="0"/>
          <a:pathLst>
            <a:path>
              <a:moveTo>
                <a:pt x="0" y="0"/>
              </a:moveTo>
              <a:lnTo>
                <a:pt x="0" y="444786"/>
              </a:lnTo>
              <a:lnTo>
                <a:pt x="118609" y="444786"/>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D80E2F-0961-474F-ABBE-C5F460A9544D}">
      <dsp:nvSpPr>
        <dsp:cNvPr id="0" name=""/>
        <dsp:cNvSpPr/>
      </dsp:nvSpPr>
      <dsp:spPr>
        <a:xfrm>
          <a:off x="4816074" y="741653"/>
          <a:ext cx="948878" cy="59304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No. of active revolving trades</a:t>
          </a:r>
        </a:p>
      </dsp:txBody>
      <dsp:txXfrm>
        <a:off x="4833444" y="759023"/>
        <a:ext cx="914138" cy="558308"/>
      </dsp:txXfrm>
    </dsp:sp>
    <dsp:sp modelId="{579EC87C-811A-42FB-827C-8810618B41D5}">
      <dsp:nvSpPr>
        <dsp:cNvPr id="0" name=""/>
        <dsp:cNvSpPr/>
      </dsp:nvSpPr>
      <dsp:spPr>
        <a:xfrm>
          <a:off x="4697465" y="593391"/>
          <a:ext cx="118609" cy="1186097"/>
        </a:xfrm>
        <a:custGeom>
          <a:avLst/>
          <a:gdLst/>
          <a:ahLst/>
          <a:cxnLst/>
          <a:rect l="0" t="0" r="0" b="0"/>
          <a:pathLst>
            <a:path>
              <a:moveTo>
                <a:pt x="0" y="0"/>
              </a:moveTo>
              <a:lnTo>
                <a:pt x="0" y="1186097"/>
              </a:lnTo>
              <a:lnTo>
                <a:pt x="118609" y="1186097"/>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916C96-9556-44A4-919E-BAFC797DD344}">
      <dsp:nvSpPr>
        <dsp:cNvPr id="0" name=""/>
        <dsp:cNvSpPr/>
      </dsp:nvSpPr>
      <dsp:spPr>
        <a:xfrm>
          <a:off x="4816074" y="1482964"/>
          <a:ext cx="948878" cy="59304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No. of derogatory public records</a:t>
          </a:r>
        </a:p>
      </dsp:txBody>
      <dsp:txXfrm>
        <a:off x="4833444" y="1500334"/>
        <a:ext cx="914138" cy="558308"/>
      </dsp:txXfrm>
    </dsp:sp>
    <dsp:sp modelId="{9269CD17-8968-425E-94E6-31936D9E365E}">
      <dsp:nvSpPr>
        <dsp:cNvPr id="0" name=""/>
        <dsp:cNvSpPr/>
      </dsp:nvSpPr>
      <dsp:spPr>
        <a:xfrm>
          <a:off x="4697465" y="593391"/>
          <a:ext cx="118609" cy="1927408"/>
        </a:xfrm>
        <a:custGeom>
          <a:avLst/>
          <a:gdLst/>
          <a:ahLst/>
          <a:cxnLst/>
          <a:rect l="0" t="0" r="0" b="0"/>
          <a:pathLst>
            <a:path>
              <a:moveTo>
                <a:pt x="0" y="0"/>
              </a:moveTo>
              <a:lnTo>
                <a:pt x="0" y="1927408"/>
              </a:lnTo>
              <a:lnTo>
                <a:pt x="118609" y="1927408"/>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553D50-1178-4F53-A791-F6E3E6B17CED}">
      <dsp:nvSpPr>
        <dsp:cNvPr id="0" name=""/>
        <dsp:cNvSpPr/>
      </dsp:nvSpPr>
      <dsp:spPr>
        <a:xfrm>
          <a:off x="4816074" y="2224275"/>
          <a:ext cx="948878" cy="59304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Revolving line utilization rate</a:t>
          </a:r>
        </a:p>
      </dsp:txBody>
      <dsp:txXfrm>
        <a:off x="4833444" y="2241645"/>
        <a:ext cx="914138" cy="558308"/>
      </dsp:txXfrm>
    </dsp:sp>
    <dsp:sp modelId="{9E323C49-80EA-474E-B5F4-3D664CAF8791}">
      <dsp:nvSpPr>
        <dsp:cNvPr id="0" name=""/>
        <dsp:cNvSpPr/>
      </dsp:nvSpPr>
      <dsp:spPr>
        <a:xfrm>
          <a:off x="4697465" y="593391"/>
          <a:ext cx="118609" cy="2668719"/>
        </a:xfrm>
        <a:custGeom>
          <a:avLst/>
          <a:gdLst/>
          <a:ahLst/>
          <a:cxnLst/>
          <a:rect l="0" t="0" r="0" b="0"/>
          <a:pathLst>
            <a:path>
              <a:moveTo>
                <a:pt x="0" y="0"/>
              </a:moveTo>
              <a:lnTo>
                <a:pt x="0" y="2668719"/>
              </a:lnTo>
              <a:lnTo>
                <a:pt x="118609" y="2668719"/>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FE168E-6B0D-4DC8-89C5-59E327CB0D61}">
      <dsp:nvSpPr>
        <dsp:cNvPr id="0" name=""/>
        <dsp:cNvSpPr/>
      </dsp:nvSpPr>
      <dsp:spPr>
        <a:xfrm>
          <a:off x="4816074" y="2965586"/>
          <a:ext cx="948878" cy="59304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No. of inquiries in past 6 months</a:t>
          </a:r>
        </a:p>
      </dsp:txBody>
      <dsp:txXfrm>
        <a:off x="4833444" y="2982956"/>
        <a:ext cx="914138" cy="55830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5/17/2020</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w/Caption_1">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52400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6338806"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1524000"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F2E583C8-CCA8-BB4A-B8AA-4ED85B62E67F}"/>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665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5/17/2020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5/17/2020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5/17/2020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5/17/2020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78934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5/17/2020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5/17/2020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5/17/2020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5/17/2020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5/17/2020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a:t>Click icon to add picture</a:t>
            </a:r>
            <a:endParaRPr lang="en-US"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a:t>Click icon to add picture</a:t>
            </a:r>
            <a:endParaRPr lang="en-US" dirty="0"/>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a:t>Click icon to add picture</a:t>
            </a:r>
            <a:endParaRPr lang="en-US" dirty="0"/>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a:t>Click icon to add picture</a:t>
            </a:r>
            <a:endParaRPr lang="en-US" dirty="0"/>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a:t>Click icon to add picture</a:t>
            </a:r>
            <a:endParaRPr lang="en-US" dirty="0"/>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5/17/2020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a:t>Click icon to add picture</a:t>
            </a:r>
            <a:endParaRPr lang="en-US"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a:t>Click icon to add picture</a:t>
            </a:r>
            <a:endParaRPr lang="en-US" dirty="0"/>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a:t>Click icon to add picture</a:t>
            </a:r>
            <a:endParaRPr lang="en-US" dirty="0"/>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a:t>Click icon to add picture</a:t>
            </a:r>
            <a:endParaRPr lang="en-US" dirty="0"/>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a:t>Click icon to add picture</a:t>
            </a:r>
            <a:endParaRPr lang="en-US" dirty="0"/>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5/17/2020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5/17/2020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5/17/2020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790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5/17/2020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5/17/2020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5/17/2020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5/17/2020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5/17/2020</a:t>
            </a:fld>
            <a:endParaRPr lang="en-US" dirty="0"/>
          </a:p>
        </p:txBody>
      </p:sp>
      <p:sp>
        <p:nvSpPr>
          <p:cNvPr id="5" name="Footer Placeholder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61" r:id="rId5"/>
    <p:sldLayoutId id="2147483676" r:id="rId6"/>
    <p:sldLayoutId id="2147483675" r:id="rId7"/>
    <p:sldLayoutId id="2147483677" r:id="rId8"/>
    <p:sldLayoutId id="2147483678" r:id="rId9"/>
    <p:sldLayoutId id="2147483679" r:id="rId10"/>
    <p:sldLayoutId id="2147483681" r:id="rId11"/>
    <p:sldLayoutId id="2147483682" r:id="rId12"/>
    <p:sldLayoutId id="2147483686" r:id="rId13"/>
    <p:sldLayoutId id="2147483663" r:id="rId14"/>
    <p:sldLayoutId id="2147483683" r:id="rId15"/>
    <p:sldLayoutId id="2147483685" r:id="rId16"/>
    <p:sldLayoutId id="2147483684" r:id="rId17"/>
    <p:sldLayoutId id="2147483680" r:id="rId18"/>
    <p:sldLayoutId id="2147483691" r:id="rId19"/>
    <p:sldLayoutId id="2147483692" r:id="rId20"/>
    <p:sldLayoutId id="2147483693" r:id="rId21"/>
    <p:sldLayoutId id="2147483694" r:id="rId22"/>
    <p:sldLayoutId id="2147483688" r:id="rId23"/>
    <p:sldLayoutId id="2147483687" r:id="rId24"/>
    <p:sldLayoutId id="2147483689" r:id="rId25"/>
    <p:sldLayoutId id="2147483690" r:id="rId26"/>
    <p:sldLayoutId id="2147483695" r:id="rId27"/>
    <p:sldLayoutId id="2147483696" r:id="rId28"/>
    <p:sldLayoutId id="2147483697" r:id="rId29"/>
    <p:sldLayoutId id="2147483698" r:id="rId30"/>
    <p:sldLayoutId id="2147483703" r:id="rId31"/>
    <p:sldLayoutId id="2147483704" r:id="rId32"/>
    <p:sldLayoutId id="2147483705" r:id="rId33"/>
    <p:sldLayoutId id="2147483706" r:id="rId34"/>
    <p:sldLayoutId id="2147483700" r:id="rId35"/>
    <p:sldLayoutId id="2147483699" r:id="rId36"/>
    <p:sldLayoutId id="2147483701" r:id="rId37"/>
    <p:sldLayoutId id="2147483702" r:id="rId3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jpeg"/></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9.pn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35000"/>
            <a:extLst>
              <a:ext uri="{28A0092B-C50C-407E-A947-70E740481C1C}">
                <a14:useLocalDpi xmlns:a14="http://schemas.microsoft.com/office/drawing/2010/main"/>
              </a:ext>
            </a:extLst>
          </a:blip>
          <a:srcRect l="4632" r="4632"/>
          <a:stretch/>
        </p:blipFill>
        <p:spPr>
          <a:xfrm>
            <a:off x="1134319" y="0"/>
            <a:ext cx="11057681" cy="6858000"/>
          </a:xfrm>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1524000" y="5286196"/>
            <a:ext cx="5366994" cy="356462"/>
          </a:xfrm>
        </p:spPr>
        <p:txBody>
          <a:bodyPr>
            <a:normAutofit/>
          </a:bodyPr>
          <a:lstStyle/>
          <a:p>
            <a:r>
              <a:rPr lang="en-US" dirty="0"/>
              <a:t>L&amp;S Consultancy – Wilson Phurwo</a:t>
            </a:r>
            <a:endParaRPr lang="id-ID" dirty="0"/>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1524000" y="2715790"/>
            <a:ext cx="10174664" cy="2387600"/>
          </a:xfrm>
        </p:spPr>
        <p:txBody>
          <a:bodyPr>
            <a:noAutofit/>
          </a:bodyPr>
          <a:lstStyle/>
          <a:p>
            <a:r>
              <a:rPr lang="en-US" sz="3600" dirty="0"/>
              <a:t>Performance of Logistic Regressions and K-nearest neighbors to predicting loan default </a:t>
            </a:r>
          </a:p>
        </p:txBody>
      </p:sp>
    </p:spTree>
    <p:extLst>
      <p:ext uri="{BB962C8B-B14F-4D97-AF65-F5344CB8AC3E}">
        <p14:creationId xmlns:p14="http://schemas.microsoft.com/office/powerpoint/2010/main" val="42858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134CEB-09CC-4A73-92E6-935D4281C7FD}"/>
              </a:ext>
            </a:extLst>
          </p:cNvPr>
          <p:cNvSpPr>
            <a:spLocks noGrp="1"/>
          </p:cNvSpPr>
          <p:nvPr>
            <p:ph type="ctrTitle"/>
          </p:nvPr>
        </p:nvSpPr>
        <p:spPr/>
        <p:txBody>
          <a:bodyPr/>
          <a:lstStyle/>
          <a:p>
            <a:r>
              <a:rPr lang="en-US" dirty="0"/>
              <a:t>Interest Rate</a:t>
            </a:r>
          </a:p>
        </p:txBody>
      </p:sp>
      <p:sp>
        <p:nvSpPr>
          <p:cNvPr id="11" name="Text Placeholder 10">
            <a:extLst>
              <a:ext uri="{FF2B5EF4-FFF2-40B4-BE49-F238E27FC236}">
                <a16:creationId xmlns:a16="http://schemas.microsoft.com/office/drawing/2014/main" id="{28C446B7-1DAE-43C1-8505-9BCDBD8C6C88}"/>
              </a:ext>
            </a:extLst>
          </p:cNvPr>
          <p:cNvSpPr>
            <a:spLocks noGrp="1"/>
          </p:cNvSpPr>
          <p:nvPr>
            <p:ph type="body" sz="quarter" idx="14"/>
          </p:nvPr>
        </p:nvSpPr>
        <p:spPr>
          <a:xfrm>
            <a:off x="392624" y="5476973"/>
            <a:ext cx="11369070" cy="879376"/>
          </a:xfrm>
        </p:spPr>
        <p:txBody>
          <a:bodyPr/>
          <a:lstStyle/>
          <a:p>
            <a:pPr algn="ctr"/>
            <a:r>
              <a:rPr lang="en-US" dirty="0"/>
              <a:t>The average of interest rate is 13.20% with median of12.69%.</a:t>
            </a:r>
          </a:p>
        </p:txBody>
      </p:sp>
      <p:pic>
        <p:nvPicPr>
          <p:cNvPr id="4" name="Picture 3" descr="A screenshot of a cell phone&#10;&#10;Description automatically generated">
            <a:extLst>
              <a:ext uri="{FF2B5EF4-FFF2-40B4-BE49-F238E27FC236}">
                <a16:creationId xmlns:a16="http://schemas.microsoft.com/office/drawing/2014/main" id="{54FBEB39-2480-48A6-B2A3-4965153490B8}"/>
              </a:ext>
            </a:extLst>
          </p:cNvPr>
          <p:cNvPicPr>
            <a:picLocks noChangeAspect="1"/>
          </p:cNvPicPr>
          <p:nvPr/>
        </p:nvPicPr>
        <p:blipFill>
          <a:blip r:embed="rId2"/>
          <a:stretch>
            <a:fillRect/>
          </a:stretch>
        </p:blipFill>
        <p:spPr>
          <a:xfrm>
            <a:off x="3321387" y="1509313"/>
            <a:ext cx="5511540" cy="3839374"/>
          </a:xfrm>
          <a:prstGeom prst="rect">
            <a:avLst/>
          </a:prstGeom>
        </p:spPr>
      </p:pic>
    </p:spTree>
    <p:extLst>
      <p:ext uri="{BB962C8B-B14F-4D97-AF65-F5344CB8AC3E}">
        <p14:creationId xmlns:p14="http://schemas.microsoft.com/office/powerpoint/2010/main" val="2071547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134CEB-09CC-4A73-92E6-935D4281C7FD}"/>
              </a:ext>
            </a:extLst>
          </p:cNvPr>
          <p:cNvSpPr>
            <a:spLocks noGrp="1"/>
          </p:cNvSpPr>
          <p:nvPr>
            <p:ph type="ctrTitle"/>
          </p:nvPr>
        </p:nvSpPr>
        <p:spPr/>
        <p:txBody>
          <a:bodyPr/>
          <a:lstStyle/>
          <a:p>
            <a:r>
              <a:rPr lang="en-US" dirty="0"/>
              <a:t>Loan Grade</a:t>
            </a:r>
          </a:p>
        </p:txBody>
      </p:sp>
      <p:sp>
        <p:nvSpPr>
          <p:cNvPr id="11" name="Text Placeholder 10">
            <a:extLst>
              <a:ext uri="{FF2B5EF4-FFF2-40B4-BE49-F238E27FC236}">
                <a16:creationId xmlns:a16="http://schemas.microsoft.com/office/drawing/2014/main" id="{28C446B7-1DAE-43C1-8505-9BCDBD8C6C88}"/>
              </a:ext>
            </a:extLst>
          </p:cNvPr>
          <p:cNvSpPr>
            <a:spLocks noGrp="1"/>
          </p:cNvSpPr>
          <p:nvPr>
            <p:ph type="body" sz="quarter" idx="14"/>
          </p:nvPr>
        </p:nvSpPr>
        <p:spPr>
          <a:xfrm>
            <a:off x="392624" y="5476973"/>
            <a:ext cx="11369070" cy="879376"/>
          </a:xfrm>
        </p:spPr>
        <p:txBody>
          <a:bodyPr/>
          <a:lstStyle/>
          <a:p>
            <a:pPr algn="ctr"/>
            <a:r>
              <a:rPr lang="en-US" dirty="0"/>
              <a:t>Grade B and C are the majority of the loans. The worse the grade (rightward), the higher the interest rate.</a:t>
            </a:r>
          </a:p>
        </p:txBody>
      </p:sp>
      <p:pic>
        <p:nvPicPr>
          <p:cNvPr id="3" name="Picture 2" descr="A screenshot of a cell phone&#10;&#10;Description automatically generated">
            <a:extLst>
              <a:ext uri="{FF2B5EF4-FFF2-40B4-BE49-F238E27FC236}">
                <a16:creationId xmlns:a16="http://schemas.microsoft.com/office/drawing/2014/main" id="{DB21D244-3A2F-445B-98C6-B648FA9635DB}"/>
              </a:ext>
            </a:extLst>
          </p:cNvPr>
          <p:cNvPicPr>
            <a:picLocks noChangeAspect="1"/>
          </p:cNvPicPr>
          <p:nvPr/>
        </p:nvPicPr>
        <p:blipFill>
          <a:blip r:embed="rId2"/>
          <a:stretch>
            <a:fillRect/>
          </a:stretch>
        </p:blipFill>
        <p:spPr>
          <a:xfrm>
            <a:off x="844239" y="1766887"/>
            <a:ext cx="4772025" cy="3324225"/>
          </a:xfrm>
          <a:prstGeom prst="rect">
            <a:avLst/>
          </a:prstGeom>
        </p:spPr>
      </p:pic>
      <p:pic>
        <p:nvPicPr>
          <p:cNvPr id="7" name="Picture 6" descr="A picture containing clock&#10;&#10;Description automatically generated">
            <a:extLst>
              <a:ext uri="{FF2B5EF4-FFF2-40B4-BE49-F238E27FC236}">
                <a16:creationId xmlns:a16="http://schemas.microsoft.com/office/drawing/2014/main" id="{8301EA01-A0A9-4B51-BA29-0DA44D4541A6}"/>
              </a:ext>
            </a:extLst>
          </p:cNvPr>
          <p:cNvPicPr>
            <a:picLocks noChangeAspect="1"/>
          </p:cNvPicPr>
          <p:nvPr/>
        </p:nvPicPr>
        <p:blipFill>
          <a:blip r:embed="rId3"/>
          <a:stretch>
            <a:fillRect/>
          </a:stretch>
        </p:blipFill>
        <p:spPr>
          <a:xfrm>
            <a:off x="6545346" y="1766887"/>
            <a:ext cx="4772025" cy="3324225"/>
          </a:xfrm>
          <a:prstGeom prst="rect">
            <a:avLst/>
          </a:prstGeom>
        </p:spPr>
      </p:pic>
    </p:spTree>
    <p:extLst>
      <p:ext uri="{BB962C8B-B14F-4D97-AF65-F5344CB8AC3E}">
        <p14:creationId xmlns:p14="http://schemas.microsoft.com/office/powerpoint/2010/main" val="2748937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134CEB-09CC-4A73-92E6-935D4281C7FD}"/>
              </a:ext>
            </a:extLst>
          </p:cNvPr>
          <p:cNvSpPr>
            <a:spLocks noGrp="1"/>
          </p:cNvSpPr>
          <p:nvPr>
            <p:ph type="ctrTitle"/>
          </p:nvPr>
        </p:nvSpPr>
        <p:spPr/>
        <p:txBody>
          <a:bodyPr/>
          <a:lstStyle/>
          <a:p>
            <a:r>
              <a:rPr lang="en-US" dirty="0"/>
              <a:t>Applicant Type</a:t>
            </a:r>
          </a:p>
        </p:txBody>
      </p:sp>
      <p:sp>
        <p:nvSpPr>
          <p:cNvPr id="11" name="Text Placeholder 10">
            <a:extLst>
              <a:ext uri="{FF2B5EF4-FFF2-40B4-BE49-F238E27FC236}">
                <a16:creationId xmlns:a16="http://schemas.microsoft.com/office/drawing/2014/main" id="{28C446B7-1DAE-43C1-8505-9BCDBD8C6C88}"/>
              </a:ext>
            </a:extLst>
          </p:cNvPr>
          <p:cNvSpPr>
            <a:spLocks noGrp="1"/>
          </p:cNvSpPr>
          <p:nvPr>
            <p:ph type="body" sz="quarter" idx="14"/>
          </p:nvPr>
        </p:nvSpPr>
        <p:spPr>
          <a:xfrm>
            <a:off x="392624" y="5476973"/>
            <a:ext cx="11369070" cy="879376"/>
          </a:xfrm>
        </p:spPr>
        <p:txBody>
          <a:bodyPr/>
          <a:lstStyle/>
          <a:p>
            <a:pPr algn="ctr"/>
            <a:r>
              <a:rPr lang="en-US" dirty="0"/>
              <a:t>Individual borrowers tend to apply for smaller amount and are charged lower interest rate than joint applicants, but have more defaulted cases percentage</a:t>
            </a:r>
          </a:p>
        </p:txBody>
      </p:sp>
      <p:pic>
        <p:nvPicPr>
          <p:cNvPr id="4" name="Picture 3" descr="A close up of a logo&#10;&#10;Description automatically generated">
            <a:extLst>
              <a:ext uri="{FF2B5EF4-FFF2-40B4-BE49-F238E27FC236}">
                <a16:creationId xmlns:a16="http://schemas.microsoft.com/office/drawing/2014/main" id="{1F945D1C-F497-48C7-9504-674E2FBA5B08}"/>
              </a:ext>
            </a:extLst>
          </p:cNvPr>
          <p:cNvPicPr>
            <a:picLocks noChangeAspect="1"/>
          </p:cNvPicPr>
          <p:nvPr/>
        </p:nvPicPr>
        <p:blipFill>
          <a:blip r:embed="rId2"/>
          <a:stretch>
            <a:fillRect/>
          </a:stretch>
        </p:blipFill>
        <p:spPr>
          <a:xfrm>
            <a:off x="392623" y="1861919"/>
            <a:ext cx="5525271" cy="3134162"/>
          </a:xfrm>
          <a:prstGeom prst="rect">
            <a:avLst/>
          </a:prstGeom>
        </p:spPr>
      </p:pic>
      <p:pic>
        <p:nvPicPr>
          <p:cNvPr id="8" name="Picture 7" descr="A picture containing colorful, room&#10;&#10;Description automatically generated">
            <a:extLst>
              <a:ext uri="{FF2B5EF4-FFF2-40B4-BE49-F238E27FC236}">
                <a16:creationId xmlns:a16="http://schemas.microsoft.com/office/drawing/2014/main" id="{8497E6D3-A3B1-4A19-BB25-45522D1E8AC4}"/>
              </a:ext>
            </a:extLst>
          </p:cNvPr>
          <p:cNvPicPr>
            <a:picLocks noChangeAspect="1"/>
          </p:cNvPicPr>
          <p:nvPr/>
        </p:nvPicPr>
        <p:blipFill>
          <a:blip r:embed="rId3"/>
          <a:stretch>
            <a:fillRect/>
          </a:stretch>
        </p:blipFill>
        <p:spPr>
          <a:xfrm>
            <a:off x="6280393" y="1780945"/>
            <a:ext cx="5325218" cy="3296110"/>
          </a:xfrm>
          <a:prstGeom prst="rect">
            <a:avLst/>
          </a:prstGeom>
        </p:spPr>
      </p:pic>
      <p:pic>
        <p:nvPicPr>
          <p:cNvPr id="9" name="Picture 8">
            <a:extLst>
              <a:ext uri="{FF2B5EF4-FFF2-40B4-BE49-F238E27FC236}">
                <a16:creationId xmlns:a16="http://schemas.microsoft.com/office/drawing/2014/main" id="{8D2D4C52-8682-4F78-A286-DA6D74C8A79D}"/>
              </a:ext>
            </a:extLst>
          </p:cNvPr>
          <p:cNvPicPr>
            <a:picLocks noChangeAspect="1"/>
          </p:cNvPicPr>
          <p:nvPr/>
        </p:nvPicPr>
        <p:blipFill>
          <a:blip r:embed="rId4"/>
          <a:stretch>
            <a:fillRect/>
          </a:stretch>
        </p:blipFill>
        <p:spPr>
          <a:xfrm>
            <a:off x="5579784" y="189760"/>
            <a:ext cx="5048250" cy="1019175"/>
          </a:xfrm>
          <a:prstGeom prst="rect">
            <a:avLst/>
          </a:prstGeom>
        </p:spPr>
      </p:pic>
    </p:spTree>
    <p:extLst>
      <p:ext uri="{BB962C8B-B14F-4D97-AF65-F5344CB8AC3E}">
        <p14:creationId xmlns:p14="http://schemas.microsoft.com/office/powerpoint/2010/main" val="3292984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134CEB-09CC-4A73-92E6-935D4281C7FD}"/>
              </a:ext>
            </a:extLst>
          </p:cNvPr>
          <p:cNvSpPr>
            <a:spLocks noGrp="1"/>
          </p:cNvSpPr>
          <p:nvPr>
            <p:ph type="ctrTitle"/>
          </p:nvPr>
        </p:nvSpPr>
        <p:spPr/>
        <p:txBody>
          <a:bodyPr/>
          <a:lstStyle/>
          <a:p>
            <a:r>
              <a:rPr lang="en-US" dirty="0"/>
              <a:t>Employment Length</a:t>
            </a:r>
          </a:p>
        </p:txBody>
      </p:sp>
      <p:sp>
        <p:nvSpPr>
          <p:cNvPr id="11" name="Text Placeholder 10">
            <a:extLst>
              <a:ext uri="{FF2B5EF4-FFF2-40B4-BE49-F238E27FC236}">
                <a16:creationId xmlns:a16="http://schemas.microsoft.com/office/drawing/2014/main" id="{28C446B7-1DAE-43C1-8505-9BCDBD8C6C88}"/>
              </a:ext>
            </a:extLst>
          </p:cNvPr>
          <p:cNvSpPr>
            <a:spLocks noGrp="1"/>
          </p:cNvSpPr>
          <p:nvPr>
            <p:ph type="body" sz="quarter" idx="14"/>
          </p:nvPr>
        </p:nvSpPr>
        <p:spPr>
          <a:xfrm>
            <a:off x="392624" y="5476973"/>
            <a:ext cx="11369070" cy="879376"/>
          </a:xfrm>
        </p:spPr>
        <p:txBody>
          <a:bodyPr/>
          <a:lstStyle/>
          <a:p>
            <a:pPr algn="ctr"/>
            <a:r>
              <a:rPr lang="en-US" dirty="0"/>
              <a:t>Employment length does not significantly change the percentage of defaulted cases</a:t>
            </a:r>
          </a:p>
        </p:txBody>
      </p:sp>
      <p:pic>
        <p:nvPicPr>
          <p:cNvPr id="2" name="Picture 1">
            <a:extLst>
              <a:ext uri="{FF2B5EF4-FFF2-40B4-BE49-F238E27FC236}">
                <a16:creationId xmlns:a16="http://schemas.microsoft.com/office/drawing/2014/main" id="{E2ED47FB-FB9F-4CFB-B5EE-A10801253E4F}"/>
              </a:ext>
            </a:extLst>
          </p:cNvPr>
          <p:cNvPicPr>
            <a:picLocks noChangeAspect="1"/>
          </p:cNvPicPr>
          <p:nvPr/>
        </p:nvPicPr>
        <p:blipFill>
          <a:blip r:embed="rId2"/>
          <a:stretch>
            <a:fillRect/>
          </a:stretch>
        </p:blipFill>
        <p:spPr>
          <a:xfrm>
            <a:off x="3100387" y="1671637"/>
            <a:ext cx="5991225" cy="3514725"/>
          </a:xfrm>
          <a:prstGeom prst="rect">
            <a:avLst/>
          </a:prstGeom>
        </p:spPr>
      </p:pic>
    </p:spTree>
    <p:extLst>
      <p:ext uri="{BB962C8B-B14F-4D97-AF65-F5344CB8AC3E}">
        <p14:creationId xmlns:p14="http://schemas.microsoft.com/office/powerpoint/2010/main" val="1037942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134CEB-09CC-4A73-92E6-935D4281C7FD}"/>
              </a:ext>
            </a:extLst>
          </p:cNvPr>
          <p:cNvSpPr>
            <a:spLocks noGrp="1"/>
          </p:cNvSpPr>
          <p:nvPr>
            <p:ph type="ctrTitle"/>
          </p:nvPr>
        </p:nvSpPr>
        <p:spPr/>
        <p:txBody>
          <a:bodyPr/>
          <a:lstStyle/>
          <a:p>
            <a:r>
              <a:rPr lang="en-US" dirty="0"/>
              <a:t>Maturity</a:t>
            </a:r>
          </a:p>
        </p:txBody>
      </p:sp>
      <p:sp>
        <p:nvSpPr>
          <p:cNvPr id="11" name="Text Placeholder 10">
            <a:extLst>
              <a:ext uri="{FF2B5EF4-FFF2-40B4-BE49-F238E27FC236}">
                <a16:creationId xmlns:a16="http://schemas.microsoft.com/office/drawing/2014/main" id="{28C446B7-1DAE-43C1-8505-9BCDBD8C6C88}"/>
              </a:ext>
            </a:extLst>
          </p:cNvPr>
          <p:cNvSpPr>
            <a:spLocks noGrp="1"/>
          </p:cNvSpPr>
          <p:nvPr>
            <p:ph type="body" sz="quarter" idx="14"/>
          </p:nvPr>
        </p:nvSpPr>
        <p:spPr>
          <a:xfrm>
            <a:off x="392624" y="5476973"/>
            <a:ext cx="11369070" cy="879376"/>
          </a:xfrm>
        </p:spPr>
        <p:txBody>
          <a:bodyPr/>
          <a:lstStyle/>
          <a:p>
            <a:pPr algn="ctr"/>
            <a:r>
              <a:rPr lang="en-US" dirty="0"/>
              <a:t>On average, long-maturity loans have larger percentage of defaulted cases than short-maturity loans. Somehow, this may indicate that the empirical study may be inspired by this idea.</a:t>
            </a:r>
          </a:p>
        </p:txBody>
      </p:sp>
      <p:pic>
        <p:nvPicPr>
          <p:cNvPr id="3" name="Picture 2">
            <a:extLst>
              <a:ext uri="{FF2B5EF4-FFF2-40B4-BE49-F238E27FC236}">
                <a16:creationId xmlns:a16="http://schemas.microsoft.com/office/drawing/2014/main" id="{1C7C699A-9E9E-434A-869D-CD69F3FA227F}"/>
              </a:ext>
            </a:extLst>
          </p:cNvPr>
          <p:cNvPicPr>
            <a:picLocks noChangeAspect="1"/>
          </p:cNvPicPr>
          <p:nvPr/>
        </p:nvPicPr>
        <p:blipFill>
          <a:blip r:embed="rId2"/>
          <a:stretch>
            <a:fillRect/>
          </a:stretch>
        </p:blipFill>
        <p:spPr>
          <a:xfrm>
            <a:off x="3609975" y="2914650"/>
            <a:ext cx="4972050" cy="1028700"/>
          </a:xfrm>
          <a:prstGeom prst="rect">
            <a:avLst/>
          </a:prstGeom>
        </p:spPr>
      </p:pic>
    </p:spTree>
    <p:extLst>
      <p:ext uri="{BB962C8B-B14F-4D97-AF65-F5344CB8AC3E}">
        <p14:creationId xmlns:p14="http://schemas.microsoft.com/office/powerpoint/2010/main" val="4057079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134CEB-09CC-4A73-92E6-935D4281C7FD}"/>
              </a:ext>
            </a:extLst>
          </p:cNvPr>
          <p:cNvSpPr>
            <a:spLocks noGrp="1"/>
          </p:cNvSpPr>
          <p:nvPr>
            <p:ph type="ctrTitle"/>
          </p:nvPr>
        </p:nvSpPr>
        <p:spPr/>
        <p:txBody>
          <a:bodyPr/>
          <a:lstStyle/>
          <a:p>
            <a:r>
              <a:rPr lang="en-US" dirty="0"/>
              <a:t>Home Ownership</a:t>
            </a:r>
          </a:p>
        </p:txBody>
      </p:sp>
      <p:sp>
        <p:nvSpPr>
          <p:cNvPr id="11" name="Text Placeholder 10">
            <a:extLst>
              <a:ext uri="{FF2B5EF4-FFF2-40B4-BE49-F238E27FC236}">
                <a16:creationId xmlns:a16="http://schemas.microsoft.com/office/drawing/2014/main" id="{28C446B7-1DAE-43C1-8505-9BCDBD8C6C88}"/>
              </a:ext>
            </a:extLst>
          </p:cNvPr>
          <p:cNvSpPr>
            <a:spLocks noGrp="1"/>
          </p:cNvSpPr>
          <p:nvPr>
            <p:ph type="body" sz="quarter" idx="14"/>
          </p:nvPr>
        </p:nvSpPr>
        <p:spPr>
          <a:xfrm>
            <a:off x="392624" y="5476973"/>
            <a:ext cx="11369070" cy="879376"/>
          </a:xfrm>
        </p:spPr>
        <p:txBody>
          <a:bodyPr/>
          <a:lstStyle/>
          <a:p>
            <a:pPr algn="ctr"/>
            <a:r>
              <a:rPr lang="en-US" dirty="0"/>
              <a:t>The majority of borrowers who default rent their home, while borrowers who pay back their liabilities at least pay mortgage overall</a:t>
            </a:r>
          </a:p>
        </p:txBody>
      </p:sp>
      <p:pic>
        <p:nvPicPr>
          <p:cNvPr id="2" name="Picture 1">
            <a:extLst>
              <a:ext uri="{FF2B5EF4-FFF2-40B4-BE49-F238E27FC236}">
                <a16:creationId xmlns:a16="http://schemas.microsoft.com/office/drawing/2014/main" id="{2676C2F6-B697-4655-A9DB-7462CFDE872E}"/>
              </a:ext>
            </a:extLst>
          </p:cNvPr>
          <p:cNvPicPr>
            <a:picLocks noChangeAspect="1"/>
          </p:cNvPicPr>
          <p:nvPr/>
        </p:nvPicPr>
        <p:blipFill>
          <a:blip r:embed="rId2"/>
          <a:stretch>
            <a:fillRect/>
          </a:stretch>
        </p:blipFill>
        <p:spPr>
          <a:xfrm>
            <a:off x="3300412" y="2771775"/>
            <a:ext cx="5591175" cy="1314450"/>
          </a:xfrm>
          <a:prstGeom prst="rect">
            <a:avLst/>
          </a:prstGeom>
        </p:spPr>
      </p:pic>
    </p:spTree>
    <p:extLst>
      <p:ext uri="{BB962C8B-B14F-4D97-AF65-F5344CB8AC3E}">
        <p14:creationId xmlns:p14="http://schemas.microsoft.com/office/powerpoint/2010/main" val="818447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5" descr="People reviewing floor plans">
            <a:extLst>
              <a:ext uri="{FF2B5EF4-FFF2-40B4-BE49-F238E27FC236}">
                <a16:creationId xmlns:a16="http://schemas.microsoft.com/office/drawing/2014/main" id="{C4C2D77A-C801-9B4E-B6FB-9402525D52F3}"/>
              </a:ext>
              <a:ext uri="{C183D7F6-B498-43B3-948B-1728B52AA6E4}">
                <adec:decorative xmlns:adec="http://schemas.microsoft.com/office/drawing/2017/decorative" val="0"/>
              </a:ext>
            </a:extLst>
          </p:cNvPr>
          <p:cNvPicPr>
            <a:picLocks noGrp="1" noChangeAspect="1"/>
          </p:cNvPicPr>
          <p:nvPr>
            <p:ph type="pic" sz="quarter" idx="10"/>
          </p:nvPr>
        </p:nvPicPr>
        <p:blipFill>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l="4605" r="4605"/>
          <a:stretch>
            <a:fillRect/>
          </a:stretch>
        </p:blipFill>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p:txBody>
          <a:bodyPr/>
          <a:lstStyle/>
          <a:p>
            <a:endParaRPr lang="id-ID" dirty="0">
              <a:solidFill>
                <a:schemeClr val="bg1"/>
              </a:solidFill>
            </a:endParaRPr>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1524000" y="2715790"/>
            <a:ext cx="7685988" cy="2387600"/>
          </a:xfrm>
        </p:spPr>
        <p:txBody>
          <a:bodyPr/>
          <a:lstStyle/>
          <a:p>
            <a:r>
              <a:rPr lang="en-US" dirty="0">
                <a:solidFill>
                  <a:schemeClr val="bg1"/>
                </a:solidFill>
              </a:rPr>
              <a:t>Implementation</a:t>
            </a:r>
          </a:p>
        </p:txBody>
      </p:sp>
    </p:spTree>
    <p:extLst>
      <p:ext uri="{BB962C8B-B14F-4D97-AF65-F5344CB8AC3E}">
        <p14:creationId xmlns:p14="http://schemas.microsoft.com/office/powerpoint/2010/main" val="3759040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134CEB-09CC-4A73-92E6-935D4281C7FD}"/>
              </a:ext>
            </a:extLst>
          </p:cNvPr>
          <p:cNvSpPr>
            <a:spLocks noGrp="1"/>
          </p:cNvSpPr>
          <p:nvPr>
            <p:ph type="ctrTitle"/>
          </p:nvPr>
        </p:nvSpPr>
        <p:spPr/>
        <p:txBody>
          <a:bodyPr/>
          <a:lstStyle/>
          <a:p>
            <a:r>
              <a:rPr lang="en-US" dirty="0"/>
              <a:t>Penalized Regression</a:t>
            </a:r>
          </a:p>
        </p:txBody>
      </p:sp>
      <p:sp>
        <p:nvSpPr>
          <p:cNvPr id="11" name="Text Placeholder 10">
            <a:extLst>
              <a:ext uri="{FF2B5EF4-FFF2-40B4-BE49-F238E27FC236}">
                <a16:creationId xmlns:a16="http://schemas.microsoft.com/office/drawing/2014/main" id="{28C446B7-1DAE-43C1-8505-9BCDBD8C6C88}"/>
              </a:ext>
            </a:extLst>
          </p:cNvPr>
          <p:cNvSpPr>
            <a:spLocks noGrp="1"/>
          </p:cNvSpPr>
          <p:nvPr>
            <p:ph type="body" sz="quarter" idx="14"/>
          </p:nvPr>
        </p:nvSpPr>
        <p:spPr>
          <a:xfrm>
            <a:off x="392624" y="5439266"/>
            <a:ext cx="11369070" cy="917083"/>
          </a:xfrm>
        </p:spPr>
        <p:txBody>
          <a:bodyPr>
            <a:normAutofit lnSpcReduction="10000"/>
          </a:bodyPr>
          <a:lstStyle/>
          <a:p>
            <a:pPr algn="ctr"/>
            <a:r>
              <a:rPr lang="en-US" b="1" dirty="0"/>
              <a:t>From left to right</a:t>
            </a:r>
            <a:r>
              <a:rPr lang="en-US" dirty="0"/>
              <a:t>: lasso, ridge, elastic net</a:t>
            </a:r>
          </a:p>
          <a:p>
            <a:r>
              <a:rPr lang="en-US" dirty="0"/>
              <a:t>According to penalized regressions, hardship flag, grades, and purposes are among the most important variables. The model was trained and tested on a different set of data. The table shows the performance when tested. It is astonishing.</a:t>
            </a:r>
          </a:p>
        </p:txBody>
      </p:sp>
      <p:pic>
        <p:nvPicPr>
          <p:cNvPr id="12" name="Picture 11" descr="A close up of a map&#10;&#10;Description automatically generated">
            <a:extLst>
              <a:ext uri="{FF2B5EF4-FFF2-40B4-BE49-F238E27FC236}">
                <a16:creationId xmlns:a16="http://schemas.microsoft.com/office/drawing/2014/main" id="{5583B7BF-B682-4631-900D-7F31E5CAA55D}"/>
              </a:ext>
            </a:extLst>
          </p:cNvPr>
          <p:cNvPicPr>
            <a:picLocks noChangeAspect="1"/>
          </p:cNvPicPr>
          <p:nvPr/>
        </p:nvPicPr>
        <p:blipFill>
          <a:blip r:embed="rId2"/>
          <a:stretch>
            <a:fillRect/>
          </a:stretch>
        </p:blipFill>
        <p:spPr>
          <a:xfrm>
            <a:off x="430310" y="1505409"/>
            <a:ext cx="3698504" cy="2576403"/>
          </a:xfrm>
          <a:prstGeom prst="rect">
            <a:avLst/>
          </a:prstGeom>
        </p:spPr>
      </p:pic>
      <p:pic>
        <p:nvPicPr>
          <p:cNvPr id="14" name="Picture 13" descr="A close up of a map&#10;&#10;Description automatically generated">
            <a:extLst>
              <a:ext uri="{FF2B5EF4-FFF2-40B4-BE49-F238E27FC236}">
                <a16:creationId xmlns:a16="http://schemas.microsoft.com/office/drawing/2014/main" id="{5141C7D8-000F-47B1-9F76-5E350A38C07D}"/>
              </a:ext>
            </a:extLst>
          </p:cNvPr>
          <p:cNvPicPr>
            <a:picLocks noChangeAspect="1"/>
          </p:cNvPicPr>
          <p:nvPr/>
        </p:nvPicPr>
        <p:blipFill>
          <a:blip r:embed="rId3"/>
          <a:stretch>
            <a:fillRect/>
          </a:stretch>
        </p:blipFill>
        <p:spPr>
          <a:xfrm>
            <a:off x="4227905" y="1505408"/>
            <a:ext cx="3698504" cy="2576403"/>
          </a:xfrm>
          <a:prstGeom prst="rect">
            <a:avLst/>
          </a:prstGeom>
        </p:spPr>
      </p:pic>
      <p:pic>
        <p:nvPicPr>
          <p:cNvPr id="16" name="Picture 15" descr="A screenshot of a map&#10;&#10;Description automatically generated">
            <a:extLst>
              <a:ext uri="{FF2B5EF4-FFF2-40B4-BE49-F238E27FC236}">
                <a16:creationId xmlns:a16="http://schemas.microsoft.com/office/drawing/2014/main" id="{0B895617-1E13-4D09-B4F1-2D6420815C96}"/>
              </a:ext>
            </a:extLst>
          </p:cNvPr>
          <p:cNvPicPr>
            <a:picLocks noChangeAspect="1"/>
          </p:cNvPicPr>
          <p:nvPr/>
        </p:nvPicPr>
        <p:blipFill>
          <a:blip r:embed="rId4"/>
          <a:stretch>
            <a:fillRect/>
          </a:stretch>
        </p:blipFill>
        <p:spPr>
          <a:xfrm>
            <a:off x="8063187" y="1505409"/>
            <a:ext cx="3698504" cy="2576403"/>
          </a:xfrm>
          <a:prstGeom prst="rect">
            <a:avLst/>
          </a:prstGeom>
        </p:spPr>
      </p:pic>
      <p:pic>
        <p:nvPicPr>
          <p:cNvPr id="17" name="Picture 16">
            <a:extLst>
              <a:ext uri="{FF2B5EF4-FFF2-40B4-BE49-F238E27FC236}">
                <a16:creationId xmlns:a16="http://schemas.microsoft.com/office/drawing/2014/main" id="{E570F2E6-67A3-45BE-BF66-D5A80603D525}"/>
              </a:ext>
            </a:extLst>
          </p:cNvPr>
          <p:cNvPicPr>
            <a:picLocks noChangeAspect="1"/>
          </p:cNvPicPr>
          <p:nvPr/>
        </p:nvPicPr>
        <p:blipFill>
          <a:blip r:embed="rId5"/>
          <a:stretch>
            <a:fillRect/>
          </a:stretch>
        </p:blipFill>
        <p:spPr>
          <a:xfrm>
            <a:off x="2812379" y="3974775"/>
            <a:ext cx="6567242" cy="1297624"/>
          </a:xfrm>
          <a:prstGeom prst="rect">
            <a:avLst/>
          </a:prstGeom>
        </p:spPr>
      </p:pic>
    </p:spTree>
    <p:extLst>
      <p:ext uri="{BB962C8B-B14F-4D97-AF65-F5344CB8AC3E}">
        <p14:creationId xmlns:p14="http://schemas.microsoft.com/office/powerpoint/2010/main" val="3701078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134CEB-09CC-4A73-92E6-935D4281C7FD}"/>
              </a:ext>
            </a:extLst>
          </p:cNvPr>
          <p:cNvSpPr>
            <a:spLocks noGrp="1"/>
          </p:cNvSpPr>
          <p:nvPr>
            <p:ph type="ctrTitle"/>
          </p:nvPr>
        </p:nvSpPr>
        <p:spPr/>
        <p:txBody>
          <a:bodyPr/>
          <a:lstStyle/>
          <a:p>
            <a:r>
              <a:rPr lang="en-US" dirty="0"/>
              <a:t>Stepwise Regression</a:t>
            </a:r>
          </a:p>
        </p:txBody>
      </p:sp>
      <p:sp>
        <p:nvSpPr>
          <p:cNvPr id="11" name="Text Placeholder 10">
            <a:extLst>
              <a:ext uri="{FF2B5EF4-FFF2-40B4-BE49-F238E27FC236}">
                <a16:creationId xmlns:a16="http://schemas.microsoft.com/office/drawing/2014/main" id="{28C446B7-1DAE-43C1-8505-9BCDBD8C6C88}"/>
              </a:ext>
            </a:extLst>
          </p:cNvPr>
          <p:cNvSpPr>
            <a:spLocks noGrp="1"/>
          </p:cNvSpPr>
          <p:nvPr>
            <p:ph type="body" sz="quarter" idx="14"/>
          </p:nvPr>
        </p:nvSpPr>
        <p:spPr>
          <a:xfrm>
            <a:off x="392624" y="5448692"/>
            <a:ext cx="11369070" cy="907657"/>
          </a:xfrm>
        </p:spPr>
        <p:txBody>
          <a:bodyPr>
            <a:normAutofit/>
          </a:bodyPr>
          <a:lstStyle/>
          <a:p>
            <a:r>
              <a:rPr lang="en-US" dirty="0"/>
              <a:t>The stepwise variable selection ends up with the dilemma of either keeping or removing the </a:t>
            </a:r>
            <a:r>
              <a:rPr lang="en-US" i="1" dirty="0"/>
              <a:t>purpose</a:t>
            </a:r>
            <a:r>
              <a:rPr lang="en-US" dirty="0"/>
              <a:t> variable, so it was decided to both. Again, the models were trained and tested on different set of data. The metrics in the table are achieved from testing. Both models are very similar in term of deviance and AIC. Regardless, the testing metrics (first four rows) are almost as accurate as penalized regressions.</a:t>
            </a:r>
          </a:p>
        </p:txBody>
      </p:sp>
      <p:pic>
        <p:nvPicPr>
          <p:cNvPr id="2" name="Picture 1">
            <a:extLst>
              <a:ext uri="{FF2B5EF4-FFF2-40B4-BE49-F238E27FC236}">
                <a16:creationId xmlns:a16="http://schemas.microsoft.com/office/drawing/2014/main" id="{E2AB8E14-A802-453F-A998-FD83D4BC165C}"/>
              </a:ext>
            </a:extLst>
          </p:cNvPr>
          <p:cNvPicPr>
            <a:picLocks noChangeAspect="1"/>
          </p:cNvPicPr>
          <p:nvPr/>
        </p:nvPicPr>
        <p:blipFill>
          <a:blip r:embed="rId2"/>
          <a:stretch>
            <a:fillRect/>
          </a:stretch>
        </p:blipFill>
        <p:spPr>
          <a:xfrm>
            <a:off x="2633662" y="2362200"/>
            <a:ext cx="6924675" cy="2133600"/>
          </a:xfrm>
          <a:prstGeom prst="rect">
            <a:avLst/>
          </a:prstGeom>
        </p:spPr>
      </p:pic>
    </p:spTree>
    <p:extLst>
      <p:ext uri="{BB962C8B-B14F-4D97-AF65-F5344CB8AC3E}">
        <p14:creationId xmlns:p14="http://schemas.microsoft.com/office/powerpoint/2010/main" val="4265380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134CEB-09CC-4A73-92E6-935D4281C7FD}"/>
              </a:ext>
            </a:extLst>
          </p:cNvPr>
          <p:cNvSpPr>
            <a:spLocks noGrp="1"/>
          </p:cNvSpPr>
          <p:nvPr>
            <p:ph type="ctrTitle"/>
          </p:nvPr>
        </p:nvSpPr>
        <p:spPr/>
        <p:txBody>
          <a:bodyPr/>
          <a:lstStyle/>
          <a:p>
            <a:r>
              <a:rPr lang="en-US" dirty="0"/>
              <a:t>K-Nearest Neighbors</a:t>
            </a:r>
          </a:p>
        </p:txBody>
      </p:sp>
      <p:sp>
        <p:nvSpPr>
          <p:cNvPr id="11" name="Text Placeholder 10">
            <a:extLst>
              <a:ext uri="{FF2B5EF4-FFF2-40B4-BE49-F238E27FC236}">
                <a16:creationId xmlns:a16="http://schemas.microsoft.com/office/drawing/2014/main" id="{28C446B7-1DAE-43C1-8505-9BCDBD8C6C88}"/>
              </a:ext>
            </a:extLst>
          </p:cNvPr>
          <p:cNvSpPr>
            <a:spLocks noGrp="1"/>
          </p:cNvSpPr>
          <p:nvPr>
            <p:ph type="body" sz="quarter" idx="14"/>
          </p:nvPr>
        </p:nvSpPr>
        <p:spPr>
          <a:xfrm>
            <a:off x="392624" y="5448692"/>
            <a:ext cx="11369070" cy="907657"/>
          </a:xfrm>
        </p:spPr>
        <p:txBody>
          <a:bodyPr>
            <a:normAutofit/>
          </a:bodyPr>
          <a:lstStyle/>
          <a:p>
            <a:r>
              <a:rPr lang="en-US" dirty="0"/>
              <a:t>The k-nearest neighbor uses the same predictors used in stepwise regression so the comparison is not biased. The method to investigate which value of K is the best is to try a range of K values iteratively using a package in R. The result is not satisfactory when tested. Although accuracy is more than 90%, but it is most likely caused by the large number of non-defaulted cases. Specificity, by KNN, is at best 27.93%.</a:t>
            </a:r>
          </a:p>
        </p:txBody>
      </p:sp>
      <p:pic>
        <p:nvPicPr>
          <p:cNvPr id="3" name="Picture 2">
            <a:extLst>
              <a:ext uri="{FF2B5EF4-FFF2-40B4-BE49-F238E27FC236}">
                <a16:creationId xmlns:a16="http://schemas.microsoft.com/office/drawing/2014/main" id="{DBBF6F15-E02E-4853-86A6-C6B0C4FFAAE8}"/>
              </a:ext>
            </a:extLst>
          </p:cNvPr>
          <p:cNvPicPr>
            <a:picLocks noChangeAspect="1"/>
          </p:cNvPicPr>
          <p:nvPr/>
        </p:nvPicPr>
        <p:blipFill>
          <a:blip r:embed="rId2"/>
          <a:stretch>
            <a:fillRect/>
          </a:stretch>
        </p:blipFill>
        <p:spPr>
          <a:xfrm>
            <a:off x="2957719" y="2524125"/>
            <a:ext cx="6238875" cy="1809750"/>
          </a:xfrm>
          <a:prstGeom prst="rect">
            <a:avLst/>
          </a:prstGeom>
        </p:spPr>
      </p:pic>
    </p:spTree>
    <p:extLst>
      <p:ext uri="{BB962C8B-B14F-4D97-AF65-F5344CB8AC3E}">
        <p14:creationId xmlns:p14="http://schemas.microsoft.com/office/powerpoint/2010/main" val="2643748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p:txBody>
          <a:bodyPr/>
          <a:lstStyle/>
          <a:p>
            <a:r>
              <a:rPr lang="en-US" dirty="0"/>
              <a:t>Executive Summary</a:t>
            </a:r>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p:txBody>
          <a:bodyPr>
            <a:normAutofit/>
          </a:bodyPr>
          <a:lstStyle/>
          <a:p>
            <a:pPr marL="285750" indent="-285750">
              <a:buFont typeface="Arial" panose="020B0604020202020204" pitchFamily="34" charset="0"/>
              <a:buChar char="•"/>
            </a:pPr>
            <a:r>
              <a:rPr lang="en-US" sz="2400" dirty="0"/>
              <a:t>Logistic regression, using penalized estimations and stepwise variable selection, achieves over 99% accuracy when predicting loan default</a:t>
            </a:r>
          </a:p>
          <a:p>
            <a:pPr marL="285750" indent="-285750">
              <a:buFont typeface="Arial" panose="020B0604020202020204" pitchFamily="34" charset="0"/>
              <a:buChar char="•"/>
            </a:pPr>
            <a:r>
              <a:rPr lang="en-US" sz="2400" dirty="0"/>
              <a:t>K-nearest neighbor does not meet adequacy</a:t>
            </a:r>
          </a:p>
          <a:p>
            <a:pPr marL="285750" indent="-285750">
              <a:buFont typeface="Arial" panose="020B0604020202020204" pitchFamily="34" charset="0"/>
              <a:buChar char="•"/>
            </a:pPr>
            <a:r>
              <a:rPr lang="en-US" sz="2400" dirty="0"/>
              <a:t>The sophisticated empirical strategy by Hertzberg, Liberman, and </a:t>
            </a:r>
            <a:r>
              <a:rPr lang="en-US" sz="2400" dirty="0" err="1"/>
              <a:t>Paravisini</a:t>
            </a:r>
            <a:r>
              <a:rPr lang="en-US" sz="2400" dirty="0"/>
              <a:t> (2018) finds that borrowers choosing short-maturity loans when a long-term option is available for that amount are less likely to default than those with short-term with no long-term option (before Lending Club’s expansion in 2013)</a:t>
            </a:r>
          </a:p>
        </p:txBody>
      </p:sp>
    </p:spTree>
    <p:extLst>
      <p:ext uri="{BB962C8B-B14F-4D97-AF65-F5344CB8AC3E}">
        <p14:creationId xmlns:p14="http://schemas.microsoft.com/office/powerpoint/2010/main" val="2625297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134CEB-09CC-4A73-92E6-935D4281C7FD}"/>
              </a:ext>
            </a:extLst>
          </p:cNvPr>
          <p:cNvSpPr>
            <a:spLocks noGrp="1"/>
          </p:cNvSpPr>
          <p:nvPr>
            <p:ph type="ctrTitle"/>
          </p:nvPr>
        </p:nvSpPr>
        <p:spPr/>
        <p:txBody>
          <a:bodyPr/>
          <a:lstStyle/>
          <a:p>
            <a:r>
              <a:rPr lang="en-US" dirty="0"/>
              <a:t>Future Direction</a:t>
            </a:r>
          </a:p>
        </p:txBody>
      </p:sp>
      <p:sp>
        <p:nvSpPr>
          <p:cNvPr id="11" name="Text Placeholder 10">
            <a:extLst>
              <a:ext uri="{FF2B5EF4-FFF2-40B4-BE49-F238E27FC236}">
                <a16:creationId xmlns:a16="http://schemas.microsoft.com/office/drawing/2014/main" id="{28C446B7-1DAE-43C1-8505-9BCDBD8C6C88}"/>
              </a:ext>
            </a:extLst>
          </p:cNvPr>
          <p:cNvSpPr>
            <a:spLocks noGrp="1"/>
          </p:cNvSpPr>
          <p:nvPr>
            <p:ph type="body" sz="quarter" idx="14"/>
          </p:nvPr>
        </p:nvSpPr>
        <p:spPr>
          <a:xfrm>
            <a:off x="392621" y="1659118"/>
            <a:ext cx="11369070" cy="923826"/>
          </a:xfrm>
        </p:spPr>
        <p:txBody>
          <a:bodyPr>
            <a:normAutofit/>
          </a:bodyPr>
          <a:lstStyle/>
          <a:p>
            <a:r>
              <a:rPr lang="en-US" dirty="0"/>
              <a:t>Choosing variables with quantitative methods yield us the previous results. Another approach to predicting the likelihood of default is to categorize variables according to their nature. The chart here illustrates this suggestion. Regressions can be done using one or more of the categories. Also, training the model with more observations using more powerful machines would provide more accurate models.</a:t>
            </a:r>
          </a:p>
        </p:txBody>
      </p:sp>
      <p:graphicFrame>
        <p:nvGraphicFramePr>
          <p:cNvPr id="2" name="Diagram 1">
            <a:extLst>
              <a:ext uri="{FF2B5EF4-FFF2-40B4-BE49-F238E27FC236}">
                <a16:creationId xmlns:a16="http://schemas.microsoft.com/office/drawing/2014/main" id="{092D1681-6A1F-4563-9DA6-21D913204652}"/>
              </a:ext>
            </a:extLst>
          </p:cNvPr>
          <p:cNvGraphicFramePr/>
          <p:nvPr>
            <p:extLst>
              <p:ext uri="{D42A27DB-BD31-4B8C-83A1-F6EECF244321}">
                <p14:modId xmlns:p14="http://schemas.microsoft.com/office/powerpoint/2010/main" val="175489915"/>
              </p:ext>
            </p:extLst>
          </p:nvPr>
        </p:nvGraphicFramePr>
        <p:xfrm>
          <a:off x="3148029" y="2682286"/>
          <a:ext cx="5895942" cy="35589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3186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5" descr="People reviewing floor plans">
            <a:extLst>
              <a:ext uri="{FF2B5EF4-FFF2-40B4-BE49-F238E27FC236}">
                <a16:creationId xmlns:a16="http://schemas.microsoft.com/office/drawing/2014/main" id="{C4C2D77A-C801-9B4E-B6FB-9402525D52F3}"/>
              </a:ext>
              <a:ext uri="{C183D7F6-B498-43B3-948B-1728B52AA6E4}">
                <adec:decorative xmlns:adec="http://schemas.microsoft.com/office/drawing/2017/decorative" val="0"/>
              </a:ext>
            </a:extLst>
          </p:cNvPr>
          <p:cNvPicPr>
            <a:picLocks noGrp="1" noChangeAspect="1"/>
          </p:cNvPicPr>
          <p:nvPr>
            <p:ph type="pic" sz="quarter" idx="10"/>
          </p:nvPr>
        </p:nvPicPr>
        <p:blipFill>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l="4605" r="4605"/>
          <a:stretch>
            <a:fillRect/>
          </a:stretch>
        </p:blipFill>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p:txBody>
          <a:bodyPr/>
          <a:lstStyle/>
          <a:p>
            <a:endParaRPr lang="id-ID" dirty="0">
              <a:solidFill>
                <a:schemeClr val="bg1"/>
              </a:solidFill>
            </a:endParaRPr>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1523999" y="2715790"/>
            <a:ext cx="8619241" cy="2387600"/>
          </a:xfrm>
        </p:spPr>
        <p:txBody>
          <a:bodyPr/>
          <a:lstStyle/>
          <a:p>
            <a:r>
              <a:rPr lang="en-US" dirty="0">
                <a:solidFill>
                  <a:schemeClr val="bg1"/>
                </a:solidFill>
              </a:rPr>
              <a:t>Screening on Maturity</a:t>
            </a:r>
          </a:p>
        </p:txBody>
      </p:sp>
    </p:spTree>
    <p:extLst>
      <p:ext uri="{BB962C8B-B14F-4D97-AF65-F5344CB8AC3E}">
        <p14:creationId xmlns:p14="http://schemas.microsoft.com/office/powerpoint/2010/main" val="2066537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134CEB-09CC-4A73-92E6-935D4281C7FD}"/>
              </a:ext>
            </a:extLst>
          </p:cNvPr>
          <p:cNvSpPr>
            <a:spLocks noGrp="1"/>
          </p:cNvSpPr>
          <p:nvPr>
            <p:ph type="ctrTitle"/>
          </p:nvPr>
        </p:nvSpPr>
        <p:spPr/>
        <p:txBody>
          <a:bodyPr/>
          <a:lstStyle/>
          <a:p>
            <a:r>
              <a:rPr lang="en-US" dirty="0"/>
              <a:t>Empirical strategy</a:t>
            </a:r>
          </a:p>
        </p:txBody>
      </p:sp>
      <p:sp>
        <p:nvSpPr>
          <p:cNvPr id="11" name="Text Placeholder 10">
            <a:extLst>
              <a:ext uri="{FF2B5EF4-FFF2-40B4-BE49-F238E27FC236}">
                <a16:creationId xmlns:a16="http://schemas.microsoft.com/office/drawing/2014/main" id="{28C446B7-1DAE-43C1-8505-9BCDBD8C6C88}"/>
              </a:ext>
            </a:extLst>
          </p:cNvPr>
          <p:cNvSpPr>
            <a:spLocks noGrp="1"/>
          </p:cNvSpPr>
          <p:nvPr>
            <p:ph type="body" sz="quarter" idx="14"/>
          </p:nvPr>
        </p:nvSpPr>
        <p:spPr>
          <a:xfrm>
            <a:off x="392624" y="4656841"/>
            <a:ext cx="11369070" cy="1699508"/>
          </a:xfrm>
        </p:spPr>
        <p:txBody>
          <a:bodyPr>
            <a:normAutofit/>
          </a:bodyPr>
          <a:lstStyle/>
          <a:p>
            <a:r>
              <a:rPr lang="en-US" dirty="0"/>
              <a:t>The study by Hertzberg, Liberman, and </a:t>
            </a:r>
            <a:r>
              <a:rPr lang="en-US" dirty="0" err="1"/>
              <a:t>Paravisini</a:t>
            </a:r>
            <a:r>
              <a:rPr lang="en-US" dirty="0"/>
              <a:t> (2018) groups short-term loans according to the above table. It uses the difference-in-differences regressions to calculate the number of short-term loans that decrease when Lending Club allows certain amounts to be lent with long-term options. They find that 14.51% short-term borrowers opt out and assumed to switch to the long-term option. Then, they perform the difference-in-differences classification to predict the probability of default. The finding is that borrowers that opt with short-term loans when long-term option is available are less likely to default by 0.8% than short-term loans when long-term option is not available.</a:t>
            </a:r>
          </a:p>
        </p:txBody>
      </p:sp>
      <p:pic>
        <p:nvPicPr>
          <p:cNvPr id="3" name="Picture 2">
            <a:extLst>
              <a:ext uri="{FF2B5EF4-FFF2-40B4-BE49-F238E27FC236}">
                <a16:creationId xmlns:a16="http://schemas.microsoft.com/office/drawing/2014/main" id="{A1735491-7C18-413D-9EFF-69A084959B7A}"/>
              </a:ext>
            </a:extLst>
          </p:cNvPr>
          <p:cNvPicPr>
            <a:picLocks noChangeAspect="1"/>
          </p:cNvPicPr>
          <p:nvPr/>
        </p:nvPicPr>
        <p:blipFill>
          <a:blip r:embed="rId2"/>
          <a:stretch>
            <a:fillRect/>
          </a:stretch>
        </p:blipFill>
        <p:spPr>
          <a:xfrm>
            <a:off x="1619457" y="2018237"/>
            <a:ext cx="8915400" cy="2066925"/>
          </a:xfrm>
          <a:prstGeom prst="rect">
            <a:avLst/>
          </a:prstGeom>
        </p:spPr>
      </p:pic>
    </p:spTree>
    <p:extLst>
      <p:ext uri="{BB962C8B-B14F-4D97-AF65-F5344CB8AC3E}">
        <p14:creationId xmlns:p14="http://schemas.microsoft.com/office/powerpoint/2010/main" val="3081716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134CEB-09CC-4A73-92E6-935D4281C7FD}"/>
              </a:ext>
            </a:extLst>
          </p:cNvPr>
          <p:cNvSpPr>
            <a:spLocks noGrp="1"/>
          </p:cNvSpPr>
          <p:nvPr>
            <p:ph type="ctrTitle"/>
          </p:nvPr>
        </p:nvSpPr>
        <p:spPr/>
        <p:txBody>
          <a:bodyPr/>
          <a:lstStyle/>
          <a:p>
            <a:r>
              <a:rPr lang="en-US" dirty="0"/>
              <a:t>Implementing the Logistic Reg.</a:t>
            </a:r>
          </a:p>
        </p:txBody>
      </p:sp>
      <p:sp>
        <p:nvSpPr>
          <p:cNvPr id="11" name="Text Placeholder 10">
            <a:extLst>
              <a:ext uri="{FF2B5EF4-FFF2-40B4-BE49-F238E27FC236}">
                <a16:creationId xmlns:a16="http://schemas.microsoft.com/office/drawing/2014/main" id="{28C446B7-1DAE-43C1-8505-9BCDBD8C6C88}"/>
              </a:ext>
            </a:extLst>
          </p:cNvPr>
          <p:cNvSpPr>
            <a:spLocks noGrp="1"/>
          </p:cNvSpPr>
          <p:nvPr>
            <p:ph type="body" sz="quarter" idx="14"/>
          </p:nvPr>
        </p:nvSpPr>
        <p:spPr>
          <a:xfrm>
            <a:off x="392624" y="4656841"/>
            <a:ext cx="11369070" cy="1699508"/>
          </a:xfrm>
        </p:spPr>
        <p:txBody>
          <a:bodyPr>
            <a:normAutofit/>
          </a:bodyPr>
          <a:lstStyle/>
          <a:p>
            <a:r>
              <a:rPr lang="en-US" dirty="0"/>
              <a:t>The logistic regression model’s formula follows similar scheme to the study’s, using dummy variable D to indicate short-term loans that were just made available after the two expansions in March 2013 (for $12,000 - $16,000) and July 2013 (for $10,000 - $12,000). Therefore, the attached </a:t>
            </a:r>
            <a:r>
              <a:rPr lang="el-GR" dirty="0"/>
              <a:t>β</a:t>
            </a:r>
            <a:r>
              <a:rPr lang="en-US" dirty="0"/>
              <a:t> is the effect of borrowers opting for short-term loans even when long-term option is available. As the estimate is -0.0713, it means that the odds of borrowers applying for short-maturity loans when long-term option is available to default is e</a:t>
            </a:r>
            <a:r>
              <a:rPr lang="en-US" baseline="30000" dirty="0"/>
              <a:t>-0.0713</a:t>
            </a:r>
            <a:r>
              <a:rPr lang="en-US" dirty="0"/>
              <a:t> = 0.9312 times relative to the odds of borrowers who opt for short-term loans when there is no long-term option. The pitfall of this result is that </a:t>
            </a:r>
            <a:r>
              <a:rPr lang="el-GR" dirty="0"/>
              <a:t>β</a:t>
            </a:r>
            <a:r>
              <a:rPr lang="en-US" dirty="0"/>
              <a:t> for D is not significant at even 15% level of significance.</a:t>
            </a:r>
          </a:p>
        </p:txBody>
      </p:sp>
      <p:pic>
        <p:nvPicPr>
          <p:cNvPr id="2" name="Picture 1">
            <a:extLst>
              <a:ext uri="{FF2B5EF4-FFF2-40B4-BE49-F238E27FC236}">
                <a16:creationId xmlns:a16="http://schemas.microsoft.com/office/drawing/2014/main" id="{82A9EA37-A1EB-4CA3-A313-7197737D2220}"/>
              </a:ext>
            </a:extLst>
          </p:cNvPr>
          <p:cNvPicPr>
            <a:picLocks noChangeAspect="1"/>
          </p:cNvPicPr>
          <p:nvPr/>
        </p:nvPicPr>
        <p:blipFill>
          <a:blip r:embed="rId2"/>
          <a:stretch>
            <a:fillRect/>
          </a:stretch>
        </p:blipFill>
        <p:spPr>
          <a:xfrm>
            <a:off x="3867356" y="1884094"/>
            <a:ext cx="4419600" cy="476250"/>
          </a:xfrm>
          <a:prstGeom prst="rect">
            <a:avLst/>
          </a:prstGeom>
        </p:spPr>
      </p:pic>
      <p:pic>
        <p:nvPicPr>
          <p:cNvPr id="4" name="Picture 3">
            <a:extLst>
              <a:ext uri="{FF2B5EF4-FFF2-40B4-BE49-F238E27FC236}">
                <a16:creationId xmlns:a16="http://schemas.microsoft.com/office/drawing/2014/main" id="{2E9F1A49-4051-47B5-AB63-A521817AA499}"/>
              </a:ext>
            </a:extLst>
          </p:cNvPr>
          <p:cNvPicPr>
            <a:picLocks noChangeAspect="1"/>
          </p:cNvPicPr>
          <p:nvPr/>
        </p:nvPicPr>
        <p:blipFill>
          <a:blip r:embed="rId3"/>
          <a:stretch>
            <a:fillRect/>
          </a:stretch>
        </p:blipFill>
        <p:spPr>
          <a:xfrm>
            <a:off x="3291094" y="2408551"/>
            <a:ext cx="5572125" cy="1857375"/>
          </a:xfrm>
          <a:prstGeom prst="rect">
            <a:avLst/>
          </a:prstGeom>
        </p:spPr>
      </p:pic>
    </p:spTree>
    <p:extLst>
      <p:ext uri="{BB962C8B-B14F-4D97-AF65-F5344CB8AC3E}">
        <p14:creationId xmlns:p14="http://schemas.microsoft.com/office/powerpoint/2010/main" val="1492224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27" descr="Woman working at office late at night">
            <a:extLst>
              <a:ext uri="{FF2B5EF4-FFF2-40B4-BE49-F238E27FC236}">
                <a16:creationId xmlns:a16="http://schemas.microsoft.com/office/drawing/2014/main" id="{B7E68695-0DB5-1946-B945-66E677B1128F}"/>
              </a:ext>
            </a:extLst>
          </p:cNvPr>
          <p:cNvPicPr>
            <a:picLocks noGrp="1" noChangeAspect="1"/>
          </p:cNvPicPr>
          <p:nvPr>
            <p:ph type="pic" sz="quarter" idx="13"/>
          </p:nvPr>
        </p:nvPicPr>
        <p:blipFill rotWithShape="1">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31000"/>
                    </a14:imgEffect>
                  </a14:imgLayer>
                </a14:imgProps>
              </a:ext>
              <a:ext uri="{28A0092B-C50C-407E-A947-70E740481C1C}">
                <a14:useLocalDpi xmlns:a14="http://schemas.microsoft.com/office/drawing/2010/main"/>
              </a:ext>
            </a:extLst>
          </a:blip>
          <a:srcRect l="4692" r="4692"/>
          <a:stretch/>
        </p:blipFill>
        <p:spPr/>
      </p:pic>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p:txBody>
          <a:bodyPr/>
          <a:lstStyle/>
          <a:p>
            <a:r>
              <a:rPr lang="en-US" dirty="0"/>
              <a:t>Conclusion</a:t>
            </a:r>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p:txBody>
          <a:bodyPr/>
          <a:lstStyle/>
          <a:p>
            <a:r>
              <a:rPr lang="en-US" dirty="0"/>
              <a:t>At over 99% of accuracy, penalized regressions are highly recommended for default probability prediction. These models are capable of capturing all true negative (defaulted) cases.</a:t>
            </a:r>
          </a:p>
          <a:p>
            <a:r>
              <a:rPr lang="en-US" dirty="0"/>
              <a:t>Avoid using the k-nearest neighbor due to its poor predictive power and expensive computational resources.</a:t>
            </a:r>
          </a:p>
          <a:p>
            <a:r>
              <a:rPr lang="en-US" dirty="0"/>
              <a:t>Conduct the stepwise regression as an alternative to the penalized regressions. This model performs similarly as lasso, ridge, and elastic net.</a:t>
            </a:r>
          </a:p>
          <a:p>
            <a:r>
              <a:rPr lang="en-US" dirty="0"/>
              <a:t>Be aware of borrowers who opt with long-term loans to take advantage of the longer period to be delinquent. This may indicate the possibility of late payment or default.</a:t>
            </a:r>
          </a:p>
        </p:txBody>
      </p:sp>
    </p:spTree>
    <p:extLst>
      <p:ext uri="{BB962C8B-B14F-4D97-AF65-F5344CB8AC3E}">
        <p14:creationId xmlns:p14="http://schemas.microsoft.com/office/powerpoint/2010/main" val="3072874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5" descr="People reviewing floor plans">
            <a:extLst>
              <a:ext uri="{FF2B5EF4-FFF2-40B4-BE49-F238E27FC236}">
                <a16:creationId xmlns:a16="http://schemas.microsoft.com/office/drawing/2014/main" id="{C4C2D77A-C801-9B4E-B6FB-9402525D52F3}"/>
              </a:ext>
              <a:ext uri="{C183D7F6-B498-43B3-948B-1728B52AA6E4}">
                <adec:decorative xmlns:adec="http://schemas.microsoft.com/office/drawing/2017/decorative" val="0"/>
              </a:ext>
            </a:extLst>
          </p:cNvPr>
          <p:cNvPicPr>
            <a:picLocks noGrp="1" noChangeAspect="1"/>
          </p:cNvPicPr>
          <p:nvPr>
            <p:ph type="pic" sz="quarter" idx="10"/>
          </p:nvPr>
        </p:nvPicPr>
        <p:blipFill>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a:stretch>
            <a:fillRect/>
          </a:stretch>
        </p:blipFill>
        <p:spPr>
          <a:xfrm>
            <a:off x="1124487" y="-1"/>
            <a:ext cx="11067514" cy="6857999"/>
          </a:xfrm>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p:txBody>
          <a:bodyPr/>
          <a:lstStyle/>
          <a:p>
            <a:r>
              <a:rPr lang="en-US" dirty="0">
                <a:solidFill>
                  <a:schemeClr val="bg1"/>
                </a:solidFill>
              </a:rPr>
              <a:t>SUBTITLE HERE</a:t>
            </a:r>
            <a:endParaRPr lang="id-ID" dirty="0">
              <a:solidFill>
                <a:schemeClr val="bg1"/>
              </a:solidFill>
            </a:endParaRPr>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1523999" y="2715790"/>
            <a:ext cx="5291580" cy="2387600"/>
          </a:xfrm>
        </p:spPr>
        <p:txBody>
          <a:bodyPr/>
          <a:lstStyle/>
          <a:p>
            <a:r>
              <a:rPr lang="en-US" dirty="0">
                <a:solidFill>
                  <a:schemeClr val="bg1"/>
                </a:solidFill>
              </a:rPr>
              <a:t>Introduction</a:t>
            </a:r>
          </a:p>
        </p:txBody>
      </p:sp>
    </p:spTree>
    <p:extLst>
      <p:ext uri="{BB962C8B-B14F-4D97-AF65-F5344CB8AC3E}">
        <p14:creationId xmlns:p14="http://schemas.microsoft.com/office/powerpoint/2010/main" val="4067864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Placeholder 7" descr="A group of people putting thier hands in a pile ">
            <a:extLst>
              <a:ext uri="{FF2B5EF4-FFF2-40B4-BE49-F238E27FC236}">
                <a16:creationId xmlns:a16="http://schemas.microsoft.com/office/drawing/2014/main" id="{F052F1AC-BE37-2941-839E-B43E10537AD8}"/>
              </a:ext>
            </a:extLst>
          </p:cNvPr>
          <p:cNvPicPr>
            <a:picLocks noGrp="1" noChangeAspect="1"/>
          </p:cNvPicPr>
          <p:nvPr>
            <p:ph type="pic" sz="quarter" idx="10"/>
          </p:nvPr>
        </p:nvPicPr>
        <p:blipFill>
          <a:blip r:embed="rId2" cstate="screen">
            <a:duotone>
              <a:prstClr val="black"/>
              <a:schemeClr val="accent3">
                <a:tint val="45000"/>
                <a:satMod val="400000"/>
              </a:schemeClr>
            </a:duotone>
            <a:alphaModFix amt="70000"/>
            <a:extLst>
              <a:ext uri="{28A0092B-C50C-407E-A947-70E740481C1C}">
                <a14:useLocalDpi xmlns:a14="http://schemas.microsoft.com/office/drawing/2010/main"/>
              </a:ext>
            </a:extLst>
          </a:blip>
          <a:srcRect/>
          <a:stretch>
            <a:fillRect/>
          </a:stretch>
        </p:blipFill>
        <p:spPr/>
      </p:pic>
      <p:sp>
        <p:nvSpPr>
          <p:cNvPr id="7" name="Text Placeholder 6">
            <a:extLst>
              <a:ext uri="{FF2B5EF4-FFF2-40B4-BE49-F238E27FC236}">
                <a16:creationId xmlns:a16="http://schemas.microsoft.com/office/drawing/2014/main" id="{F671A034-1CDF-8B46-90C5-63321B0C91BE}"/>
              </a:ext>
            </a:extLst>
          </p:cNvPr>
          <p:cNvSpPr>
            <a:spLocks noGrp="1"/>
          </p:cNvSpPr>
          <p:nvPr>
            <p:ph idx="1"/>
          </p:nvPr>
        </p:nvSpPr>
        <p:spPr/>
        <p:txBody>
          <a:bodyPr/>
          <a:lstStyle/>
          <a:p>
            <a:pPr marL="0" indent="0">
              <a:buNone/>
            </a:pPr>
            <a:r>
              <a:rPr lang="en-US" dirty="0"/>
              <a:t>L&amp;S Consultancy relies on two major frameworks to build predictive models: logistic regression and k-nearest neighbor. As the data from Lending Club initially consists of 96 predictors, many algorithms are able to choose which predictors are most significant.</a:t>
            </a:r>
          </a:p>
        </p:txBody>
      </p:sp>
      <p:sp>
        <p:nvSpPr>
          <p:cNvPr id="21" name="Title 20">
            <a:extLst>
              <a:ext uri="{FF2B5EF4-FFF2-40B4-BE49-F238E27FC236}">
                <a16:creationId xmlns:a16="http://schemas.microsoft.com/office/drawing/2014/main" id="{B3E69B71-5849-7541-ADEA-D19838B3CF0C}"/>
              </a:ext>
            </a:extLst>
          </p:cNvPr>
          <p:cNvSpPr>
            <a:spLocks noGrp="1"/>
          </p:cNvSpPr>
          <p:nvPr>
            <p:ph type="ctrTitle"/>
          </p:nvPr>
        </p:nvSpPr>
        <p:spPr/>
        <p:txBody>
          <a:bodyPr/>
          <a:lstStyle/>
          <a:p>
            <a:r>
              <a:rPr lang="en-US" dirty="0"/>
              <a:t>Models</a:t>
            </a:r>
          </a:p>
        </p:txBody>
      </p:sp>
    </p:spTree>
    <p:extLst>
      <p:ext uri="{BB962C8B-B14F-4D97-AF65-F5344CB8AC3E}">
        <p14:creationId xmlns:p14="http://schemas.microsoft.com/office/powerpoint/2010/main" val="2167823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E93AABDC-C3FD-F345-990B-6E2D88310423}"/>
              </a:ext>
            </a:extLst>
          </p:cNvPr>
          <p:cNvSpPr>
            <a:spLocks noGrp="1"/>
          </p:cNvSpPr>
          <p:nvPr>
            <p:ph type="ctrTitle"/>
          </p:nvPr>
        </p:nvSpPr>
        <p:spPr/>
        <p:txBody>
          <a:bodyPr/>
          <a:lstStyle/>
          <a:p>
            <a:r>
              <a:rPr lang="en-US" dirty="0"/>
              <a:t>The Major Frameworks</a:t>
            </a:r>
          </a:p>
        </p:txBody>
      </p:sp>
      <p:sp>
        <p:nvSpPr>
          <p:cNvPr id="3" name="Content Placeholder 2">
            <a:extLst>
              <a:ext uri="{FF2B5EF4-FFF2-40B4-BE49-F238E27FC236}">
                <a16:creationId xmlns:a16="http://schemas.microsoft.com/office/drawing/2014/main" id="{65315FCB-0039-EF4F-AFE0-33905D91929E}"/>
              </a:ext>
            </a:extLst>
          </p:cNvPr>
          <p:cNvSpPr>
            <a:spLocks noGrp="1"/>
          </p:cNvSpPr>
          <p:nvPr>
            <p:ph sz="half" idx="1"/>
          </p:nvPr>
        </p:nvSpPr>
        <p:spPr/>
        <p:txBody>
          <a:bodyPr/>
          <a:lstStyle/>
          <a:p>
            <a:r>
              <a:rPr lang="en-US" dirty="0"/>
              <a:t>This parametric model assumes that the probability of default can be calculated using linear combination of the predictors. </a:t>
            </a:r>
          </a:p>
          <a:p>
            <a:endParaRPr lang="en-US" dirty="0"/>
          </a:p>
          <a:p>
            <a:endParaRPr lang="en-US" dirty="0"/>
          </a:p>
          <a:p>
            <a:r>
              <a:rPr lang="en-US" dirty="0"/>
              <a:t>In words, the logistic regression uses the maximum likelihood estimator to compute β using available information stored in x, and </a:t>
            </a:r>
            <a:r>
              <a:rPr lang="el-GR" dirty="0"/>
              <a:t>π</a:t>
            </a:r>
            <a:r>
              <a:rPr lang="en-US" dirty="0"/>
              <a:t>(x) is the probability of default.</a:t>
            </a:r>
          </a:p>
          <a:p>
            <a:r>
              <a:rPr lang="en-US" dirty="0"/>
              <a:t>The next step is to choose what information needs to be stored into x (see next slide for penalized estimation and stepwise variable selection).</a:t>
            </a:r>
          </a:p>
          <a:p>
            <a:endParaRPr lang="en-US" dirty="0"/>
          </a:p>
          <a:p>
            <a:endParaRPr lang="en-US" dirty="0"/>
          </a:p>
          <a:p>
            <a:endParaRPr lang="en-US" dirty="0"/>
          </a:p>
          <a:p>
            <a:endParaRPr lang="en-US" dirty="0"/>
          </a:p>
          <a:p>
            <a:endParaRPr lang="en-US" dirty="0"/>
          </a:p>
        </p:txBody>
      </p:sp>
      <p:sp>
        <p:nvSpPr>
          <p:cNvPr id="16" name="Content Placeholder 15">
            <a:extLst>
              <a:ext uri="{FF2B5EF4-FFF2-40B4-BE49-F238E27FC236}">
                <a16:creationId xmlns:a16="http://schemas.microsoft.com/office/drawing/2014/main" id="{61E23B57-A482-8F4B-9021-86FE326A6D10}"/>
              </a:ext>
            </a:extLst>
          </p:cNvPr>
          <p:cNvSpPr>
            <a:spLocks noGrp="1"/>
          </p:cNvSpPr>
          <p:nvPr>
            <p:ph sz="half" idx="2"/>
          </p:nvPr>
        </p:nvSpPr>
        <p:spPr/>
        <p:txBody>
          <a:bodyPr/>
          <a:lstStyle/>
          <a:p>
            <a:r>
              <a:rPr lang="en-US" dirty="0"/>
              <a:t>This non-parametric model learns the characteristics of defaulting borrowers then classify new borrowers according to those with the most similar traits. </a:t>
            </a:r>
          </a:p>
          <a:p>
            <a:endParaRPr lang="en-US" dirty="0"/>
          </a:p>
          <a:p>
            <a:endParaRPr lang="en-US" dirty="0"/>
          </a:p>
          <a:p>
            <a:r>
              <a:rPr lang="en-US" dirty="0"/>
              <a:t>The probability of default is the average of the number of defaulted cases in a set of K observations closest to x.</a:t>
            </a:r>
          </a:p>
          <a:p>
            <a:r>
              <a:rPr lang="en-US" dirty="0"/>
              <a:t>The drawback is choosing x has to be done manually</a:t>
            </a:r>
          </a:p>
        </p:txBody>
      </p:sp>
      <p:sp>
        <p:nvSpPr>
          <p:cNvPr id="17" name="Text Placeholder 16">
            <a:extLst>
              <a:ext uri="{FF2B5EF4-FFF2-40B4-BE49-F238E27FC236}">
                <a16:creationId xmlns:a16="http://schemas.microsoft.com/office/drawing/2014/main" id="{F0150DF7-4A8B-444C-8CA1-24A9B9191B80}"/>
              </a:ext>
            </a:extLst>
          </p:cNvPr>
          <p:cNvSpPr>
            <a:spLocks noGrp="1"/>
          </p:cNvSpPr>
          <p:nvPr>
            <p:ph type="body" idx="13"/>
          </p:nvPr>
        </p:nvSpPr>
        <p:spPr/>
        <p:txBody>
          <a:bodyPr/>
          <a:lstStyle/>
          <a:p>
            <a:pPr lvl="0"/>
            <a:r>
              <a:rPr lang="en-US" dirty="0"/>
              <a:t>Logistic Regression</a:t>
            </a:r>
          </a:p>
        </p:txBody>
      </p:sp>
      <p:sp>
        <p:nvSpPr>
          <p:cNvPr id="7" name="Text Placeholder 6">
            <a:extLst>
              <a:ext uri="{FF2B5EF4-FFF2-40B4-BE49-F238E27FC236}">
                <a16:creationId xmlns:a16="http://schemas.microsoft.com/office/drawing/2014/main" id="{D9218E33-9E8A-D249-93A7-9EDFE3BEA503}"/>
              </a:ext>
            </a:extLst>
          </p:cNvPr>
          <p:cNvSpPr>
            <a:spLocks noGrp="1"/>
          </p:cNvSpPr>
          <p:nvPr>
            <p:ph type="body" sz="quarter" idx="3"/>
          </p:nvPr>
        </p:nvSpPr>
        <p:spPr/>
        <p:txBody>
          <a:bodyPr/>
          <a:lstStyle/>
          <a:p>
            <a:pPr lvl="0"/>
            <a:r>
              <a:rPr lang="en-US" dirty="0"/>
              <a:t>K-Nearest Neighbor</a:t>
            </a:r>
          </a:p>
        </p:txBody>
      </p:sp>
      <p:pic>
        <p:nvPicPr>
          <p:cNvPr id="4" name="Picture 3">
            <a:extLst>
              <a:ext uri="{FF2B5EF4-FFF2-40B4-BE49-F238E27FC236}">
                <a16:creationId xmlns:a16="http://schemas.microsoft.com/office/drawing/2014/main" id="{1A900620-57C1-4D27-971E-D32AD4502B0E}"/>
              </a:ext>
            </a:extLst>
          </p:cNvPr>
          <p:cNvPicPr>
            <a:picLocks noChangeAspect="1"/>
          </p:cNvPicPr>
          <p:nvPr/>
        </p:nvPicPr>
        <p:blipFill>
          <a:blip r:embed="rId2"/>
          <a:stretch>
            <a:fillRect/>
          </a:stretch>
        </p:blipFill>
        <p:spPr>
          <a:xfrm>
            <a:off x="1796396" y="3161023"/>
            <a:ext cx="3695700" cy="781050"/>
          </a:xfrm>
          <a:prstGeom prst="rect">
            <a:avLst/>
          </a:prstGeom>
        </p:spPr>
      </p:pic>
      <p:pic>
        <p:nvPicPr>
          <p:cNvPr id="6" name="Picture 5">
            <a:extLst>
              <a:ext uri="{FF2B5EF4-FFF2-40B4-BE49-F238E27FC236}">
                <a16:creationId xmlns:a16="http://schemas.microsoft.com/office/drawing/2014/main" id="{DC7F311D-CD29-4405-926F-4E8E30D8D733}"/>
              </a:ext>
            </a:extLst>
          </p:cNvPr>
          <p:cNvPicPr>
            <a:picLocks noChangeAspect="1"/>
          </p:cNvPicPr>
          <p:nvPr/>
        </p:nvPicPr>
        <p:blipFill>
          <a:blip r:embed="rId3"/>
          <a:stretch>
            <a:fillRect/>
          </a:stretch>
        </p:blipFill>
        <p:spPr>
          <a:xfrm>
            <a:off x="7240914" y="3199123"/>
            <a:ext cx="3743325" cy="704850"/>
          </a:xfrm>
          <a:prstGeom prst="rect">
            <a:avLst/>
          </a:prstGeom>
        </p:spPr>
      </p:pic>
    </p:spTree>
    <p:extLst>
      <p:ext uri="{BB962C8B-B14F-4D97-AF65-F5344CB8AC3E}">
        <p14:creationId xmlns:p14="http://schemas.microsoft.com/office/powerpoint/2010/main" val="3843284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B937B-9F5D-4AE4-853F-D94D531DAF1B}"/>
              </a:ext>
            </a:extLst>
          </p:cNvPr>
          <p:cNvSpPr>
            <a:spLocks noGrp="1"/>
          </p:cNvSpPr>
          <p:nvPr>
            <p:ph type="ctrTitle"/>
          </p:nvPr>
        </p:nvSpPr>
        <p:spPr/>
        <p:txBody>
          <a:bodyPr/>
          <a:lstStyle/>
          <a:p>
            <a:r>
              <a:rPr lang="en-US" dirty="0"/>
              <a:t>Penalized estimation &amp; Stepwise Variable Selection</a:t>
            </a:r>
          </a:p>
        </p:txBody>
      </p:sp>
      <p:sp>
        <p:nvSpPr>
          <p:cNvPr id="3" name="Content Placeholder 2">
            <a:extLst>
              <a:ext uri="{FF2B5EF4-FFF2-40B4-BE49-F238E27FC236}">
                <a16:creationId xmlns:a16="http://schemas.microsoft.com/office/drawing/2014/main" id="{A2D85BB5-12FF-41DD-B126-E7E2B4C4EC67}"/>
              </a:ext>
            </a:extLst>
          </p:cNvPr>
          <p:cNvSpPr>
            <a:spLocks noGrp="1"/>
          </p:cNvSpPr>
          <p:nvPr>
            <p:ph sz="half" idx="1"/>
          </p:nvPr>
        </p:nvSpPr>
        <p:spPr/>
        <p:txBody>
          <a:bodyPr/>
          <a:lstStyle/>
          <a:p>
            <a:r>
              <a:rPr lang="en-US" dirty="0"/>
              <a:t>The goal is to minimize the error, or the difference between prediction and observation, but multiplying a penalization parameter to the </a:t>
            </a:r>
            <a:r>
              <a:rPr lang="el-GR" dirty="0"/>
              <a:t>β</a:t>
            </a:r>
            <a:r>
              <a:rPr lang="en-US" dirty="0"/>
              <a:t> coefficients</a:t>
            </a:r>
          </a:p>
          <a:p>
            <a:r>
              <a:rPr lang="en-US" dirty="0"/>
              <a:t>Three methods available: lasso, ridge, and elastic net regressions</a:t>
            </a:r>
          </a:p>
          <a:p>
            <a:r>
              <a:rPr lang="en-US" dirty="0"/>
              <a:t>Example: elastic net’s loss function is to be minimized:</a:t>
            </a:r>
          </a:p>
        </p:txBody>
      </p:sp>
      <p:sp>
        <p:nvSpPr>
          <p:cNvPr id="4" name="Content Placeholder 3">
            <a:extLst>
              <a:ext uri="{FF2B5EF4-FFF2-40B4-BE49-F238E27FC236}">
                <a16:creationId xmlns:a16="http://schemas.microsoft.com/office/drawing/2014/main" id="{9D6172D3-971A-42DC-B209-19DA000EFC8B}"/>
              </a:ext>
            </a:extLst>
          </p:cNvPr>
          <p:cNvSpPr>
            <a:spLocks noGrp="1"/>
          </p:cNvSpPr>
          <p:nvPr>
            <p:ph sz="half" idx="2"/>
          </p:nvPr>
        </p:nvSpPr>
        <p:spPr/>
        <p:txBody>
          <a:bodyPr/>
          <a:lstStyle/>
          <a:p>
            <a:r>
              <a:rPr lang="en-US" dirty="0"/>
              <a:t>Akaike Information Criterion (AIC) scores a model according to the maximum value of likelihood function and the number of parameters.</a:t>
            </a:r>
          </a:p>
          <a:p>
            <a:endParaRPr lang="en-US" dirty="0"/>
          </a:p>
          <a:p>
            <a:r>
              <a:rPr lang="en-US" dirty="0"/>
              <a:t>Iteratively chooses the model with the lower AIC until no possible model has smaller value of AIC</a:t>
            </a:r>
          </a:p>
        </p:txBody>
      </p:sp>
      <p:sp>
        <p:nvSpPr>
          <p:cNvPr id="5" name="Text Placeholder 4">
            <a:extLst>
              <a:ext uri="{FF2B5EF4-FFF2-40B4-BE49-F238E27FC236}">
                <a16:creationId xmlns:a16="http://schemas.microsoft.com/office/drawing/2014/main" id="{FC10E4E7-7D3A-447C-973F-419FE117AE00}"/>
              </a:ext>
            </a:extLst>
          </p:cNvPr>
          <p:cNvSpPr>
            <a:spLocks noGrp="1"/>
          </p:cNvSpPr>
          <p:nvPr>
            <p:ph type="body" idx="13"/>
          </p:nvPr>
        </p:nvSpPr>
        <p:spPr/>
        <p:txBody>
          <a:bodyPr/>
          <a:lstStyle/>
          <a:p>
            <a:r>
              <a:rPr lang="en-US" dirty="0"/>
              <a:t>Penalized Estimation</a:t>
            </a:r>
          </a:p>
        </p:txBody>
      </p:sp>
      <p:sp>
        <p:nvSpPr>
          <p:cNvPr id="6" name="Text Placeholder 5">
            <a:extLst>
              <a:ext uri="{FF2B5EF4-FFF2-40B4-BE49-F238E27FC236}">
                <a16:creationId xmlns:a16="http://schemas.microsoft.com/office/drawing/2014/main" id="{E0DC20AF-C69A-40A1-B91F-12D39F1DDE16}"/>
              </a:ext>
            </a:extLst>
          </p:cNvPr>
          <p:cNvSpPr>
            <a:spLocks noGrp="1"/>
          </p:cNvSpPr>
          <p:nvPr>
            <p:ph type="body" sz="quarter" idx="3"/>
          </p:nvPr>
        </p:nvSpPr>
        <p:spPr/>
        <p:txBody>
          <a:bodyPr/>
          <a:lstStyle/>
          <a:p>
            <a:r>
              <a:rPr lang="en-US" dirty="0"/>
              <a:t>Stepwise Variable Selection</a:t>
            </a:r>
          </a:p>
        </p:txBody>
      </p:sp>
      <p:pic>
        <p:nvPicPr>
          <p:cNvPr id="8" name="Picture 7">
            <a:extLst>
              <a:ext uri="{FF2B5EF4-FFF2-40B4-BE49-F238E27FC236}">
                <a16:creationId xmlns:a16="http://schemas.microsoft.com/office/drawing/2014/main" id="{5796E8FC-49D7-474F-BE77-AD701D8750AE}"/>
              </a:ext>
            </a:extLst>
          </p:cNvPr>
          <p:cNvPicPr>
            <a:picLocks noChangeAspect="1"/>
          </p:cNvPicPr>
          <p:nvPr/>
        </p:nvPicPr>
        <p:blipFill>
          <a:blip r:embed="rId2"/>
          <a:stretch>
            <a:fillRect/>
          </a:stretch>
        </p:blipFill>
        <p:spPr>
          <a:xfrm>
            <a:off x="1910089" y="4579635"/>
            <a:ext cx="4495800" cy="809625"/>
          </a:xfrm>
          <a:prstGeom prst="rect">
            <a:avLst/>
          </a:prstGeom>
        </p:spPr>
      </p:pic>
      <p:pic>
        <p:nvPicPr>
          <p:cNvPr id="9" name="Picture 8">
            <a:extLst>
              <a:ext uri="{FF2B5EF4-FFF2-40B4-BE49-F238E27FC236}">
                <a16:creationId xmlns:a16="http://schemas.microsoft.com/office/drawing/2014/main" id="{FEDE81E7-578B-4BC8-AF2B-BF5361A99FDE}"/>
              </a:ext>
            </a:extLst>
          </p:cNvPr>
          <p:cNvPicPr>
            <a:picLocks noChangeAspect="1"/>
          </p:cNvPicPr>
          <p:nvPr/>
        </p:nvPicPr>
        <p:blipFill>
          <a:blip r:embed="rId3"/>
          <a:stretch>
            <a:fillRect/>
          </a:stretch>
        </p:blipFill>
        <p:spPr>
          <a:xfrm>
            <a:off x="7349471" y="3134236"/>
            <a:ext cx="1885950" cy="495300"/>
          </a:xfrm>
          <a:prstGeom prst="rect">
            <a:avLst/>
          </a:prstGeom>
        </p:spPr>
      </p:pic>
    </p:spTree>
    <p:extLst>
      <p:ext uri="{BB962C8B-B14F-4D97-AF65-F5344CB8AC3E}">
        <p14:creationId xmlns:p14="http://schemas.microsoft.com/office/powerpoint/2010/main" val="102050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5" descr="People reviewing floor plans">
            <a:extLst>
              <a:ext uri="{FF2B5EF4-FFF2-40B4-BE49-F238E27FC236}">
                <a16:creationId xmlns:a16="http://schemas.microsoft.com/office/drawing/2014/main" id="{C4C2D77A-C801-9B4E-B6FB-9402525D52F3}"/>
              </a:ext>
              <a:ext uri="{C183D7F6-B498-43B3-948B-1728B52AA6E4}">
                <adec:decorative xmlns:adec="http://schemas.microsoft.com/office/drawing/2017/decorative" val="0"/>
              </a:ext>
            </a:extLst>
          </p:cNvPr>
          <p:cNvPicPr>
            <a:picLocks noGrp="1" noChangeAspect="1"/>
          </p:cNvPicPr>
          <p:nvPr>
            <p:ph type="pic" sz="quarter" idx="10"/>
          </p:nvPr>
        </p:nvPicPr>
        <p:blipFill>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l="4605" r="4605"/>
          <a:stretch>
            <a:fillRect/>
          </a:stretch>
        </p:blipFill>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p:txBody>
          <a:bodyPr/>
          <a:lstStyle/>
          <a:p>
            <a:r>
              <a:rPr lang="en-US" dirty="0">
                <a:solidFill>
                  <a:schemeClr val="bg1"/>
                </a:solidFill>
              </a:rPr>
              <a:t>Exploratory Data Analysis</a:t>
            </a:r>
            <a:endParaRPr lang="id-ID" dirty="0">
              <a:solidFill>
                <a:schemeClr val="bg1"/>
              </a:solidFill>
            </a:endParaRPr>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p:txBody>
          <a:bodyPr/>
          <a:lstStyle/>
          <a:p>
            <a:r>
              <a:rPr lang="en-US" dirty="0" err="1">
                <a:solidFill>
                  <a:schemeClr val="bg1"/>
                </a:solidFill>
              </a:rPr>
              <a:t>EdA</a:t>
            </a:r>
            <a:endParaRPr lang="en-US" dirty="0">
              <a:solidFill>
                <a:schemeClr val="bg1"/>
              </a:solidFill>
            </a:endParaRPr>
          </a:p>
        </p:txBody>
      </p:sp>
    </p:spTree>
    <p:extLst>
      <p:ext uri="{BB962C8B-B14F-4D97-AF65-F5344CB8AC3E}">
        <p14:creationId xmlns:p14="http://schemas.microsoft.com/office/powerpoint/2010/main" val="1391584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134CEB-09CC-4A73-92E6-935D4281C7FD}"/>
              </a:ext>
            </a:extLst>
          </p:cNvPr>
          <p:cNvSpPr>
            <a:spLocks noGrp="1"/>
          </p:cNvSpPr>
          <p:nvPr>
            <p:ph type="ctrTitle"/>
          </p:nvPr>
        </p:nvSpPr>
        <p:spPr/>
        <p:txBody>
          <a:bodyPr/>
          <a:lstStyle/>
          <a:p>
            <a:r>
              <a:rPr lang="en-US" dirty="0"/>
              <a:t>Loan Status</a:t>
            </a:r>
          </a:p>
        </p:txBody>
      </p:sp>
      <p:sp>
        <p:nvSpPr>
          <p:cNvPr id="11" name="Text Placeholder 10">
            <a:extLst>
              <a:ext uri="{FF2B5EF4-FFF2-40B4-BE49-F238E27FC236}">
                <a16:creationId xmlns:a16="http://schemas.microsoft.com/office/drawing/2014/main" id="{28C446B7-1DAE-43C1-8505-9BCDBD8C6C88}"/>
              </a:ext>
            </a:extLst>
          </p:cNvPr>
          <p:cNvSpPr>
            <a:spLocks noGrp="1"/>
          </p:cNvSpPr>
          <p:nvPr>
            <p:ph type="body" sz="quarter" idx="14"/>
          </p:nvPr>
        </p:nvSpPr>
        <p:spPr>
          <a:xfrm>
            <a:off x="392624" y="5476973"/>
            <a:ext cx="11369070" cy="879376"/>
          </a:xfrm>
        </p:spPr>
        <p:txBody>
          <a:bodyPr/>
          <a:lstStyle/>
          <a:p>
            <a:pPr algn="ctr"/>
            <a:r>
              <a:rPr lang="en-US" dirty="0"/>
              <a:t>Loan status initially have 7 classes, but the frameworks are only suitable for binary outcomes, so they are classified to simply defaulted and non-defaulted cases. </a:t>
            </a:r>
            <a:r>
              <a:rPr lang="en-US" b="1" dirty="0"/>
              <a:t>Charged off</a:t>
            </a:r>
            <a:r>
              <a:rPr lang="en-US" dirty="0"/>
              <a:t>, </a:t>
            </a:r>
            <a:r>
              <a:rPr lang="en-US" b="1" dirty="0"/>
              <a:t>default</a:t>
            </a:r>
            <a:r>
              <a:rPr lang="en-US" dirty="0"/>
              <a:t>, and </a:t>
            </a:r>
            <a:r>
              <a:rPr lang="en-US" b="1" dirty="0"/>
              <a:t>late </a:t>
            </a:r>
            <a:r>
              <a:rPr lang="en-US" dirty="0"/>
              <a:t>cases are classified as defaulted. </a:t>
            </a:r>
            <a:r>
              <a:rPr lang="en-US" b="1" dirty="0"/>
              <a:t>Current</a:t>
            </a:r>
            <a:r>
              <a:rPr lang="en-US" dirty="0"/>
              <a:t>, </a:t>
            </a:r>
            <a:r>
              <a:rPr lang="en-US" b="1" dirty="0"/>
              <a:t>fully paid</a:t>
            </a:r>
            <a:r>
              <a:rPr lang="en-US" dirty="0"/>
              <a:t>, and loans </a:t>
            </a:r>
            <a:r>
              <a:rPr lang="en-US" b="1" dirty="0"/>
              <a:t>in grace period </a:t>
            </a:r>
            <a:r>
              <a:rPr lang="en-US" dirty="0"/>
              <a:t>are classified as non-defaulted.</a:t>
            </a:r>
          </a:p>
        </p:txBody>
      </p:sp>
      <p:pic>
        <p:nvPicPr>
          <p:cNvPr id="8" name="Picture 7" descr="A screenshot of a cell phone&#10;&#10;Description automatically generated">
            <a:extLst>
              <a:ext uri="{FF2B5EF4-FFF2-40B4-BE49-F238E27FC236}">
                <a16:creationId xmlns:a16="http://schemas.microsoft.com/office/drawing/2014/main" id="{CF194803-9ECE-4F00-BE09-2374E563CD88}"/>
              </a:ext>
            </a:extLst>
          </p:cNvPr>
          <p:cNvPicPr>
            <a:picLocks noChangeAspect="1"/>
          </p:cNvPicPr>
          <p:nvPr/>
        </p:nvPicPr>
        <p:blipFill>
          <a:blip r:embed="rId2"/>
          <a:stretch>
            <a:fillRect/>
          </a:stretch>
        </p:blipFill>
        <p:spPr>
          <a:xfrm>
            <a:off x="466546" y="1551660"/>
            <a:ext cx="7205381" cy="3754679"/>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4653A42B-CF82-4933-9366-4A4808F63EBD}"/>
              </a:ext>
            </a:extLst>
          </p:cNvPr>
          <p:cNvPicPr>
            <a:picLocks noChangeAspect="1"/>
          </p:cNvPicPr>
          <p:nvPr/>
        </p:nvPicPr>
        <p:blipFill>
          <a:blip r:embed="rId3"/>
          <a:stretch>
            <a:fillRect/>
          </a:stretch>
        </p:blipFill>
        <p:spPr>
          <a:xfrm>
            <a:off x="7847487" y="2078291"/>
            <a:ext cx="3877967" cy="2701418"/>
          </a:xfrm>
          <a:prstGeom prst="rect">
            <a:avLst/>
          </a:prstGeom>
        </p:spPr>
      </p:pic>
    </p:spTree>
    <p:extLst>
      <p:ext uri="{BB962C8B-B14F-4D97-AF65-F5344CB8AC3E}">
        <p14:creationId xmlns:p14="http://schemas.microsoft.com/office/powerpoint/2010/main" val="1249506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134CEB-09CC-4A73-92E6-935D4281C7FD}"/>
              </a:ext>
            </a:extLst>
          </p:cNvPr>
          <p:cNvSpPr>
            <a:spLocks noGrp="1"/>
          </p:cNvSpPr>
          <p:nvPr>
            <p:ph type="ctrTitle"/>
          </p:nvPr>
        </p:nvSpPr>
        <p:spPr/>
        <p:txBody>
          <a:bodyPr/>
          <a:lstStyle/>
          <a:p>
            <a:r>
              <a:rPr lang="en-US" dirty="0"/>
              <a:t>Loan Amount</a:t>
            </a:r>
          </a:p>
        </p:txBody>
      </p:sp>
      <p:sp>
        <p:nvSpPr>
          <p:cNvPr id="11" name="Text Placeholder 10">
            <a:extLst>
              <a:ext uri="{FF2B5EF4-FFF2-40B4-BE49-F238E27FC236}">
                <a16:creationId xmlns:a16="http://schemas.microsoft.com/office/drawing/2014/main" id="{28C446B7-1DAE-43C1-8505-9BCDBD8C6C88}"/>
              </a:ext>
            </a:extLst>
          </p:cNvPr>
          <p:cNvSpPr>
            <a:spLocks noGrp="1"/>
          </p:cNvSpPr>
          <p:nvPr>
            <p:ph type="body" sz="quarter" idx="14"/>
          </p:nvPr>
        </p:nvSpPr>
        <p:spPr>
          <a:xfrm>
            <a:off x="392624" y="5476973"/>
            <a:ext cx="11369070" cy="879376"/>
          </a:xfrm>
        </p:spPr>
        <p:txBody>
          <a:bodyPr/>
          <a:lstStyle/>
          <a:p>
            <a:pPr algn="ctr"/>
            <a:r>
              <a:rPr lang="en-US" dirty="0"/>
              <a:t>The average of loan amount is $15,387 with median (50% of loans are below) of $13,650.</a:t>
            </a:r>
          </a:p>
        </p:txBody>
      </p:sp>
      <p:pic>
        <p:nvPicPr>
          <p:cNvPr id="3" name="Picture 2" descr="A screenshot of a cell phone&#10;&#10;Description automatically generated">
            <a:extLst>
              <a:ext uri="{FF2B5EF4-FFF2-40B4-BE49-F238E27FC236}">
                <a16:creationId xmlns:a16="http://schemas.microsoft.com/office/drawing/2014/main" id="{6177A50B-E354-44EC-998F-694B776039F9}"/>
              </a:ext>
            </a:extLst>
          </p:cNvPr>
          <p:cNvPicPr>
            <a:picLocks noChangeAspect="1"/>
          </p:cNvPicPr>
          <p:nvPr/>
        </p:nvPicPr>
        <p:blipFill>
          <a:blip r:embed="rId2"/>
          <a:stretch>
            <a:fillRect/>
          </a:stretch>
        </p:blipFill>
        <p:spPr>
          <a:xfrm>
            <a:off x="3327146" y="1500197"/>
            <a:ext cx="5537708" cy="3857605"/>
          </a:xfrm>
          <a:prstGeom prst="rect">
            <a:avLst/>
          </a:prstGeom>
        </p:spPr>
      </p:pic>
    </p:spTree>
    <p:extLst>
      <p:ext uri="{BB962C8B-B14F-4D97-AF65-F5344CB8AC3E}">
        <p14:creationId xmlns:p14="http://schemas.microsoft.com/office/powerpoint/2010/main" val="558190883"/>
      </p:ext>
    </p:extLst>
  </p:cSld>
  <p:clrMapOvr>
    <a:masterClrMapping/>
  </p:clrMapOvr>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LT Template_Modern Clean Sophisticated_01_AS - v6" id="{0AA3A176-5614-4CF7-97C7-387B0FB7AD04}" vid="{229230A5-5D58-4AD6-A6F9-E951DED424C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4045008-BD42-4B24-A6F5-0E1C5879053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0B52848-9F15-412E-907E-592D80B16D34}">
  <ds:schemaRefs>
    <ds:schemaRef ds:uri="http://schemas.microsoft.com/sharepoint/v3/contenttype/forms"/>
  </ds:schemaRefs>
</ds:datastoreItem>
</file>

<file path=customXml/itemProps3.xml><?xml version="1.0" encoding="utf-8"?>
<ds:datastoreItem xmlns:ds="http://schemas.openxmlformats.org/officeDocument/2006/customXml" ds:itemID="{11A621F2-4F72-4D03-9533-F4606037C0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clean sophisticated presentation</Template>
  <TotalTime>0</TotalTime>
  <Words>1314</Words>
  <Application>Microsoft Office PowerPoint</Application>
  <PresentationFormat>Widescreen</PresentationFormat>
  <Paragraphs>91</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Sagona ExtraLight</vt:lpstr>
      <vt:lpstr>Speak Pro</vt:lpstr>
      <vt:lpstr>Office Theme</vt:lpstr>
      <vt:lpstr>Performance of Logistic Regressions and K-nearest neighbors to predicting loan default </vt:lpstr>
      <vt:lpstr>Executive Summary</vt:lpstr>
      <vt:lpstr>Introduction</vt:lpstr>
      <vt:lpstr>Models</vt:lpstr>
      <vt:lpstr>The Major Frameworks</vt:lpstr>
      <vt:lpstr>Penalized estimation &amp; Stepwise Variable Selection</vt:lpstr>
      <vt:lpstr>EdA</vt:lpstr>
      <vt:lpstr>Loan Status</vt:lpstr>
      <vt:lpstr>Loan Amount</vt:lpstr>
      <vt:lpstr>Interest Rate</vt:lpstr>
      <vt:lpstr>Loan Grade</vt:lpstr>
      <vt:lpstr>Applicant Type</vt:lpstr>
      <vt:lpstr>Employment Length</vt:lpstr>
      <vt:lpstr>Maturity</vt:lpstr>
      <vt:lpstr>Home Ownership</vt:lpstr>
      <vt:lpstr>Implementation</vt:lpstr>
      <vt:lpstr>Penalized Regression</vt:lpstr>
      <vt:lpstr>Stepwise Regression</vt:lpstr>
      <vt:lpstr>K-Nearest Neighbors</vt:lpstr>
      <vt:lpstr>Future Direction</vt:lpstr>
      <vt:lpstr>Screening on Maturity</vt:lpstr>
      <vt:lpstr>Empirical strategy</vt:lpstr>
      <vt:lpstr>Implementing the Logistic Reg.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2020-05-18T02:04:18Z</dcterms:created>
  <dcterms:modified xsi:type="dcterms:W3CDTF">2020-05-18T03:33:38Z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