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RK4yPdIvbl3IIbThNOYOpViDG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78936E-269D-4D4E-B8B9-7E7289A65F15}">
  <a:tblStyle styleId="{0278936E-269D-4D4E-B8B9-7E7289A65F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9c8a7f7a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e9c8a7f7a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e9e93155d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e9e93155d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9c8a7f7a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e9c8a7f7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9e93155d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e9e93155d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9e93155d5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e9e93155d5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1" name="Google Shape;5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e8220e83c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e8220e83c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c8a7f7a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e9c8a7f7a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5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5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5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Google Shape;15;p45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4" name="Google Shape;74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5" name="Google Shape;75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9" name="Google Shape;7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4" name="Google Shape;84;p59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94" name="Google Shape;94;p49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9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9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9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8" name="Google Shape;9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2" name="Google Shape;102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03" name="Google Shape;10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4" name="Google Shape;104;p50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0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0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0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8" name="Google Shape;10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/>
          <p:nvPr/>
        </p:nvSpPr>
        <p:spPr>
          <a:xfrm>
            <a:off x="4333875" y="-51650"/>
            <a:ext cx="342900" cy="54621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1"/>
          <p:cNvSpPr/>
          <p:nvPr/>
        </p:nvSpPr>
        <p:spPr>
          <a:xfrm>
            <a:off x="4248150" y="-42125"/>
            <a:ext cx="342900" cy="54621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1"/>
          <p:cNvSpPr/>
          <p:nvPr/>
        </p:nvSpPr>
        <p:spPr>
          <a:xfrm>
            <a:off x="-381000" y="-223100"/>
            <a:ext cx="4867200" cy="5462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3850" y="814025"/>
            <a:ext cx="3515475" cy="351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mbria"/>
              <a:buNone/>
              <a:defRPr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61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ambria"/>
              <a:buNone/>
              <a:defRPr sz="18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0" name="Google Shape;12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4" name="Google Shape;124;p6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4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8" name="Google Shape;128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46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6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6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6"/>
          <p:cNvSpPr txBox="1"/>
          <p:nvPr>
            <p:ph idx="1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" name="Google Shape;23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3" name="Google Shape;133;p6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5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0" name="Google Shape;1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4" name="Google Shape;144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9" name="Google Shape;14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2" name="Google Shape;152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4" name="Google Shape;154;p69"/>
          <p:cNvSpPr txBox="1"/>
          <p:nvPr/>
        </p:nvSpPr>
        <p:spPr>
          <a:xfrm>
            <a:off x="4258425" y="5165775"/>
            <a:ext cx="3206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CUSTOM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1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dúvidas?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59" name="Google Shape;159;p71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71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71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71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71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1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71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1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 1">
  <p:cSld name="CUSTOM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2"/>
          <p:cNvSpPr txBox="1"/>
          <p:nvPr/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demo</a:t>
            </a:r>
            <a:endParaRPr b="0" i="0" sz="36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0" name="Google Shape;170;p72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72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72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72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7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2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2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2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simples central">
  <p:cSld name="CUSTOM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7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cxnSp>
        <p:nvCxnSpPr>
          <p:cNvPr id="26" name="Google Shape;26;p47"/>
          <p:cNvCxnSpPr/>
          <p:nvPr/>
        </p:nvCxnSpPr>
        <p:spPr>
          <a:xfrm rot="10800000">
            <a:off x="2701725" y="19340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47"/>
          <p:cNvCxnSpPr/>
          <p:nvPr/>
        </p:nvCxnSpPr>
        <p:spPr>
          <a:xfrm rot="10800000">
            <a:off x="2682725" y="1929875"/>
            <a:ext cx="1458900" cy="0"/>
          </a:xfrm>
          <a:prstGeom prst="straightConnector1">
            <a:avLst/>
          </a:prstGeom>
          <a:noFill/>
          <a:ln cap="flat" cmpd="sng" w="38100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47"/>
          <p:cNvCxnSpPr/>
          <p:nvPr/>
        </p:nvCxnSpPr>
        <p:spPr>
          <a:xfrm>
            <a:off x="6442350" y="2545175"/>
            <a:ext cx="0" cy="65670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7"/>
          <p:cNvCxnSpPr/>
          <p:nvPr/>
        </p:nvCxnSpPr>
        <p:spPr>
          <a:xfrm>
            <a:off x="4835250" y="3206075"/>
            <a:ext cx="1626000" cy="0"/>
          </a:xfrm>
          <a:prstGeom prst="straightConnector1">
            <a:avLst/>
          </a:prstGeom>
          <a:noFill/>
          <a:ln cap="flat" cmpd="sng" w="38100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47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7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7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5" name="Google Shape;35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0" name="Google Shape;4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4" name="Google Shape;44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45" name="Google Shape;4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" name="Google Shape;46;p53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3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3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3"/>
          <p:cNvSpPr txBox="1"/>
          <p:nvPr>
            <p:ph idx="3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0" name="Google Shape;5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" name="Google Shape;54;p54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4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4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4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8" name="Google Shape;58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3" name="Google Shape;63;p55"/>
          <p:cNvSpPr/>
          <p:nvPr/>
        </p:nvSpPr>
        <p:spPr>
          <a:xfrm rot="-5400000">
            <a:off x="4421650" y="50290"/>
            <a:ext cx="458100" cy="95463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5"/>
          <p:cNvSpPr/>
          <p:nvPr/>
        </p:nvSpPr>
        <p:spPr>
          <a:xfrm rot="-5400000">
            <a:off x="4438297" y="88625"/>
            <a:ext cx="458100" cy="95463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5"/>
          <p:cNvSpPr/>
          <p:nvPr/>
        </p:nvSpPr>
        <p:spPr>
          <a:xfrm>
            <a:off x="0" y="4685275"/>
            <a:ext cx="9144000" cy="45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5"/>
          <p:cNvSpPr txBox="1"/>
          <p:nvPr>
            <p:ph idx="2" type="sldNum"/>
          </p:nvPr>
        </p:nvSpPr>
        <p:spPr>
          <a:xfrm>
            <a:off x="7739075" y="4703875"/>
            <a:ext cx="5361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7" name="Google Shape;67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2550" y="4761650"/>
            <a:ext cx="305350" cy="3053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fNk_zzaMoS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youtu.be/oymtGlGdT-k" TargetMode="External"/><Relationship Id="rId4" Type="http://schemas.openxmlformats.org/officeDocument/2006/relationships/hyperlink" Target="https://youtu.be/BbYV8UfMJS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 txBox="1"/>
          <p:nvPr>
            <p:ph type="title"/>
          </p:nvPr>
        </p:nvSpPr>
        <p:spPr>
          <a:xfrm>
            <a:off x="4807500" y="308345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Introdução à Machine Learning</a:t>
            </a:r>
            <a:endParaRPr/>
          </a:p>
        </p:txBody>
      </p:sp>
      <p:sp>
        <p:nvSpPr>
          <p:cNvPr id="184" name="Google Shape;184;p1"/>
          <p:cNvSpPr txBox="1"/>
          <p:nvPr>
            <p:ph idx="2" type="title"/>
          </p:nvPr>
        </p:nvSpPr>
        <p:spPr>
          <a:xfrm>
            <a:off x="4807500" y="4040100"/>
            <a:ext cx="4107900" cy="11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Guilherme Toledo (Vinho)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pt-BR"/>
              <a:t>@guitld</a:t>
            </a:r>
            <a:endParaRPr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Modelos de machine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1299916" y="2334993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Supervised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3786510" y="155666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Machine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2134708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Regression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465125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Classification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4" name="Google Shape;354;p19"/>
          <p:cNvSpPr/>
          <p:nvPr/>
        </p:nvSpPr>
        <p:spPr>
          <a:xfrm>
            <a:off x="6297069" y="2334993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Unsupervised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7131860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Dimensionality reduction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5462277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Clustering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57" name="Google Shape;357;p19"/>
          <p:cNvCxnSpPr>
            <a:stCxn id="350" idx="0"/>
            <a:endCxn id="351" idx="2"/>
          </p:cNvCxnSpPr>
          <p:nvPr/>
        </p:nvCxnSpPr>
        <p:spPr>
          <a:xfrm flipH="1" rot="10800000">
            <a:off x="2000266" y="1954893"/>
            <a:ext cx="24867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9"/>
          <p:cNvCxnSpPr>
            <a:stCxn id="354" idx="0"/>
            <a:endCxn id="351" idx="2"/>
          </p:cNvCxnSpPr>
          <p:nvPr/>
        </p:nvCxnSpPr>
        <p:spPr>
          <a:xfrm rot="10800000">
            <a:off x="4486719" y="1954893"/>
            <a:ext cx="25107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9"/>
          <p:cNvCxnSpPr>
            <a:stCxn id="353" idx="0"/>
            <a:endCxn id="350" idx="2"/>
          </p:cNvCxnSpPr>
          <p:nvPr/>
        </p:nvCxnSpPr>
        <p:spPr>
          <a:xfrm flipH="1" rot="10800000">
            <a:off x="1165475" y="2733156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9"/>
          <p:cNvCxnSpPr>
            <a:stCxn id="350" idx="2"/>
            <a:endCxn id="352" idx="0"/>
          </p:cNvCxnSpPr>
          <p:nvPr/>
        </p:nvCxnSpPr>
        <p:spPr>
          <a:xfrm>
            <a:off x="2000266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9"/>
          <p:cNvCxnSpPr>
            <a:stCxn id="354" idx="2"/>
            <a:endCxn id="356" idx="0"/>
          </p:cNvCxnSpPr>
          <p:nvPr/>
        </p:nvCxnSpPr>
        <p:spPr>
          <a:xfrm flipH="1">
            <a:off x="6162519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9"/>
          <p:cNvCxnSpPr>
            <a:stCxn id="354" idx="2"/>
            <a:endCxn id="355" idx="0"/>
          </p:cNvCxnSpPr>
          <p:nvPr/>
        </p:nvCxnSpPr>
        <p:spPr>
          <a:xfrm>
            <a:off x="6997419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Modelos de machine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1299916" y="2334993"/>
            <a:ext cx="1400700" cy="398100"/>
          </a:xfrm>
          <a:prstGeom prst="rect">
            <a:avLst/>
          </a:prstGeom>
          <a:solidFill>
            <a:srgbClr val="E3007B">
              <a:alpha val="48627"/>
            </a:srgbClr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Supervised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3786510" y="155666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Machine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2134708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Regression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65125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Classification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6297069" y="2334993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Unsupervised Learning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7131860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Dimensionality reduction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74" name="Google Shape;374;p21"/>
          <p:cNvSpPr/>
          <p:nvPr/>
        </p:nvSpPr>
        <p:spPr>
          <a:xfrm>
            <a:off x="5462277" y="3421056"/>
            <a:ext cx="1400700" cy="398100"/>
          </a:xfrm>
          <a:prstGeom prst="rect">
            <a:avLst/>
          </a:prstGeom>
          <a:solidFill>
            <a:srgbClr val="00A9EC">
              <a:alpha val="50980"/>
            </a:srgbClr>
          </a:solidFill>
          <a:ln cap="flat" cmpd="sng" w="952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Clustering</a:t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375" name="Google Shape;375;p21"/>
          <p:cNvCxnSpPr>
            <a:stCxn id="368" idx="0"/>
            <a:endCxn id="369" idx="2"/>
          </p:cNvCxnSpPr>
          <p:nvPr/>
        </p:nvCxnSpPr>
        <p:spPr>
          <a:xfrm flipH="1" rot="10800000">
            <a:off x="2000266" y="1954893"/>
            <a:ext cx="24867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21"/>
          <p:cNvCxnSpPr>
            <a:stCxn id="372" idx="0"/>
            <a:endCxn id="369" idx="2"/>
          </p:cNvCxnSpPr>
          <p:nvPr/>
        </p:nvCxnSpPr>
        <p:spPr>
          <a:xfrm rot="10800000">
            <a:off x="4486719" y="1954893"/>
            <a:ext cx="2510700" cy="38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21"/>
          <p:cNvCxnSpPr>
            <a:stCxn id="371" idx="0"/>
            <a:endCxn id="368" idx="2"/>
          </p:cNvCxnSpPr>
          <p:nvPr/>
        </p:nvCxnSpPr>
        <p:spPr>
          <a:xfrm flipH="1" rot="10800000">
            <a:off x="1165475" y="2733156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1"/>
          <p:cNvCxnSpPr>
            <a:stCxn id="368" idx="2"/>
            <a:endCxn id="370" idx="0"/>
          </p:cNvCxnSpPr>
          <p:nvPr/>
        </p:nvCxnSpPr>
        <p:spPr>
          <a:xfrm>
            <a:off x="2000266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1"/>
          <p:cNvCxnSpPr>
            <a:stCxn id="372" idx="2"/>
            <a:endCxn id="374" idx="0"/>
          </p:cNvCxnSpPr>
          <p:nvPr/>
        </p:nvCxnSpPr>
        <p:spPr>
          <a:xfrm flipH="1">
            <a:off x="6162519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0" name="Google Shape;380;p21"/>
          <p:cNvCxnSpPr>
            <a:stCxn id="372" idx="2"/>
            <a:endCxn id="373" idx="0"/>
          </p:cNvCxnSpPr>
          <p:nvPr/>
        </p:nvCxnSpPr>
        <p:spPr>
          <a:xfrm>
            <a:off x="6997419" y="2733093"/>
            <a:ext cx="834900" cy="6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/>
          <p:nvPr>
            <p:ph type="title"/>
          </p:nvPr>
        </p:nvSpPr>
        <p:spPr>
          <a:xfrm>
            <a:off x="311700" y="13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Aprendizado supervisionado</a:t>
            </a:r>
            <a:endParaRPr/>
          </a:p>
        </p:txBody>
      </p:sp>
      <p:sp>
        <p:nvSpPr>
          <p:cNvPr id="386" name="Google Shape;386;p22"/>
          <p:cNvSpPr txBox="1"/>
          <p:nvPr>
            <p:ph idx="1" type="body"/>
          </p:nvPr>
        </p:nvSpPr>
        <p:spPr>
          <a:xfrm>
            <a:off x="311700" y="1210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pic>
        <p:nvPicPr>
          <p:cNvPr id="387" name="Google Shape;3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5500" y="806375"/>
            <a:ext cx="6653002" cy="374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2"/>
          <p:cNvSpPr txBox="1"/>
          <p:nvPr/>
        </p:nvSpPr>
        <p:spPr>
          <a:xfrm>
            <a:off x="346675" y="704325"/>
            <a:ext cx="8086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pt-BR" sz="17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Aprendizado supervisionado é aquele que se conhece a resposta esperada (target), tendo como objetivo aprender a mapear os atributos para esse target.</a:t>
            </a:r>
            <a:endParaRPr b="0" i="1" sz="17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1528200" y="1598950"/>
            <a:ext cx="407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1280575" y="1372550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 rotulados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1694425" y="2893775"/>
            <a:ext cx="7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Rótulos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3130975" y="1871625"/>
            <a:ext cx="16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Treinamento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4755000" y="1871625"/>
            <a:ext cx="8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Modelo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4883950" y="4148475"/>
            <a:ext cx="6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Teste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191775" y="1871625"/>
            <a:ext cx="10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Predições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1405850" y="3501300"/>
            <a:ext cx="72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Retângulo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2080525" y="3501300"/>
            <a:ext cx="8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Círculo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1434150" y="4031725"/>
            <a:ext cx="72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Triângulo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2007800" y="4031725"/>
            <a:ext cx="72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Hexágono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320275" y="2592500"/>
            <a:ext cx="72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Triângulo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6385525" y="3206500"/>
            <a:ext cx="84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Círculo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311700" y="13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Regressão vs Classificação</a:t>
            </a:r>
            <a:endParaRPr/>
          </a:p>
        </p:txBody>
      </p:sp>
      <p:pic>
        <p:nvPicPr>
          <p:cNvPr id="407" name="Google Shape;40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475" y="758025"/>
            <a:ext cx="4891449" cy="38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3592750" y="3784675"/>
            <a:ext cx="6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C9DAF8"/>
                </a:solidFill>
                <a:latin typeface="Cambria"/>
                <a:ea typeface="Cambria"/>
                <a:cs typeface="Cambria"/>
                <a:sym typeface="Cambria"/>
              </a:rPr>
              <a:t>FRIO</a:t>
            </a:r>
            <a:endParaRPr b="0" i="0" sz="1300" u="none" cap="none" strike="noStrike">
              <a:solidFill>
                <a:srgbClr val="C9DAF8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5349600" y="3784675"/>
            <a:ext cx="86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rgbClr val="EA9999"/>
                </a:solidFill>
                <a:latin typeface="Cambria"/>
                <a:ea typeface="Cambria"/>
                <a:cs typeface="Cambria"/>
                <a:sym typeface="Cambria"/>
              </a:rPr>
              <a:t>QUENTE</a:t>
            </a:r>
            <a:endParaRPr b="0" i="0" sz="1300" u="none" cap="none" strike="noStrike">
              <a:solidFill>
                <a:srgbClr val="EA9999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0" name="Google Shape;410;p23"/>
          <p:cNvSpPr txBox="1"/>
          <p:nvPr/>
        </p:nvSpPr>
        <p:spPr>
          <a:xfrm>
            <a:off x="3592750" y="834850"/>
            <a:ext cx="295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Qual vai ser a temperatura amanhã?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3592750" y="2847950"/>
            <a:ext cx="295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Amanhã estará frio ou quente?</a:t>
            </a:r>
            <a:endParaRPr b="0" i="0" sz="2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9c8a7f7aa_0_256"/>
          <p:cNvSpPr/>
          <p:nvPr/>
        </p:nvSpPr>
        <p:spPr>
          <a:xfrm>
            <a:off x="2351491" y="1538462"/>
            <a:ext cx="4473600" cy="2260500"/>
          </a:xfrm>
          <a:prstGeom prst="rect">
            <a:avLst/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e9c8a7f7aa_0_256"/>
          <p:cNvSpPr/>
          <p:nvPr/>
        </p:nvSpPr>
        <p:spPr>
          <a:xfrm>
            <a:off x="2310725" y="1497241"/>
            <a:ext cx="4473600" cy="2260500"/>
          </a:xfrm>
          <a:prstGeom prst="rect">
            <a:avLst/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8" name="Google Shape;418;ge9c8a7f7aa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725" y="1466275"/>
            <a:ext cx="4425256" cy="22543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9" name="Google Shape;419;ge9c8a7f7aa_0_256"/>
          <p:cNvSpPr txBox="1"/>
          <p:nvPr>
            <p:ph type="title"/>
          </p:nvPr>
        </p:nvSpPr>
        <p:spPr>
          <a:xfrm>
            <a:off x="311700" y="131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Regressão vs Classificação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>
            <p:ph type="title"/>
          </p:nvPr>
        </p:nvSpPr>
        <p:spPr>
          <a:xfrm>
            <a:off x="311700" y="439000"/>
            <a:ext cx="610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Validation Set (conjunto de validação)</a:t>
            </a: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707100" y="1358188"/>
            <a:ext cx="3900600" cy="420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Training set</a:t>
            </a:r>
            <a:endParaRPr b="0" i="0" sz="14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6" name="Google Shape;426;p28"/>
          <p:cNvSpPr/>
          <p:nvPr/>
        </p:nvSpPr>
        <p:spPr>
          <a:xfrm>
            <a:off x="5824400" y="1358188"/>
            <a:ext cx="1612500" cy="42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Test set</a:t>
            </a:r>
            <a:endParaRPr b="0" i="0" sz="14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1707100" y="3292613"/>
            <a:ext cx="2780100" cy="4206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Training set</a:t>
            </a:r>
            <a:endParaRPr b="0" i="0" sz="14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8" name="Google Shape;428;p28"/>
          <p:cNvSpPr/>
          <p:nvPr/>
        </p:nvSpPr>
        <p:spPr>
          <a:xfrm>
            <a:off x="5824400" y="3292613"/>
            <a:ext cx="1612500" cy="4206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Test set</a:t>
            </a:r>
            <a:endParaRPr b="0" i="0" sz="14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28"/>
          <p:cNvSpPr/>
          <p:nvPr/>
        </p:nvSpPr>
        <p:spPr>
          <a:xfrm>
            <a:off x="4589400" y="3292613"/>
            <a:ext cx="1019400" cy="4206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Val set</a:t>
            </a:r>
            <a:endParaRPr b="0" i="0" sz="1400" u="none" cap="none" strike="noStrike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28"/>
          <p:cNvSpPr/>
          <p:nvPr/>
        </p:nvSpPr>
        <p:spPr>
          <a:xfrm flipH="1" rot="-5400000">
            <a:off x="4084676" y="2330213"/>
            <a:ext cx="967500" cy="4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28"/>
          <p:cNvSpPr/>
          <p:nvPr/>
        </p:nvSpPr>
        <p:spPr>
          <a:xfrm flipH="1" rot="-5400000">
            <a:off x="4060580" y="2316239"/>
            <a:ext cx="978600" cy="46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8"/>
          <p:cNvSpPr/>
          <p:nvPr/>
        </p:nvSpPr>
        <p:spPr>
          <a:xfrm flipH="1" rot="-5400000">
            <a:off x="4022675" y="2291950"/>
            <a:ext cx="1011600" cy="4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0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/>
          <p:nvPr>
            <p:ph type="title"/>
          </p:nvPr>
        </p:nvSpPr>
        <p:spPr>
          <a:xfrm>
            <a:off x="311700" y="275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KNN (K-Nearest Neighbors)</a:t>
            </a:r>
            <a:endParaRPr/>
          </a:p>
        </p:txBody>
      </p:sp>
      <p:sp>
        <p:nvSpPr>
          <p:cNvPr id="443" name="Google Shape;443;p31"/>
          <p:cNvSpPr txBox="1"/>
          <p:nvPr>
            <p:ph idx="1" type="body"/>
          </p:nvPr>
        </p:nvSpPr>
        <p:spPr>
          <a:xfrm>
            <a:off x="26925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 Algoritmo de classificação.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Seus dados devem ser todos numéricos (categóricos → numéricos)</a:t>
            </a:r>
            <a:endParaRPr sz="1700"/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Pressuposto: </a:t>
            </a:r>
            <a:r>
              <a:rPr b="1" lang="pt-BR" sz="1700"/>
              <a:t>exemplos de mesma classe estão localizados próximos no espaço.</a:t>
            </a:r>
            <a:endParaRPr b="1" sz="1700"/>
          </a:p>
        </p:txBody>
      </p:sp>
      <p:pic>
        <p:nvPicPr>
          <p:cNvPr id="444" name="Google Shape;4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200" y="2132300"/>
            <a:ext cx="3251600" cy="24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e9e93155d5_0_3"/>
          <p:cNvSpPr txBox="1"/>
          <p:nvPr>
            <p:ph idx="1" type="body"/>
          </p:nvPr>
        </p:nvSpPr>
        <p:spPr>
          <a:xfrm>
            <a:off x="444000" y="2088250"/>
            <a:ext cx="825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2200">
                <a:solidFill>
                  <a:srgbClr val="434343"/>
                </a:solidFill>
              </a:rPr>
              <a:t>Exemplos de mesma classe estão </a:t>
            </a:r>
            <a:r>
              <a:rPr lang="pt-BR" sz="2200" u="sng">
                <a:solidFill>
                  <a:srgbClr val="00A9EC"/>
                </a:solidFill>
              </a:rPr>
              <a:t>localizados</a:t>
            </a:r>
            <a:r>
              <a:rPr lang="pt-BR" sz="2200">
                <a:solidFill>
                  <a:srgbClr val="434343"/>
                </a:solidFill>
              </a:rPr>
              <a:t> próximos no espaço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c8a7f7aa_0_61"/>
          <p:cNvSpPr/>
          <p:nvPr/>
        </p:nvSpPr>
        <p:spPr>
          <a:xfrm rot="-5394615">
            <a:off x="1643471" y="2954212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e9c8a7f7aa_0_61"/>
          <p:cNvSpPr/>
          <p:nvPr/>
        </p:nvSpPr>
        <p:spPr>
          <a:xfrm rot="-5394615">
            <a:off x="1617290" y="2919489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e9c8a7f7aa_0_61"/>
          <p:cNvSpPr/>
          <p:nvPr/>
        </p:nvSpPr>
        <p:spPr>
          <a:xfrm rot="-5394002">
            <a:off x="1557562" y="2844625"/>
            <a:ext cx="1031702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9c8a7f7aa_0_61"/>
          <p:cNvSpPr/>
          <p:nvPr/>
        </p:nvSpPr>
        <p:spPr>
          <a:xfrm rot="5400000">
            <a:off x="1815000" y="2140250"/>
            <a:ext cx="1966800" cy="10152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9c8a7f7aa_0_61"/>
          <p:cNvSpPr/>
          <p:nvPr/>
        </p:nvSpPr>
        <p:spPr>
          <a:xfrm rot="5400000">
            <a:off x="1796353" y="2108450"/>
            <a:ext cx="1968600" cy="10074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e9c8a7f7aa_0_61"/>
          <p:cNvSpPr/>
          <p:nvPr/>
        </p:nvSpPr>
        <p:spPr>
          <a:xfrm rot="5400000">
            <a:off x="1747359" y="2029975"/>
            <a:ext cx="2046600" cy="1011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e9c8a7f7aa_0_61"/>
          <p:cNvSpPr txBox="1"/>
          <p:nvPr>
            <p:ph type="title"/>
          </p:nvPr>
        </p:nvSpPr>
        <p:spPr>
          <a:xfrm>
            <a:off x="347075" y="42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Plano de Carreira</a:t>
            </a:r>
            <a:endParaRPr/>
          </a:p>
        </p:txBody>
      </p:sp>
      <p:sp>
        <p:nvSpPr>
          <p:cNvPr id="196" name="Google Shape;196;ge9c8a7f7aa_0_61"/>
          <p:cNvSpPr/>
          <p:nvPr/>
        </p:nvSpPr>
        <p:spPr>
          <a:xfrm rot="5400000">
            <a:off x="175075" y="2101850"/>
            <a:ext cx="1966800" cy="10920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e9c8a7f7aa_0_61"/>
          <p:cNvSpPr/>
          <p:nvPr/>
        </p:nvSpPr>
        <p:spPr>
          <a:xfrm rot="5400000">
            <a:off x="5503322" y="-20759"/>
            <a:ext cx="957600" cy="41685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e9c8a7f7aa_0_61"/>
          <p:cNvSpPr/>
          <p:nvPr/>
        </p:nvSpPr>
        <p:spPr>
          <a:xfrm flipH="1" rot="-5405385">
            <a:off x="3220508" y="1865013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e9c8a7f7aa_0_61"/>
          <p:cNvSpPr/>
          <p:nvPr/>
        </p:nvSpPr>
        <p:spPr>
          <a:xfrm rot="-5394615">
            <a:off x="3220508" y="2954212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e9c8a7f7aa_0_61"/>
          <p:cNvSpPr/>
          <p:nvPr/>
        </p:nvSpPr>
        <p:spPr>
          <a:xfrm flipH="1" rot="5400000">
            <a:off x="6644976" y="2210094"/>
            <a:ext cx="957600" cy="18846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e9c8a7f7aa_0_61"/>
          <p:cNvSpPr/>
          <p:nvPr/>
        </p:nvSpPr>
        <p:spPr>
          <a:xfrm rot="5405385">
            <a:off x="5327272" y="2957396"/>
            <a:ext cx="957601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e9c8a7f7aa_0_61"/>
          <p:cNvSpPr/>
          <p:nvPr/>
        </p:nvSpPr>
        <p:spPr>
          <a:xfrm flipH="1" rot="5400000">
            <a:off x="4277036" y="2297694"/>
            <a:ext cx="957600" cy="17094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e9c8a7f7aa_0_61"/>
          <p:cNvSpPr/>
          <p:nvPr/>
        </p:nvSpPr>
        <p:spPr>
          <a:xfrm rot="-5394615">
            <a:off x="5503344" y="2957362"/>
            <a:ext cx="957601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9c8a7f7aa_0_61"/>
          <p:cNvSpPr/>
          <p:nvPr/>
        </p:nvSpPr>
        <p:spPr>
          <a:xfrm rot="5400000">
            <a:off x="152375" y="2073200"/>
            <a:ext cx="1968600" cy="10779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9c8a7f7aa_0_61"/>
          <p:cNvSpPr/>
          <p:nvPr/>
        </p:nvSpPr>
        <p:spPr>
          <a:xfrm rot="5400000">
            <a:off x="5477141" y="-55483"/>
            <a:ext cx="957600" cy="41685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e9c8a7f7aa_0_61"/>
          <p:cNvSpPr/>
          <p:nvPr/>
        </p:nvSpPr>
        <p:spPr>
          <a:xfrm flipH="1" rot="-5405385">
            <a:off x="3194328" y="1830290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e9c8a7f7aa_0_61"/>
          <p:cNvSpPr/>
          <p:nvPr/>
        </p:nvSpPr>
        <p:spPr>
          <a:xfrm rot="-5394615">
            <a:off x="3194328" y="2919489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9c8a7f7aa_0_61"/>
          <p:cNvSpPr/>
          <p:nvPr/>
        </p:nvSpPr>
        <p:spPr>
          <a:xfrm flipH="1" rot="5400000">
            <a:off x="6618795" y="2175370"/>
            <a:ext cx="957600" cy="18846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e9c8a7f7aa_0_61"/>
          <p:cNvSpPr/>
          <p:nvPr/>
        </p:nvSpPr>
        <p:spPr>
          <a:xfrm rot="5405385">
            <a:off x="5301091" y="2922672"/>
            <a:ext cx="957601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e9c8a7f7aa_0_61"/>
          <p:cNvSpPr/>
          <p:nvPr/>
        </p:nvSpPr>
        <p:spPr>
          <a:xfrm flipH="1" rot="5400000">
            <a:off x="4250855" y="2262970"/>
            <a:ext cx="957600" cy="17094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9c8a7f7aa_0_61"/>
          <p:cNvSpPr/>
          <p:nvPr/>
        </p:nvSpPr>
        <p:spPr>
          <a:xfrm rot="-5394615">
            <a:off x="5477164" y="2922639"/>
            <a:ext cx="957601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e9c8a7f7aa_0_61"/>
          <p:cNvSpPr/>
          <p:nvPr/>
        </p:nvSpPr>
        <p:spPr>
          <a:xfrm rot="5400000">
            <a:off x="104000" y="1992925"/>
            <a:ext cx="2046600" cy="108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e9c8a7f7aa_0_61"/>
          <p:cNvSpPr/>
          <p:nvPr/>
        </p:nvSpPr>
        <p:spPr>
          <a:xfrm rot="5400000">
            <a:off x="5454298" y="-93110"/>
            <a:ext cx="957600" cy="416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9c8a7f7aa_0_61"/>
          <p:cNvSpPr/>
          <p:nvPr/>
        </p:nvSpPr>
        <p:spPr>
          <a:xfrm flipH="1" rot="-5405385">
            <a:off x="3171485" y="1792662"/>
            <a:ext cx="957601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e9c8a7f7aa_0_61"/>
          <p:cNvSpPr/>
          <p:nvPr/>
        </p:nvSpPr>
        <p:spPr>
          <a:xfrm rot="-5394615">
            <a:off x="3171485" y="2881862"/>
            <a:ext cx="957601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e9c8a7f7aa_0_61"/>
          <p:cNvSpPr/>
          <p:nvPr/>
        </p:nvSpPr>
        <p:spPr>
          <a:xfrm flipH="1" rot="5400000">
            <a:off x="6595952" y="2137743"/>
            <a:ext cx="957600" cy="18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e9c8a7f7aa_0_61"/>
          <p:cNvSpPr/>
          <p:nvPr/>
        </p:nvSpPr>
        <p:spPr>
          <a:xfrm rot="5405385">
            <a:off x="5278248" y="2885045"/>
            <a:ext cx="957601" cy="3903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e9c8a7f7aa_0_61"/>
          <p:cNvSpPr/>
          <p:nvPr/>
        </p:nvSpPr>
        <p:spPr>
          <a:xfrm flipH="1" rot="5400000">
            <a:off x="4228012" y="2225343"/>
            <a:ext cx="957600" cy="170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e9c8a7f7aa_0_61"/>
          <p:cNvSpPr/>
          <p:nvPr/>
        </p:nvSpPr>
        <p:spPr>
          <a:xfrm rot="-5394615">
            <a:off x="5454321" y="2885012"/>
            <a:ext cx="957601" cy="3903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e9c8a7f7aa_0_61"/>
          <p:cNvSpPr txBox="1"/>
          <p:nvPr/>
        </p:nvSpPr>
        <p:spPr>
          <a:xfrm>
            <a:off x="4190750" y="1802573"/>
            <a:ext cx="35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Desenvolvimento de Projetos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1" name="Google Shape;221;ge9c8a7f7aa_0_61"/>
          <p:cNvSpPr txBox="1"/>
          <p:nvPr/>
        </p:nvSpPr>
        <p:spPr>
          <a:xfrm>
            <a:off x="5489261" y="2806418"/>
            <a:ext cx="30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Deep Learning: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Papers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2" name="Google Shape;222;ge9c8a7f7aa_0_61"/>
          <p:cNvSpPr txBox="1"/>
          <p:nvPr/>
        </p:nvSpPr>
        <p:spPr>
          <a:xfrm>
            <a:off x="3999300" y="2810025"/>
            <a:ext cx="13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Deep Learning: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Fundamentos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3" name="Google Shape;223;ge9c8a7f7aa_0_61"/>
          <p:cNvSpPr/>
          <p:nvPr/>
        </p:nvSpPr>
        <p:spPr>
          <a:xfrm rot="5406104">
            <a:off x="3002928" y="2929272"/>
            <a:ext cx="1013702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e9c8a7f7aa_0_61"/>
          <p:cNvSpPr/>
          <p:nvPr/>
        </p:nvSpPr>
        <p:spPr>
          <a:xfrm rot="5406104">
            <a:off x="2978850" y="2894647"/>
            <a:ext cx="1013702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e9c8a7f7aa_0_61"/>
          <p:cNvSpPr/>
          <p:nvPr/>
        </p:nvSpPr>
        <p:spPr>
          <a:xfrm rot="5400000">
            <a:off x="2445709" y="2337820"/>
            <a:ext cx="2044200" cy="398100"/>
          </a:xfrm>
          <a:prstGeom prst="triangle">
            <a:avLst>
              <a:gd fmla="val 50283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e9c8a7f7aa_0_61"/>
          <p:cNvSpPr/>
          <p:nvPr/>
        </p:nvSpPr>
        <p:spPr>
          <a:xfrm rot="5406104">
            <a:off x="1393544" y="2929272"/>
            <a:ext cx="1013702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e9c8a7f7aa_0_61"/>
          <p:cNvSpPr/>
          <p:nvPr/>
        </p:nvSpPr>
        <p:spPr>
          <a:xfrm rot="5406104">
            <a:off x="1368842" y="2894647"/>
            <a:ext cx="1013702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9c8a7f7aa_0_61"/>
          <p:cNvSpPr/>
          <p:nvPr/>
        </p:nvSpPr>
        <p:spPr>
          <a:xfrm rot="5400000">
            <a:off x="844650" y="2337820"/>
            <a:ext cx="2044200" cy="398100"/>
          </a:xfrm>
          <a:prstGeom prst="triangle">
            <a:avLst>
              <a:gd fmla="val 50283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9c8a7f7aa_0_61"/>
          <p:cNvSpPr/>
          <p:nvPr/>
        </p:nvSpPr>
        <p:spPr>
          <a:xfrm flipH="1" rot="-5405165">
            <a:off x="1566837" y="1813049"/>
            <a:ext cx="998401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e9c8a7f7aa_0_61"/>
          <p:cNvSpPr txBox="1"/>
          <p:nvPr/>
        </p:nvSpPr>
        <p:spPr>
          <a:xfrm>
            <a:off x="54087" y="2075175"/>
            <a:ext cx="24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Curso: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Fundamentos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Science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ge9c8a7f7aa_0_61"/>
          <p:cNvSpPr txBox="1"/>
          <p:nvPr/>
        </p:nvSpPr>
        <p:spPr>
          <a:xfrm>
            <a:off x="1565712" y="2075175"/>
            <a:ext cx="24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Curso: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Machine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Learning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Localização no espaço</a:t>
            </a:r>
            <a:endParaRPr/>
          </a:p>
        </p:txBody>
      </p:sp>
      <p:sp>
        <p:nvSpPr>
          <p:cNvPr id="455" name="Google Shape;455;p33"/>
          <p:cNvSpPr txBox="1"/>
          <p:nvPr>
            <p:ph idx="1" type="body"/>
          </p:nvPr>
        </p:nvSpPr>
        <p:spPr>
          <a:xfrm>
            <a:off x="311700" y="1132275"/>
            <a:ext cx="85206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uma instância se localiza no espaço?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Cada instância é interpretada como um ponto que indica suas coordenadas.</a:t>
            </a:r>
            <a:endParaRPr/>
          </a:p>
        </p:txBody>
      </p:sp>
      <p:cxnSp>
        <p:nvCxnSpPr>
          <p:cNvPr id="456" name="Google Shape;456;p33"/>
          <p:cNvCxnSpPr/>
          <p:nvPr/>
        </p:nvCxnSpPr>
        <p:spPr>
          <a:xfrm>
            <a:off x="6259001" y="2253876"/>
            <a:ext cx="0" cy="18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457" name="Google Shape;457;p33"/>
          <p:cNvCxnSpPr/>
          <p:nvPr/>
        </p:nvCxnSpPr>
        <p:spPr>
          <a:xfrm rot="10800000">
            <a:off x="6124739" y="3935449"/>
            <a:ext cx="179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graphicFrame>
        <p:nvGraphicFramePr>
          <p:cNvPr id="458" name="Google Shape;458;p33"/>
          <p:cNvGraphicFramePr/>
          <p:nvPr/>
        </p:nvGraphicFramePr>
        <p:xfrm>
          <a:off x="1718288" y="217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{0278936E-269D-4D4E-B8B9-7E7289A65F15}</a:tableStyleId>
              </a:tblPr>
              <a:tblGrid>
                <a:gridCol w="594100"/>
                <a:gridCol w="594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a1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a2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400" u="none" cap="none" strike="noStrike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cxnSp>
        <p:nvCxnSpPr>
          <p:cNvPr id="459" name="Google Shape;459;p33"/>
          <p:cNvCxnSpPr/>
          <p:nvPr/>
        </p:nvCxnSpPr>
        <p:spPr>
          <a:xfrm rot="10800000">
            <a:off x="6229838" y="2452853"/>
            <a:ext cx="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33"/>
          <p:cNvSpPr/>
          <p:nvPr/>
        </p:nvSpPr>
        <p:spPr>
          <a:xfrm>
            <a:off x="6696500" y="2890349"/>
            <a:ext cx="113400" cy="1134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7190695" y="2396159"/>
            <a:ext cx="113400" cy="113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7190695" y="3384540"/>
            <a:ext cx="113400" cy="1134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p33"/>
          <p:cNvCxnSpPr/>
          <p:nvPr/>
        </p:nvCxnSpPr>
        <p:spPr>
          <a:xfrm rot="10800000">
            <a:off x="6229838" y="2947017"/>
            <a:ext cx="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33"/>
          <p:cNvCxnSpPr/>
          <p:nvPr/>
        </p:nvCxnSpPr>
        <p:spPr>
          <a:xfrm rot="10800000">
            <a:off x="6229838" y="3441234"/>
            <a:ext cx="5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33"/>
          <p:cNvCxnSpPr/>
          <p:nvPr/>
        </p:nvCxnSpPr>
        <p:spPr>
          <a:xfrm rot="10800000">
            <a:off x="6753202" y="3903006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33"/>
          <p:cNvCxnSpPr/>
          <p:nvPr/>
        </p:nvCxnSpPr>
        <p:spPr>
          <a:xfrm rot="10800000">
            <a:off x="7247397" y="3903006"/>
            <a:ext cx="0" cy="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7" name="Google Shape;467;p33"/>
          <p:cNvSpPr/>
          <p:nvPr/>
        </p:nvSpPr>
        <p:spPr>
          <a:xfrm>
            <a:off x="6696500" y="3384540"/>
            <a:ext cx="113400" cy="1134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5944288" y="2141400"/>
            <a:ext cx="4134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3979400" y="2810100"/>
            <a:ext cx="1249500" cy="62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9EC">
              <a:alpha val="5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3"/>
          <p:cNvSpPr txBox="1"/>
          <p:nvPr/>
        </p:nvSpPr>
        <p:spPr>
          <a:xfrm>
            <a:off x="7741585" y="3902998"/>
            <a:ext cx="4134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a1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3957675" y="2781306"/>
            <a:ext cx="1263600" cy="6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3007B">
              <a:alpha val="4862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3915075" y="2713800"/>
            <a:ext cx="1306200" cy="65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3"/>
          <p:cNvSpPr txBox="1"/>
          <p:nvPr/>
        </p:nvSpPr>
        <p:spPr>
          <a:xfrm>
            <a:off x="5519400" y="4304425"/>
            <a:ext cx="37404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Vídeo com explicação mais detalhada dessa interpretação (</a:t>
            </a:r>
            <a:r>
              <a:rPr b="0" i="0" lang="pt-BR" sz="1000" u="sng" cap="none" strike="noStrike">
                <a:solidFill>
                  <a:srgbClr val="6D9EEB"/>
                </a:solidFill>
                <a:latin typeface="Cambria"/>
                <a:ea typeface="Cambria"/>
                <a:cs typeface="Cambria"/>
                <a:sym typeface="Cambr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0" i="0" lang="pt-BR" sz="10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b="0" i="0" sz="10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444000" y="2088250"/>
            <a:ext cx="8256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pt-BR" sz="2200">
                <a:solidFill>
                  <a:srgbClr val="434343"/>
                </a:solidFill>
              </a:rPr>
              <a:t>Exemplos de mesma classe estão localizados </a:t>
            </a:r>
            <a:r>
              <a:rPr lang="pt-BR" sz="2200" u="sng">
                <a:solidFill>
                  <a:srgbClr val="E3007B"/>
                </a:solidFill>
              </a:rPr>
              <a:t>próximos</a:t>
            </a:r>
            <a:r>
              <a:rPr lang="pt-BR" sz="2200">
                <a:solidFill>
                  <a:srgbClr val="434343"/>
                </a:solidFill>
              </a:rPr>
              <a:t> no espaço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9e93155d5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Proximidade entre instâncias </a:t>
            </a:r>
            <a:endParaRPr/>
          </a:p>
        </p:txBody>
      </p:sp>
      <p:sp>
        <p:nvSpPr>
          <p:cNvPr id="484" name="Google Shape;484;ge9e93155d5_0_99"/>
          <p:cNvSpPr txBox="1"/>
          <p:nvPr>
            <p:ph idx="1" type="body"/>
          </p:nvPr>
        </p:nvSpPr>
        <p:spPr>
          <a:xfrm>
            <a:off x="311700" y="1017725"/>
            <a:ext cx="8520600" cy="17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Char char="●"/>
            </a:pPr>
            <a:r>
              <a:rPr lang="pt-BR" sz="1600"/>
              <a:t>A proximidade é calculada através de uma medida de distância entre as instâncias no espaço</a:t>
            </a:r>
            <a:endParaRPr sz="16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</p:txBody>
      </p:sp>
      <p:sp>
        <p:nvSpPr>
          <p:cNvPr id="485" name="Google Shape;485;ge9e93155d5_0_99"/>
          <p:cNvSpPr txBox="1"/>
          <p:nvPr>
            <p:ph idx="1" type="body"/>
          </p:nvPr>
        </p:nvSpPr>
        <p:spPr>
          <a:xfrm>
            <a:off x="1239913" y="1909577"/>
            <a:ext cx="3128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pt-BR"/>
              <a:t>Distância Euclidiana</a:t>
            </a:r>
            <a:endParaRPr b="1"/>
          </a:p>
        </p:txBody>
      </p:sp>
      <p:sp>
        <p:nvSpPr>
          <p:cNvPr id="486" name="Google Shape;486;ge9e93155d5_0_99"/>
          <p:cNvSpPr txBox="1"/>
          <p:nvPr>
            <p:ph idx="4294967295" type="body"/>
          </p:nvPr>
        </p:nvSpPr>
        <p:spPr>
          <a:xfrm>
            <a:off x="4775692" y="1909577"/>
            <a:ext cx="31284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Distância Manhattan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487" name="Google Shape;487;ge9e93155d5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1820" y="2545788"/>
            <a:ext cx="2096188" cy="44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e9e93155d5_0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2051" y="2479962"/>
            <a:ext cx="2202357" cy="5795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ge9e93155d5_0_99"/>
          <p:cNvCxnSpPr/>
          <p:nvPr/>
        </p:nvCxnSpPr>
        <p:spPr>
          <a:xfrm>
            <a:off x="2307304" y="3187960"/>
            <a:ext cx="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490" name="Google Shape;490;ge9e93155d5_0_99"/>
          <p:cNvCxnSpPr/>
          <p:nvPr/>
        </p:nvCxnSpPr>
        <p:spPr>
          <a:xfrm rot="10800000">
            <a:off x="2222715" y="4244698"/>
            <a:ext cx="11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491" name="Google Shape;491;ge9e93155d5_0_99"/>
          <p:cNvCxnSpPr/>
          <p:nvPr/>
        </p:nvCxnSpPr>
        <p:spPr>
          <a:xfrm rot="10800000">
            <a:off x="2288840" y="3313001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ge9e93155d5_0_99"/>
          <p:cNvSpPr/>
          <p:nvPr/>
        </p:nvSpPr>
        <p:spPr>
          <a:xfrm>
            <a:off x="2892797" y="3277374"/>
            <a:ext cx="71400" cy="71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ge9e93155d5_0_99"/>
          <p:cNvCxnSpPr>
            <a:endCxn id="492" idx="2"/>
          </p:cNvCxnSpPr>
          <p:nvPr/>
        </p:nvCxnSpPr>
        <p:spPr>
          <a:xfrm>
            <a:off x="2304797" y="3313074"/>
            <a:ext cx="588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94" name="Google Shape;494;ge9e93155d5_0_99"/>
          <p:cNvCxnSpPr/>
          <p:nvPr/>
        </p:nvCxnSpPr>
        <p:spPr>
          <a:xfrm rot="10800000">
            <a:off x="2288840" y="3623545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5" name="Google Shape;495;ge9e93155d5_0_99"/>
          <p:cNvCxnSpPr/>
          <p:nvPr/>
        </p:nvCxnSpPr>
        <p:spPr>
          <a:xfrm rot="10800000">
            <a:off x="2288840" y="3934122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ge9e93155d5_0_99"/>
          <p:cNvCxnSpPr/>
          <p:nvPr/>
        </p:nvCxnSpPr>
        <p:spPr>
          <a:xfrm rot="10800000">
            <a:off x="2617869" y="4224233"/>
            <a:ext cx="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ge9e93155d5_0_99"/>
          <p:cNvCxnSpPr/>
          <p:nvPr/>
        </p:nvCxnSpPr>
        <p:spPr>
          <a:xfrm rot="10800000">
            <a:off x="2928429" y="4224233"/>
            <a:ext cx="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ge9e93155d5_0_99"/>
          <p:cNvSpPr/>
          <p:nvPr/>
        </p:nvSpPr>
        <p:spPr>
          <a:xfrm>
            <a:off x="2582236" y="3898495"/>
            <a:ext cx="71400" cy="714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e9e93155d5_0_99"/>
          <p:cNvSpPr txBox="1"/>
          <p:nvPr/>
        </p:nvSpPr>
        <p:spPr>
          <a:xfrm>
            <a:off x="2109533" y="3117278"/>
            <a:ext cx="259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00" name="Google Shape;500;ge9e93155d5_0_99"/>
          <p:cNvCxnSpPr>
            <a:endCxn id="498" idx="2"/>
          </p:cNvCxnSpPr>
          <p:nvPr/>
        </p:nvCxnSpPr>
        <p:spPr>
          <a:xfrm flipH="1" rot="10800000">
            <a:off x="2309536" y="3934195"/>
            <a:ext cx="272700" cy="3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01" name="Google Shape;501;ge9e93155d5_0_99"/>
          <p:cNvCxnSpPr>
            <a:stCxn id="498" idx="4"/>
          </p:cNvCxnSpPr>
          <p:nvPr/>
        </p:nvCxnSpPr>
        <p:spPr>
          <a:xfrm>
            <a:off x="2617936" y="3969895"/>
            <a:ext cx="900" cy="27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02" name="Google Shape;502;ge9e93155d5_0_99"/>
          <p:cNvSpPr txBox="1"/>
          <p:nvPr/>
        </p:nvSpPr>
        <p:spPr>
          <a:xfrm>
            <a:off x="3238985" y="4224305"/>
            <a:ext cx="2598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a1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03" name="Google Shape;503;ge9e93155d5_0_99"/>
          <p:cNvCxnSpPr>
            <a:stCxn id="492" idx="4"/>
          </p:cNvCxnSpPr>
          <p:nvPr/>
        </p:nvCxnSpPr>
        <p:spPr>
          <a:xfrm>
            <a:off x="2928497" y="3348774"/>
            <a:ext cx="0" cy="88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04" name="Google Shape;504;ge9e93155d5_0_99"/>
          <p:cNvCxnSpPr>
            <a:endCxn id="492" idx="2"/>
          </p:cNvCxnSpPr>
          <p:nvPr/>
        </p:nvCxnSpPr>
        <p:spPr>
          <a:xfrm>
            <a:off x="2618597" y="3313074"/>
            <a:ext cx="274200" cy="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ge9e93155d5_0_99"/>
          <p:cNvCxnSpPr>
            <a:endCxn id="498" idx="0"/>
          </p:cNvCxnSpPr>
          <p:nvPr/>
        </p:nvCxnSpPr>
        <p:spPr>
          <a:xfrm>
            <a:off x="2617936" y="3314395"/>
            <a:ext cx="0" cy="584100"/>
          </a:xfrm>
          <a:prstGeom prst="straightConnector1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ge9e93155d5_0_99"/>
          <p:cNvCxnSpPr>
            <a:stCxn id="498" idx="7"/>
            <a:endCxn id="492" idx="3"/>
          </p:cNvCxnSpPr>
          <p:nvPr/>
        </p:nvCxnSpPr>
        <p:spPr>
          <a:xfrm flipH="1" rot="10800000">
            <a:off x="2643180" y="3338351"/>
            <a:ext cx="260100" cy="5706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507" name="Google Shape;507;ge9e93155d5_0_99"/>
          <p:cNvCxnSpPr/>
          <p:nvPr/>
        </p:nvCxnSpPr>
        <p:spPr>
          <a:xfrm>
            <a:off x="5843083" y="3211131"/>
            <a:ext cx="0" cy="113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508" name="Google Shape;508;ge9e93155d5_0_99"/>
          <p:cNvCxnSpPr/>
          <p:nvPr/>
        </p:nvCxnSpPr>
        <p:spPr>
          <a:xfrm rot="10800000">
            <a:off x="5758495" y="4267869"/>
            <a:ext cx="11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sm" w="sm" type="none"/>
          </a:ln>
        </p:spPr>
      </p:cxnSp>
      <p:cxnSp>
        <p:nvCxnSpPr>
          <p:cNvPr id="509" name="Google Shape;509;ge9e93155d5_0_99"/>
          <p:cNvCxnSpPr/>
          <p:nvPr/>
        </p:nvCxnSpPr>
        <p:spPr>
          <a:xfrm rot="10800000">
            <a:off x="5824620" y="3336172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ge9e93155d5_0_99"/>
          <p:cNvSpPr/>
          <p:nvPr/>
        </p:nvSpPr>
        <p:spPr>
          <a:xfrm>
            <a:off x="6428577" y="3300544"/>
            <a:ext cx="71400" cy="71400"/>
          </a:xfrm>
          <a:prstGeom prst="ellipse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1" name="Google Shape;511;ge9e93155d5_0_99"/>
          <p:cNvCxnSpPr>
            <a:endCxn id="510" idx="2"/>
          </p:cNvCxnSpPr>
          <p:nvPr/>
        </p:nvCxnSpPr>
        <p:spPr>
          <a:xfrm>
            <a:off x="5840577" y="3336244"/>
            <a:ext cx="588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2" name="Google Shape;512;ge9e93155d5_0_99"/>
          <p:cNvCxnSpPr/>
          <p:nvPr/>
        </p:nvCxnSpPr>
        <p:spPr>
          <a:xfrm rot="10800000">
            <a:off x="5824620" y="3646716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ge9e93155d5_0_99"/>
          <p:cNvCxnSpPr/>
          <p:nvPr/>
        </p:nvCxnSpPr>
        <p:spPr>
          <a:xfrm rot="10800000">
            <a:off x="5824620" y="3957293"/>
            <a:ext cx="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4" name="Google Shape;514;ge9e93155d5_0_99"/>
          <p:cNvCxnSpPr/>
          <p:nvPr/>
        </p:nvCxnSpPr>
        <p:spPr>
          <a:xfrm rot="10800000">
            <a:off x="6153648" y="4247404"/>
            <a:ext cx="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ge9e93155d5_0_99"/>
          <p:cNvCxnSpPr/>
          <p:nvPr/>
        </p:nvCxnSpPr>
        <p:spPr>
          <a:xfrm rot="10800000">
            <a:off x="6464209" y="4247404"/>
            <a:ext cx="0" cy="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6" name="Google Shape;516;ge9e93155d5_0_99"/>
          <p:cNvSpPr/>
          <p:nvPr/>
        </p:nvSpPr>
        <p:spPr>
          <a:xfrm>
            <a:off x="6118016" y="3921665"/>
            <a:ext cx="71400" cy="71400"/>
          </a:xfrm>
          <a:prstGeom prst="ellipse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ge9e93155d5_0_99"/>
          <p:cNvSpPr txBox="1"/>
          <p:nvPr/>
        </p:nvSpPr>
        <p:spPr>
          <a:xfrm>
            <a:off x="5645312" y="3140448"/>
            <a:ext cx="2598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a2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18" name="Google Shape;518;ge9e93155d5_0_99"/>
          <p:cNvCxnSpPr>
            <a:endCxn id="516" idx="2"/>
          </p:cNvCxnSpPr>
          <p:nvPr/>
        </p:nvCxnSpPr>
        <p:spPr>
          <a:xfrm flipH="1" rot="10800000">
            <a:off x="5845316" y="3957365"/>
            <a:ext cx="272700" cy="3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19" name="Google Shape;519;ge9e93155d5_0_99"/>
          <p:cNvCxnSpPr>
            <a:stCxn id="516" idx="4"/>
          </p:cNvCxnSpPr>
          <p:nvPr/>
        </p:nvCxnSpPr>
        <p:spPr>
          <a:xfrm>
            <a:off x="6153716" y="3993065"/>
            <a:ext cx="900" cy="2790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20" name="Google Shape;520;ge9e93155d5_0_99"/>
          <p:cNvSpPr txBox="1"/>
          <p:nvPr/>
        </p:nvSpPr>
        <p:spPr>
          <a:xfrm>
            <a:off x="6774765" y="4247476"/>
            <a:ext cx="259800" cy="1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a1</a:t>
            </a:r>
            <a:endParaRPr b="0" i="0" sz="900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521" name="Google Shape;521;ge9e93155d5_0_99"/>
          <p:cNvCxnSpPr>
            <a:stCxn id="510" idx="4"/>
          </p:cNvCxnSpPr>
          <p:nvPr/>
        </p:nvCxnSpPr>
        <p:spPr>
          <a:xfrm>
            <a:off x="6464277" y="3371944"/>
            <a:ext cx="0" cy="885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22" name="Google Shape;522;ge9e93155d5_0_99"/>
          <p:cNvCxnSpPr>
            <a:endCxn id="510" idx="2"/>
          </p:cNvCxnSpPr>
          <p:nvPr/>
        </p:nvCxnSpPr>
        <p:spPr>
          <a:xfrm>
            <a:off x="6154377" y="3336244"/>
            <a:ext cx="274200" cy="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3" name="Google Shape;523;ge9e93155d5_0_99"/>
          <p:cNvCxnSpPr>
            <a:endCxn id="516" idx="0"/>
          </p:cNvCxnSpPr>
          <p:nvPr/>
        </p:nvCxnSpPr>
        <p:spPr>
          <a:xfrm>
            <a:off x="6153716" y="3337565"/>
            <a:ext cx="0" cy="584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24" name="Google Shape;524;ge9e93155d5_0_99"/>
          <p:cNvCxnSpPr/>
          <p:nvPr/>
        </p:nvCxnSpPr>
        <p:spPr>
          <a:xfrm>
            <a:off x="4515536" y="1909577"/>
            <a:ext cx="0" cy="2432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Algoritmo: Nearest neighbor ou 1NN (simplificação)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0" name="Google Shape;530;p38"/>
          <p:cNvSpPr txBox="1"/>
          <p:nvPr>
            <p:ph idx="1" type="body"/>
          </p:nvPr>
        </p:nvSpPr>
        <p:spPr>
          <a:xfrm>
            <a:off x="311700" y="1132275"/>
            <a:ext cx="8520600" cy="18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AutoNum type="arabicPeriod"/>
            </a:pPr>
            <a:r>
              <a:rPr lang="pt-BR" sz="1600"/>
              <a:t>Calcular a distância do exemplo de teste para cada instância do conjunto de treino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AutoNum type="arabicPeriod"/>
            </a:pPr>
            <a:r>
              <a:rPr lang="pt-BR" sz="1600"/>
              <a:t>Descobrir qual elemento do treino está mais próximo da instância de teste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"/>
              <a:buAutoNum type="arabicPeriod"/>
            </a:pPr>
            <a:r>
              <a:rPr lang="pt-BR" sz="1600"/>
              <a:t>Retornar a classe que o exemplo de treino mais próximo pertence</a:t>
            </a:r>
            <a:endParaRPr sz="1600"/>
          </a:p>
        </p:txBody>
      </p:sp>
      <p:pic>
        <p:nvPicPr>
          <p:cNvPr id="531" name="Google Shape;53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3826" y="2444525"/>
            <a:ext cx="2316350" cy="19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Algoritmo: K-Nearest neighbors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37" name="Google Shape;537;p39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mbria"/>
              <a:buAutoNum type="arabicPeriod"/>
            </a:pPr>
            <a:r>
              <a:rPr lang="pt-BR" sz="1600"/>
              <a:t>Calcular a distância do exemplo de teste para cada instância do conjunto de treino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mbria"/>
              <a:buAutoNum type="arabicPeriod"/>
            </a:pPr>
            <a:r>
              <a:rPr lang="pt-BR" sz="1600"/>
              <a:t>Descobrir quais k elementos do treino estão mais próximos da instância de teste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mbria"/>
              <a:buAutoNum type="arabicPeriod"/>
            </a:pPr>
            <a:r>
              <a:rPr lang="pt-BR" sz="1600"/>
              <a:t>Dentre os k exemplos mais próximos descobrir a classe mais frequente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Cambria"/>
              <a:buAutoNum type="arabicPeriod"/>
            </a:pPr>
            <a:r>
              <a:rPr lang="pt-BR" sz="1600"/>
              <a:t>Retornar a classe mais frequente entre os vizinhos mais próximos</a:t>
            </a:r>
            <a:endParaRPr sz="1600"/>
          </a:p>
        </p:txBody>
      </p:sp>
      <p:pic>
        <p:nvPicPr>
          <p:cNvPr id="538" name="Google Shape;5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7012" y="2794600"/>
            <a:ext cx="2289975" cy="171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Hiperparâmetros</a:t>
            </a:r>
            <a:endParaRPr/>
          </a:p>
        </p:txBody>
      </p:sp>
      <p:sp>
        <p:nvSpPr>
          <p:cNvPr id="544" name="Google Shape;544;p40"/>
          <p:cNvSpPr txBox="1"/>
          <p:nvPr>
            <p:ph idx="1" type="body"/>
          </p:nvPr>
        </p:nvSpPr>
        <p:spPr>
          <a:xfrm>
            <a:off x="311700" y="11450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Definimos por </a:t>
            </a:r>
            <a:r>
              <a:rPr b="1" lang="pt-BR" sz="1700"/>
              <a:t>hiperparâmetro</a:t>
            </a:r>
            <a:r>
              <a:rPr lang="pt-BR" sz="1700"/>
              <a:t> qualquer parâmetro definido ao treinar o modelo.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No KNN: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K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Distância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Ao longo do curso, veremos formas de otimização de hiperparâmetros.</a:t>
            </a:r>
            <a:endParaRPr sz="1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9e93155d5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Hiperparâmetros</a:t>
            </a:r>
            <a:endParaRPr/>
          </a:p>
        </p:txBody>
      </p:sp>
      <p:pic>
        <p:nvPicPr>
          <p:cNvPr id="550" name="Google Shape;550;ge9e93155d5_0_2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8413" y="1146150"/>
            <a:ext cx="5327174" cy="32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ge9e93155d5_0_240"/>
          <p:cNvSpPr txBox="1"/>
          <p:nvPr/>
        </p:nvSpPr>
        <p:spPr>
          <a:xfrm>
            <a:off x="3926600" y="1146150"/>
            <a:ext cx="15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Otimização de hiperparâmetros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2" name="Google Shape;552;ge9e93155d5_0_240"/>
          <p:cNvSpPr txBox="1"/>
          <p:nvPr/>
        </p:nvSpPr>
        <p:spPr>
          <a:xfrm>
            <a:off x="4023750" y="2218300"/>
            <a:ext cx="10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Treinamento do modelo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3" name="Google Shape;553;ge9e93155d5_0_240"/>
          <p:cNvSpPr txBox="1"/>
          <p:nvPr/>
        </p:nvSpPr>
        <p:spPr>
          <a:xfrm>
            <a:off x="5518400" y="2469750"/>
            <a:ext cx="9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Resultados de treino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4" name="Google Shape;554;ge9e93155d5_0_240"/>
          <p:cNvSpPr txBox="1"/>
          <p:nvPr/>
        </p:nvSpPr>
        <p:spPr>
          <a:xfrm>
            <a:off x="5495450" y="3648000"/>
            <a:ext cx="104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Resultados de validação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5" name="Google Shape;555;ge9e93155d5_0_240"/>
          <p:cNvSpPr txBox="1"/>
          <p:nvPr/>
        </p:nvSpPr>
        <p:spPr>
          <a:xfrm>
            <a:off x="4140950" y="3852275"/>
            <a:ext cx="80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Modelo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6" name="Google Shape;556;ge9e93155d5_0_240"/>
          <p:cNvSpPr txBox="1"/>
          <p:nvPr/>
        </p:nvSpPr>
        <p:spPr>
          <a:xfrm>
            <a:off x="3151350" y="3676300"/>
            <a:ext cx="8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 de validação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7" name="Google Shape;557;ge9e93155d5_0_240"/>
          <p:cNvSpPr txBox="1"/>
          <p:nvPr/>
        </p:nvSpPr>
        <p:spPr>
          <a:xfrm>
            <a:off x="3066450" y="2626525"/>
            <a:ext cx="77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 de treino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58" name="Google Shape;558;ge9e93155d5_0_240"/>
          <p:cNvSpPr txBox="1"/>
          <p:nvPr/>
        </p:nvSpPr>
        <p:spPr>
          <a:xfrm>
            <a:off x="2036050" y="3249975"/>
            <a:ext cx="90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</a:t>
            </a:r>
            <a:endParaRPr b="0" i="0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dúvidas?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e8220e83c6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Referências e material complementar</a:t>
            </a:r>
            <a:endParaRPr/>
          </a:p>
        </p:txBody>
      </p:sp>
      <p:sp>
        <p:nvSpPr>
          <p:cNvPr id="569" name="Google Shape;569;ge8220e83c6_0_10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Cornell University - Lecture 3 "k-nearest neighbors"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4"/>
              </a:rPr>
              <a:t>Cornell University - Lecture 4 “Curse of Dimensionality”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3"/>
          <p:cNvSpPr txBox="1"/>
          <p:nvPr>
            <p:ph type="title"/>
          </p:nvPr>
        </p:nvSpPr>
        <p:spPr>
          <a:xfrm>
            <a:off x="2895750" y="2180850"/>
            <a:ext cx="3352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prática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9c8a7f7aa_0_199"/>
          <p:cNvSpPr/>
          <p:nvPr/>
        </p:nvSpPr>
        <p:spPr>
          <a:xfrm rot="-5394615">
            <a:off x="1643471" y="2954212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e9c8a7f7aa_0_199"/>
          <p:cNvSpPr/>
          <p:nvPr/>
        </p:nvSpPr>
        <p:spPr>
          <a:xfrm rot="-5394615">
            <a:off x="1617290" y="2919489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e9c8a7f7aa_0_199"/>
          <p:cNvSpPr/>
          <p:nvPr/>
        </p:nvSpPr>
        <p:spPr>
          <a:xfrm rot="-5394002">
            <a:off x="1557562" y="2844625"/>
            <a:ext cx="1031702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c8a7f7aa_0_199"/>
          <p:cNvSpPr/>
          <p:nvPr/>
        </p:nvSpPr>
        <p:spPr>
          <a:xfrm rot="5400000">
            <a:off x="1815000" y="2140250"/>
            <a:ext cx="1966800" cy="10152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c8a7f7aa_0_199"/>
          <p:cNvSpPr/>
          <p:nvPr/>
        </p:nvSpPr>
        <p:spPr>
          <a:xfrm rot="5400000">
            <a:off x="1796353" y="2108450"/>
            <a:ext cx="1968600" cy="10074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c8a7f7aa_0_199"/>
          <p:cNvSpPr/>
          <p:nvPr/>
        </p:nvSpPr>
        <p:spPr>
          <a:xfrm rot="5400000">
            <a:off x="1747359" y="2029975"/>
            <a:ext cx="2046600" cy="10110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e9c8a7f7aa_0_1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Plano de Carreira</a:t>
            </a:r>
            <a:endParaRPr/>
          </a:p>
        </p:txBody>
      </p:sp>
      <p:sp>
        <p:nvSpPr>
          <p:cNvPr id="243" name="Google Shape;243;ge9c8a7f7aa_0_199"/>
          <p:cNvSpPr/>
          <p:nvPr/>
        </p:nvSpPr>
        <p:spPr>
          <a:xfrm rot="5400000">
            <a:off x="175075" y="2101850"/>
            <a:ext cx="1966800" cy="10920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e9c8a7f7aa_0_199"/>
          <p:cNvSpPr/>
          <p:nvPr/>
        </p:nvSpPr>
        <p:spPr>
          <a:xfrm rot="5400000">
            <a:off x="5503322" y="-20759"/>
            <a:ext cx="957600" cy="41685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e9c8a7f7aa_0_199"/>
          <p:cNvSpPr/>
          <p:nvPr/>
        </p:nvSpPr>
        <p:spPr>
          <a:xfrm flipH="1" rot="-5405385">
            <a:off x="3220508" y="1865013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e9c8a7f7aa_0_199"/>
          <p:cNvSpPr/>
          <p:nvPr/>
        </p:nvSpPr>
        <p:spPr>
          <a:xfrm rot="-5394615">
            <a:off x="3220508" y="2954212"/>
            <a:ext cx="957601" cy="3966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e9c8a7f7aa_0_199"/>
          <p:cNvSpPr/>
          <p:nvPr/>
        </p:nvSpPr>
        <p:spPr>
          <a:xfrm flipH="1" rot="5400000">
            <a:off x="6644976" y="2210094"/>
            <a:ext cx="957600" cy="18846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e9c8a7f7aa_0_199"/>
          <p:cNvSpPr/>
          <p:nvPr/>
        </p:nvSpPr>
        <p:spPr>
          <a:xfrm rot="5405385">
            <a:off x="5327272" y="2957396"/>
            <a:ext cx="957601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e9c8a7f7aa_0_199"/>
          <p:cNvSpPr/>
          <p:nvPr/>
        </p:nvSpPr>
        <p:spPr>
          <a:xfrm flipH="1" rot="5400000">
            <a:off x="4277036" y="2297694"/>
            <a:ext cx="957600" cy="1709400"/>
          </a:xfrm>
          <a:prstGeom prst="rect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e9c8a7f7aa_0_199"/>
          <p:cNvSpPr/>
          <p:nvPr/>
        </p:nvSpPr>
        <p:spPr>
          <a:xfrm rot="-5394615">
            <a:off x="5503344" y="2957362"/>
            <a:ext cx="957601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e9c8a7f7aa_0_199"/>
          <p:cNvSpPr/>
          <p:nvPr/>
        </p:nvSpPr>
        <p:spPr>
          <a:xfrm rot="5400000">
            <a:off x="152375" y="2073200"/>
            <a:ext cx="1968600" cy="10779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e9c8a7f7aa_0_199"/>
          <p:cNvSpPr/>
          <p:nvPr/>
        </p:nvSpPr>
        <p:spPr>
          <a:xfrm rot="5400000">
            <a:off x="5477141" y="-55483"/>
            <a:ext cx="957600" cy="41685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9c8a7f7aa_0_199"/>
          <p:cNvSpPr/>
          <p:nvPr/>
        </p:nvSpPr>
        <p:spPr>
          <a:xfrm flipH="1" rot="-5405385">
            <a:off x="3194328" y="1830290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9c8a7f7aa_0_199"/>
          <p:cNvSpPr/>
          <p:nvPr/>
        </p:nvSpPr>
        <p:spPr>
          <a:xfrm rot="-5394615">
            <a:off x="3194328" y="2919489"/>
            <a:ext cx="9576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e9c8a7f7aa_0_199"/>
          <p:cNvSpPr/>
          <p:nvPr/>
        </p:nvSpPr>
        <p:spPr>
          <a:xfrm flipH="1" rot="5400000">
            <a:off x="6618795" y="2175370"/>
            <a:ext cx="957600" cy="18846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e9c8a7f7aa_0_199"/>
          <p:cNvSpPr/>
          <p:nvPr/>
        </p:nvSpPr>
        <p:spPr>
          <a:xfrm rot="5405385">
            <a:off x="5301091" y="2922672"/>
            <a:ext cx="957601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e9c8a7f7aa_0_199"/>
          <p:cNvSpPr/>
          <p:nvPr/>
        </p:nvSpPr>
        <p:spPr>
          <a:xfrm flipH="1" rot="5400000">
            <a:off x="4250855" y="2262970"/>
            <a:ext cx="957600" cy="1709400"/>
          </a:xfrm>
          <a:prstGeom prst="rect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e9c8a7f7aa_0_199"/>
          <p:cNvSpPr/>
          <p:nvPr/>
        </p:nvSpPr>
        <p:spPr>
          <a:xfrm rot="-5394615">
            <a:off x="5477164" y="2922639"/>
            <a:ext cx="957601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e9c8a7f7aa_0_199"/>
          <p:cNvSpPr/>
          <p:nvPr/>
        </p:nvSpPr>
        <p:spPr>
          <a:xfrm rot="5400000">
            <a:off x="104000" y="1992925"/>
            <a:ext cx="2046600" cy="1085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e9c8a7f7aa_0_199"/>
          <p:cNvSpPr/>
          <p:nvPr/>
        </p:nvSpPr>
        <p:spPr>
          <a:xfrm rot="5400000">
            <a:off x="5454298" y="-93110"/>
            <a:ext cx="957600" cy="41685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e9c8a7f7aa_0_199"/>
          <p:cNvSpPr/>
          <p:nvPr/>
        </p:nvSpPr>
        <p:spPr>
          <a:xfrm flipH="1" rot="-5405385">
            <a:off x="3171485" y="1792662"/>
            <a:ext cx="957601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e9c8a7f7aa_0_199"/>
          <p:cNvSpPr/>
          <p:nvPr/>
        </p:nvSpPr>
        <p:spPr>
          <a:xfrm rot="-5394615">
            <a:off x="3171485" y="2881862"/>
            <a:ext cx="957601" cy="3966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e9c8a7f7aa_0_199"/>
          <p:cNvSpPr/>
          <p:nvPr/>
        </p:nvSpPr>
        <p:spPr>
          <a:xfrm flipH="1" rot="5400000">
            <a:off x="6595952" y="2137743"/>
            <a:ext cx="957600" cy="1884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c8a7f7aa_0_199"/>
          <p:cNvSpPr/>
          <p:nvPr/>
        </p:nvSpPr>
        <p:spPr>
          <a:xfrm rot="5405385">
            <a:off x="5278248" y="2885045"/>
            <a:ext cx="957601" cy="3903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c8a7f7aa_0_199"/>
          <p:cNvSpPr/>
          <p:nvPr/>
        </p:nvSpPr>
        <p:spPr>
          <a:xfrm flipH="1" rot="5400000">
            <a:off x="4228012" y="2225343"/>
            <a:ext cx="957600" cy="1709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e9c8a7f7aa_0_199"/>
          <p:cNvSpPr/>
          <p:nvPr/>
        </p:nvSpPr>
        <p:spPr>
          <a:xfrm rot="-5394615">
            <a:off x="5454321" y="2885012"/>
            <a:ext cx="957601" cy="390300"/>
          </a:xfrm>
          <a:prstGeom prst="rtTriangle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e9c8a7f7aa_0_199"/>
          <p:cNvSpPr txBox="1"/>
          <p:nvPr/>
        </p:nvSpPr>
        <p:spPr>
          <a:xfrm>
            <a:off x="4190750" y="1802573"/>
            <a:ext cx="353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Desenvolvimento de Projetos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8" name="Google Shape;268;ge9c8a7f7aa_0_199"/>
          <p:cNvSpPr txBox="1"/>
          <p:nvPr/>
        </p:nvSpPr>
        <p:spPr>
          <a:xfrm>
            <a:off x="5489261" y="2806418"/>
            <a:ext cx="306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Deep Learning: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Papers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ge9c8a7f7aa_0_199"/>
          <p:cNvSpPr txBox="1"/>
          <p:nvPr/>
        </p:nvSpPr>
        <p:spPr>
          <a:xfrm>
            <a:off x="3999300" y="2810025"/>
            <a:ext cx="1389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Deep Learning: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Fundamentos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ge9c8a7f7aa_0_199"/>
          <p:cNvSpPr/>
          <p:nvPr/>
        </p:nvSpPr>
        <p:spPr>
          <a:xfrm rot="5406104">
            <a:off x="3002928" y="2929272"/>
            <a:ext cx="1013702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e9c8a7f7aa_0_199"/>
          <p:cNvSpPr/>
          <p:nvPr/>
        </p:nvSpPr>
        <p:spPr>
          <a:xfrm rot="5406104">
            <a:off x="2978850" y="2894647"/>
            <a:ext cx="1013702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e9c8a7f7aa_0_199"/>
          <p:cNvSpPr/>
          <p:nvPr/>
        </p:nvSpPr>
        <p:spPr>
          <a:xfrm rot="5400000">
            <a:off x="2445709" y="2337820"/>
            <a:ext cx="2044200" cy="398100"/>
          </a:xfrm>
          <a:prstGeom prst="triangle">
            <a:avLst>
              <a:gd fmla="val 50283" name="adj"/>
            </a:avLst>
          </a:prstGeom>
          <a:solidFill>
            <a:srgbClr val="F17FBD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c8a7f7aa_0_199"/>
          <p:cNvSpPr/>
          <p:nvPr/>
        </p:nvSpPr>
        <p:spPr>
          <a:xfrm rot="5406104">
            <a:off x="1393544" y="2929272"/>
            <a:ext cx="1013702" cy="390300"/>
          </a:xfrm>
          <a:prstGeom prst="rtTriangle">
            <a:avLst/>
          </a:prstGeom>
          <a:solidFill>
            <a:srgbClr val="7FD3F5"/>
          </a:solidFill>
          <a:ln cap="flat" cmpd="sng" w="9525">
            <a:solidFill>
              <a:srgbClr val="7FD3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e9c8a7f7aa_0_199"/>
          <p:cNvSpPr/>
          <p:nvPr/>
        </p:nvSpPr>
        <p:spPr>
          <a:xfrm rot="5406104">
            <a:off x="1368842" y="2894647"/>
            <a:ext cx="1013702" cy="3903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e9c8a7f7aa_0_199"/>
          <p:cNvSpPr/>
          <p:nvPr/>
        </p:nvSpPr>
        <p:spPr>
          <a:xfrm rot="5400000">
            <a:off x="844650" y="2337820"/>
            <a:ext cx="2044200" cy="398100"/>
          </a:xfrm>
          <a:prstGeom prst="triangle">
            <a:avLst>
              <a:gd fmla="val 50283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e9c8a7f7aa_0_199"/>
          <p:cNvSpPr/>
          <p:nvPr/>
        </p:nvSpPr>
        <p:spPr>
          <a:xfrm flipH="1" rot="-5405165">
            <a:off x="1566837" y="1813047"/>
            <a:ext cx="998401" cy="396600"/>
          </a:xfrm>
          <a:prstGeom prst="rtTriangle">
            <a:avLst/>
          </a:prstGeom>
          <a:solidFill>
            <a:srgbClr val="F17FBD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ge9c8a7f7aa_0_199"/>
          <p:cNvCxnSpPr>
            <a:stCxn id="276" idx="2"/>
          </p:cNvCxnSpPr>
          <p:nvPr/>
        </p:nvCxnSpPr>
        <p:spPr>
          <a:xfrm>
            <a:off x="2263588" y="1511847"/>
            <a:ext cx="300" cy="2039400"/>
          </a:xfrm>
          <a:prstGeom prst="straightConnector1">
            <a:avLst/>
          </a:prstGeom>
          <a:noFill/>
          <a:ln cap="flat" cmpd="sng" w="28575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8" name="Google Shape;278;ge9c8a7f7aa_0_199"/>
          <p:cNvSpPr txBox="1"/>
          <p:nvPr/>
        </p:nvSpPr>
        <p:spPr>
          <a:xfrm>
            <a:off x="54087" y="2075175"/>
            <a:ext cx="24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Curso: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Fundamentos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Data Science</a:t>
            </a:r>
            <a:endParaRPr b="0" i="0" sz="16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9" name="Google Shape;279;ge9c8a7f7aa_0_199"/>
          <p:cNvSpPr txBox="1"/>
          <p:nvPr/>
        </p:nvSpPr>
        <p:spPr>
          <a:xfrm>
            <a:off x="1596962" y="2075175"/>
            <a:ext cx="2465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Curso:</a:t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Machine</a:t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Learning</a:t>
            </a:r>
            <a:endParaRPr b="0" i="0" sz="16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0" name="Google Shape;280;ge9c8a7f7aa_0_199"/>
          <p:cNvSpPr/>
          <p:nvPr/>
        </p:nvSpPr>
        <p:spPr>
          <a:xfrm>
            <a:off x="1879800" y="1266375"/>
            <a:ext cx="1389000" cy="24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1" name="Google Shape;281;ge9c8a7f7aa_0_199"/>
          <p:cNvCxnSpPr>
            <a:endCxn id="272" idx="4"/>
          </p:cNvCxnSpPr>
          <p:nvPr/>
        </p:nvCxnSpPr>
        <p:spPr>
          <a:xfrm>
            <a:off x="3261559" y="1535170"/>
            <a:ext cx="7200" cy="2023800"/>
          </a:xfrm>
          <a:prstGeom prst="straightConnector1">
            <a:avLst/>
          </a:prstGeom>
          <a:noFill/>
          <a:ln cap="flat" cmpd="sng" w="38100">
            <a:solidFill>
              <a:srgbClr val="F17FBD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"/>
          <p:cNvSpPr txBox="1"/>
          <p:nvPr>
            <p:ph type="title"/>
          </p:nvPr>
        </p:nvSpPr>
        <p:spPr>
          <a:xfrm>
            <a:off x="311700" y="133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Sobre o curso</a:t>
            </a:r>
            <a:endParaRPr/>
          </a:p>
        </p:txBody>
      </p:sp>
      <p:sp>
        <p:nvSpPr>
          <p:cNvPr id="287" name="Google Shape;287;p3"/>
          <p:cNvSpPr txBox="1"/>
          <p:nvPr>
            <p:ph idx="1" type="body"/>
          </p:nvPr>
        </p:nvSpPr>
        <p:spPr>
          <a:xfrm>
            <a:off x="311700" y="706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Recomendado: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Cálculo (Limites, derivadas, etc).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Álgebra Linear (Vetores, matrizes, transformações, etc).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Python básico (NumPy, Pandas, etc).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Recomendamos nosso curso de Introdução à Ciência de Dados com Python.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Funcionamento das aulas: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Duração de 1h15min.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haverá aula: SEMCOMP.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Depois de cada aula serão disponibilizadas práticas de fixação.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Sobre o curso</a:t>
            </a:r>
            <a:endParaRPr/>
          </a:p>
        </p:txBody>
      </p:sp>
      <p:sp>
        <p:nvSpPr>
          <p:cNvPr id="293" name="Google Shape;293;p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Conteúdos a serem cobertos: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Análise exploratória de dados.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Técnicas de pré-processamento.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Aprendizado supervisionado: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kNN, Naive Bayes, Decision Tree, Random Forest, Redes Neurais.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Aprendizado não-supervisionado: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PCA, t-SNE, UMAP, etc.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Tipos diferentes de dados: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Tabelas, Imagens, Textos, Áudio.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"/>
          <p:cNvSpPr txBox="1"/>
          <p:nvPr/>
        </p:nvSpPr>
        <p:spPr>
          <a:xfrm>
            <a:off x="311700" y="159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O que é Machine Learning?</a:t>
            </a:r>
            <a:endParaRPr b="0" i="0" sz="2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"/>
          <p:cNvSpPr txBox="1"/>
          <p:nvPr/>
        </p:nvSpPr>
        <p:spPr>
          <a:xfrm>
            <a:off x="311700" y="8672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850" y="936650"/>
            <a:ext cx="8334301" cy="356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5"/>
          <p:cNvSpPr txBox="1"/>
          <p:nvPr/>
        </p:nvSpPr>
        <p:spPr>
          <a:xfrm>
            <a:off x="1068375" y="1629600"/>
            <a:ext cx="162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INTELIGÊNCIA</a:t>
            </a:r>
            <a:endParaRPr b="1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ARTIFICIAL</a:t>
            </a:r>
            <a:endParaRPr b="1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955125" y="2207400"/>
            <a:ext cx="185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Simulação de um comportamento humano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3258375" y="1767850"/>
            <a:ext cx="1627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MACHINE LEARNING</a:t>
            </a:r>
            <a:endParaRPr b="1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3371525" y="2298375"/>
            <a:ext cx="148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Aprender padrões através de dados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5734550" y="2549500"/>
            <a:ext cx="1944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Extrair padrões de dados utilizando Redes Neurais</a:t>
            </a:r>
            <a:endParaRPr b="0" i="0" sz="12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5893400" y="2090050"/>
            <a:ext cx="1627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54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DEEP LEARNING</a:t>
            </a:r>
            <a:endParaRPr b="1" i="0" sz="14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Pipeline de DS/ML</a:t>
            </a:r>
            <a:endParaRPr/>
          </a:p>
        </p:txBody>
      </p:sp>
      <p:sp>
        <p:nvSpPr>
          <p:cNvPr id="312" name="Google Shape;312;p6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Obtenção dos dados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Análise dos dados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Pré processamento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Escolha e treinamento do modelo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Análise dos resultados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repeat… 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3" name="Google Shape;3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7974" y="1476575"/>
            <a:ext cx="4252049" cy="2266875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4" name="Google Shape;314;p6"/>
          <p:cNvSpPr txBox="1"/>
          <p:nvPr/>
        </p:nvSpPr>
        <p:spPr>
          <a:xfrm>
            <a:off x="5095350" y="3798325"/>
            <a:ext cx="31173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8"/>
          <p:cNvSpPr txBox="1"/>
          <p:nvPr>
            <p:ph type="title"/>
          </p:nvPr>
        </p:nvSpPr>
        <p:spPr>
          <a:xfrm>
            <a:off x="431975" y="317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de Dados</a:t>
            </a:r>
            <a:endParaRPr/>
          </a:p>
        </p:txBody>
      </p:sp>
      <p:pic>
        <p:nvPicPr>
          <p:cNvPr id="320" name="Google Shape;3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8800" y="1102137"/>
            <a:ext cx="4130900" cy="9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8"/>
          <p:cNvSpPr txBox="1"/>
          <p:nvPr/>
        </p:nvSpPr>
        <p:spPr>
          <a:xfrm>
            <a:off x="1096625" y="1362088"/>
            <a:ext cx="292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 estruturados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22" name="Google Shape;322;p8"/>
          <p:cNvPicPr preferRelativeResize="0"/>
          <p:nvPr/>
        </p:nvPicPr>
        <p:blipFill rotWithShape="1">
          <a:blip r:embed="rId4">
            <a:alphaModFix/>
          </a:blip>
          <a:srcRect b="0" l="3452" r="3461" t="0"/>
          <a:stretch/>
        </p:blipFill>
        <p:spPr>
          <a:xfrm>
            <a:off x="4683625" y="2727813"/>
            <a:ext cx="1037550" cy="767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8"/>
          <p:cNvCxnSpPr/>
          <p:nvPr/>
        </p:nvCxnSpPr>
        <p:spPr>
          <a:xfrm>
            <a:off x="417425" y="2525775"/>
            <a:ext cx="83343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4725" y="2734075"/>
            <a:ext cx="836550" cy="83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21175" y="3495175"/>
            <a:ext cx="1037550" cy="105207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8"/>
          <p:cNvSpPr txBox="1"/>
          <p:nvPr/>
        </p:nvSpPr>
        <p:spPr>
          <a:xfrm>
            <a:off x="1096625" y="3093613"/>
            <a:ext cx="2922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pt-BR" sz="1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 não estruturados</a:t>
            </a:r>
            <a:endParaRPr b="0" i="0" sz="1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2"/>
          <p:cNvSpPr txBox="1"/>
          <p:nvPr>
            <p:ph type="title"/>
          </p:nvPr>
        </p:nvSpPr>
        <p:spPr>
          <a:xfrm>
            <a:off x="214275" y="16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Tipos de atributos</a:t>
            </a:r>
            <a:endParaRPr/>
          </a:p>
        </p:txBody>
      </p:sp>
      <p:pic>
        <p:nvPicPr>
          <p:cNvPr id="332" name="Google Shape;3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6650" y="433550"/>
            <a:ext cx="6075850" cy="44797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2"/>
          <p:cNvSpPr txBox="1"/>
          <p:nvPr/>
        </p:nvSpPr>
        <p:spPr>
          <a:xfrm>
            <a:off x="4021825" y="1004650"/>
            <a:ext cx="79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Dados</a:t>
            </a:r>
            <a:endParaRPr b="0" i="0" sz="18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2483325" y="1818275"/>
            <a:ext cx="16554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Numéricos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0" lang="pt-BR" sz="1200" u="none" cap="none" strike="noStrike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Feitos de números</a:t>
            </a:r>
            <a:endParaRPr b="0" i="0" sz="1200" u="none" cap="none" strike="noStrike">
              <a:solidFill>
                <a:srgbClr val="3D85C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pt-BR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0" i="1" lang="pt-BR" sz="9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dade, tam. tênis, altura, renda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4623800" y="1818275"/>
            <a:ext cx="165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Categóricos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b="0" i="0" lang="pt-BR" sz="1200" u="none" cap="none" strike="noStrike">
                <a:solidFill>
                  <a:srgbClr val="3D85C6"/>
                </a:solidFill>
                <a:latin typeface="Cambria"/>
                <a:ea typeface="Cambria"/>
                <a:cs typeface="Cambria"/>
                <a:sym typeface="Cambria"/>
              </a:rPr>
              <a:t>Feitos de palavras</a:t>
            </a:r>
            <a:endParaRPr b="0" i="0" sz="1200" u="none" cap="none" strike="noStrike">
              <a:solidFill>
                <a:srgbClr val="3D85C6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1" lang="pt-BR" sz="8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qualidade, cargo, etnia, gênero</a:t>
            </a:r>
            <a:endParaRPr b="0" i="1" sz="9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3063475" y="3034150"/>
            <a:ext cx="1358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Contínuos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0" lang="pt-BR" sz="1400" u="none" cap="none" strike="noStrike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pt-BR" sz="1100" u="none" cap="none" strike="noStrike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infinitas opções</a:t>
            </a:r>
            <a:endParaRPr b="0" i="0" sz="1100" u="none" cap="none" strike="noStrike">
              <a:solidFill>
                <a:srgbClr val="99999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 </a:t>
            </a:r>
            <a:r>
              <a:rPr b="0" i="1" lang="pt-BR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altura, renda</a:t>
            </a:r>
            <a:endParaRPr b="0" i="1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1553250" y="3034150"/>
            <a:ext cx="1358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Discretos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b="0" i="0" lang="pt-BR" sz="1400" u="none" cap="none" strike="noStrike">
                <a:solidFill>
                  <a:srgbClr val="B7B7B7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b="0" i="0" lang="pt-BR" sz="1100" u="none" cap="none" strike="noStrike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finitas opções</a:t>
            </a:r>
            <a:endParaRPr b="0" i="0" sz="1100" u="none" cap="none" strike="noStrike">
              <a:solidFill>
                <a:srgbClr val="99999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</a:t>
            </a:r>
            <a:r>
              <a:rPr b="0" i="1" lang="pt-BR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idade, tam. tênis</a:t>
            </a:r>
            <a:endParaRPr b="0" i="1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4538900" y="3057250"/>
            <a:ext cx="13584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Ordinais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hierarquia definida</a:t>
            </a:r>
            <a:endParaRPr b="0" i="0" sz="1100" u="none" cap="none" strike="noStrike">
              <a:solidFill>
                <a:srgbClr val="99999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</a:t>
            </a:r>
            <a:r>
              <a:rPr b="0" i="1" lang="pt-BR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qualidade, cargo</a:t>
            </a:r>
            <a:endParaRPr b="0" i="1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p12"/>
          <p:cNvSpPr txBox="1"/>
          <p:nvPr/>
        </p:nvSpPr>
        <p:spPr>
          <a:xfrm>
            <a:off x="6014325" y="3057250"/>
            <a:ext cx="13584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126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Nominais</a:t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999999"/>
                </a:solidFill>
                <a:latin typeface="Cambria"/>
                <a:ea typeface="Cambria"/>
                <a:cs typeface="Cambria"/>
                <a:sym typeface="Cambria"/>
              </a:rPr>
              <a:t>     sem hierarquia</a:t>
            </a:r>
            <a:endParaRPr b="0" i="0" sz="1100" u="none" cap="none" strike="noStrike">
              <a:solidFill>
                <a:srgbClr val="999999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pt-BR" sz="11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      </a:t>
            </a:r>
            <a:r>
              <a:rPr b="0" i="1" lang="pt-BR" sz="1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etnia, gênero</a:t>
            </a:r>
            <a:endParaRPr b="0" i="1" sz="10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