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99ED585-D1C8-1EE8-3922-6292FC5371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95625" y="2781300"/>
            <a:ext cx="6048375" cy="750888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295AD67-4180-6602-2774-9D12B114F6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95625" y="3502025"/>
            <a:ext cx="6048375" cy="503238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ru-RU" altLang="pt-BR" noProof="0"/>
          </a:p>
        </p:txBody>
      </p:sp>
    </p:spTree>
    <p:extLst>
      <p:ext uri="{BB962C8B-B14F-4D97-AF65-F5344CB8AC3E}">
        <p14:creationId xmlns:p14="http://schemas.microsoft.com/office/powerpoint/2010/main" val="63949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90C76-DA0A-2BFB-CE7B-45DDB29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F231-B613-4DE8-8BBE-5152A4470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2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22C52-21E9-2F23-47CF-D1A43E52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5463" y="188913"/>
            <a:ext cx="1871662" cy="62642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4CA675-E7A7-40B2-EE6F-91EE50BB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8888" y="188913"/>
            <a:ext cx="5464175" cy="62642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803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7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5688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991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0683" y="171399"/>
            <a:ext cx="6942632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5688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3013" y="3464763"/>
            <a:ext cx="7757972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78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13F73-7021-578F-D555-27D1689F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AB08E-2D90-68B5-779A-E203AF97D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94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C74A0-E3C5-EF17-3FE0-EB9037C9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1B260A-A3C1-2173-D3A3-D21F7BC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09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CB8FD-B614-8534-FFD4-9A0160A0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3DB2F-2995-E037-6E4C-73455233B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888" y="1125538"/>
            <a:ext cx="3667125" cy="5327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998D0-F538-F9C1-8F99-5F2ED408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8413" y="1125538"/>
            <a:ext cx="3668712" cy="5327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48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DF31-0A35-8C5D-02BF-D99CD00C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4ADC54-6F44-B6D4-0656-C114295E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96C60B-A607-5AD8-4B19-9473523C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1B58CF-723D-1BA9-FD92-F27C8B41E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62F27F-FBD5-E0F1-26A4-A7503F63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8504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76668-065B-BD5D-F33F-858826DD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1577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6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73C38-1B25-58D9-D4AE-3B9DD14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11D39-8E79-0519-7794-93B3EB8BA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731A1A-4A1D-4810-41F6-78E817671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3893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94DF7-4718-AA69-79D9-EC70E181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7449AC-F420-763A-CBE2-15EBECCE5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B4A393-E491-3622-84CD-4EC89CAA5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142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52E5DD-1100-5C2D-39C6-EBFE6F852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88913"/>
            <a:ext cx="71294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9CBCE0-DF89-7676-D838-1EB93BF27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125538"/>
            <a:ext cx="748823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2"/>
            <a:r>
              <a:rPr lang="ru-RU" altLang="pt-BR"/>
              <a:t>Fifth level</a:t>
            </a:r>
          </a:p>
          <a:p>
            <a:pPr lvl="1"/>
            <a:r>
              <a:rPr lang="ru-RU" altLang="pt-BR"/>
              <a:t>Second level</a:t>
            </a:r>
          </a:p>
          <a:p>
            <a:pPr lvl="0"/>
            <a:r>
              <a:rPr lang="ru-RU" altLang="pt-BR"/>
              <a:t>Third level</a:t>
            </a:r>
          </a:p>
          <a:p>
            <a:pPr lvl="1"/>
            <a:r>
              <a:rPr lang="ru-RU" altLang="pt-BR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882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jp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3" Type="http://schemas.openxmlformats.org/officeDocument/2006/relationships/image" Target="../media/image43.jpg"/><Relationship Id="rId7" Type="http://schemas.openxmlformats.org/officeDocument/2006/relationships/image" Target="../media/image45.png"/><Relationship Id="rId12" Type="http://schemas.openxmlformats.org/officeDocument/2006/relationships/image" Target="../media/image37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jp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8.png"/><Relationship Id="rId4" Type="http://schemas.openxmlformats.org/officeDocument/2006/relationships/image" Target="../media/image35.jpg"/><Relationship Id="rId9" Type="http://schemas.openxmlformats.org/officeDocument/2006/relationships/image" Target="../media/image47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.org/iso/catalogue_detail.htm?csnumber=35733" TargetMode="External"/><Relationship Id="rId2" Type="http://schemas.openxmlformats.org/officeDocument/2006/relationships/hyperlink" Target="http://www.sei.cmu.ed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56388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30" dirty="0"/>
              <a:t>Arquitetura</a:t>
            </a:r>
            <a:r>
              <a:rPr sz="8800" spc="20" dirty="0"/>
              <a:t> </a:t>
            </a:r>
            <a:r>
              <a:rPr sz="8800" spc="-5" dirty="0"/>
              <a:t>de</a:t>
            </a:r>
            <a:r>
              <a:rPr sz="8800" spc="-25" dirty="0"/>
              <a:t> </a:t>
            </a:r>
            <a:r>
              <a:rPr sz="8800" spc="-20" dirty="0"/>
              <a:t>Software</a:t>
            </a:r>
            <a:endParaRPr sz="8800" dirty="0"/>
          </a:p>
        </p:txBody>
      </p:sp>
      <p:sp>
        <p:nvSpPr>
          <p:cNvPr id="10" name="object 10"/>
          <p:cNvSpPr txBox="1"/>
          <p:nvPr/>
        </p:nvSpPr>
        <p:spPr>
          <a:xfrm>
            <a:off x="-609600" y="3914853"/>
            <a:ext cx="46126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0" algn="ctr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556880"/>
                </a:solidFill>
                <a:latin typeface="Calibri"/>
                <a:cs typeface="Calibri"/>
              </a:rPr>
              <a:t>Engenharia</a:t>
            </a:r>
            <a:r>
              <a:rPr sz="20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000" b="1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r>
              <a:rPr sz="2000" b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307" y="64286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183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Funções</a:t>
            </a:r>
            <a:r>
              <a:rPr sz="12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Arquiteto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370" y="638632"/>
            <a:ext cx="8121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b="0" spc="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funções</a:t>
            </a:r>
            <a:r>
              <a:rPr sz="1800" b="0" spc="2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1800" b="0" spc="1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responsabilidades</a:t>
            </a:r>
            <a:r>
              <a:rPr sz="1800" b="0" spc="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800" b="0" spc="1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arquiteto</a:t>
            </a:r>
            <a:r>
              <a:rPr sz="1800" b="0" spc="1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variam</a:t>
            </a:r>
            <a:r>
              <a:rPr sz="1800" b="0" spc="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dependendo</a:t>
            </a:r>
            <a:r>
              <a:rPr sz="1800" b="0" spc="1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sz="1800" b="0" spc="1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tipo</a:t>
            </a:r>
            <a:r>
              <a:rPr sz="1800" b="0" spc="2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b="0" spc="1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sistema.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sz="1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mais</a:t>
            </a:r>
            <a:r>
              <a:rPr sz="1800" b="0" spc="-10" dirty="0">
                <a:solidFill>
                  <a:srgbClr val="000000"/>
                </a:solidFill>
                <a:latin typeface="Calibri"/>
                <a:cs typeface="Calibri"/>
              </a:rPr>
              <a:t> comuns</a:t>
            </a:r>
            <a:r>
              <a:rPr sz="1800" b="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são</a:t>
            </a:r>
            <a:r>
              <a:rPr sz="1800" b="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(Garland</a:t>
            </a:r>
            <a:r>
              <a:rPr sz="1800" b="0" spc="4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and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Anthony</a:t>
            </a:r>
            <a:r>
              <a:rPr sz="1800" b="0" spc="5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2003).</a:t>
            </a:r>
            <a:r>
              <a:rPr sz="1800" b="0" spc="-5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70" y="1503426"/>
            <a:ext cx="8090534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Estabelecimento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dos</a:t>
            </a: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requisitos:</a:t>
            </a:r>
            <a:endParaRPr sz="1800">
              <a:latin typeface="Calibri"/>
              <a:cs typeface="Calibri"/>
            </a:endParaRPr>
          </a:p>
          <a:p>
            <a:pPr marL="12700" marR="76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arquiteto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tipicamente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responsável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pelo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entendimento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gestão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requisitos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sistema.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trabalhar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diretamente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Avaliação</a:t>
            </a: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do</a:t>
            </a:r>
            <a:r>
              <a:rPr sz="1800" b="1" spc="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risco</a:t>
            </a:r>
            <a:r>
              <a:rPr sz="18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técnico</a:t>
            </a:r>
            <a:r>
              <a:rPr sz="1800" b="1" spc="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do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sistema: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arquiteto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fornecer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plano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gestão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risco.</a:t>
            </a:r>
            <a:endParaRPr sz="180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Deve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poder </a:t>
            </a:r>
            <a:r>
              <a:rPr sz="1800" spc="-10" dirty="0">
                <a:latin typeface="Calibri"/>
                <a:cs typeface="Calibri"/>
              </a:rPr>
              <a:t>avaliar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impacto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mudança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nos </a:t>
            </a:r>
            <a:r>
              <a:rPr sz="1800" spc="-10" dirty="0">
                <a:latin typeface="Calibri"/>
                <a:cs typeface="Calibri"/>
              </a:rPr>
              <a:t>requisitos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terá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avaliar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risco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dessas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mudanças.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Análise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 do</a:t>
            </a: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domínio</a:t>
            </a: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do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sistema: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arquiteto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capaz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dividir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problemas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partes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estruturar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soluções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possam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abordar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necessidades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organização.</a:t>
            </a:r>
            <a:endParaRPr sz="1800">
              <a:latin typeface="Calibri"/>
              <a:cs typeface="Calibri"/>
            </a:endParaRPr>
          </a:p>
          <a:p>
            <a:pPr marL="12700" marR="4201795">
              <a:lnSpc>
                <a:spcPct val="155900"/>
              </a:lnSpc>
              <a:spcBef>
                <a:spcPts val="1390"/>
              </a:spcBef>
            </a:pP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Revisor dos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entregáveis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do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sistema.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Mentor</a:t>
            </a: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projetistas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 e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desenvolvedores </a:t>
            </a:r>
            <a:r>
              <a:rPr sz="1800" b="1" spc="-39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Desenvolvedor</a:t>
            </a:r>
            <a:r>
              <a:rPr sz="1800" b="1" spc="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(em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projetos</a:t>
            </a:r>
            <a:r>
              <a:rPr sz="1800" b="1" spc="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pequenos)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370" y="6320738"/>
            <a:ext cx="148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Líder</a:t>
            </a:r>
            <a:r>
              <a:rPr sz="1800" b="1" spc="-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da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equipe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54" y="171399"/>
            <a:ext cx="854011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Processo </a:t>
            </a:r>
            <a:r>
              <a:rPr sz="5400" dirty="0"/>
              <a:t>de </a:t>
            </a:r>
            <a:r>
              <a:rPr sz="5400" spc="-20" dirty="0"/>
              <a:t>Desenvolvimento </a:t>
            </a:r>
            <a:r>
              <a:rPr sz="5400" spc="-1210" dirty="0"/>
              <a:t> </a:t>
            </a:r>
            <a:r>
              <a:rPr sz="5400" dirty="0"/>
              <a:t>e</a:t>
            </a:r>
            <a:r>
              <a:rPr sz="5400" spc="-15" dirty="0"/>
              <a:t> </a:t>
            </a:r>
            <a:r>
              <a:rPr sz="5400" dirty="0"/>
              <a:t>a</a:t>
            </a:r>
            <a:r>
              <a:rPr sz="5400" spc="-10" dirty="0"/>
              <a:t> </a:t>
            </a:r>
            <a:r>
              <a:rPr sz="5400" spc="-30" dirty="0"/>
              <a:t>Arquitetura</a:t>
            </a:r>
            <a:r>
              <a:rPr sz="5400" spc="35" dirty="0"/>
              <a:t> </a:t>
            </a:r>
            <a:r>
              <a:rPr sz="5400" dirty="0"/>
              <a:t>de</a:t>
            </a:r>
            <a:r>
              <a:rPr sz="5400" spc="-10" dirty="0"/>
              <a:t> </a:t>
            </a:r>
            <a:r>
              <a:rPr sz="5400" spc="-15" dirty="0"/>
              <a:t>Software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384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2.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Processo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desenvolvimento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a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3197" y="1407490"/>
            <a:ext cx="6925309" cy="4532630"/>
            <a:chOff x="823197" y="1407490"/>
            <a:chExt cx="6925309" cy="4532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197" y="1407490"/>
              <a:ext cx="6924983" cy="45325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35883" y="2815602"/>
              <a:ext cx="1575435" cy="576580"/>
            </a:xfrm>
            <a:custGeom>
              <a:avLst/>
              <a:gdLst/>
              <a:ahLst/>
              <a:cxnLst/>
              <a:rect l="l" t="t" r="r" b="b"/>
              <a:pathLst>
                <a:path w="1575435" h="576579">
                  <a:moveTo>
                    <a:pt x="0" y="576059"/>
                  </a:moveTo>
                  <a:lnTo>
                    <a:pt x="1575308" y="576059"/>
                  </a:lnTo>
                  <a:lnTo>
                    <a:pt x="1575308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7797" y="5960465"/>
            <a:ext cx="4483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56880"/>
                </a:solidFill>
                <a:latin typeface="Calibri"/>
                <a:cs typeface="Calibri"/>
              </a:rPr>
              <a:t>IBM </a:t>
            </a:r>
            <a:r>
              <a:rPr sz="1800" b="1" spc="-10" dirty="0">
                <a:solidFill>
                  <a:srgbClr val="556880"/>
                </a:solidFill>
                <a:latin typeface="Calibri"/>
                <a:cs typeface="Calibri"/>
              </a:rPr>
              <a:t>Rational</a:t>
            </a:r>
            <a:r>
              <a:rPr sz="1800" b="1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56880"/>
                </a:solidFill>
                <a:latin typeface="Calibri"/>
                <a:cs typeface="Calibri"/>
              </a:rPr>
              <a:t>Unified</a:t>
            </a:r>
            <a:r>
              <a:rPr sz="1800" b="1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556880"/>
                </a:solidFill>
                <a:latin typeface="Calibri"/>
                <a:cs typeface="Calibri"/>
              </a:rPr>
              <a:t>Process.</a:t>
            </a:r>
            <a:r>
              <a:rPr sz="1800" b="1" spc="-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556880"/>
                </a:solidFill>
                <a:latin typeface="Calibri"/>
                <a:cs typeface="Calibri"/>
              </a:rPr>
              <a:t>Fonte:</a:t>
            </a:r>
            <a:r>
              <a:rPr sz="1800" b="1" spc="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56880"/>
                </a:solidFill>
                <a:latin typeface="Calibri"/>
                <a:cs typeface="Calibri"/>
              </a:rPr>
              <a:t>Wikipedia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7753" y="341452"/>
            <a:ext cx="59423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Projeto</a:t>
            </a:r>
            <a:r>
              <a:rPr spc="20" dirty="0"/>
              <a:t> </a:t>
            </a:r>
            <a:r>
              <a:rPr spc="-15" dirty="0"/>
              <a:t>da</a:t>
            </a:r>
            <a:r>
              <a:rPr dirty="0"/>
              <a:t> </a:t>
            </a:r>
            <a:r>
              <a:rPr spc="-30" dirty="0"/>
              <a:t>Arquitetura</a:t>
            </a:r>
            <a:r>
              <a:rPr spc="65" dirty="0"/>
              <a:t> </a:t>
            </a:r>
            <a:r>
              <a:rPr spc="-15" dirty="0"/>
              <a:t>de</a:t>
            </a:r>
            <a:r>
              <a:rPr spc="1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3845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2.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Processo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desenvolvimento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a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02" y="1382363"/>
            <a:ext cx="7172594" cy="4175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73500" y="5672429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(Gorton</a:t>
            </a:r>
            <a:r>
              <a:rPr sz="1800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2006).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987" y="341452"/>
            <a:ext cx="80403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Processo</a:t>
            </a:r>
            <a:r>
              <a:rPr spc="20" dirty="0"/>
              <a:t> </a:t>
            </a:r>
            <a:r>
              <a:rPr spc="-15" dirty="0"/>
              <a:t>de</a:t>
            </a:r>
            <a:r>
              <a:rPr spc="15" dirty="0"/>
              <a:t> </a:t>
            </a:r>
            <a:r>
              <a:rPr spc="-20" dirty="0"/>
              <a:t>Projeto</a:t>
            </a:r>
            <a:r>
              <a:rPr spc="25" dirty="0"/>
              <a:t> </a:t>
            </a:r>
            <a:r>
              <a:rPr spc="-15" dirty="0"/>
              <a:t>da</a:t>
            </a:r>
            <a:r>
              <a:rPr dirty="0"/>
              <a:t> </a:t>
            </a:r>
            <a:r>
              <a:rPr spc="-30" dirty="0"/>
              <a:t>Arquitetura</a:t>
            </a:r>
            <a:r>
              <a:rPr spc="70" dirty="0"/>
              <a:t> </a:t>
            </a:r>
            <a:r>
              <a:rPr spc="-15" dirty="0"/>
              <a:t>de</a:t>
            </a:r>
            <a:r>
              <a:rPr spc="1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2044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 </a:t>
            </a:r>
            <a:r>
              <a:rPr dirty="0"/>
              <a:t>de </a:t>
            </a:r>
            <a:r>
              <a:rPr spc="-30" dirty="0"/>
              <a:t>Projeto </a:t>
            </a:r>
            <a:r>
              <a:rPr dirty="0"/>
              <a:t>da </a:t>
            </a:r>
            <a:r>
              <a:rPr spc="5" dirty="0"/>
              <a:t> </a:t>
            </a:r>
            <a:r>
              <a:rPr spc="-30" dirty="0"/>
              <a:t>Arquitetura</a:t>
            </a:r>
            <a:r>
              <a:rPr spc="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2030" y="3464763"/>
            <a:ext cx="75457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1.</a:t>
            </a:r>
            <a:r>
              <a:rPr sz="5400" b="1" spc="-40" dirty="0">
                <a:latin typeface="Calibri"/>
                <a:cs typeface="Calibri"/>
              </a:rPr>
              <a:t> </a:t>
            </a:r>
            <a:r>
              <a:rPr sz="5400" b="1" spc="-15" dirty="0">
                <a:latin typeface="Calibri"/>
                <a:cs typeface="Calibri"/>
              </a:rPr>
              <a:t>Requisitos</a:t>
            </a:r>
            <a:r>
              <a:rPr sz="5400" b="1" spc="-75" dirty="0">
                <a:latin typeface="Calibri"/>
                <a:cs typeface="Calibri"/>
              </a:rPr>
              <a:t> </a:t>
            </a:r>
            <a:r>
              <a:rPr sz="5400" b="1" spc="-25" dirty="0">
                <a:latin typeface="Calibri"/>
                <a:cs typeface="Calibri"/>
              </a:rPr>
              <a:t>Arquiteturais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048" y="1291460"/>
            <a:ext cx="6414439" cy="45723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05679" y="404609"/>
            <a:ext cx="2358390" cy="369570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4"/>
              </a:spcBef>
            </a:pPr>
            <a:r>
              <a:rPr sz="1800" b="0" spc="-15" dirty="0">
                <a:solidFill>
                  <a:srgbClr val="006FC0"/>
                </a:solidFill>
                <a:latin typeface="Calibri"/>
                <a:cs typeface="Calibri"/>
              </a:rPr>
              <a:t>Atributos</a:t>
            </a:r>
            <a:r>
              <a:rPr sz="1800" b="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800" b="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b="0" spc="-10" dirty="0">
                <a:solidFill>
                  <a:srgbClr val="006FC0"/>
                </a:solidFill>
                <a:latin typeface="Calibri"/>
                <a:cs typeface="Calibri"/>
              </a:rPr>
              <a:t>Qualidade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5979985" y="769175"/>
            <a:ext cx="2366645" cy="2528570"/>
            <a:chOff x="5979985" y="769175"/>
            <a:chExt cx="2366645" cy="2528570"/>
          </a:xfrm>
        </p:grpSpPr>
        <p:sp>
          <p:nvSpPr>
            <p:cNvPr id="6" name="object 6"/>
            <p:cNvSpPr/>
            <p:nvPr/>
          </p:nvSpPr>
          <p:spPr>
            <a:xfrm>
              <a:off x="5984747" y="773937"/>
              <a:ext cx="315595" cy="567055"/>
            </a:xfrm>
            <a:custGeom>
              <a:avLst/>
              <a:gdLst/>
              <a:ahLst/>
              <a:cxnLst/>
              <a:rect l="l" t="t" r="r" b="b"/>
              <a:pathLst>
                <a:path w="315595" h="567055">
                  <a:moveTo>
                    <a:pt x="0" y="0"/>
                  </a:moveTo>
                  <a:lnTo>
                    <a:pt x="315467" y="566801"/>
                  </a:lnTo>
                </a:path>
              </a:pathLst>
            </a:custGeom>
            <a:ln w="9525">
              <a:solidFill>
                <a:srgbClr val="497DB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84747" y="2924924"/>
              <a:ext cx="2358390" cy="369570"/>
            </a:xfrm>
            <a:custGeom>
              <a:avLst/>
              <a:gdLst/>
              <a:ahLst/>
              <a:cxnLst/>
              <a:rect l="l" t="t" r="r" b="b"/>
              <a:pathLst>
                <a:path w="2358390" h="369570">
                  <a:moveTo>
                    <a:pt x="0" y="369328"/>
                  </a:moveTo>
                  <a:lnTo>
                    <a:pt x="2358263" y="369328"/>
                  </a:lnTo>
                  <a:lnTo>
                    <a:pt x="2358263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6350">
              <a:solidFill>
                <a:srgbClr val="4F81B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84747" y="2924924"/>
            <a:ext cx="2358390" cy="369570"/>
          </a:xfrm>
          <a:prstGeom prst="rect">
            <a:avLst/>
          </a:prstGeom>
          <a:ln w="6350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0"/>
              </a:spcBef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Restrições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36892" y="2276855"/>
            <a:ext cx="27305" cy="648335"/>
          </a:xfrm>
          <a:custGeom>
            <a:avLst/>
            <a:gdLst/>
            <a:ahLst/>
            <a:cxnLst/>
            <a:rect l="l" t="t" r="r" b="b"/>
            <a:pathLst>
              <a:path w="27304" h="648335">
                <a:moveTo>
                  <a:pt x="27050" y="648081"/>
                </a:moveTo>
                <a:lnTo>
                  <a:pt x="0" y="0"/>
                </a:lnTo>
              </a:path>
            </a:pathLst>
          </a:custGeom>
          <a:ln w="9525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73500" y="5816295"/>
            <a:ext cx="139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(Gorton</a:t>
            </a:r>
            <a:r>
              <a:rPr sz="1800" spc="-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2006).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341452"/>
            <a:ext cx="62807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Exemplos</a:t>
            </a:r>
            <a:r>
              <a:rPr spc="5" dirty="0"/>
              <a:t> </a:t>
            </a:r>
            <a:r>
              <a:rPr spc="-15" dirty="0"/>
              <a:t>de</a:t>
            </a:r>
            <a:r>
              <a:rPr spc="15" dirty="0"/>
              <a:t> </a:t>
            </a:r>
            <a:r>
              <a:rPr spc="-15" dirty="0"/>
              <a:t>Requisitos</a:t>
            </a:r>
            <a:r>
              <a:rPr spc="20" dirty="0"/>
              <a:t> </a:t>
            </a:r>
            <a:r>
              <a:rPr spc="-25" dirty="0"/>
              <a:t>Arquiteturais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1682241"/>
            <a:ext cx="7361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typical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requirement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concerning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reliability</a:t>
            </a:r>
            <a:r>
              <a:rPr sz="1800" b="1" spc="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of</a:t>
            </a:r>
            <a:r>
              <a:rPr sz="1800" b="1" spc="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communications</a:t>
            </a:r>
            <a:r>
              <a:rPr sz="1800" b="1" spc="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6172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“Communications between components </a:t>
            </a:r>
            <a:r>
              <a:rPr sz="1800" b="1" spc="-10" dirty="0">
                <a:latin typeface="Calibri"/>
                <a:cs typeface="Calibri"/>
              </a:rPr>
              <a:t>must </a:t>
            </a:r>
            <a:r>
              <a:rPr sz="1800" b="1" spc="-5" dirty="0">
                <a:latin typeface="Calibri"/>
                <a:cs typeface="Calibri"/>
              </a:rPr>
              <a:t>be </a:t>
            </a:r>
            <a:r>
              <a:rPr sz="1800" spc="-20" dirty="0">
                <a:latin typeface="Calibri"/>
                <a:cs typeface="Calibri"/>
              </a:rPr>
              <a:t>guaranteed</a:t>
            </a:r>
            <a:r>
              <a:rPr sz="1800" spc="-15" dirty="0">
                <a:latin typeface="Calibri"/>
                <a:cs typeface="Calibri"/>
              </a:rPr>
              <a:t> to </a:t>
            </a:r>
            <a:r>
              <a:rPr sz="1800" spc="-5" dirty="0">
                <a:latin typeface="Calibri"/>
                <a:cs typeface="Calibri"/>
              </a:rPr>
              <a:t>succeed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loss”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473" y="3688156"/>
            <a:ext cx="658177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architecture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requirements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constraints</a:t>
            </a:r>
            <a:r>
              <a:rPr sz="1800" spc="-15" dirty="0">
                <a:latin typeface="Calibri"/>
                <a:cs typeface="Calibri"/>
              </a:rPr>
              <a:t>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latin typeface="Calibri"/>
                <a:cs typeface="Calibri"/>
              </a:rPr>
              <a:t>“The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must</a:t>
            </a:r>
            <a:r>
              <a:rPr sz="1800" b="1" spc="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use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IIS-based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Active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requests”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872" y="341452"/>
            <a:ext cx="38881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Qualidade </a:t>
            </a:r>
            <a:r>
              <a:rPr spc="-15" dirty="0"/>
              <a:t>de</a:t>
            </a:r>
            <a:r>
              <a:rPr spc="-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156" y="1503425"/>
            <a:ext cx="7772400" cy="4125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Qualidade</a:t>
            </a:r>
            <a:r>
              <a:rPr sz="2000" b="1" spc="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0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79546"/>
                </a:solidFill>
                <a:latin typeface="Calibri"/>
                <a:cs typeface="Calibri"/>
              </a:rPr>
              <a:t>software</a:t>
            </a:r>
            <a:r>
              <a:rPr sz="2000" b="1" spc="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Grau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satisfação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produto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alcança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quando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é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utilizado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condições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específicas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(ISO/IEC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25000:2005)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F79546"/>
                </a:solidFill>
                <a:latin typeface="Calibri"/>
                <a:cs typeface="Calibri"/>
              </a:rPr>
              <a:t>Atributo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 de</a:t>
            </a:r>
            <a:r>
              <a:rPr sz="20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Qualidade: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Uma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caraterística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especifica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grau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possuir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um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atributo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afeta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qualidade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(ISO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2001).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Exemplos: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Usabilidade,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confiabilidade,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Modelo </a:t>
            </a:r>
            <a:r>
              <a:rPr sz="20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0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Qualidade:</a:t>
            </a:r>
            <a:endParaRPr sz="20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Conjunto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5" dirty="0">
                <a:latin typeface="Calibri"/>
                <a:cs typeface="Calibri"/>
              </a:rPr>
              <a:t>caraterísticas, 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relacionamento entre </a:t>
            </a:r>
            <a:r>
              <a:rPr sz="2000" spc="-5" dirty="0">
                <a:latin typeface="Calibri"/>
                <a:cs typeface="Calibri"/>
              </a:rPr>
              <a:t>elas, </a:t>
            </a:r>
            <a:r>
              <a:rPr sz="2000" spc="-10" dirty="0">
                <a:latin typeface="Calibri"/>
                <a:cs typeface="Calibri"/>
              </a:rPr>
              <a:t>que fornecem </a:t>
            </a:r>
            <a:r>
              <a:rPr sz="2000" dirty="0">
                <a:latin typeface="Calibri"/>
                <a:cs typeface="Calibri"/>
              </a:rPr>
              <a:t>um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marco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15" dirty="0">
                <a:latin typeface="Calibri"/>
                <a:cs typeface="Calibri"/>
              </a:rPr>
              <a:t>referência para </a:t>
            </a:r>
            <a:r>
              <a:rPr sz="2000" spc="-5" dirty="0">
                <a:latin typeface="Calibri"/>
                <a:cs typeface="Calibri"/>
              </a:rPr>
              <a:t>especificar </a:t>
            </a:r>
            <a:r>
              <a:rPr sz="2000" spc="-10" dirty="0">
                <a:latin typeface="Calibri"/>
                <a:cs typeface="Calibri"/>
              </a:rPr>
              <a:t>requisitos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qualidade 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spc="-15" dirty="0">
                <a:latin typeface="Calibri"/>
                <a:cs typeface="Calibri"/>
              </a:rPr>
              <a:t>avaliar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qualidade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(ISO/IEC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25000:2005).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8661" y="341452"/>
            <a:ext cx="62433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2545" algn="l"/>
              </a:tabLst>
            </a:pPr>
            <a:r>
              <a:rPr sz="3200" b="1" spc="-10" dirty="0">
                <a:solidFill>
                  <a:srgbClr val="556880"/>
                </a:solidFill>
                <a:latin typeface="Calibri"/>
                <a:cs typeface="Calibri"/>
              </a:rPr>
              <a:t>Modelo</a:t>
            </a:r>
            <a:r>
              <a:rPr sz="3200" b="1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3200" b="1" spc="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56880"/>
                </a:solidFill>
                <a:latin typeface="Calibri"/>
                <a:cs typeface="Calibri"/>
              </a:rPr>
              <a:t>Qualidade	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ISO/IEC</a:t>
            </a:r>
            <a:r>
              <a:rPr sz="3200" b="1" spc="-5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25010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/>
              <a:t>3.</a:t>
            </a:r>
            <a:r>
              <a:rPr sz="1200" spc="25" dirty="0"/>
              <a:t> </a:t>
            </a:r>
            <a:r>
              <a:rPr sz="1200" spc="-10" dirty="0"/>
              <a:t>Estabelecer</a:t>
            </a:r>
            <a:r>
              <a:rPr sz="1200" dirty="0"/>
              <a:t> os</a:t>
            </a:r>
            <a:r>
              <a:rPr sz="1200" spc="-10" dirty="0"/>
              <a:t> Requisitos</a:t>
            </a:r>
            <a:r>
              <a:rPr sz="1200" spc="50" dirty="0"/>
              <a:t> </a:t>
            </a:r>
            <a:r>
              <a:rPr sz="1200" spc="-10" dirty="0"/>
              <a:t>Arquiteturais</a:t>
            </a:r>
            <a:endParaRPr sz="1200"/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pSp>
        <p:nvGrpSpPr>
          <p:cNvPr id="7" name="object 7"/>
          <p:cNvGrpSpPr/>
          <p:nvPr/>
        </p:nvGrpSpPr>
        <p:grpSpPr>
          <a:xfrm>
            <a:off x="118465" y="1148613"/>
            <a:ext cx="8368030" cy="4935220"/>
            <a:chOff x="118465" y="1148613"/>
            <a:chExt cx="8368030" cy="4935220"/>
          </a:xfrm>
        </p:grpSpPr>
        <p:sp>
          <p:nvSpPr>
            <p:cNvPr id="8" name="object 8"/>
            <p:cNvSpPr/>
            <p:nvPr/>
          </p:nvSpPr>
          <p:spPr>
            <a:xfrm>
              <a:off x="8097266" y="2299335"/>
              <a:ext cx="141605" cy="1768475"/>
            </a:xfrm>
            <a:custGeom>
              <a:avLst/>
              <a:gdLst/>
              <a:ahLst/>
              <a:cxnLst/>
              <a:rect l="l" t="t" r="r" b="b"/>
              <a:pathLst>
                <a:path w="141604" h="1768475">
                  <a:moveTo>
                    <a:pt x="0" y="0"/>
                  </a:moveTo>
                  <a:lnTo>
                    <a:pt x="0" y="1768220"/>
                  </a:lnTo>
                  <a:lnTo>
                    <a:pt x="141097" y="1768220"/>
                  </a:lnTo>
                </a:path>
                <a:path w="141604" h="1768475">
                  <a:moveTo>
                    <a:pt x="0" y="0"/>
                  </a:moveTo>
                  <a:lnTo>
                    <a:pt x="0" y="1100454"/>
                  </a:lnTo>
                  <a:lnTo>
                    <a:pt x="141097" y="1100454"/>
                  </a:lnTo>
                </a:path>
                <a:path w="141604" h="1768475">
                  <a:moveTo>
                    <a:pt x="0" y="0"/>
                  </a:moveTo>
                  <a:lnTo>
                    <a:pt x="0" y="432688"/>
                  </a:lnTo>
                  <a:lnTo>
                    <a:pt x="141097" y="432688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364" y="1631569"/>
              <a:ext cx="7966709" cy="197485"/>
            </a:xfrm>
            <a:custGeom>
              <a:avLst/>
              <a:gdLst/>
              <a:ahLst/>
              <a:cxnLst/>
              <a:rect l="l" t="t" r="r" b="b"/>
              <a:pathLst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7966202" y="98805"/>
                  </a:lnTo>
                  <a:lnTo>
                    <a:pt x="7966202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6828155" y="98805"/>
                  </a:lnTo>
                  <a:lnTo>
                    <a:pt x="6828155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5690108" y="98805"/>
                  </a:lnTo>
                  <a:lnTo>
                    <a:pt x="5690108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4552061" y="98805"/>
                  </a:lnTo>
                  <a:lnTo>
                    <a:pt x="4552061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3414014" y="98805"/>
                  </a:lnTo>
                  <a:lnTo>
                    <a:pt x="3414014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2276093" y="98805"/>
                  </a:lnTo>
                  <a:lnTo>
                    <a:pt x="2276093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1138047" y="98805"/>
                  </a:lnTo>
                  <a:lnTo>
                    <a:pt x="1138047" y="197484"/>
                  </a:lnTo>
                </a:path>
                <a:path w="7966709" h="197485">
                  <a:moveTo>
                    <a:pt x="3983101" y="0"/>
                  </a:moveTo>
                  <a:lnTo>
                    <a:pt x="3983101" y="98805"/>
                  </a:lnTo>
                  <a:lnTo>
                    <a:pt x="0" y="98805"/>
                  </a:lnTo>
                  <a:lnTo>
                    <a:pt x="0" y="197484"/>
                  </a:lnTo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3351" y="1161313"/>
              <a:ext cx="2094230" cy="470534"/>
            </a:xfrm>
            <a:custGeom>
              <a:avLst/>
              <a:gdLst/>
              <a:ahLst/>
              <a:cxnLst/>
              <a:rect l="l" t="t" r="r" b="b"/>
              <a:pathLst>
                <a:path w="2094229" h="470535">
                  <a:moveTo>
                    <a:pt x="2094102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2094102" y="470255"/>
                  </a:lnTo>
                  <a:lnTo>
                    <a:pt x="2094102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43351" y="1161313"/>
              <a:ext cx="2094230" cy="470534"/>
            </a:xfrm>
            <a:custGeom>
              <a:avLst/>
              <a:gdLst/>
              <a:ahLst/>
              <a:cxnLst/>
              <a:rect l="l" t="t" r="r" b="b"/>
              <a:pathLst>
                <a:path w="2094229" h="470535">
                  <a:moveTo>
                    <a:pt x="0" y="470255"/>
                  </a:moveTo>
                  <a:lnTo>
                    <a:pt x="2094102" y="470255"/>
                  </a:lnTo>
                  <a:lnTo>
                    <a:pt x="2094102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165" y="2299335"/>
              <a:ext cx="6969759" cy="3771900"/>
            </a:xfrm>
            <a:custGeom>
              <a:avLst/>
              <a:gdLst/>
              <a:ahLst/>
              <a:cxnLst/>
              <a:rect l="l" t="t" r="r" b="b"/>
              <a:pathLst>
                <a:path w="6969759" h="3771900">
                  <a:moveTo>
                    <a:pt x="0" y="0"/>
                  </a:moveTo>
                  <a:lnTo>
                    <a:pt x="0" y="1768220"/>
                  </a:lnTo>
                  <a:lnTo>
                    <a:pt x="141071" y="1768220"/>
                  </a:lnTo>
                </a:path>
                <a:path w="6969759" h="3771900">
                  <a:moveTo>
                    <a:pt x="0" y="0"/>
                  </a:moveTo>
                  <a:lnTo>
                    <a:pt x="0" y="1100454"/>
                  </a:lnTo>
                  <a:lnTo>
                    <a:pt x="141071" y="1100454"/>
                  </a:lnTo>
                </a:path>
                <a:path w="6969759" h="3771900">
                  <a:moveTo>
                    <a:pt x="0" y="0"/>
                  </a:moveTo>
                  <a:lnTo>
                    <a:pt x="0" y="432688"/>
                  </a:lnTo>
                  <a:lnTo>
                    <a:pt x="141071" y="432688"/>
                  </a:lnTo>
                </a:path>
                <a:path w="6969759" h="3771900">
                  <a:moveTo>
                    <a:pt x="1138021" y="0"/>
                  </a:moveTo>
                  <a:lnTo>
                    <a:pt x="1138021" y="2435987"/>
                  </a:lnTo>
                  <a:lnTo>
                    <a:pt x="1279042" y="2435987"/>
                  </a:lnTo>
                </a:path>
                <a:path w="6969759" h="3771900">
                  <a:moveTo>
                    <a:pt x="1138021" y="0"/>
                  </a:moveTo>
                  <a:lnTo>
                    <a:pt x="1138021" y="1768220"/>
                  </a:lnTo>
                  <a:lnTo>
                    <a:pt x="1279042" y="1768220"/>
                  </a:lnTo>
                </a:path>
                <a:path w="6969759" h="3771900">
                  <a:moveTo>
                    <a:pt x="1138021" y="0"/>
                  </a:moveTo>
                  <a:lnTo>
                    <a:pt x="1138021" y="1100454"/>
                  </a:lnTo>
                  <a:lnTo>
                    <a:pt x="1279042" y="1100454"/>
                  </a:lnTo>
                </a:path>
                <a:path w="6969759" h="3771900">
                  <a:moveTo>
                    <a:pt x="1138021" y="0"/>
                  </a:moveTo>
                  <a:lnTo>
                    <a:pt x="1138021" y="432688"/>
                  </a:lnTo>
                  <a:lnTo>
                    <a:pt x="1279042" y="432688"/>
                  </a:lnTo>
                </a:path>
                <a:path w="6969759" h="3771900">
                  <a:moveTo>
                    <a:pt x="2275992" y="0"/>
                  </a:moveTo>
                  <a:lnTo>
                    <a:pt x="2275992" y="1768220"/>
                  </a:lnTo>
                  <a:lnTo>
                    <a:pt x="2417089" y="1768220"/>
                  </a:lnTo>
                </a:path>
                <a:path w="6969759" h="3771900">
                  <a:moveTo>
                    <a:pt x="2275992" y="0"/>
                  </a:moveTo>
                  <a:lnTo>
                    <a:pt x="2275992" y="1100454"/>
                  </a:lnTo>
                  <a:lnTo>
                    <a:pt x="2417089" y="1100454"/>
                  </a:lnTo>
                </a:path>
                <a:path w="6969759" h="3771900">
                  <a:moveTo>
                    <a:pt x="2275992" y="0"/>
                  </a:moveTo>
                  <a:lnTo>
                    <a:pt x="2275992" y="432688"/>
                  </a:lnTo>
                  <a:lnTo>
                    <a:pt x="2417089" y="432688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3771468"/>
                  </a:lnTo>
                  <a:lnTo>
                    <a:pt x="3555136" y="3771468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3103753"/>
                  </a:lnTo>
                  <a:lnTo>
                    <a:pt x="3555136" y="3103753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2435987"/>
                  </a:lnTo>
                  <a:lnTo>
                    <a:pt x="3555136" y="2435987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1768220"/>
                  </a:lnTo>
                  <a:lnTo>
                    <a:pt x="3555136" y="1768220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1100454"/>
                  </a:lnTo>
                  <a:lnTo>
                    <a:pt x="3555136" y="1100454"/>
                  </a:lnTo>
                </a:path>
                <a:path w="6969759" h="3771900">
                  <a:moveTo>
                    <a:pt x="3414039" y="0"/>
                  </a:moveTo>
                  <a:lnTo>
                    <a:pt x="3414039" y="432688"/>
                  </a:lnTo>
                  <a:lnTo>
                    <a:pt x="3555136" y="432688"/>
                  </a:lnTo>
                </a:path>
                <a:path w="6969759" h="3771900">
                  <a:moveTo>
                    <a:pt x="4552086" y="0"/>
                  </a:moveTo>
                  <a:lnTo>
                    <a:pt x="4552086" y="3103753"/>
                  </a:lnTo>
                  <a:lnTo>
                    <a:pt x="4693183" y="3103753"/>
                  </a:lnTo>
                </a:path>
                <a:path w="6969759" h="3771900">
                  <a:moveTo>
                    <a:pt x="4552086" y="0"/>
                  </a:moveTo>
                  <a:lnTo>
                    <a:pt x="4552086" y="2435987"/>
                  </a:lnTo>
                  <a:lnTo>
                    <a:pt x="4693183" y="2435987"/>
                  </a:lnTo>
                </a:path>
                <a:path w="6969759" h="3771900">
                  <a:moveTo>
                    <a:pt x="4552086" y="0"/>
                  </a:moveTo>
                  <a:lnTo>
                    <a:pt x="4552086" y="1768220"/>
                  </a:lnTo>
                  <a:lnTo>
                    <a:pt x="4693183" y="1768220"/>
                  </a:lnTo>
                </a:path>
                <a:path w="6969759" h="3771900">
                  <a:moveTo>
                    <a:pt x="4552086" y="0"/>
                  </a:moveTo>
                  <a:lnTo>
                    <a:pt x="4552086" y="1100454"/>
                  </a:lnTo>
                  <a:lnTo>
                    <a:pt x="4693183" y="1100454"/>
                  </a:lnTo>
                </a:path>
                <a:path w="6969759" h="3771900">
                  <a:moveTo>
                    <a:pt x="4552086" y="0"/>
                  </a:moveTo>
                  <a:lnTo>
                    <a:pt x="4552086" y="432688"/>
                  </a:lnTo>
                  <a:lnTo>
                    <a:pt x="4693183" y="432688"/>
                  </a:lnTo>
                </a:path>
                <a:path w="6969759" h="3771900">
                  <a:moveTo>
                    <a:pt x="5690133" y="0"/>
                  </a:moveTo>
                  <a:lnTo>
                    <a:pt x="5690133" y="1100454"/>
                  </a:lnTo>
                  <a:lnTo>
                    <a:pt x="5831230" y="1100454"/>
                  </a:lnTo>
                </a:path>
                <a:path w="6969759" h="3771900">
                  <a:moveTo>
                    <a:pt x="5690133" y="0"/>
                  </a:moveTo>
                  <a:lnTo>
                    <a:pt x="5690133" y="432688"/>
                  </a:lnTo>
                  <a:lnTo>
                    <a:pt x="5831230" y="432688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3771468"/>
                  </a:lnTo>
                  <a:lnTo>
                    <a:pt x="6969150" y="3771468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3103753"/>
                  </a:lnTo>
                  <a:lnTo>
                    <a:pt x="6969150" y="3103753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2435987"/>
                  </a:lnTo>
                  <a:lnTo>
                    <a:pt x="6969150" y="2435987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1768220"/>
                  </a:lnTo>
                  <a:lnTo>
                    <a:pt x="6969150" y="1768220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1100454"/>
                  </a:lnTo>
                  <a:lnTo>
                    <a:pt x="6969150" y="1100454"/>
                  </a:lnTo>
                </a:path>
                <a:path w="6969759" h="3771900">
                  <a:moveTo>
                    <a:pt x="6828180" y="0"/>
                  </a:moveTo>
                  <a:lnTo>
                    <a:pt x="6828180" y="432688"/>
                  </a:lnTo>
                  <a:lnTo>
                    <a:pt x="6969150" y="432688"/>
                  </a:lnTo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07078" y="1293368"/>
            <a:ext cx="13658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S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-10" dirty="0">
                <a:latin typeface="Calibri"/>
                <a:cs typeface="Calibri"/>
              </a:rPr>
              <a:t>f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w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dirty="0">
                <a:latin typeface="Calibri"/>
                <a:cs typeface="Calibri"/>
              </a:rPr>
              <a:t>e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10" dirty="0">
                <a:latin typeface="Calibri"/>
                <a:cs typeface="Calibri"/>
              </a:rPr>
              <a:t>odu</a:t>
            </a:r>
            <a:r>
              <a:rPr sz="1000" b="1" spc="5" dirty="0">
                <a:latin typeface="Calibri"/>
                <a:cs typeface="Calibri"/>
              </a:rPr>
              <a:t>c</a:t>
            </a: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-70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Q</a:t>
            </a:r>
            <a:r>
              <a:rPr sz="1000" b="1" spc="10" dirty="0">
                <a:latin typeface="Calibri"/>
                <a:cs typeface="Calibri"/>
              </a:rPr>
              <a:t>u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-10" dirty="0">
                <a:latin typeface="Calibri"/>
                <a:cs typeface="Calibri"/>
              </a:rPr>
              <a:t>li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414" y="1816379"/>
            <a:ext cx="966469" cy="495934"/>
            <a:chOff x="24414" y="1816379"/>
            <a:chExt cx="966469" cy="495934"/>
          </a:xfrm>
        </p:grpSpPr>
        <p:sp>
          <p:nvSpPr>
            <p:cNvPr id="15" name="object 15"/>
            <p:cNvSpPr/>
            <p:nvPr/>
          </p:nvSpPr>
          <p:spPr>
            <a:xfrm>
              <a:off x="37114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114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3766" y="1891664"/>
            <a:ext cx="586740" cy="3162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590" marR="5080" indent="-9525">
              <a:lnSpc>
                <a:spcPts val="1080"/>
              </a:lnSpc>
              <a:spcBef>
                <a:spcPts val="240"/>
              </a:spcBef>
            </a:pPr>
            <a:r>
              <a:rPr sz="1000" b="1" spc="-10" dirty="0">
                <a:latin typeface="Calibri"/>
                <a:cs typeface="Calibri"/>
              </a:rPr>
              <a:t>F</a:t>
            </a:r>
            <a:r>
              <a:rPr sz="1000" b="1" spc="10" dirty="0">
                <a:latin typeface="Calibri"/>
                <a:cs typeface="Calibri"/>
              </a:rPr>
              <a:t>un</a:t>
            </a:r>
            <a:r>
              <a:rPr sz="1000" b="1" spc="5" dirty="0">
                <a:latin typeface="Calibri"/>
                <a:cs typeface="Calibri"/>
              </a:rPr>
              <a:t>ct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10" dirty="0">
                <a:latin typeface="Calibri"/>
                <a:cs typeface="Calibri"/>
              </a:rPr>
              <a:t>n</a:t>
            </a:r>
            <a:r>
              <a:rPr sz="1000" b="1" spc="-20" dirty="0">
                <a:latin typeface="Calibri"/>
                <a:cs typeface="Calibri"/>
              </a:rPr>
              <a:t>a</a:t>
            </a:r>
            <a:r>
              <a:rPr sz="1000" b="1" dirty="0">
                <a:latin typeface="Calibri"/>
                <a:cs typeface="Calibri"/>
              </a:rPr>
              <a:t>l  Suitability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9537" y="2484145"/>
            <a:ext cx="966469" cy="495934"/>
            <a:chOff x="259537" y="2484145"/>
            <a:chExt cx="966469" cy="495934"/>
          </a:xfrm>
        </p:grpSpPr>
        <p:sp>
          <p:nvSpPr>
            <p:cNvPr id="19" name="object 19"/>
            <p:cNvSpPr/>
            <p:nvPr/>
          </p:nvSpPr>
          <p:spPr>
            <a:xfrm>
              <a:off x="272237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237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237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Appropriateness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9537" y="3151911"/>
            <a:ext cx="966469" cy="495934"/>
            <a:chOff x="259537" y="3151911"/>
            <a:chExt cx="966469" cy="495934"/>
          </a:xfrm>
        </p:grpSpPr>
        <p:sp>
          <p:nvSpPr>
            <p:cNvPr id="23" name="object 23"/>
            <p:cNvSpPr/>
            <p:nvPr/>
          </p:nvSpPr>
          <p:spPr>
            <a:xfrm>
              <a:off x="272237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2237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2237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Completeness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59537" y="3819677"/>
            <a:ext cx="966469" cy="495934"/>
            <a:chOff x="259537" y="3819677"/>
            <a:chExt cx="966469" cy="495934"/>
          </a:xfrm>
        </p:grpSpPr>
        <p:sp>
          <p:nvSpPr>
            <p:cNvPr id="27" name="object 27"/>
            <p:cNvSpPr/>
            <p:nvPr/>
          </p:nvSpPr>
          <p:spPr>
            <a:xfrm>
              <a:off x="272237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2237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72237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Correctness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162430" y="1816379"/>
            <a:ext cx="966469" cy="495934"/>
            <a:chOff x="1162430" y="1816379"/>
            <a:chExt cx="966469" cy="495934"/>
          </a:xfrm>
        </p:grpSpPr>
        <p:sp>
          <p:nvSpPr>
            <p:cNvPr id="31" name="object 31"/>
            <p:cNvSpPr/>
            <p:nvPr/>
          </p:nvSpPr>
          <p:spPr>
            <a:xfrm>
              <a:off x="1175130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75130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67408" y="1961514"/>
            <a:ext cx="5549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Calibri"/>
                <a:cs typeface="Calibri"/>
              </a:rPr>
              <a:t>R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-10" dirty="0">
                <a:latin typeface="Calibri"/>
                <a:cs typeface="Calibri"/>
              </a:rPr>
              <a:t>li</a:t>
            </a:r>
            <a:r>
              <a:rPr sz="1000" b="1" spc="5" dirty="0">
                <a:latin typeface="Calibri"/>
                <a:cs typeface="Calibri"/>
              </a:rPr>
              <a:t>a</a:t>
            </a:r>
            <a:r>
              <a:rPr sz="1000" b="1" spc="10" dirty="0">
                <a:latin typeface="Calibri"/>
                <a:cs typeface="Calibri"/>
              </a:rPr>
              <a:t>b</a:t>
            </a:r>
            <a:r>
              <a:rPr sz="1000" b="1" spc="-10" dirty="0">
                <a:latin typeface="Calibri"/>
                <a:cs typeface="Calibri"/>
              </a:rPr>
              <a:t>ili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97508" y="2484145"/>
            <a:ext cx="966469" cy="495934"/>
            <a:chOff x="1397508" y="2484145"/>
            <a:chExt cx="966469" cy="495934"/>
          </a:xfrm>
        </p:grpSpPr>
        <p:sp>
          <p:nvSpPr>
            <p:cNvPr id="35" name="object 35"/>
            <p:cNvSpPr/>
            <p:nvPr/>
          </p:nvSpPr>
          <p:spPr>
            <a:xfrm>
              <a:off x="1410208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208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0208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</a:pPr>
            <a:r>
              <a:rPr sz="1000" b="1" spc="-5" dirty="0">
                <a:latin typeface="Calibri"/>
                <a:cs typeface="Calibri"/>
              </a:rPr>
              <a:t>Availability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97508" y="3151911"/>
            <a:ext cx="966469" cy="495934"/>
            <a:chOff x="1397508" y="3151911"/>
            <a:chExt cx="966469" cy="495934"/>
          </a:xfrm>
        </p:grpSpPr>
        <p:sp>
          <p:nvSpPr>
            <p:cNvPr id="39" name="object 39"/>
            <p:cNvSpPr/>
            <p:nvPr/>
          </p:nvSpPr>
          <p:spPr>
            <a:xfrm>
              <a:off x="1410208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208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10208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Fault</a:t>
            </a:r>
            <a:r>
              <a:rPr sz="1000" b="1" spc="-4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tolerance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97508" y="3819677"/>
            <a:ext cx="966469" cy="495934"/>
            <a:chOff x="1397508" y="3819677"/>
            <a:chExt cx="966469" cy="495934"/>
          </a:xfrm>
        </p:grpSpPr>
        <p:sp>
          <p:nvSpPr>
            <p:cNvPr id="43" name="object 43"/>
            <p:cNvSpPr/>
            <p:nvPr/>
          </p:nvSpPr>
          <p:spPr>
            <a:xfrm>
              <a:off x="1410208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0208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10208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Recoverability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397508" y="4487443"/>
            <a:ext cx="966469" cy="495934"/>
            <a:chOff x="1397508" y="4487443"/>
            <a:chExt cx="966469" cy="495934"/>
          </a:xfrm>
        </p:grpSpPr>
        <p:sp>
          <p:nvSpPr>
            <p:cNvPr id="47" name="object 47"/>
            <p:cNvSpPr/>
            <p:nvPr/>
          </p:nvSpPr>
          <p:spPr>
            <a:xfrm>
              <a:off x="1410208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10208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69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410208" y="4500143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232410">
              <a:lnSpc>
                <a:spcPct val="100000"/>
              </a:lnSpc>
              <a:spcBef>
                <a:spcPts val="5"/>
              </a:spcBef>
            </a:pPr>
            <a:r>
              <a:rPr sz="1000" b="1" spc="5" dirty="0">
                <a:latin typeface="Calibri"/>
                <a:cs typeface="Calibri"/>
              </a:rPr>
              <a:t>Maturity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300477" y="1816379"/>
            <a:ext cx="966469" cy="495934"/>
            <a:chOff x="2300477" y="1816379"/>
            <a:chExt cx="966469" cy="495934"/>
          </a:xfrm>
        </p:grpSpPr>
        <p:sp>
          <p:nvSpPr>
            <p:cNvPr id="51" name="object 51"/>
            <p:cNvSpPr/>
            <p:nvPr/>
          </p:nvSpPr>
          <p:spPr>
            <a:xfrm>
              <a:off x="2313177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13177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26589" y="1891664"/>
            <a:ext cx="714375" cy="3162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00965" marR="5080" indent="-88900">
              <a:lnSpc>
                <a:spcPts val="1080"/>
              </a:lnSpc>
              <a:spcBef>
                <a:spcPts val="240"/>
              </a:spcBef>
            </a:pPr>
            <a:r>
              <a:rPr sz="1000" b="1" spc="-10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erf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spc="-5" dirty="0">
                <a:latin typeface="Calibri"/>
                <a:cs typeface="Calibri"/>
              </a:rPr>
              <a:t>rm</a:t>
            </a:r>
            <a:r>
              <a:rPr sz="1000" b="1" dirty="0">
                <a:latin typeface="Calibri"/>
                <a:cs typeface="Calibri"/>
              </a:rPr>
              <a:t>a</a:t>
            </a:r>
            <a:r>
              <a:rPr sz="1000" b="1" spc="10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c</a:t>
            </a:r>
            <a:r>
              <a:rPr sz="1000" b="1" dirty="0">
                <a:latin typeface="Calibri"/>
                <a:cs typeface="Calibri"/>
              </a:rPr>
              <a:t>e  efficiency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535554" y="2484145"/>
            <a:ext cx="966469" cy="495934"/>
            <a:chOff x="2535554" y="2484145"/>
            <a:chExt cx="966469" cy="495934"/>
          </a:xfrm>
        </p:grpSpPr>
        <p:sp>
          <p:nvSpPr>
            <p:cNvPr id="55" name="object 55"/>
            <p:cNvSpPr/>
            <p:nvPr/>
          </p:nvSpPr>
          <p:spPr>
            <a:xfrm>
              <a:off x="2548254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48254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48254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Time-behaviour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35554" y="3151911"/>
            <a:ext cx="966469" cy="495934"/>
            <a:chOff x="2535554" y="3151911"/>
            <a:chExt cx="966469" cy="495934"/>
          </a:xfrm>
        </p:grpSpPr>
        <p:sp>
          <p:nvSpPr>
            <p:cNvPr id="59" name="object 59"/>
            <p:cNvSpPr/>
            <p:nvPr/>
          </p:nvSpPr>
          <p:spPr>
            <a:xfrm>
              <a:off x="2548254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48254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548254" y="3164611"/>
            <a:ext cx="941069" cy="47053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01930">
              <a:lnSpc>
                <a:spcPts val="1140"/>
              </a:lnSpc>
              <a:spcBef>
                <a:spcPts val="600"/>
              </a:spcBef>
            </a:pPr>
            <a:r>
              <a:rPr sz="1000" b="1" spc="5" dirty="0">
                <a:latin typeface="Calibri"/>
                <a:cs typeface="Calibri"/>
              </a:rPr>
              <a:t>Resource-</a:t>
            </a:r>
            <a:endParaRPr sz="1000">
              <a:latin typeface="Calibri"/>
              <a:cs typeface="Calibri"/>
            </a:endParaRPr>
          </a:p>
          <a:p>
            <a:pPr marL="199390">
              <a:lnSpc>
                <a:spcPts val="1140"/>
              </a:lnSpc>
            </a:pPr>
            <a:r>
              <a:rPr sz="1000" b="1" dirty="0">
                <a:latin typeface="Calibri"/>
                <a:cs typeface="Calibri"/>
              </a:rPr>
              <a:t>utilisation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535554" y="3819677"/>
            <a:ext cx="966469" cy="495934"/>
            <a:chOff x="2535554" y="3819677"/>
            <a:chExt cx="966469" cy="495934"/>
          </a:xfrm>
        </p:grpSpPr>
        <p:sp>
          <p:nvSpPr>
            <p:cNvPr id="63" name="object 63"/>
            <p:cNvSpPr/>
            <p:nvPr/>
          </p:nvSpPr>
          <p:spPr>
            <a:xfrm>
              <a:off x="2548254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548254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548254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Capacity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438525" y="1816379"/>
            <a:ext cx="966469" cy="495934"/>
            <a:chOff x="3438525" y="1816379"/>
            <a:chExt cx="966469" cy="495934"/>
          </a:xfrm>
        </p:grpSpPr>
        <p:sp>
          <p:nvSpPr>
            <p:cNvPr id="67" name="object 67"/>
            <p:cNvSpPr/>
            <p:nvPr/>
          </p:nvSpPr>
          <p:spPr>
            <a:xfrm>
              <a:off x="345122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45122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674745" y="1961514"/>
            <a:ext cx="4914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Calibri"/>
                <a:cs typeface="Calibri"/>
              </a:rPr>
              <a:t>U</a:t>
            </a:r>
            <a:r>
              <a:rPr sz="1000" b="1" spc="5" dirty="0">
                <a:latin typeface="Calibri"/>
                <a:cs typeface="Calibri"/>
              </a:rPr>
              <a:t>sa</a:t>
            </a:r>
            <a:r>
              <a:rPr sz="1000" b="1" spc="10" dirty="0">
                <a:latin typeface="Calibri"/>
                <a:cs typeface="Calibri"/>
              </a:rPr>
              <a:t>b</a:t>
            </a:r>
            <a:r>
              <a:rPr sz="1000" b="1" spc="-10" dirty="0">
                <a:latin typeface="Calibri"/>
                <a:cs typeface="Calibri"/>
              </a:rPr>
              <a:t>ili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dirty="0">
                <a:latin typeface="Calibri"/>
                <a:cs typeface="Calibri"/>
              </a:rPr>
              <a:t>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673602" y="2484145"/>
            <a:ext cx="966469" cy="495934"/>
            <a:chOff x="3673602" y="2484145"/>
            <a:chExt cx="966469" cy="495934"/>
          </a:xfrm>
        </p:grpSpPr>
        <p:sp>
          <p:nvSpPr>
            <p:cNvPr id="71" name="object 71"/>
            <p:cNvSpPr/>
            <p:nvPr/>
          </p:nvSpPr>
          <p:spPr>
            <a:xfrm>
              <a:off x="3686302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86302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3686302" y="2496845"/>
            <a:ext cx="941069" cy="47053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8575">
              <a:lnSpc>
                <a:spcPts val="1140"/>
              </a:lnSpc>
              <a:spcBef>
                <a:spcPts val="600"/>
              </a:spcBef>
            </a:pPr>
            <a:r>
              <a:rPr sz="1000" b="1" dirty="0">
                <a:latin typeface="Calibri"/>
                <a:cs typeface="Calibri"/>
              </a:rPr>
              <a:t>Appropriateness</a:t>
            </a:r>
            <a:endParaRPr sz="1000">
              <a:latin typeface="Calibri"/>
              <a:cs typeface="Calibri"/>
            </a:endParaRPr>
          </a:p>
          <a:p>
            <a:pPr marL="80645">
              <a:lnSpc>
                <a:spcPts val="1140"/>
              </a:lnSpc>
            </a:pPr>
            <a:r>
              <a:rPr sz="1000" b="1" dirty="0">
                <a:latin typeface="Calibri"/>
                <a:cs typeface="Calibri"/>
              </a:rPr>
              <a:t>recognisability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673602" y="3151911"/>
            <a:ext cx="966469" cy="495934"/>
            <a:chOff x="3673602" y="3151911"/>
            <a:chExt cx="966469" cy="495934"/>
          </a:xfrm>
        </p:grpSpPr>
        <p:sp>
          <p:nvSpPr>
            <p:cNvPr id="75" name="object 75"/>
            <p:cNvSpPr/>
            <p:nvPr/>
          </p:nvSpPr>
          <p:spPr>
            <a:xfrm>
              <a:off x="3686302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86302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686302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Learnability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673602" y="3819677"/>
            <a:ext cx="966469" cy="495934"/>
            <a:chOff x="3673602" y="3819677"/>
            <a:chExt cx="966469" cy="495934"/>
          </a:xfrm>
        </p:grpSpPr>
        <p:sp>
          <p:nvSpPr>
            <p:cNvPr id="79" name="object 79"/>
            <p:cNvSpPr/>
            <p:nvPr/>
          </p:nvSpPr>
          <p:spPr>
            <a:xfrm>
              <a:off x="3686302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86302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686302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7208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Operability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673602" y="4487443"/>
            <a:ext cx="966469" cy="495934"/>
            <a:chOff x="3673602" y="4487443"/>
            <a:chExt cx="966469" cy="495934"/>
          </a:xfrm>
        </p:grpSpPr>
        <p:sp>
          <p:nvSpPr>
            <p:cNvPr id="83" name="object 83"/>
            <p:cNvSpPr/>
            <p:nvPr/>
          </p:nvSpPr>
          <p:spPr>
            <a:xfrm>
              <a:off x="3686302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86302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686302" y="4500143"/>
            <a:ext cx="941069" cy="47053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87325" marR="182880" indent="12065">
              <a:lnSpc>
                <a:spcPts val="1080"/>
              </a:lnSpc>
              <a:spcBef>
                <a:spcPts val="745"/>
              </a:spcBef>
            </a:pPr>
            <a:r>
              <a:rPr sz="1000" b="1" spc="-5" dirty="0">
                <a:latin typeface="Calibri"/>
                <a:cs typeface="Calibri"/>
              </a:rPr>
              <a:t>U</a:t>
            </a:r>
            <a:r>
              <a:rPr sz="1000" b="1" spc="5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10" dirty="0"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er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5" dirty="0">
                <a:latin typeface="Calibri"/>
                <a:cs typeface="Calibri"/>
              </a:rPr>
              <a:t>o</a:t>
            </a:r>
            <a:r>
              <a:rPr sz="1000" b="1" dirty="0">
                <a:latin typeface="Calibri"/>
                <a:cs typeface="Calibri"/>
              </a:rPr>
              <a:t>r  </a:t>
            </a:r>
            <a:r>
              <a:rPr sz="1000" b="1" spc="10" dirty="0">
                <a:latin typeface="Calibri"/>
                <a:cs typeface="Calibri"/>
              </a:rPr>
              <a:t>p</a:t>
            </a:r>
            <a:r>
              <a:rPr sz="1000" b="1" spc="-5" dirty="0">
                <a:latin typeface="Calibri"/>
                <a:cs typeface="Calibri"/>
              </a:rPr>
              <a:t>r</a:t>
            </a:r>
            <a:r>
              <a:rPr sz="1000" b="1" spc="10" dirty="0">
                <a:latin typeface="Calibri"/>
                <a:cs typeface="Calibri"/>
              </a:rPr>
              <a:t>o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spc="5" dirty="0">
                <a:latin typeface="Calibri"/>
                <a:cs typeface="Calibri"/>
              </a:rPr>
              <a:t>ct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-15" dirty="0">
                <a:latin typeface="Calibri"/>
                <a:cs typeface="Calibri"/>
              </a:rPr>
              <a:t>o</a:t>
            </a:r>
            <a:r>
              <a:rPr sz="1000" b="1" dirty="0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673602" y="5155209"/>
            <a:ext cx="966469" cy="495934"/>
            <a:chOff x="3673602" y="5155209"/>
            <a:chExt cx="966469" cy="495934"/>
          </a:xfrm>
        </p:grpSpPr>
        <p:sp>
          <p:nvSpPr>
            <p:cNvPr id="87" name="object 87"/>
            <p:cNvSpPr/>
            <p:nvPr/>
          </p:nvSpPr>
          <p:spPr>
            <a:xfrm>
              <a:off x="3686302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86302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686302" y="5167909"/>
            <a:ext cx="941069" cy="47053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99390" marR="85725" indent="-104139">
              <a:lnSpc>
                <a:spcPts val="1080"/>
              </a:lnSpc>
              <a:spcBef>
                <a:spcPts val="745"/>
              </a:spcBef>
            </a:pPr>
            <a:r>
              <a:rPr sz="1000" b="1" spc="-5" dirty="0">
                <a:latin typeface="Calibri"/>
                <a:cs typeface="Calibri"/>
              </a:rPr>
              <a:t>U</a:t>
            </a:r>
            <a:r>
              <a:rPr sz="1000" b="1" spc="5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e</a:t>
            </a:r>
            <a:r>
              <a:rPr sz="1000" b="1" dirty="0">
                <a:latin typeface="Calibri"/>
                <a:cs typeface="Calibri"/>
              </a:rPr>
              <a:t>r</a:t>
            </a:r>
            <a:r>
              <a:rPr sz="1000" b="1" spc="-15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i</a:t>
            </a:r>
            <a:r>
              <a:rPr sz="1000" b="1" spc="10" dirty="0">
                <a:latin typeface="Calibri"/>
                <a:cs typeface="Calibri"/>
              </a:rPr>
              <a:t>n</a:t>
            </a:r>
            <a:r>
              <a:rPr sz="1000" b="1" spc="5" dirty="0">
                <a:latin typeface="Calibri"/>
                <a:cs typeface="Calibri"/>
              </a:rPr>
              <a:t>t</a:t>
            </a:r>
            <a:r>
              <a:rPr sz="1000" b="1" spc="-5" dirty="0">
                <a:latin typeface="Calibri"/>
                <a:cs typeface="Calibri"/>
              </a:rPr>
              <a:t>er</a:t>
            </a:r>
            <a:r>
              <a:rPr sz="1000" b="1" spc="-10" dirty="0">
                <a:latin typeface="Calibri"/>
                <a:cs typeface="Calibri"/>
              </a:rPr>
              <a:t>f</a:t>
            </a:r>
            <a:r>
              <a:rPr sz="1000" b="1" spc="5" dirty="0">
                <a:latin typeface="Calibri"/>
                <a:cs typeface="Calibri"/>
              </a:rPr>
              <a:t>ac</a:t>
            </a:r>
            <a:r>
              <a:rPr sz="1000" b="1" dirty="0">
                <a:latin typeface="Calibri"/>
                <a:cs typeface="Calibri"/>
              </a:rPr>
              <a:t>e  aesthetics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673602" y="5822975"/>
            <a:ext cx="966469" cy="495934"/>
            <a:chOff x="3673602" y="5822975"/>
            <a:chExt cx="966469" cy="495934"/>
          </a:xfrm>
        </p:grpSpPr>
        <p:sp>
          <p:nvSpPr>
            <p:cNvPr id="91" name="object 91"/>
            <p:cNvSpPr/>
            <p:nvPr/>
          </p:nvSpPr>
          <p:spPr>
            <a:xfrm>
              <a:off x="3686302" y="583567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86302" y="583567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3686302" y="5835675"/>
            <a:ext cx="941069" cy="470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Accessibility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576445" y="1816379"/>
            <a:ext cx="966469" cy="495934"/>
            <a:chOff x="4576445" y="1816379"/>
            <a:chExt cx="966469" cy="495934"/>
          </a:xfrm>
        </p:grpSpPr>
        <p:sp>
          <p:nvSpPr>
            <p:cNvPr id="95" name="object 95"/>
            <p:cNvSpPr/>
            <p:nvPr/>
          </p:nvSpPr>
          <p:spPr>
            <a:xfrm>
              <a:off x="458914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8914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831460" y="1961514"/>
            <a:ext cx="45783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Security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4811648" y="2484145"/>
            <a:ext cx="966469" cy="495934"/>
            <a:chOff x="4811648" y="2484145"/>
            <a:chExt cx="966469" cy="495934"/>
          </a:xfrm>
        </p:grpSpPr>
        <p:sp>
          <p:nvSpPr>
            <p:cNvPr id="99" name="object 99"/>
            <p:cNvSpPr/>
            <p:nvPr/>
          </p:nvSpPr>
          <p:spPr>
            <a:xfrm>
              <a:off x="4824348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24348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824348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Confidentiality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811648" y="3151911"/>
            <a:ext cx="966469" cy="495934"/>
            <a:chOff x="4811648" y="3151911"/>
            <a:chExt cx="966469" cy="495934"/>
          </a:xfrm>
        </p:grpSpPr>
        <p:sp>
          <p:nvSpPr>
            <p:cNvPr id="103" name="object 103"/>
            <p:cNvSpPr/>
            <p:nvPr/>
          </p:nvSpPr>
          <p:spPr>
            <a:xfrm>
              <a:off x="4824348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824348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4824348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Integrity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811648" y="3819677"/>
            <a:ext cx="966469" cy="495934"/>
            <a:chOff x="4811648" y="3819677"/>
            <a:chExt cx="966469" cy="495934"/>
          </a:xfrm>
        </p:grpSpPr>
        <p:sp>
          <p:nvSpPr>
            <p:cNvPr id="107" name="object 107"/>
            <p:cNvSpPr/>
            <p:nvPr/>
          </p:nvSpPr>
          <p:spPr>
            <a:xfrm>
              <a:off x="4824348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824348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824348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Non-repudiation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811648" y="4487443"/>
            <a:ext cx="966469" cy="495934"/>
            <a:chOff x="4811648" y="4487443"/>
            <a:chExt cx="966469" cy="495934"/>
          </a:xfrm>
        </p:grpSpPr>
        <p:sp>
          <p:nvSpPr>
            <p:cNvPr id="111" name="object 111"/>
            <p:cNvSpPr/>
            <p:nvPr/>
          </p:nvSpPr>
          <p:spPr>
            <a:xfrm>
              <a:off x="4824348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824348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824348" y="4500143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Accountability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811648" y="5155209"/>
            <a:ext cx="966469" cy="495934"/>
            <a:chOff x="4811648" y="5155209"/>
            <a:chExt cx="966469" cy="495934"/>
          </a:xfrm>
        </p:grpSpPr>
        <p:sp>
          <p:nvSpPr>
            <p:cNvPr id="115" name="object 115"/>
            <p:cNvSpPr/>
            <p:nvPr/>
          </p:nvSpPr>
          <p:spPr>
            <a:xfrm>
              <a:off x="4824348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824348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824348" y="5167909"/>
            <a:ext cx="941069" cy="4705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Authenticity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5714491" y="1816379"/>
            <a:ext cx="966469" cy="495934"/>
            <a:chOff x="5714491" y="1816379"/>
            <a:chExt cx="966469" cy="495934"/>
          </a:xfrm>
        </p:grpSpPr>
        <p:sp>
          <p:nvSpPr>
            <p:cNvPr id="119" name="object 119"/>
            <p:cNvSpPr/>
            <p:nvPr/>
          </p:nvSpPr>
          <p:spPr>
            <a:xfrm>
              <a:off x="5727191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727191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5826633" y="1961514"/>
            <a:ext cx="744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Compatibility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5949696" y="2484145"/>
            <a:ext cx="966469" cy="495934"/>
            <a:chOff x="5949696" y="2484145"/>
            <a:chExt cx="966469" cy="495934"/>
          </a:xfrm>
        </p:grpSpPr>
        <p:sp>
          <p:nvSpPr>
            <p:cNvPr id="123" name="object 123"/>
            <p:cNvSpPr/>
            <p:nvPr/>
          </p:nvSpPr>
          <p:spPr>
            <a:xfrm>
              <a:off x="5962396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62396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5962396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Co-existence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5949696" y="3151911"/>
            <a:ext cx="966469" cy="495934"/>
            <a:chOff x="5949696" y="3151911"/>
            <a:chExt cx="966469" cy="495934"/>
          </a:xfrm>
        </p:grpSpPr>
        <p:sp>
          <p:nvSpPr>
            <p:cNvPr id="127" name="object 127"/>
            <p:cNvSpPr/>
            <p:nvPr/>
          </p:nvSpPr>
          <p:spPr>
            <a:xfrm>
              <a:off x="5962396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962396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5962396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Interoperability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6852539" y="1816379"/>
            <a:ext cx="966469" cy="495934"/>
            <a:chOff x="6852539" y="1816379"/>
            <a:chExt cx="966469" cy="495934"/>
          </a:xfrm>
        </p:grpSpPr>
        <p:sp>
          <p:nvSpPr>
            <p:cNvPr id="131" name="object 131"/>
            <p:cNvSpPr/>
            <p:nvPr/>
          </p:nvSpPr>
          <p:spPr>
            <a:xfrm>
              <a:off x="6865239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65239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6916039" y="1961514"/>
            <a:ext cx="8432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Maintainability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7087616" y="2484145"/>
            <a:ext cx="966469" cy="495934"/>
            <a:chOff x="7087616" y="2484145"/>
            <a:chExt cx="966469" cy="495934"/>
          </a:xfrm>
        </p:grpSpPr>
        <p:sp>
          <p:nvSpPr>
            <p:cNvPr id="135" name="object 135"/>
            <p:cNvSpPr/>
            <p:nvPr/>
          </p:nvSpPr>
          <p:spPr>
            <a:xfrm>
              <a:off x="7100316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00316" y="249684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7100316" y="2496845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0180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Modularity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7087616" y="3151911"/>
            <a:ext cx="966469" cy="495934"/>
            <a:chOff x="7087616" y="3151911"/>
            <a:chExt cx="966469" cy="495934"/>
          </a:xfrm>
        </p:grpSpPr>
        <p:sp>
          <p:nvSpPr>
            <p:cNvPr id="139" name="object 139"/>
            <p:cNvSpPr/>
            <p:nvPr/>
          </p:nvSpPr>
          <p:spPr>
            <a:xfrm>
              <a:off x="7100316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100316" y="3164611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7100316" y="3164611"/>
            <a:ext cx="941069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7589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Reusability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7087616" y="3819677"/>
            <a:ext cx="966469" cy="495934"/>
            <a:chOff x="7087616" y="3819677"/>
            <a:chExt cx="966469" cy="495934"/>
          </a:xfrm>
        </p:grpSpPr>
        <p:sp>
          <p:nvSpPr>
            <p:cNvPr id="143" name="object 143"/>
            <p:cNvSpPr/>
            <p:nvPr/>
          </p:nvSpPr>
          <p:spPr>
            <a:xfrm>
              <a:off x="7100316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100316" y="3832377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7100316" y="3832377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Analyzability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7087616" y="4487443"/>
            <a:ext cx="966469" cy="495934"/>
            <a:chOff x="7087616" y="4487443"/>
            <a:chExt cx="966469" cy="495934"/>
          </a:xfrm>
        </p:grpSpPr>
        <p:sp>
          <p:nvSpPr>
            <p:cNvPr id="147" name="object 147"/>
            <p:cNvSpPr/>
            <p:nvPr/>
          </p:nvSpPr>
          <p:spPr>
            <a:xfrm>
              <a:off x="7100316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100316" y="4500143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7100316" y="4500143"/>
            <a:ext cx="941069" cy="47053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alibri"/>
                <a:cs typeface="Calibri"/>
              </a:rPr>
              <a:t>Changeability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7087616" y="5155209"/>
            <a:ext cx="966469" cy="495934"/>
            <a:chOff x="7087616" y="5155209"/>
            <a:chExt cx="966469" cy="495934"/>
          </a:xfrm>
        </p:grpSpPr>
        <p:sp>
          <p:nvSpPr>
            <p:cNvPr id="151" name="object 151"/>
            <p:cNvSpPr/>
            <p:nvPr/>
          </p:nvSpPr>
          <p:spPr>
            <a:xfrm>
              <a:off x="7100316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100316" y="516790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7100316" y="5167909"/>
            <a:ext cx="941069" cy="47053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Modificability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7087616" y="5822975"/>
            <a:ext cx="966469" cy="495934"/>
            <a:chOff x="7087616" y="5822975"/>
            <a:chExt cx="966469" cy="495934"/>
          </a:xfrm>
        </p:grpSpPr>
        <p:sp>
          <p:nvSpPr>
            <p:cNvPr id="155" name="object 155"/>
            <p:cNvSpPr/>
            <p:nvPr/>
          </p:nvSpPr>
          <p:spPr>
            <a:xfrm>
              <a:off x="7100316" y="583567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100316" y="5835675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7100316" y="5835675"/>
            <a:ext cx="941069" cy="4705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0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Testability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7990585" y="1816379"/>
            <a:ext cx="966469" cy="495934"/>
            <a:chOff x="7990585" y="1816379"/>
            <a:chExt cx="966469" cy="495934"/>
          </a:xfrm>
        </p:grpSpPr>
        <p:sp>
          <p:nvSpPr>
            <p:cNvPr id="159" name="object 159"/>
            <p:cNvSpPr/>
            <p:nvPr/>
          </p:nvSpPr>
          <p:spPr>
            <a:xfrm>
              <a:off x="800328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940511" y="0"/>
                  </a:moveTo>
                  <a:lnTo>
                    <a:pt x="0" y="0"/>
                  </a:lnTo>
                  <a:lnTo>
                    <a:pt x="0" y="470255"/>
                  </a:lnTo>
                  <a:lnTo>
                    <a:pt x="940511" y="470255"/>
                  </a:lnTo>
                  <a:lnTo>
                    <a:pt x="940511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003285" y="1829079"/>
              <a:ext cx="941069" cy="470534"/>
            </a:xfrm>
            <a:custGeom>
              <a:avLst/>
              <a:gdLst/>
              <a:ahLst/>
              <a:cxnLst/>
              <a:rect l="l" t="t" r="r" b="b"/>
              <a:pathLst>
                <a:path w="941070" h="470535">
                  <a:moveTo>
                    <a:pt x="0" y="470255"/>
                  </a:moveTo>
                  <a:lnTo>
                    <a:pt x="940511" y="470255"/>
                  </a:lnTo>
                  <a:lnTo>
                    <a:pt x="940511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8182736" y="1961514"/>
            <a:ext cx="5867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Portability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8225663" y="2484145"/>
            <a:ext cx="931544" cy="495934"/>
            <a:chOff x="8225663" y="2484145"/>
            <a:chExt cx="931544" cy="495934"/>
          </a:xfrm>
        </p:grpSpPr>
        <p:sp>
          <p:nvSpPr>
            <p:cNvPr id="163" name="object 163"/>
            <p:cNvSpPr/>
            <p:nvPr/>
          </p:nvSpPr>
          <p:spPr>
            <a:xfrm>
              <a:off x="8238363" y="2496845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0" y="470255"/>
                  </a:moveTo>
                  <a:lnTo>
                    <a:pt x="905636" y="470255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38363" y="2954401"/>
              <a:ext cx="906144" cy="25400"/>
            </a:xfrm>
            <a:custGeom>
              <a:avLst/>
              <a:gdLst/>
              <a:ahLst/>
              <a:cxnLst/>
              <a:rect l="l" t="t" r="r" b="b"/>
              <a:pathLst>
                <a:path w="906145" h="25400">
                  <a:moveTo>
                    <a:pt x="0" y="25400"/>
                  </a:moveTo>
                  <a:lnTo>
                    <a:pt x="905636" y="25400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238363" y="2496845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905636" y="0"/>
                  </a:moveTo>
                  <a:lnTo>
                    <a:pt x="0" y="0"/>
                  </a:lnTo>
                  <a:lnTo>
                    <a:pt x="0" y="470255"/>
                  </a:lnTo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8369045" y="2629357"/>
            <a:ext cx="68326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latin typeface="Calibri"/>
                <a:cs typeface="Calibri"/>
              </a:rPr>
              <a:t>Adaptability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8225663" y="3151911"/>
            <a:ext cx="931544" cy="495934"/>
            <a:chOff x="8225663" y="3151911"/>
            <a:chExt cx="931544" cy="495934"/>
          </a:xfrm>
        </p:grpSpPr>
        <p:sp>
          <p:nvSpPr>
            <p:cNvPr id="168" name="object 168"/>
            <p:cNvSpPr/>
            <p:nvPr/>
          </p:nvSpPr>
          <p:spPr>
            <a:xfrm>
              <a:off x="8238363" y="3164611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0" y="470255"/>
                  </a:moveTo>
                  <a:lnTo>
                    <a:pt x="905636" y="470255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238363" y="3622167"/>
              <a:ext cx="906144" cy="25400"/>
            </a:xfrm>
            <a:custGeom>
              <a:avLst/>
              <a:gdLst/>
              <a:ahLst/>
              <a:cxnLst/>
              <a:rect l="l" t="t" r="r" b="b"/>
              <a:pathLst>
                <a:path w="906145" h="25400">
                  <a:moveTo>
                    <a:pt x="0" y="25399"/>
                  </a:moveTo>
                  <a:lnTo>
                    <a:pt x="905636" y="25399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25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8238363" y="3164611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905636" y="0"/>
                  </a:moveTo>
                  <a:lnTo>
                    <a:pt x="0" y="0"/>
                  </a:lnTo>
                  <a:lnTo>
                    <a:pt x="0" y="47025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 txBox="1"/>
          <p:nvPr/>
        </p:nvSpPr>
        <p:spPr>
          <a:xfrm>
            <a:off x="8369045" y="3297428"/>
            <a:ext cx="6826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Installability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2" name="object 172"/>
          <p:cNvGrpSpPr/>
          <p:nvPr/>
        </p:nvGrpSpPr>
        <p:grpSpPr>
          <a:xfrm>
            <a:off x="8225663" y="3819677"/>
            <a:ext cx="931544" cy="495934"/>
            <a:chOff x="8225663" y="3819677"/>
            <a:chExt cx="931544" cy="495934"/>
          </a:xfrm>
        </p:grpSpPr>
        <p:sp>
          <p:nvSpPr>
            <p:cNvPr id="173" name="object 173"/>
            <p:cNvSpPr/>
            <p:nvPr/>
          </p:nvSpPr>
          <p:spPr>
            <a:xfrm>
              <a:off x="8238363" y="3832377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0" y="470255"/>
                  </a:moveTo>
                  <a:lnTo>
                    <a:pt x="905636" y="470255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470255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238363" y="4289932"/>
              <a:ext cx="906144" cy="25400"/>
            </a:xfrm>
            <a:custGeom>
              <a:avLst/>
              <a:gdLst/>
              <a:ahLst/>
              <a:cxnLst/>
              <a:rect l="l" t="t" r="r" b="b"/>
              <a:pathLst>
                <a:path w="906145" h="25400">
                  <a:moveTo>
                    <a:pt x="0" y="25400"/>
                  </a:moveTo>
                  <a:lnTo>
                    <a:pt x="905636" y="25400"/>
                  </a:lnTo>
                  <a:lnTo>
                    <a:pt x="905636" y="0"/>
                  </a:lnTo>
                  <a:lnTo>
                    <a:pt x="0" y="0"/>
                  </a:lnTo>
                  <a:lnTo>
                    <a:pt x="0" y="25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8238363" y="3832377"/>
              <a:ext cx="906144" cy="470534"/>
            </a:xfrm>
            <a:custGeom>
              <a:avLst/>
              <a:gdLst/>
              <a:ahLst/>
              <a:cxnLst/>
              <a:rect l="l" t="t" r="r" b="b"/>
              <a:pathLst>
                <a:path w="906145" h="470535">
                  <a:moveTo>
                    <a:pt x="905636" y="0"/>
                  </a:moveTo>
                  <a:lnTo>
                    <a:pt x="0" y="0"/>
                  </a:lnTo>
                  <a:lnTo>
                    <a:pt x="0" y="470255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8320278" y="3965575"/>
            <a:ext cx="7772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Calibri"/>
                <a:cs typeface="Calibri"/>
              </a:rPr>
              <a:t>Replaceability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661" y="376139"/>
            <a:ext cx="62433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2545" algn="l"/>
              </a:tabLst>
            </a:pPr>
            <a:r>
              <a:rPr sz="2800" spc="-10" dirty="0"/>
              <a:t>Modelo</a:t>
            </a:r>
            <a:r>
              <a:rPr sz="2800" spc="40" dirty="0"/>
              <a:t> </a:t>
            </a:r>
            <a:r>
              <a:rPr sz="2800" spc="-15" dirty="0"/>
              <a:t>de</a:t>
            </a:r>
            <a:r>
              <a:rPr sz="2800" spc="30" dirty="0"/>
              <a:t> </a:t>
            </a:r>
            <a:r>
              <a:rPr sz="2800" spc="-10" dirty="0"/>
              <a:t>Qualidade	</a:t>
            </a:r>
            <a:r>
              <a:rPr sz="2800" spc="-15" dirty="0"/>
              <a:t>ISO/IEC</a:t>
            </a:r>
            <a:r>
              <a:rPr sz="2800" spc="-55" dirty="0"/>
              <a:t> </a:t>
            </a:r>
            <a:r>
              <a:rPr sz="2800" spc="-15" dirty="0"/>
              <a:t>25010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17182" y="902335"/>
          <a:ext cx="8498205" cy="5400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2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776">
                <a:tc>
                  <a:txBody>
                    <a:bodyPr/>
                    <a:lstStyle/>
                    <a:p>
                      <a:pPr marL="426720" marR="372745" indent="-457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600" b="1" spc="-3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Qualidade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Definição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01700" marR="500380" indent="-3937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Exemplo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Requisito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Arquitetural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4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Suitability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55"/>
                        </a:lnSpc>
                        <a:spcBef>
                          <a:spcPts val="300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system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meet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1255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stated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implied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specified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conditions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55"/>
                        </a:lnSpc>
                        <a:spcBef>
                          <a:spcPts val="30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aplicação</a:t>
                      </a:r>
                      <a:r>
                        <a:rPr sz="105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05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permitir</a:t>
                      </a:r>
                      <a:r>
                        <a:rPr sz="105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50" spc="3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pagamento</a:t>
                      </a:r>
                      <a:r>
                        <a:rPr sz="105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por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ts val="1255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cartão</a:t>
                      </a:r>
                      <a:r>
                        <a:rPr sz="10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crédito</a:t>
                      </a:r>
                      <a:r>
                        <a:rPr sz="10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forma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segura.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Reliability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55"/>
                        </a:lnSpc>
                        <a:spcBef>
                          <a:spcPts val="300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system,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component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performs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specified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1255"/>
                        </a:lnSpc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under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conditions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period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time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Perda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 pacotes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dados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0.01%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6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efficiency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255"/>
                        </a:lnSpc>
                        <a:spcBef>
                          <a:spcPts val="305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relative</a:t>
                      </a:r>
                      <a:r>
                        <a:rPr sz="10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 the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of resources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under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stated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ts val="1255"/>
                        </a:lnSpc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conditions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55"/>
                        </a:lnSpc>
                        <a:spcBef>
                          <a:spcPts val="305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Tempo</a:t>
                      </a:r>
                      <a:r>
                        <a:rPr sz="105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  </a:t>
                      </a:r>
                      <a:r>
                        <a:rPr sz="10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processamento  </a:t>
                      </a:r>
                      <a:r>
                        <a:rPr sz="105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menor  </a:t>
                      </a:r>
                      <a:r>
                        <a:rPr sz="105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  </a:t>
                      </a:r>
                      <a:r>
                        <a:rPr sz="105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0.01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ts val="1255"/>
                        </a:lnSpc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segundo.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5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809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degree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by specified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users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achieve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goals with effectiveness,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efficiency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satisfaction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specified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context</a:t>
                      </a:r>
                      <a:r>
                        <a:rPr sz="10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use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55"/>
                        </a:lnSpc>
                        <a:spcBef>
                          <a:spcPts val="305"/>
                        </a:spcBef>
                        <a:tabLst>
                          <a:tab pos="751840" algn="l"/>
                          <a:tab pos="1465580" algn="l"/>
                          <a:tab pos="1882775" algn="l"/>
                          <a:tab pos="2510790" algn="l"/>
                        </a:tabLst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Fornecer	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interfaces	para	usuários	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com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ts val="1255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deficiências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sejam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fáceis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utilizar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Security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360">
                        <a:lnSpc>
                          <a:spcPct val="100099"/>
                        </a:lnSpc>
                        <a:spcBef>
                          <a:spcPts val="305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degree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protects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0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so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persons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other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products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systems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degree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 data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and levels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authorization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Utilizar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senhas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criptografadas.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39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Compatibility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93675">
                        <a:lnSpc>
                          <a:spcPct val="99700"/>
                        </a:lnSpc>
                        <a:spcBef>
                          <a:spcPts val="31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degree to which a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product,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component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exchange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information with other products,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systems or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components, and/or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perform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its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required functions, while sharing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same hardware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software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environment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255"/>
                        </a:lnSpc>
                        <a:spcBef>
                          <a:spcPts val="31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aplicação</a:t>
                      </a:r>
                      <a:r>
                        <a:rPr sz="10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possa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compartilhar</a:t>
                      </a:r>
                      <a:r>
                        <a:rPr sz="10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informações</a:t>
                      </a:r>
                      <a:endParaRPr sz="105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ts val="1255"/>
                        </a:lnSpc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10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redes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sociais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facebook,</a:t>
                      </a:r>
                      <a:r>
                        <a:rPr sz="10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twitter,</a:t>
                      </a:r>
                      <a:r>
                        <a:rPr sz="10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instagram.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5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Maintainability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5455">
                        <a:lnSpc>
                          <a:spcPts val="1250"/>
                        </a:lnSpc>
                        <a:spcBef>
                          <a:spcPts val="360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degree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 effectiveness and efficiency with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modified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by the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intended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maintainers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0645">
                        <a:lnSpc>
                          <a:spcPts val="1250"/>
                        </a:lnSpc>
                        <a:spcBef>
                          <a:spcPts val="360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0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tempo</a:t>
                      </a:r>
                      <a:r>
                        <a:rPr sz="10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atualização</a:t>
                      </a:r>
                      <a:r>
                        <a:rPr sz="10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deve</a:t>
                      </a:r>
                      <a:r>
                        <a:rPr sz="105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05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05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05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050" spc="-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horas.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25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Portability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ct val="100099"/>
                        </a:lnSpc>
                        <a:spcBef>
                          <a:spcPts val="310"/>
                        </a:spcBef>
                      </a:pPr>
                      <a:r>
                        <a:rPr sz="1050" spc="-5" dirty="0">
                          <a:latin typeface="Calibri"/>
                          <a:cs typeface="Calibri"/>
                        </a:rPr>
                        <a:t>degree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of effectiveness and efficiency with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 system,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product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component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can be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transferred fromone hardware, software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0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operational</a:t>
                      </a:r>
                      <a:r>
                        <a:rPr sz="10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0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usage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0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0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another</a:t>
                      </a: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77470">
                        <a:lnSpc>
                          <a:spcPts val="1250"/>
                        </a:lnSpc>
                        <a:spcBef>
                          <a:spcPts val="36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Que</a:t>
                      </a:r>
                      <a:r>
                        <a:rPr sz="10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aplicação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possa</a:t>
                      </a:r>
                      <a:r>
                        <a:rPr sz="10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ser</a:t>
                      </a:r>
                      <a:r>
                        <a:rPr sz="10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utilizada</a:t>
                      </a:r>
                      <a:r>
                        <a:rPr sz="10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em </a:t>
                      </a:r>
                      <a:r>
                        <a:rPr sz="1050" spc="-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plataformas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windows,</a:t>
                      </a:r>
                      <a:r>
                        <a:rPr sz="10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mac,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linux,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" dirty="0">
                          <a:latin typeface="Calibri"/>
                          <a:cs typeface="Calibri"/>
                        </a:rPr>
                        <a:t>android,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5" dirty="0">
                          <a:latin typeface="Calibri"/>
                          <a:cs typeface="Calibri"/>
                        </a:rPr>
                        <a:t>etc.</a:t>
                      </a:r>
                      <a:endParaRPr sz="1050" dirty="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127" y="1860933"/>
            <a:ext cx="510524" cy="2286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904"/>
              </a:lnSpc>
            </a:pP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Co</a:t>
            </a:r>
            <a:r>
              <a:rPr sz="4000" b="1" spc="-50" dirty="0">
                <a:solidFill>
                  <a:schemeClr val="bg1"/>
                </a:solidFill>
                <a:latin typeface="Calibri"/>
                <a:cs typeface="Calibri"/>
              </a:rPr>
              <a:t>nt</a:t>
            </a:r>
            <a:r>
              <a:rPr sz="4000" b="1" spc="-5" dirty="0">
                <a:solidFill>
                  <a:schemeClr val="bg1"/>
                </a:solidFill>
                <a:latin typeface="Calibri"/>
                <a:cs typeface="Calibri"/>
              </a:rPr>
              <a:t>eú</a:t>
            </a:r>
            <a:r>
              <a:rPr sz="4000" b="1" spc="10" dirty="0">
                <a:solidFill>
                  <a:schemeClr val="bg1"/>
                </a:solidFill>
                <a:latin typeface="Calibri"/>
                <a:cs typeface="Calibri"/>
              </a:rPr>
              <a:t>d</a:t>
            </a:r>
            <a:r>
              <a:rPr sz="4000" b="1" dirty="0">
                <a:solidFill>
                  <a:schemeClr val="bg1"/>
                </a:solidFill>
                <a:latin typeface="Calibri"/>
                <a:cs typeface="Calibri"/>
              </a:rPr>
              <a:t>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824" y="600455"/>
            <a:ext cx="3005455" cy="4721860"/>
            <a:chOff x="877824" y="600455"/>
            <a:chExt cx="3005455" cy="472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4031" y="600455"/>
              <a:ext cx="579120" cy="579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712" y="735012"/>
              <a:ext cx="365760" cy="311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0" y="1283207"/>
              <a:ext cx="579119" cy="582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9852" y="1419034"/>
              <a:ext cx="365760" cy="311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2005583"/>
              <a:ext cx="579119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825" y="2139124"/>
              <a:ext cx="365760" cy="311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2977895"/>
              <a:ext cx="579119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752" y="3111182"/>
              <a:ext cx="365760" cy="311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536" y="3840479"/>
              <a:ext cx="579119" cy="582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708" y="3975290"/>
              <a:ext cx="365759" cy="311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824" y="4739640"/>
              <a:ext cx="582168" cy="5821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713" y="4875466"/>
              <a:ext cx="365759" cy="3114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82978" y="655446"/>
            <a:ext cx="7305040" cy="543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2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Introdução</a:t>
            </a:r>
            <a:r>
              <a:rPr sz="2400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à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9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>
              <a:latin typeface="Calibri"/>
              <a:cs typeface="Calibri"/>
            </a:endParaRPr>
          </a:p>
          <a:p>
            <a:pPr marL="1543685" marR="113664" indent="605790">
              <a:lnSpc>
                <a:spcPts val="5960"/>
              </a:lnSpc>
              <a:spcBef>
                <a:spcPts val="425"/>
              </a:spcBef>
            </a:pP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Funções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Processo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Desenvolvimento</a:t>
            </a:r>
            <a:r>
              <a:rPr sz="2400" spc="-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2400">
              <a:latin typeface="Calibri"/>
              <a:cs typeface="Calibri"/>
            </a:endParaRPr>
          </a:p>
          <a:p>
            <a:pPr marR="2713990" algn="ctr">
              <a:lnSpc>
                <a:spcPts val="2165"/>
              </a:lnSpc>
            </a:pP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949325">
              <a:lnSpc>
                <a:spcPct val="100000"/>
              </a:lnSpc>
              <a:spcBef>
                <a:spcPts val="1330"/>
              </a:spcBef>
            </a:pP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Requisitos</a:t>
            </a:r>
            <a:r>
              <a:rPr sz="2400" spc="-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2400">
              <a:latin typeface="Calibri"/>
              <a:cs typeface="Calibri"/>
            </a:endParaRPr>
          </a:p>
          <a:p>
            <a:pPr marL="300355" marR="1699895" indent="360045">
              <a:lnSpc>
                <a:spcPts val="7090"/>
              </a:lnSpc>
              <a:spcBef>
                <a:spcPts val="935"/>
              </a:spcBef>
            </a:pP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Projeto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Documentação</a:t>
            </a:r>
            <a:r>
              <a:rPr sz="2400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2400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R="2672715" algn="ctr">
              <a:lnSpc>
                <a:spcPct val="100000"/>
              </a:lnSpc>
            </a:pP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Avaliação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1312" y="5605271"/>
            <a:ext cx="579120" cy="579120"/>
            <a:chOff x="591312" y="5605271"/>
            <a:chExt cx="579120" cy="57912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5605271"/>
              <a:ext cx="579119" cy="5791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677" y="5739574"/>
              <a:ext cx="365760" cy="3114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228" y="494792"/>
            <a:ext cx="7547609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atributos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qualidade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não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são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ortogonais.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interagem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formas</a:t>
            </a:r>
            <a:r>
              <a:rPr sz="2000" spc="-5" dirty="0">
                <a:latin typeface="Calibri"/>
                <a:cs typeface="Calibri"/>
              </a:rPr>
              <a:t> sutis,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seja,</a:t>
            </a:r>
            <a:r>
              <a:rPr sz="2000" spc="-5" dirty="0">
                <a:latin typeface="Calibri"/>
                <a:cs typeface="Calibri"/>
              </a:rPr>
              <a:t> 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projeto</a:t>
            </a:r>
            <a:r>
              <a:rPr sz="2000" spc="-10" dirty="0">
                <a:latin typeface="Calibri"/>
                <a:cs typeface="Calibri"/>
              </a:rPr>
              <a:t> que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está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em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conformidade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</a:t>
            </a:r>
            <a:r>
              <a:rPr sz="2000" spc="-5" dirty="0">
                <a:latin typeface="Calibri"/>
                <a:cs typeface="Calibri"/>
              </a:rPr>
              <a:t> 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atributo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qualidade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efeito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prejudicial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sobre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outro requisito.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9228" y="2934157"/>
            <a:ext cx="46418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F79546"/>
                </a:solidFill>
                <a:latin typeface="Calibri"/>
                <a:cs typeface="Calibri"/>
              </a:rPr>
              <a:t>Exemplo:</a:t>
            </a:r>
            <a:r>
              <a:rPr sz="2000" b="1" spc="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Portabilidade.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272" y="5126228"/>
            <a:ext cx="76968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Simplesmente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não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é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possível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satisfazer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completamente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todos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atributos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qualidade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desejados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sistema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3933" y="2173418"/>
            <a:ext cx="2718435" cy="2287270"/>
            <a:chOff x="5813933" y="2173418"/>
            <a:chExt cx="2718435" cy="2287270"/>
          </a:xfrm>
        </p:grpSpPr>
        <p:sp>
          <p:nvSpPr>
            <p:cNvPr id="10" name="object 10"/>
            <p:cNvSpPr/>
            <p:nvPr/>
          </p:nvSpPr>
          <p:spPr>
            <a:xfrm>
              <a:off x="5813933" y="2173418"/>
              <a:ext cx="2718435" cy="2287270"/>
            </a:xfrm>
            <a:custGeom>
              <a:avLst/>
              <a:gdLst/>
              <a:ahLst/>
              <a:cxnLst/>
              <a:rect l="l" t="t" r="r" b="b"/>
              <a:pathLst>
                <a:path w="2718434" h="2287270">
                  <a:moveTo>
                    <a:pt x="340023" y="0"/>
                  </a:moveTo>
                  <a:lnTo>
                    <a:pt x="0" y="2051918"/>
                  </a:lnTo>
                  <a:lnTo>
                    <a:pt x="0" y="2058228"/>
                  </a:lnTo>
                  <a:lnTo>
                    <a:pt x="2614696" y="2286694"/>
                  </a:lnTo>
                  <a:lnTo>
                    <a:pt x="2700126" y="2286694"/>
                  </a:lnTo>
                  <a:lnTo>
                    <a:pt x="2717877" y="307397"/>
                  </a:lnTo>
                  <a:lnTo>
                    <a:pt x="340023" y="0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0708" y="2191255"/>
              <a:ext cx="2684780" cy="2250440"/>
            </a:xfrm>
            <a:custGeom>
              <a:avLst/>
              <a:gdLst/>
              <a:ahLst/>
              <a:cxnLst/>
              <a:rect l="l" t="t" r="r" b="b"/>
              <a:pathLst>
                <a:path w="2684779" h="2250440">
                  <a:moveTo>
                    <a:pt x="335568" y="0"/>
                  </a:moveTo>
                  <a:lnTo>
                    <a:pt x="0" y="2023850"/>
                  </a:lnTo>
                  <a:lnTo>
                    <a:pt x="2651820" y="2250246"/>
                  </a:lnTo>
                  <a:lnTo>
                    <a:pt x="2684611" y="305879"/>
                  </a:lnTo>
                  <a:lnTo>
                    <a:pt x="3355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56732" y="2222753"/>
              <a:ext cx="2630170" cy="2186305"/>
            </a:xfrm>
            <a:custGeom>
              <a:avLst/>
              <a:gdLst/>
              <a:ahLst/>
              <a:cxnLst/>
              <a:rect l="l" t="t" r="r" b="b"/>
              <a:pathLst>
                <a:path w="2630170" h="2186304">
                  <a:moveTo>
                    <a:pt x="325997" y="0"/>
                  </a:moveTo>
                  <a:lnTo>
                    <a:pt x="0" y="1964895"/>
                  </a:lnTo>
                  <a:lnTo>
                    <a:pt x="2596986" y="2185817"/>
                  </a:lnTo>
                  <a:lnTo>
                    <a:pt x="2629777" y="300566"/>
                  </a:lnTo>
                  <a:lnTo>
                    <a:pt x="325997" y="0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5497" y="2250267"/>
              <a:ext cx="2578100" cy="2131060"/>
            </a:xfrm>
            <a:custGeom>
              <a:avLst/>
              <a:gdLst/>
              <a:ahLst/>
              <a:cxnLst/>
              <a:rect l="l" t="t" r="r" b="b"/>
              <a:pathLst>
                <a:path w="2578100" h="2131060">
                  <a:moveTo>
                    <a:pt x="316395" y="0"/>
                  </a:moveTo>
                  <a:lnTo>
                    <a:pt x="0" y="1915426"/>
                  </a:lnTo>
                  <a:lnTo>
                    <a:pt x="2544906" y="2130859"/>
                  </a:lnTo>
                  <a:lnTo>
                    <a:pt x="2577697" y="296391"/>
                  </a:lnTo>
                  <a:lnTo>
                    <a:pt x="316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2055" y="2298280"/>
              <a:ext cx="2497455" cy="2044700"/>
            </a:xfrm>
            <a:custGeom>
              <a:avLst/>
              <a:gdLst/>
              <a:ahLst/>
              <a:cxnLst/>
              <a:rect l="l" t="t" r="r" b="b"/>
              <a:pathLst>
                <a:path w="2497454" h="2044700">
                  <a:moveTo>
                    <a:pt x="2497010" y="288099"/>
                  </a:moveTo>
                  <a:lnTo>
                    <a:pt x="304076" y="0"/>
                  </a:lnTo>
                  <a:lnTo>
                    <a:pt x="0" y="1837245"/>
                  </a:lnTo>
                  <a:lnTo>
                    <a:pt x="2466873" y="2044433"/>
                  </a:lnTo>
                  <a:lnTo>
                    <a:pt x="2497010" y="288099"/>
                  </a:lnTo>
                  <a:close/>
                </a:path>
              </a:pathLst>
            </a:custGeom>
            <a:solidFill>
              <a:srgbClr val="B1D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6158" y="2516489"/>
              <a:ext cx="2206676" cy="1642355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223" y="341452"/>
            <a:ext cx="28282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Exercício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aula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63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3.</a:t>
            </a:r>
            <a:r>
              <a:rPr sz="1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Estabelecer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 os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Requisitos</a:t>
            </a:r>
            <a:r>
              <a:rPr sz="1200" b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970915"/>
            <a:ext cx="834009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Selecione</a:t>
            </a:r>
            <a:r>
              <a:rPr sz="2400" i="1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uma</a:t>
            </a:r>
            <a:r>
              <a:rPr sz="2400" i="1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aplicação</a:t>
            </a:r>
            <a:r>
              <a:rPr sz="2400" i="1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dentre</a:t>
            </a:r>
            <a:r>
              <a:rPr sz="2400" i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as</a:t>
            </a:r>
            <a:r>
              <a:rPr sz="2400" i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seguintes: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Whatsapp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Facebook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messenger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15" dirty="0">
                <a:solidFill>
                  <a:srgbClr val="556880"/>
                </a:solidFill>
                <a:latin typeface="Calibri"/>
                <a:cs typeface="Calibri"/>
              </a:rPr>
              <a:t>Instagram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30" dirty="0">
                <a:solidFill>
                  <a:srgbClr val="556880"/>
                </a:solidFill>
                <a:latin typeface="Calibri"/>
                <a:cs typeface="Calibri"/>
              </a:rPr>
              <a:t>Youtube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20" dirty="0">
                <a:solidFill>
                  <a:srgbClr val="556880"/>
                </a:solidFill>
                <a:latin typeface="Calibri"/>
                <a:cs typeface="Calibri"/>
              </a:rPr>
              <a:t>Twitter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Skype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dirty="0">
                <a:solidFill>
                  <a:srgbClr val="556880"/>
                </a:solidFill>
                <a:latin typeface="Calibri"/>
                <a:cs typeface="Calibri"/>
              </a:rPr>
              <a:t>Spotify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15" dirty="0">
                <a:solidFill>
                  <a:srgbClr val="556880"/>
                </a:solidFill>
                <a:latin typeface="Calibri"/>
                <a:cs typeface="Calibri"/>
              </a:rPr>
              <a:t>Dropbox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Netflix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i="1" spc="-35" dirty="0">
                <a:solidFill>
                  <a:srgbClr val="556880"/>
                </a:solidFill>
                <a:latin typeface="Calibri"/>
                <a:cs typeface="Calibri"/>
              </a:rPr>
              <a:t>Waze</a:t>
            </a:r>
            <a:r>
              <a:rPr sz="2400" i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social</a:t>
            </a:r>
            <a:r>
              <a:rPr sz="2400" i="1" dirty="0">
                <a:solidFill>
                  <a:srgbClr val="556880"/>
                </a:solidFill>
                <a:latin typeface="Calibri"/>
                <a:cs typeface="Calibri"/>
              </a:rPr>
              <a:t> GPS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Maps</a:t>
            </a:r>
            <a:r>
              <a:rPr sz="2400" i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56880"/>
                </a:solidFill>
                <a:latin typeface="Calibri"/>
                <a:cs typeface="Calibri"/>
              </a:rPr>
              <a:t>&amp;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56880"/>
                </a:solidFill>
                <a:latin typeface="Calibri"/>
                <a:cs typeface="Calibri"/>
              </a:rPr>
              <a:t>Traffic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Pense</a:t>
            </a:r>
            <a:r>
              <a:rPr sz="2400" i="1" spc="7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56880"/>
                </a:solidFill>
                <a:latin typeface="Calibri"/>
                <a:cs typeface="Calibri"/>
              </a:rPr>
              <a:t>em</a:t>
            </a:r>
            <a:r>
              <a:rPr sz="2400" i="1" spc="7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pelo</a:t>
            </a:r>
            <a:r>
              <a:rPr sz="2400" i="1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menos</a:t>
            </a:r>
            <a:r>
              <a:rPr sz="2400" i="1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cinco</a:t>
            </a:r>
            <a:r>
              <a:rPr sz="2400" i="1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requisitos</a:t>
            </a:r>
            <a:r>
              <a:rPr sz="2400" i="1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que</a:t>
            </a:r>
            <a:r>
              <a:rPr sz="2400" i="1" spc="9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56880"/>
                </a:solidFill>
                <a:latin typeface="Calibri"/>
                <a:cs typeface="Calibri"/>
              </a:rPr>
              <a:t>o</a:t>
            </a:r>
            <a:r>
              <a:rPr sz="2400" i="1" spc="7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arquiteto</a:t>
            </a:r>
            <a:r>
              <a:rPr sz="2400" i="1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2400" i="1" spc="7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aplicação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considerou</a:t>
            </a:r>
            <a:r>
              <a:rPr sz="2400" i="1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ao</a:t>
            </a:r>
            <a:r>
              <a:rPr sz="2400" i="1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projetar</a:t>
            </a:r>
            <a:r>
              <a:rPr sz="2400" i="1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56880"/>
                </a:solidFill>
                <a:latin typeface="Calibri"/>
                <a:cs typeface="Calibri"/>
              </a:rPr>
              <a:t>sua</a:t>
            </a:r>
            <a:r>
              <a:rPr sz="2400" i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56880"/>
                </a:solidFill>
                <a:latin typeface="Calibri"/>
                <a:cs typeface="Calibri"/>
              </a:rPr>
              <a:t>arquitetura.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5057" y="1104277"/>
            <a:ext cx="1152131" cy="11521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7426" y="2358961"/>
            <a:ext cx="933767" cy="9337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1130" y="3377946"/>
            <a:ext cx="990600" cy="12953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387726" y="976757"/>
            <a:ext cx="4344670" cy="3441065"/>
            <a:chOff x="2387726" y="976757"/>
            <a:chExt cx="4344670" cy="344106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8161" y="1372374"/>
              <a:ext cx="864095" cy="8640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891" y="976757"/>
              <a:ext cx="2592324" cy="16553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3873" y="2294394"/>
              <a:ext cx="864095" cy="8640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9560" y="2358910"/>
              <a:ext cx="1420240" cy="11521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87726" y="3121152"/>
              <a:ext cx="1296162" cy="1296162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05453" y="3587000"/>
            <a:ext cx="864095" cy="86409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03495" y="4078516"/>
            <a:ext cx="2432685" cy="1189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21" y="1362192"/>
            <a:ext cx="1031875" cy="27730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3520"/>
              </a:lnSpc>
            </a:pP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Conteúdos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FFFF"/>
                </a:solidFill>
                <a:latin typeface="Calibri"/>
                <a:cs typeface="Calibri"/>
              </a:rPr>
              <a:t>Segunda</a:t>
            </a:r>
            <a:r>
              <a:rPr sz="3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parte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824" y="600455"/>
            <a:ext cx="3005455" cy="4721860"/>
            <a:chOff x="877824" y="600455"/>
            <a:chExt cx="3005455" cy="472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4031" y="600455"/>
              <a:ext cx="579120" cy="579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712" y="735012"/>
              <a:ext cx="365760" cy="311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0" y="1283207"/>
              <a:ext cx="579119" cy="582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9852" y="1419034"/>
              <a:ext cx="365760" cy="311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2005583"/>
              <a:ext cx="579119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825" y="2139124"/>
              <a:ext cx="365760" cy="311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2977895"/>
              <a:ext cx="579119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752" y="3111182"/>
              <a:ext cx="365760" cy="311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536" y="3840479"/>
              <a:ext cx="579119" cy="582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708" y="3975290"/>
              <a:ext cx="365759" cy="311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824" y="4739640"/>
              <a:ext cx="582168" cy="5821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713" y="4875466"/>
              <a:ext cx="365759" cy="3114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82978" y="655446"/>
            <a:ext cx="7305040" cy="543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2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Introdução</a:t>
            </a:r>
            <a:r>
              <a:rPr sz="2400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à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9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>
              <a:latin typeface="Calibri"/>
              <a:cs typeface="Calibri"/>
            </a:endParaRPr>
          </a:p>
          <a:p>
            <a:pPr marL="1543685" marR="113664" indent="605790">
              <a:lnSpc>
                <a:spcPts val="5960"/>
              </a:lnSpc>
              <a:spcBef>
                <a:spcPts val="425"/>
              </a:spcBef>
            </a:pP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Funções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do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Processo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Desenvolvimento</a:t>
            </a:r>
            <a:r>
              <a:rPr sz="2400" spc="-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2400">
              <a:latin typeface="Calibri"/>
              <a:cs typeface="Calibri"/>
            </a:endParaRPr>
          </a:p>
          <a:p>
            <a:pPr marL="1543685">
              <a:lnSpc>
                <a:spcPts val="2165"/>
              </a:lnSpc>
            </a:pP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949325">
              <a:lnSpc>
                <a:spcPct val="100000"/>
              </a:lnSpc>
              <a:spcBef>
                <a:spcPts val="1330"/>
              </a:spcBef>
            </a:pP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Requisitos</a:t>
            </a:r>
            <a:r>
              <a:rPr sz="2400" spc="-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endParaRPr sz="2400">
              <a:latin typeface="Calibri"/>
              <a:cs typeface="Calibri"/>
            </a:endParaRPr>
          </a:p>
          <a:p>
            <a:pPr marL="300355" marR="1574800" indent="360045">
              <a:lnSpc>
                <a:spcPts val="7090"/>
              </a:lnSpc>
              <a:spcBef>
                <a:spcPts val="935"/>
              </a:spcBef>
            </a:pP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Projeto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da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Arquitetura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Documentação</a:t>
            </a:r>
            <a:r>
              <a:rPr sz="2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da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Arquitetura</a:t>
            </a:r>
            <a:r>
              <a:rPr sz="2400" b="1" spc="-8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79546"/>
                </a:solidFill>
                <a:latin typeface="Calibri"/>
                <a:cs typeface="Calibri"/>
              </a:rPr>
              <a:t>Avaliação</a:t>
            </a:r>
            <a:r>
              <a:rPr sz="2400" b="1" spc="-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da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 Arquitetura</a:t>
            </a:r>
            <a:r>
              <a:rPr sz="2400" b="1" spc="-10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1312" y="5605271"/>
            <a:ext cx="579120" cy="579120"/>
            <a:chOff x="591312" y="5605271"/>
            <a:chExt cx="579120" cy="57912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5605271"/>
              <a:ext cx="579119" cy="5791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677" y="5739574"/>
              <a:ext cx="365760" cy="31146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320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 </a:t>
            </a:r>
            <a:r>
              <a:rPr dirty="0"/>
              <a:t>de design da </a:t>
            </a:r>
            <a:r>
              <a:rPr spc="5" dirty="0"/>
              <a:t> </a:t>
            </a:r>
            <a:r>
              <a:rPr spc="-30" dirty="0"/>
              <a:t>Arquitetura</a:t>
            </a:r>
            <a:r>
              <a:rPr spc="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259582" y="3464763"/>
            <a:ext cx="26244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2.</a:t>
            </a:r>
            <a:r>
              <a:rPr sz="5400" b="1" spc="-85" dirty="0">
                <a:latin typeface="Calibri"/>
                <a:cs typeface="Calibri"/>
              </a:rPr>
              <a:t> </a:t>
            </a:r>
            <a:r>
              <a:rPr sz="5400" b="1" spc="-5" dirty="0">
                <a:latin typeface="Calibri"/>
                <a:cs typeface="Calibri"/>
              </a:rPr>
              <a:t>Design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39949" y="1792587"/>
            <a:ext cx="3599815" cy="4445000"/>
            <a:chOff x="2539949" y="1792587"/>
            <a:chExt cx="3599815" cy="4445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9949" y="1792587"/>
              <a:ext cx="3599402" cy="4444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92500" y="2854578"/>
              <a:ext cx="1583055" cy="1944370"/>
            </a:xfrm>
            <a:custGeom>
              <a:avLst/>
              <a:gdLst/>
              <a:ahLst/>
              <a:cxnLst/>
              <a:rect l="l" t="t" r="r" b="b"/>
              <a:pathLst>
                <a:path w="1583054" h="1944370">
                  <a:moveTo>
                    <a:pt x="1583054" y="0"/>
                  </a:moveTo>
                  <a:lnTo>
                    <a:pt x="0" y="0"/>
                  </a:lnTo>
                  <a:lnTo>
                    <a:pt x="0" y="1944243"/>
                  </a:lnTo>
                  <a:lnTo>
                    <a:pt x="1583054" y="1944243"/>
                  </a:lnTo>
                  <a:lnTo>
                    <a:pt x="1583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92500" y="2854579"/>
            <a:ext cx="1583055" cy="194437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1800" b="1" spc="-5" dirty="0">
                <a:solidFill>
                  <a:srgbClr val="006FC0"/>
                </a:solidFill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8855" y="3202304"/>
            <a:ext cx="5125720" cy="2382520"/>
            <a:chOff x="598855" y="3202304"/>
            <a:chExt cx="5125720" cy="2382520"/>
          </a:xfrm>
        </p:grpSpPr>
        <p:sp>
          <p:nvSpPr>
            <p:cNvPr id="8" name="object 8"/>
            <p:cNvSpPr/>
            <p:nvPr/>
          </p:nvSpPr>
          <p:spPr>
            <a:xfrm>
              <a:off x="1691640" y="3202304"/>
              <a:ext cx="4032885" cy="2382520"/>
            </a:xfrm>
            <a:custGeom>
              <a:avLst/>
              <a:gdLst/>
              <a:ahLst/>
              <a:cxnLst/>
              <a:rect l="l" t="t" r="r" b="b"/>
              <a:pathLst>
                <a:path w="4032885" h="2382520">
                  <a:moveTo>
                    <a:pt x="1586611" y="2154428"/>
                  </a:moveTo>
                  <a:lnTo>
                    <a:pt x="35864" y="1519961"/>
                  </a:lnTo>
                  <a:lnTo>
                    <a:pt x="99047" y="1511046"/>
                  </a:lnTo>
                  <a:lnTo>
                    <a:pt x="103378" y="1510411"/>
                  </a:lnTo>
                  <a:lnTo>
                    <a:pt x="105791" y="1507236"/>
                  </a:lnTo>
                  <a:lnTo>
                    <a:pt x="104775" y="1500251"/>
                  </a:lnTo>
                  <a:lnTo>
                    <a:pt x="101600" y="1497838"/>
                  </a:lnTo>
                  <a:lnTo>
                    <a:pt x="0" y="1512189"/>
                  </a:lnTo>
                  <a:lnTo>
                    <a:pt x="62484" y="1593596"/>
                  </a:lnTo>
                  <a:lnTo>
                    <a:pt x="66421" y="1594104"/>
                  </a:lnTo>
                  <a:lnTo>
                    <a:pt x="72009" y="1589786"/>
                  </a:lnTo>
                  <a:lnTo>
                    <a:pt x="72517" y="1585849"/>
                  </a:lnTo>
                  <a:lnTo>
                    <a:pt x="70358" y="1583055"/>
                  </a:lnTo>
                  <a:lnTo>
                    <a:pt x="31076" y="1531785"/>
                  </a:lnTo>
                  <a:lnTo>
                    <a:pt x="1581785" y="2166112"/>
                  </a:lnTo>
                  <a:lnTo>
                    <a:pt x="1586611" y="2154428"/>
                  </a:lnTo>
                  <a:close/>
                </a:path>
                <a:path w="4032885" h="2382520">
                  <a:moveTo>
                    <a:pt x="3242056" y="2370201"/>
                  </a:moveTo>
                  <a:lnTo>
                    <a:pt x="180505" y="1515757"/>
                  </a:lnTo>
                  <a:lnTo>
                    <a:pt x="204787" y="1509395"/>
                  </a:lnTo>
                  <a:lnTo>
                    <a:pt x="246507" y="1498473"/>
                  </a:lnTo>
                  <a:lnTo>
                    <a:pt x="248539" y="1495044"/>
                  </a:lnTo>
                  <a:lnTo>
                    <a:pt x="246761" y="1488186"/>
                  </a:lnTo>
                  <a:lnTo>
                    <a:pt x="243332" y="1486154"/>
                  </a:lnTo>
                  <a:lnTo>
                    <a:pt x="144018" y="1512189"/>
                  </a:lnTo>
                  <a:lnTo>
                    <a:pt x="213220" y="1583436"/>
                  </a:lnTo>
                  <a:lnTo>
                    <a:pt x="215519" y="1585849"/>
                  </a:lnTo>
                  <a:lnTo>
                    <a:pt x="219583" y="1585849"/>
                  </a:lnTo>
                  <a:lnTo>
                    <a:pt x="221996" y="1583436"/>
                  </a:lnTo>
                  <a:lnTo>
                    <a:pt x="224536" y="1581023"/>
                  </a:lnTo>
                  <a:lnTo>
                    <a:pt x="224663" y="1576959"/>
                  </a:lnTo>
                  <a:lnTo>
                    <a:pt x="222123" y="1574419"/>
                  </a:lnTo>
                  <a:lnTo>
                    <a:pt x="177190" y="1528114"/>
                  </a:lnTo>
                  <a:lnTo>
                    <a:pt x="3238754" y="2382393"/>
                  </a:lnTo>
                  <a:lnTo>
                    <a:pt x="3242056" y="2370201"/>
                  </a:lnTo>
                  <a:close/>
                </a:path>
                <a:path w="4032885" h="2382520">
                  <a:moveTo>
                    <a:pt x="4032504" y="0"/>
                  </a:moveTo>
                  <a:lnTo>
                    <a:pt x="3930523" y="11811"/>
                  </a:lnTo>
                  <a:lnTo>
                    <a:pt x="3928110" y="14986"/>
                  </a:lnTo>
                  <a:lnTo>
                    <a:pt x="3928872" y="21971"/>
                  </a:lnTo>
                  <a:lnTo>
                    <a:pt x="3932047" y="24384"/>
                  </a:lnTo>
                  <a:lnTo>
                    <a:pt x="4000004" y="16522"/>
                  </a:lnTo>
                  <a:lnTo>
                    <a:pt x="3452622" y="426974"/>
                  </a:lnTo>
                  <a:lnTo>
                    <a:pt x="3456432" y="432054"/>
                  </a:lnTo>
                  <a:lnTo>
                    <a:pt x="3453003" y="437388"/>
                  </a:lnTo>
                  <a:lnTo>
                    <a:pt x="3998595" y="783475"/>
                  </a:lnTo>
                  <a:lnTo>
                    <a:pt x="3930396" y="780923"/>
                  </a:lnTo>
                  <a:lnTo>
                    <a:pt x="3927475" y="783717"/>
                  </a:lnTo>
                  <a:lnTo>
                    <a:pt x="3927221" y="790702"/>
                  </a:lnTo>
                  <a:lnTo>
                    <a:pt x="3930015" y="793623"/>
                  </a:lnTo>
                  <a:lnTo>
                    <a:pt x="4032504" y="797433"/>
                  </a:lnTo>
                  <a:lnTo>
                    <a:pt x="4031780" y="796036"/>
                  </a:lnTo>
                  <a:lnTo>
                    <a:pt x="3986911" y="709422"/>
                  </a:lnTo>
                  <a:lnTo>
                    <a:pt x="3985387" y="706374"/>
                  </a:lnTo>
                  <a:lnTo>
                    <a:pt x="3981577" y="705104"/>
                  </a:lnTo>
                  <a:lnTo>
                    <a:pt x="3978402" y="706755"/>
                  </a:lnTo>
                  <a:lnTo>
                    <a:pt x="3975354" y="708279"/>
                  </a:lnTo>
                  <a:lnTo>
                    <a:pt x="3974084" y="712216"/>
                  </a:lnTo>
                  <a:lnTo>
                    <a:pt x="3975735" y="715264"/>
                  </a:lnTo>
                  <a:lnTo>
                    <a:pt x="4005491" y="772833"/>
                  </a:lnTo>
                  <a:lnTo>
                    <a:pt x="3467582" y="431634"/>
                  </a:lnTo>
                  <a:lnTo>
                    <a:pt x="4007447" y="26822"/>
                  </a:lnTo>
                  <a:lnTo>
                    <a:pt x="3980942" y="89662"/>
                  </a:lnTo>
                  <a:lnTo>
                    <a:pt x="3982466" y="93345"/>
                  </a:lnTo>
                  <a:lnTo>
                    <a:pt x="3985641" y="94742"/>
                  </a:lnTo>
                  <a:lnTo>
                    <a:pt x="3988943" y="96012"/>
                  </a:lnTo>
                  <a:lnTo>
                    <a:pt x="3992626" y="94488"/>
                  </a:lnTo>
                  <a:lnTo>
                    <a:pt x="3994023" y="91313"/>
                  </a:lnTo>
                  <a:lnTo>
                    <a:pt x="4031424" y="2540"/>
                  </a:lnTo>
                  <a:lnTo>
                    <a:pt x="4032504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55" y="3910075"/>
              <a:ext cx="1944370" cy="853440"/>
            </a:xfrm>
            <a:custGeom>
              <a:avLst/>
              <a:gdLst/>
              <a:ahLst/>
              <a:cxnLst/>
              <a:rect l="l" t="t" r="r" b="b"/>
              <a:pathLst>
                <a:path w="1944370" h="853439">
                  <a:moveTo>
                    <a:pt x="1944192" y="0"/>
                  </a:moveTo>
                  <a:lnTo>
                    <a:pt x="0" y="0"/>
                  </a:lnTo>
                  <a:lnTo>
                    <a:pt x="0" y="806957"/>
                  </a:lnTo>
                  <a:lnTo>
                    <a:pt x="64798" y="816550"/>
                  </a:lnTo>
                  <a:lnTo>
                    <a:pt x="126720" y="824908"/>
                  </a:lnTo>
                  <a:lnTo>
                    <a:pt x="185904" y="832078"/>
                  </a:lnTo>
                  <a:lnTo>
                    <a:pt x="242485" y="838108"/>
                  </a:lnTo>
                  <a:lnTo>
                    <a:pt x="296602" y="843045"/>
                  </a:lnTo>
                  <a:lnTo>
                    <a:pt x="348390" y="846939"/>
                  </a:lnTo>
                  <a:lnTo>
                    <a:pt x="397987" y="849836"/>
                  </a:lnTo>
                  <a:lnTo>
                    <a:pt x="445530" y="851784"/>
                  </a:lnTo>
                  <a:lnTo>
                    <a:pt x="491156" y="852831"/>
                  </a:lnTo>
                  <a:lnTo>
                    <a:pt x="535001" y="853025"/>
                  </a:lnTo>
                  <a:lnTo>
                    <a:pt x="577203" y="852414"/>
                  </a:lnTo>
                  <a:lnTo>
                    <a:pt x="617898" y="851044"/>
                  </a:lnTo>
                  <a:lnTo>
                    <a:pt x="657224" y="848965"/>
                  </a:lnTo>
                  <a:lnTo>
                    <a:pt x="695318" y="846223"/>
                  </a:lnTo>
                  <a:lnTo>
                    <a:pt x="768354" y="838944"/>
                  </a:lnTo>
                  <a:lnTo>
                    <a:pt x="838104" y="829589"/>
                  </a:lnTo>
                  <a:lnTo>
                    <a:pt x="905662" y="818540"/>
                  </a:lnTo>
                  <a:lnTo>
                    <a:pt x="1005287" y="799627"/>
                  </a:lnTo>
                  <a:lnTo>
                    <a:pt x="1140674" y="772047"/>
                  </a:lnTo>
                  <a:lnTo>
                    <a:pt x="1211927" y="758104"/>
                  </a:lnTo>
                  <a:lnTo>
                    <a:pt x="1287014" y="744569"/>
                  </a:lnTo>
                  <a:lnTo>
                    <a:pt x="1326338" y="738073"/>
                  </a:lnTo>
                  <a:lnTo>
                    <a:pt x="1367031" y="731823"/>
                  </a:lnTo>
                  <a:lnTo>
                    <a:pt x="1409230" y="725866"/>
                  </a:lnTo>
                  <a:lnTo>
                    <a:pt x="1453073" y="720249"/>
                  </a:lnTo>
                  <a:lnTo>
                    <a:pt x="1498695" y="715021"/>
                  </a:lnTo>
                  <a:lnTo>
                    <a:pt x="1546235" y="710229"/>
                  </a:lnTo>
                  <a:lnTo>
                    <a:pt x="1595828" y="705921"/>
                  </a:lnTo>
                  <a:lnTo>
                    <a:pt x="1647613" y="702145"/>
                  </a:lnTo>
                  <a:lnTo>
                    <a:pt x="1701725" y="698948"/>
                  </a:lnTo>
                  <a:lnTo>
                    <a:pt x="1758302" y="696379"/>
                  </a:lnTo>
                  <a:lnTo>
                    <a:pt x="1817481" y="694484"/>
                  </a:lnTo>
                  <a:lnTo>
                    <a:pt x="1879398" y="693313"/>
                  </a:lnTo>
                  <a:lnTo>
                    <a:pt x="1944192" y="692912"/>
                  </a:lnTo>
                  <a:lnTo>
                    <a:pt x="1944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555" y="3910075"/>
              <a:ext cx="1944370" cy="853440"/>
            </a:xfrm>
            <a:custGeom>
              <a:avLst/>
              <a:gdLst/>
              <a:ahLst/>
              <a:cxnLst/>
              <a:rect l="l" t="t" r="r" b="b"/>
              <a:pathLst>
                <a:path w="1944370" h="853439">
                  <a:moveTo>
                    <a:pt x="0" y="0"/>
                  </a:moveTo>
                  <a:lnTo>
                    <a:pt x="1944192" y="0"/>
                  </a:lnTo>
                  <a:lnTo>
                    <a:pt x="1944192" y="692912"/>
                  </a:lnTo>
                  <a:lnTo>
                    <a:pt x="1879398" y="693313"/>
                  </a:lnTo>
                  <a:lnTo>
                    <a:pt x="1817481" y="694484"/>
                  </a:lnTo>
                  <a:lnTo>
                    <a:pt x="1758302" y="696379"/>
                  </a:lnTo>
                  <a:lnTo>
                    <a:pt x="1701725" y="698948"/>
                  </a:lnTo>
                  <a:lnTo>
                    <a:pt x="1647613" y="702145"/>
                  </a:lnTo>
                  <a:lnTo>
                    <a:pt x="1595828" y="705921"/>
                  </a:lnTo>
                  <a:lnTo>
                    <a:pt x="1546235" y="710229"/>
                  </a:lnTo>
                  <a:lnTo>
                    <a:pt x="1498695" y="715021"/>
                  </a:lnTo>
                  <a:lnTo>
                    <a:pt x="1453073" y="720249"/>
                  </a:lnTo>
                  <a:lnTo>
                    <a:pt x="1409230" y="725866"/>
                  </a:lnTo>
                  <a:lnTo>
                    <a:pt x="1367031" y="731823"/>
                  </a:lnTo>
                  <a:lnTo>
                    <a:pt x="1326338" y="738073"/>
                  </a:lnTo>
                  <a:lnTo>
                    <a:pt x="1287014" y="744569"/>
                  </a:lnTo>
                  <a:lnTo>
                    <a:pt x="1248923" y="751261"/>
                  </a:lnTo>
                  <a:lnTo>
                    <a:pt x="1175890" y="765048"/>
                  </a:lnTo>
                  <a:lnTo>
                    <a:pt x="1106142" y="779052"/>
                  </a:lnTo>
                  <a:lnTo>
                    <a:pt x="1072159" y="786015"/>
                  </a:lnTo>
                  <a:lnTo>
                    <a:pt x="1038586" y="792889"/>
                  </a:lnTo>
                  <a:lnTo>
                    <a:pt x="972124" y="806180"/>
                  </a:lnTo>
                  <a:lnTo>
                    <a:pt x="905662" y="818540"/>
                  </a:lnTo>
                  <a:lnTo>
                    <a:pt x="838104" y="829589"/>
                  </a:lnTo>
                  <a:lnTo>
                    <a:pt x="768354" y="838944"/>
                  </a:lnTo>
                  <a:lnTo>
                    <a:pt x="695318" y="846223"/>
                  </a:lnTo>
                  <a:lnTo>
                    <a:pt x="657224" y="848965"/>
                  </a:lnTo>
                  <a:lnTo>
                    <a:pt x="617898" y="851044"/>
                  </a:lnTo>
                  <a:lnTo>
                    <a:pt x="577203" y="852414"/>
                  </a:lnTo>
                  <a:lnTo>
                    <a:pt x="535001" y="853025"/>
                  </a:lnTo>
                  <a:lnTo>
                    <a:pt x="491156" y="852831"/>
                  </a:lnTo>
                  <a:lnTo>
                    <a:pt x="445530" y="851784"/>
                  </a:lnTo>
                  <a:lnTo>
                    <a:pt x="397987" y="849836"/>
                  </a:lnTo>
                  <a:lnTo>
                    <a:pt x="348390" y="846939"/>
                  </a:lnTo>
                  <a:lnTo>
                    <a:pt x="296602" y="843045"/>
                  </a:lnTo>
                  <a:lnTo>
                    <a:pt x="242485" y="838108"/>
                  </a:lnTo>
                  <a:lnTo>
                    <a:pt x="185904" y="832078"/>
                  </a:lnTo>
                  <a:lnTo>
                    <a:pt x="126720" y="824908"/>
                  </a:lnTo>
                  <a:lnTo>
                    <a:pt x="64798" y="816550"/>
                  </a:lnTo>
                  <a:lnTo>
                    <a:pt x="0" y="80695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8984" y="3988257"/>
            <a:ext cx="1728470" cy="70802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151130" marR="138430" indent="280035">
              <a:lnSpc>
                <a:spcPct val="100000"/>
              </a:lnSpc>
              <a:spcBef>
                <a:spcPts val="1040"/>
              </a:spcBef>
            </a:pP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Selection</a:t>
            </a:r>
            <a:r>
              <a:rPr sz="1400" b="1" spc="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Architectural</a:t>
            </a:r>
            <a:r>
              <a:rPr sz="14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Views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5782" y="2958160"/>
            <a:ext cx="1728470" cy="708025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391795" marR="382270" algn="ctr">
              <a:lnSpc>
                <a:spcPct val="100000"/>
              </a:lnSpc>
              <a:spcBef>
                <a:spcPts val="195"/>
              </a:spcBef>
            </a:pP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Selection</a:t>
            </a:r>
            <a:r>
              <a:rPr sz="14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sz="1400" b="1" spc="-25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1400" b="1" spc="-3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1400" b="1" spc="-15" dirty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sz="1400" b="1" spc="-2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006FC0"/>
                </a:solidFill>
                <a:latin typeface="Calibri"/>
                <a:cs typeface="Calibri"/>
              </a:rPr>
              <a:t>l  </a:t>
            </a:r>
            <a:r>
              <a:rPr sz="1400" b="1" spc="-20" dirty="0">
                <a:solidFill>
                  <a:srgbClr val="006FC0"/>
                </a:solidFill>
                <a:latin typeface="Calibri"/>
                <a:cs typeface="Calibri"/>
              </a:rPr>
              <a:t>Patterns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082" y="3956050"/>
            <a:ext cx="1492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006FC0"/>
                </a:solidFill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24357" y="476199"/>
            <a:ext cx="816038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21125" algn="l"/>
              </a:tabLst>
            </a:pPr>
            <a:r>
              <a:rPr i="1" u="heavy" spc="-1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De</a:t>
            </a:r>
            <a:r>
              <a:rPr i="1" u="heavy" spc="-2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s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ign</a:t>
            </a:r>
            <a:r>
              <a:rPr i="1" u="heavy" spc="4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da</a:t>
            </a:r>
            <a:r>
              <a:rPr i="1" u="heavy" spc="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i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</a:t>
            </a:r>
            <a:r>
              <a:rPr i="1" u="heavy" spc="-1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rqui</a:t>
            </a:r>
            <a:r>
              <a:rPr i="1" u="heavy" spc="-3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t</a:t>
            </a:r>
            <a:r>
              <a:rPr i="1" u="heavy" spc="-4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e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tura</a:t>
            </a:r>
            <a:r>
              <a:rPr i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	</a:t>
            </a:r>
            <a:r>
              <a:rPr sz="4400"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=</a:t>
            </a:r>
            <a:r>
              <a:rPr sz="4400" i="1" u="heavy" spc="-28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i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l</a:t>
            </a:r>
            <a:r>
              <a:rPr i="1" u="heavy" spc="-2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c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an</a:t>
            </a:r>
            <a:r>
              <a:rPr i="1" u="heavy" spc="-3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ç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ar as</a:t>
            </a:r>
            <a:r>
              <a:rPr i="1" u="heavy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qu</a:t>
            </a:r>
            <a:r>
              <a:rPr i="1" u="heavy" spc="-2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l</a:t>
            </a:r>
            <a:r>
              <a:rPr i="1" u="heavy" spc="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i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d</a:t>
            </a:r>
            <a:r>
              <a:rPr i="1" u="heavy" spc="-1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d</a:t>
            </a:r>
            <a:r>
              <a:rPr i="1" u="heavy" spc="-20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e</a:t>
            </a:r>
            <a:r>
              <a:rPr i="1" u="heavy" spc="-5" dirty="0">
                <a:solidFill>
                  <a:srgbClr val="F79546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grpSp>
        <p:nvGrpSpPr>
          <p:cNvPr id="15" name="object 15"/>
          <p:cNvGrpSpPr/>
          <p:nvPr/>
        </p:nvGrpSpPr>
        <p:grpSpPr>
          <a:xfrm>
            <a:off x="6484873" y="2238629"/>
            <a:ext cx="510540" cy="514984"/>
            <a:chOff x="6484873" y="2238629"/>
            <a:chExt cx="510540" cy="514984"/>
          </a:xfrm>
        </p:grpSpPr>
        <p:sp>
          <p:nvSpPr>
            <p:cNvPr id="16" name="object 16"/>
            <p:cNvSpPr/>
            <p:nvPr/>
          </p:nvSpPr>
          <p:spPr>
            <a:xfrm>
              <a:off x="6497573" y="2251329"/>
              <a:ext cx="485140" cy="489584"/>
            </a:xfrm>
            <a:custGeom>
              <a:avLst/>
              <a:gdLst/>
              <a:ahLst/>
              <a:cxnLst/>
              <a:rect l="l" t="t" r="r" b="b"/>
              <a:pathLst>
                <a:path w="485140" h="489585">
                  <a:moveTo>
                    <a:pt x="363474" y="0"/>
                  </a:moveTo>
                  <a:lnTo>
                    <a:pt x="121157" y="0"/>
                  </a:lnTo>
                  <a:lnTo>
                    <a:pt x="121157" y="246887"/>
                  </a:lnTo>
                  <a:lnTo>
                    <a:pt x="0" y="246887"/>
                  </a:lnTo>
                  <a:lnTo>
                    <a:pt x="242316" y="489204"/>
                  </a:lnTo>
                  <a:lnTo>
                    <a:pt x="484631" y="246887"/>
                  </a:lnTo>
                  <a:lnTo>
                    <a:pt x="363474" y="246887"/>
                  </a:lnTo>
                  <a:lnTo>
                    <a:pt x="36347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7573" y="2251329"/>
              <a:ext cx="485140" cy="489584"/>
            </a:xfrm>
            <a:custGeom>
              <a:avLst/>
              <a:gdLst/>
              <a:ahLst/>
              <a:cxnLst/>
              <a:rect l="l" t="t" r="r" b="b"/>
              <a:pathLst>
                <a:path w="485140" h="489585">
                  <a:moveTo>
                    <a:pt x="0" y="246887"/>
                  </a:moveTo>
                  <a:lnTo>
                    <a:pt x="121157" y="246887"/>
                  </a:lnTo>
                  <a:lnTo>
                    <a:pt x="121157" y="0"/>
                  </a:lnTo>
                  <a:lnTo>
                    <a:pt x="363474" y="0"/>
                  </a:lnTo>
                  <a:lnTo>
                    <a:pt x="363474" y="246887"/>
                  </a:lnTo>
                  <a:lnTo>
                    <a:pt x="484631" y="246887"/>
                  </a:lnTo>
                  <a:lnTo>
                    <a:pt x="242316" y="489204"/>
                  </a:lnTo>
                  <a:lnTo>
                    <a:pt x="0" y="24688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96965" y="1557350"/>
            <a:ext cx="100456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45" dirty="0">
                <a:solidFill>
                  <a:srgbClr val="9BBA58"/>
                </a:solidFill>
                <a:latin typeface="Calibri"/>
                <a:cs typeface="Calibri"/>
              </a:rPr>
              <a:t>T</a:t>
            </a:r>
            <a:r>
              <a:rPr sz="3200" b="1" spc="-20" dirty="0">
                <a:solidFill>
                  <a:srgbClr val="9BBA58"/>
                </a:solidFill>
                <a:latin typeface="Calibri"/>
                <a:cs typeface="Calibri"/>
              </a:rPr>
              <a:t>á</a:t>
            </a:r>
            <a:r>
              <a:rPr sz="3200" b="1" spc="-5" dirty="0">
                <a:solidFill>
                  <a:srgbClr val="9BBA58"/>
                </a:solidFill>
                <a:latin typeface="Calibri"/>
                <a:cs typeface="Calibri"/>
              </a:rPr>
              <a:t>ti</a:t>
            </a:r>
            <a:r>
              <a:rPr sz="3200" b="1" spc="-15" dirty="0">
                <a:solidFill>
                  <a:srgbClr val="9BBA58"/>
                </a:solidFill>
                <a:latin typeface="Calibri"/>
                <a:cs typeface="Calibri"/>
              </a:rPr>
              <a:t>c</a:t>
            </a:r>
            <a:r>
              <a:rPr sz="3200" b="1" spc="-5" dirty="0">
                <a:solidFill>
                  <a:srgbClr val="9BBA58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5551" y="341452"/>
            <a:ext cx="3674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5" dirty="0"/>
              <a:t> </a:t>
            </a:r>
            <a:r>
              <a:rPr spc="-25" dirty="0"/>
              <a:t>Arquiteturais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4461" y="1143127"/>
            <a:ext cx="8057515" cy="516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“</a:t>
            </a:r>
            <a:r>
              <a:rPr sz="1800" i="1" spc="-10" dirty="0">
                <a:latin typeface="Calibri"/>
                <a:cs typeface="Calibri"/>
              </a:rPr>
              <a:t>Most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</a:t>
            </a:r>
            <a:r>
              <a:rPr sz="1800" i="1" spc="19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1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IT</a:t>
            </a:r>
            <a:r>
              <a:rPr sz="1800" i="1" spc="17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applications</a:t>
            </a:r>
            <a:r>
              <a:rPr sz="1800" i="1" spc="16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I’ve</a:t>
            </a:r>
            <a:r>
              <a:rPr sz="1800" i="1" spc="17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worked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on</a:t>
            </a:r>
            <a:r>
              <a:rPr sz="1800" i="1" spc="18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17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17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last</a:t>
            </a:r>
            <a:r>
              <a:rPr sz="1800" i="1" spc="19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ten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years</a:t>
            </a:r>
            <a:r>
              <a:rPr sz="1800" i="1" spc="165" dirty="0">
                <a:latin typeface="Calibri"/>
                <a:cs typeface="Calibri"/>
              </a:rPr>
              <a:t> </a:t>
            </a:r>
            <a:r>
              <a:rPr sz="1800" i="1" spc="5" dirty="0">
                <a:latin typeface="Calibri"/>
                <a:cs typeface="Calibri"/>
              </a:rPr>
              <a:t>are</a:t>
            </a:r>
            <a:r>
              <a:rPr sz="1800" i="1" spc="17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based</a:t>
            </a:r>
            <a:r>
              <a:rPr sz="1800" i="1" spc="18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around</a:t>
            </a:r>
            <a:r>
              <a:rPr sz="1800" i="1" spc="17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small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number</a:t>
            </a:r>
            <a:r>
              <a:rPr sz="1800" i="1" spc="8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of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well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understood,</a:t>
            </a:r>
            <a:r>
              <a:rPr sz="1800" i="1" spc="10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proven</a:t>
            </a:r>
            <a:r>
              <a:rPr sz="1800" i="1" spc="9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architectures.</a:t>
            </a:r>
            <a:r>
              <a:rPr sz="1800" i="1" spc="8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There’s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9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good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reason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for</a:t>
            </a:r>
            <a:r>
              <a:rPr sz="1800" i="1" spc="11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this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–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they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work”.</a:t>
            </a:r>
            <a:endParaRPr sz="1800">
              <a:latin typeface="Calibri"/>
              <a:cs typeface="Calibri"/>
            </a:endParaRPr>
          </a:p>
          <a:p>
            <a:pPr marL="640969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Gorton,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2006.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spc="-15" dirty="0">
                <a:latin typeface="Calibri"/>
                <a:cs typeface="Calibri"/>
              </a:rPr>
              <a:t>Aproveitar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soluções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conhecidas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minimiza</a:t>
            </a:r>
            <a:r>
              <a:rPr sz="1800" b="1" spc="29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os</a:t>
            </a:r>
            <a:r>
              <a:rPr sz="1800" b="1" spc="29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riscos</a:t>
            </a:r>
            <a:r>
              <a:rPr sz="1800" b="1" spc="3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aplicação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possa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falhar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devido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arquitetura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inadequada.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927340" algn="l"/>
              </a:tabLst>
            </a:pPr>
            <a:r>
              <a:rPr sz="1800" spc="-10" dirty="0">
                <a:latin typeface="Calibri"/>
                <a:cs typeface="Calibri"/>
              </a:rPr>
              <a:t>Assim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etapa</a:t>
            </a:r>
            <a:r>
              <a:rPr sz="1800" spc="43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inicial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envolve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seleção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</a:t>
            </a:r>
            <a:r>
              <a:rPr sz="1800" spc="4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padrão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arquitetural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ajude	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satisfazer</a:t>
            </a:r>
            <a:r>
              <a:rPr sz="18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os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 requisitos</a:t>
            </a:r>
            <a:r>
              <a:rPr sz="1800" b="1" spc="-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essenciais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0160" algn="just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aplicações </a:t>
            </a:r>
            <a:r>
              <a:rPr sz="1800" dirty="0">
                <a:latin typeface="Calibri"/>
                <a:cs typeface="Calibri"/>
              </a:rPr>
              <a:t>pequenas, </a:t>
            </a:r>
            <a:r>
              <a:rPr sz="1800" spc="-5" dirty="0">
                <a:latin typeface="Calibri"/>
                <a:cs typeface="Calibri"/>
              </a:rPr>
              <a:t>somente um </a:t>
            </a:r>
            <a:r>
              <a:rPr sz="1800" spc="-10" dirty="0">
                <a:latin typeface="Calibri"/>
                <a:cs typeface="Calibri"/>
              </a:rPr>
              <a:t>padrão </a:t>
            </a:r>
            <a:r>
              <a:rPr sz="1800" dirty="0">
                <a:latin typeface="Calibri"/>
                <a:cs typeface="Calibri"/>
              </a:rPr>
              <a:t>pode </a:t>
            </a:r>
            <a:r>
              <a:rPr sz="1800" spc="-10" dirty="0">
                <a:latin typeface="Calibri"/>
                <a:cs typeface="Calibri"/>
              </a:rPr>
              <a:t>ser </a:t>
            </a:r>
            <a:r>
              <a:rPr sz="1800" spc="-5" dirty="0">
                <a:latin typeface="Calibri"/>
                <a:cs typeface="Calibri"/>
              </a:rPr>
              <a:t>suficiente. </a:t>
            </a:r>
            <a:r>
              <a:rPr sz="1800" spc="-25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aplicações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mais </a:t>
            </a:r>
            <a:r>
              <a:rPr sz="1800" spc="-15" dirty="0">
                <a:latin typeface="Calibri"/>
                <a:cs typeface="Calibri"/>
              </a:rPr>
              <a:t>complexas,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projeto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irá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incorporar </a:t>
            </a:r>
            <a:r>
              <a:rPr sz="1800" spc="-5" dirty="0">
                <a:latin typeface="Calibri"/>
                <a:cs typeface="Calibri"/>
              </a:rPr>
              <a:t>um </a:t>
            </a:r>
            <a:r>
              <a:rPr sz="1800" spc="5" dirty="0">
                <a:latin typeface="Calibri"/>
                <a:cs typeface="Calibri"/>
              </a:rPr>
              <a:t>ou </a:t>
            </a:r>
            <a:r>
              <a:rPr sz="1800" spc="-5" dirty="0">
                <a:latin typeface="Calibri"/>
                <a:cs typeface="Calibri"/>
              </a:rPr>
              <a:t>mais </a:t>
            </a:r>
            <a:r>
              <a:rPr sz="1800" spc="-10" dirty="0">
                <a:latin typeface="Calibri"/>
                <a:cs typeface="Calibri"/>
              </a:rPr>
              <a:t>padrões </a:t>
            </a:r>
            <a:r>
              <a:rPr sz="1800" dirty="0">
                <a:latin typeface="Calibri"/>
                <a:cs typeface="Calibri"/>
              </a:rPr>
              <a:t>conhecidos, </a:t>
            </a:r>
            <a:r>
              <a:rPr sz="1800" spc="-5" dirty="0">
                <a:latin typeface="Calibri"/>
                <a:cs typeface="Calibri"/>
              </a:rPr>
              <a:t>sendo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arquiteto </a:t>
            </a:r>
            <a:r>
              <a:rPr sz="1800" spc="-5" dirty="0">
                <a:latin typeface="Calibri"/>
                <a:cs typeface="Calibri"/>
              </a:rPr>
              <a:t>especificando como esses </a:t>
            </a:r>
            <a:r>
              <a:rPr sz="1800" spc="-10" dirty="0">
                <a:latin typeface="Calibri"/>
                <a:cs typeface="Calibri"/>
              </a:rPr>
              <a:t>padrões </a:t>
            </a:r>
            <a:r>
              <a:rPr sz="1800" spc="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integram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spc="-5" dirty="0">
                <a:latin typeface="Calibri"/>
                <a:cs typeface="Calibri"/>
              </a:rPr>
              <a:t>formar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arquitetura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geral.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spc="5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existe</a:t>
            </a:r>
            <a:r>
              <a:rPr sz="1800" spc="5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nenhuma</a:t>
            </a:r>
            <a:r>
              <a:rPr sz="1800" spc="5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fórmula</a:t>
            </a:r>
            <a:r>
              <a:rPr sz="1800" spc="5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mágica</a:t>
            </a:r>
            <a:r>
              <a:rPr sz="1800" spc="5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5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projetar</a:t>
            </a:r>
            <a:r>
              <a:rPr sz="1800" spc="5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5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arquitetura,</a:t>
            </a:r>
            <a:r>
              <a:rPr sz="1800" spc="5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porém,</a:t>
            </a:r>
            <a:r>
              <a:rPr sz="1800" spc="53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um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requisito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entender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padrão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aborda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atributos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qualidade.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5551" y="341452"/>
            <a:ext cx="36741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5" dirty="0"/>
              <a:t> </a:t>
            </a:r>
            <a:r>
              <a:rPr spc="-25" dirty="0"/>
              <a:t>Arquiteturais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86334" y="1102817"/>
            <a:ext cx="42024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Classificação</a:t>
            </a:r>
            <a:r>
              <a:rPr sz="2000" spc="1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segundo</a:t>
            </a:r>
            <a:r>
              <a:rPr sz="2000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Bass</a:t>
            </a:r>
            <a:r>
              <a:rPr sz="2000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al.</a:t>
            </a:r>
            <a:r>
              <a:rPr sz="20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(2010)</a:t>
            </a:r>
            <a:r>
              <a:rPr sz="2000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017" y="1805000"/>
            <a:ext cx="2728595" cy="110680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Módulo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017" y="2911601"/>
            <a:ext cx="2728595" cy="3390265"/>
          </a:xfrm>
          <a:prstGeom prst="rect">
            <a:avLst/>
          </a:prstGeom>
          <a:solidFill>
            <a:srgbClr val="E8D0D0">
              <a:alpha val="90194"/>
            </a:srgbClr>
          </a:solidFill>
        </p:spPr>
        <p:txBody>
          <a:bodyPr vert="horz" wrap="square" lIns="0" tIns="77470" rIns="0" bIns="0" rtlCol="0">
            <a:spAutoFit/>
          </a:bodyPr>
          <a:lstStyle/>
          <a:p>
            <a:pPr marL="347980" marR="145415" indent="-228600" algn="just">
              <a:lnSpc>
                <a:spcPct val="91600"/>
              </a:lnSpc>
              <a:spcBef>
                <a:spcPts val="610"/>
              </a:spcBef>
              <a:buChar char="•"/>
              <a:tabLst>
                <a:tab pos="348615" algn="l"/>
              </a:tabLst>
            </a:pPr>
            <a:r>
              <a:rPr sz="2000" spc="-20" dirty="0">
                <a:latin typeface="Calibri"/>
                <a:cs typeface="Calibri"/>
              </a:rPr>
              <a:t>Mostra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arquitetura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termos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módulos;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495" y="1805000"/>
            <a:ext cx="2728595" cy="110680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ts val="2305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Componente</a:t>
            </a:r>
            <a:endParaRPr sz="2000">
              <a:latin typeface="Calibri"/>
              <a:cs typeface="Calibri"/>
            </a:endParaRPr>
          </a:p>
          <a:p>
            <a:pPr marL="2540" algn="ctr">
              <a:lnSpc>
                <a:spcPts val="2305"/>
              </a:lnSpc>
            </a:pP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Conectores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8495" y="2911601"/>
            <a:ext cx="2728595" cy="3390265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vert="horz" wrap="square" lIns="0" tIns="76835" rIns="0" bIns="0" rtlCol="0">
            <a:spAutoFit/>
          </a:bodyPr>
          <a:lstStyle/>
          <a:p>
            <a:pPr marL="348615" marR="233679" indent="-228600">
              <a:lnSpc>
                <a:spcPct val="91700"/>
              </a:lnSpc>
              <a:spcBef>
                <a:spcPts val="605"/>
              </a:spcBef>
              <a:buChar char="•"/>
              <a:tabLst>
                <a:tab pos="349250" algn="l"/>
              </a:tabLst>
            </a:pPr>
            <a:r>
              <a:rPr sz="2000" spc="-20" dirty="0">
                <a:latin typeface="Calibri"/>
                <a:cs typeface="Calibri"/>
              </a:rPr>
              <a:t>Mostra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arquitetura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termos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componentes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conectores;</a:t>
            </a:r>
            <a:endParaRPr sz="2000">
              <a:latin typeface="Calibri"/>
              <a:cs typeface="Calibri"/>
            </a:endParaRPr>
          </a:p>
          <a:p>
            <a:pPr marL="348615" marR="175895" indent="-228600">
              <a:lnSpc>
                <a:spcPct val="91500"/>
              </a:lnSpc>
              <a:spcBef>
                <a:spcPts val="375"/>
              </a:spcBef>
              <a:buChar char="•"/>
              <a:tabLst>
                <a:tab pos="349250" algn="l"/>
              </a:tabLst>
            </a:pPr>
            <a:r>
              <a:rPr sz="2000" spc="-15" dirty="0">
                <a:latin typeface="Calibri"/>
                <a:cs typeface="Calibri"/>
              </a:rPr>
              <a:t>Possibilitam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estruturar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software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como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conjunto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 </a:t>
            </a:r>
            <a:r>
              <a:rPr sz="2000" spc="-15" dirty="0">
                <a:latin typeface="Calibri"/>
                <a:cs typeface="Calibri"/>
              </a:rPr>
              <a:t> comportamentos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interações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 tempo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20" dirty="0">
                <a:latin typeface="Calibri"/>
                <a:cs typeface="Calibri"/>
              </a:rPr>
              <a:t>execução.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9896" y="1805000"/>
            <a:ext cx="2728595" cy="1106805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440055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Alocação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9896" y="2911601"/>
            <a:ext cx="2728595" cy="3390265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76835" rIns="0" bIns="0" rtlCol="0">
            <a:spAutoFit/>
          </a:bodyPr>
          <a:lstStyle/>
          <a:p>
            <a:pPr marL="349885" marR="161925" indent="-228600">
              <a:lnSpc>
                <a:spcPct val="91700"/>
              </a:lnSpc>
              <a:spcBef>
                <a:spcPts val="605"/>
              </a:spcBef>
              <a:buChar char="•"/>
              <a:tabLst>
                <a:tab pos="350520" algn="l"/>
              </a:tabLst>
            </a:pPr>
            <a:r>
              <a:rPr sz="2000" spc="-20" dirty="0">
                <a:latin typeface="Calibri"/>
                <a:cs typeface="Calibri"/>
              </a:rPr>
              <a:t>Mostra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arquitetura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uma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combinação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elementos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não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são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software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(e.g.,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servers,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networks,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etc)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86" y="1956785"/>
            <a:ext cx="2101618" cy="8854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3034" y="2102053"/>
            <a:ext cx="1342390" cy="496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50"/>
              </a:lnSpc>
              <a:spcBef>
                <a:spcPts val="110"/>
              </a:spcBef>
            </a:pPr>
            <a:r>
              <a:rPr sz="1600" b="1" spc="-15" dirty="0">
                <a:latin typeface="Calibri"/>
                <a:cs typeface="Calibri"/>
              </a:rPr>
              <a:t>P</a:t>
            </a:r>
            <a:r>
              <a:rPr sz="1600" b="1" spc="5" dirty="0">
                <a:latin typeface="Calibri"/>
                <a:cs typeface="Calibri"/>
              </a:rPr>
              <a:t>ad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5" dirty="0">
                <a:latin typeface="Calibri"/>
                <a:cs typeface="Calibri"/>
              </a:rPr>
              <a:t>ão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f</a:t>
            </a:r>
            <a:r>
              <a:rPr sz="1600" b="1" spc="-15" dirty="0">
                <a:latin typeface="Calibri"/>
                <a:cs typeface="Calibri"/>
              </a:rPr>
              <a:t>l</a:t>
            </a:r>
            <a:r>
              <a:rPr sz="1600" b="1" spc="5" dirty="0">
                <a:latin typeface="Calibri"/>
                <a:cs typeface="Calibri"/>
              </a:rPr>
              <a:t>u</a:t>
            </a:r>
            <a:r>
              <a:rPr sz="1600" b="1" spc="-45" dirty="0">
                <a:latin typeface="Calibri"/>
                <a:cs typeface="Calibri"/>
              </a:rPr>
              <a:t>x</a:t>
            </a:r>
            <a:r>
              <a:rPr sz="1600" b="1" spc="5" dirty="0">
                <a:latin typeface="Calibri"/>
                <a:cs typeface="Calibri"/>
              </a:rPr>
              <a:t>o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de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50"/>
              </a:lnSpc>
            </a:pPr>
            <a:r>
              <a:rPr sz="1600" b="1" dirty="0">
                <a:latin typeface="Calibri"/>
                <a:cs typeface="Calibri"/>
              </a:rPr>
              <a:t>dados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" y="2749295"/>
            <a:ext cx="2194560" cy="31394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255" y="2807334"/>
            <a:ext cx="190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128905" algn="l"/>
                <a:tab pos="457200" algn="l"/>
                <a:tab pos="1482090" algn="l"/>
              </a:tabLst>
            </a:pPr>
            <a:r>
              <a:rPr sz="1200" b="1" dirty="0">
                <a:latin typeface="Calibri"/>
                <a:cs typeface="Calibri"/>
              </a:rPr>
              <a:t>Os	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3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	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u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79" y="2971927"/>
            <a:ext cx="1791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como</a:t>
            </a:r>
            <a:r>
              <a:rPr sz="1200" b="1" spc="8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transformadores</a:t>
            </a:r>
            <a:r>
              <a:rPr sz="1200" b="1" spc="7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079" y="3139566"/>
            <a:ext cx="178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on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	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s</a:t>
            </a:r>
            <a:r>
              <a:rPr sz="1200" b="1" spc="-20" dirty="0">
                <a:latin typeface="Calibri"/>
                <a:cs typeface="Calibri"/>
              </a:rPr>
              <a:t>f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079" y="3307156"/>
            <a:ext cx="1790700" cy="5441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1320"/>
              </a:lnSpc>
              <a:spcBef>
                <a:spcPts val="245"/>
              </a:spcBef>
            </a:pPr>
            <a:r>
              <a:rPr sz="1200" b="1" dirty="0">
                <a:latin typeface="Calibri"/>
                <a:cs typeface="Calibri"/>
              </a:rPr>
              <a:t>dados desde a </a:t>
            </a:r>
            <a:r>
              <a:rPr sz="1200" b="1" spc="-5" dirty="0">
                <a:latin typeface="Calibri"/>
                <a:cs typeface="Calibri"/>
              </a:rPr>
              <a:t>saída </a:t>
            </a:r>
            <a:r>
              <a:rPr sz="1200" b="1" dirty="0">
                <a:latin typeface="Calibri"/>
                <a:cs typeface="Calibri"/>
              </a:rPr>
              <a:t>de um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componente </a:t>
            </a:r>
            <a:r>
              <a:rPr sz="1200" b="1" spc="-5" dirty="0">
                <a:latin typeface="Calibri"/>
                <a:cs typeface="Calibri"/>
              </a:rPr>
              <a:t>para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10" dirty="0">
                <a:latin typeface="Calibri"/>
                <a:cs typeface="Calibri"/>
              </a:rPr>
              <a:t>entrada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outro.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255" y="4032961"/>
            <a:ext cx="19062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128905" algn="l"/>
              </a:tabLst>
            </a:pPr>
            <a:r>
              <a:rPr sz="1200" b="1" spc="-5" dirty="0">
                <a:latin typeface="Calibri"/>
                <a:cs typeface="Calibri"/>
              </a:rPr>
              <a:t>Esses</a:t>
            </a:r>
            <a:r>
              <a:rPr sz="1200" b="1" spc="2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padrões</a:t>
            </a:r>
            <a:r>
              <a:rPr sz="1200" b="1" spc="2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são</a:t>
            </a:r>
            <a:r>
              <a:rPr sz="1200" b="1" spc="2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comuns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079" y="4200905"/>
            <a:ext cx="1787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590" algn="l"/>
                <a:tab pos="1179830" algn="l"/>
                <a:tab pos="1692275" algn="l"/>
              </a:tabLst>
            </a:pP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m	do</a:t>
            </a:r>
            <a:r>
              <a:rPr sz="1200" b="1" spc="10" dirty="0">
                <a:latin typeface="Calibri"/>
                <a:cs typeface="Calibri"/>
              </a:rPr>
              <a:t>m</a:t>
            </a:r>
            <a:r>
              <a:rPr sz="1200" b="1" spc="-10" dirty="0">
                <a:latin typeface="Calibri"/>
                <a:cs typeface="Calibri"/>
              </a:rPr>
              <a:t>í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os	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de	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079" y="4368545"/>
            <a:ext cx="1791335" cy="8794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ct val="91700"/>
              </a:lnSpc>
              <a:spcBef>
                <a:spcPts val="219"/>
              </a:spcBef>
            </a:pPr>
            <a:r>
              <a:rPr sz="1200" b="1" spc="-5" dirty="0">
                <a:latin typeface="Calibri"/>
                <a:cs typeface="Calibri"/>
              </a:rPr>
              <a:t>processamento</a:t>
            </a:r>
            <a:r>
              <a:rPr sz="1200" b="1" spc="2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2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fluxos 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dados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ocorre,</a:t>
            </a:r>
            <a:r>
              <a:rPr sz="1200" b="1" dirty="0">
                <a:latin typeface="Calibri"/>
                <a:cs typeface="Calibri"/>
              </a:rPr>
              <a:t> 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onde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toda</a:t>
            </a:r>
            <a:r>
              <a:rPr sz="1200" b="1" dirty="0">
                <a:latin typeface="Calibri"/>
                <a:cs typeface="Calibri"/>
              </a:rPr>
              <a:t> 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computação</a:t>
            </a:r>
            <a:r>
              <a:rPr sz="1200" b="1" dirty="0">
                <a:latin typeface="Calibri"/>
                <a:cs typeface="Calibri"/>
              </a:rPr>
              <a:t> pode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dividir-se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em</a:t>
            </a:r>
            <a:r>
              <a:rPr sz="1200" b="1" dirty="0">
                <a:latin typeface="Calibri"/>
                <a:cs typeface="Calibri"/>
              </a:rPr>
              <a:t> um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conjunto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passos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transformadores.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6570" y="1956785"/>
            <a:ext cx="2101618" cy="8854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660395" y="2213863"/>
            <a:ext cx="15462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ad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ão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ca</a:t>
            </a:r>
            <a:r>
              <a:rPr sz="1600" b="1" spc="-20" dirty="0">
                <a:latin typeface="Calibri"/>
                <a:cs typeface="Calibri"/>
              </a:rPr>
              <a:t>l</a:t>
            </a:r>
            <a:r>
              <a:rPr sz="1600" b="1" spc="-10" dirty="0">
                <a:latin typeface="Calibri"/>
                <a:cs typeface="Calibri"/>
              </a:rPr>
              <a:t>l</a:t>
            </a:r>
            <a:r>
              <a:rPr sz="1600" b="1" spc="10" dirty="0">
                <a:latin typeface="Calibri"/>
                <a:cs typeface="Calibri"/>
              </a:rPr>
              <a:t>-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10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u</a:t>
            </a:r>
            <a:r>
              <a:rPr sz="1600" b="1" spc="5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6960" y="2749295"/>
            <a:ext cx="2194560" cy="313944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491865" y="2807334"/>
            <a:ext cx="88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345" algn="l"/>
              </a:tabLst>
            </a:pP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de	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3579" y="2807334"/>
            <a:ext cx="100012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8270" marR="5080" indent="-116205">
              <a:lnSpc>
                <a:spcPts val="1300"/>
              </a:lnSpc>
              <a:spcBef>
                <a:spcPts val="260"/>
              </a:spcBef>
              <a:buFont typeface="Calibri"/>
              <a:buChar char="•"/>
              <a:tabLst>
                <a:tab pos="128905" algn="l"/>
              </a:tabLst>
            </a:pPr>
            <a:r>
              <a:rPr sz="1200" b="1" spc="-5" dirty="0">
                <a:latin typeface="Calibri"/>
                <a:cs typeface="Calibri"/>
              </a:rPr>
              <a:t>Padrões 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3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08272" y="2971927"/>
            <a:ext cx="667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g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9402" y="3139566"/>
            <a:ext cx="9334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  <a:tabLst>
                <a:tab pos="844550" algn="l"/>
              </a:tabLst>
            </a:pP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	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80"/>
              </a:lnSpc>
              <a:tabLst>
                <a:tab pos="695325" algn="l"/>
              </a:tabLst>
            </a:pPr>
            <a:r>
              <a:rPr sz="1200" b="1" spc="-5" dirty="0">
                <a:latin typeface="Calibri"/>
                <a:cs typeface="Calibri"/>
              </a:rPr>
              <a:t>síncrona	</a:t>
            </a:r>
            <a:r>
              <a:rPr sz="1200" b="1" dirty="0">
                <a:latin typeface="Calibri"/>
                <a:cs typeface="Calibri"/>
              </a:rPr>
              <a:t>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77209" y="3139566"/>
            <a:ext cx="8026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ts val="138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invocação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380"/>
              </a:lnSpc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p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des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9402" y="3475101"/>
            <a:ext cx="17868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  <a:tab pos="1362710" algn="l"/>
              </a:tabLst>
            </a:pPr>
            <a:r>
              <a:rPr sz="1200" b="1" spc="-20" dirty="0">
                <a:latin typeface="Calibri"/>
                <a:cs typeface="Calibri"/>
              </a:rPr>
              <a:t>f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5" dirty="0">
                <a:latin typeface="Calibri"/>
                <a:cs typeface="Calibri"/>
              </a:rPr>
              <a:t>ec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s	por	o</a:t>
            </a:r>
            <a:r>
              <a:rPr sz="1200" b="1" spc="5" dirty="0">
                <a:latin typeface="Calibri"/>
                <a:cs typeface="Calibri"/>
              </a:rPr>
              <a:t>u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9402" y="3642741"/>
            <a:ext cx="929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componentes.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89402" y="4200905"/>
            <a:ext cx="1518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125" algn="l"/>
                <a:tab pos="1021715" algn="l"/>
              </a:tabLst>
            </a:pP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spc="5" dirty="0">
                <a:latin typeface="Calibri"/>
                <a:cs typeface="Calibri"/>
              </a:rPr>
              <a:t>v</a:t>
            </a:r>
            <a:r>
              <a:rPr sz="1200" b="1" dirty="0">
                <a:latin typeface="Calibri"/>
                <a:cs typeface="Calibri"/>
              </a:rPr>
              <a:t>oca	um	ser</a:t>
            </a:r>
            <a:r>
              <a:rPr sz="1200" b="1" spc="5" dirty="0">
                <a:latin typeface="Calibri"/>
                <a:cs typeface="Calibri"/>
              </a:rPr>
              <a:t>v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ç</a:t>
            </a:r>
            <a:r>
              <a:rPr sz="1200" b="1" spc="-20" dirty="0">
                <a:latin typeface="Calibri"/>
                <a:cs typeface="Calibri"/>
              </a:rPr>
              <a:t>o</a:t>
            </a:r>
            <a:r>
              <a:rPr sz="1200" b="1" dirty="0">
                <a:latin typeface="Calibri"/>
                <a:cs typeface="Calibri"/>
              </a:rPr>
              <a:t>,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3579" y="4032961"/>
            <a:ext cx="1907539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16205" algn="r">
              <a:lnSpc>
                <a:spcPts val="1380"/>
              </a:lnSpc>
              <a:spcBef>
                <a:spcPts val="100"/>
              </a:spcBef>
              <a:buFont typeface="Calibri"/>
              <a:buChar char="•"/>
              <a:tabLst>
                <a:tab pos="116205" algn="l"/>
                <a:tab pos="591185" algn="l"/>
                <a:tab pos="1639570" algn="l"/>
              </a:tabLst>
            </a:pPr>
            <a:r>
              <a:rPr sz="1200" b="1" spc="5" dirty="0">
                <a:latin typeface="Calibri"/>
                <a:cs typeface="Calibri"/>
              </a:rPr>
              <a:t>U</a:t>
            </a:r>
            <a:r>
              <a:rPr sz="1200" b="1" dirty="0">
                <a:latin typeface="Calibri"/>
                <a:cs typeface="Calibri"/>
              </a:rPr>
              <a:t>m	</a:t>
            </a:r>
            <a:r>
              <a:rPr sz="1200" b="1" spc="-5" dirty="0">
                <a:latin typeface="Calibri"/>
                <a:cs typeface="Calibri"/>
              </a:rPr>
              <a:t>co</a:t>
            </a:r>
            <a:r>
              <a:rPr sz="1200" b="1" spc="-20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	que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380"/>
              </a:lnSpc>
            </a:pPr>
            <a:r>
              <a:rPr sz="1200" b="1" dirty="0">
                <a:latin typeface="Calibri"/>
                <a:cs typeface="Calibri"/>
              </a:rPr>
              <a:t>é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9402" y="4368545"/>
            <a:ext cx="1786889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pausado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até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 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serviço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seja</a:t>
            </a:r>
            <a:r>
              <a:rPr sz="1200" b="1" spc="-5" dirty="0">
                <a:latin typeface="Calibri"/>
                <a:cs typeface="Calibri"/>
              </a:rPr>
              <a:t> concluído.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3579" y="4926583"/>
            <a:ext cx="1906270" cy="7118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8270" marR="5080" indent="-116205" algn="just">
              <a:lnSpc>
                <a:spcPct val="91700"/>
              </a:lnSpc>
              <a:spcBef>
                <a:spcPts val="219"/>
              </a:spcBef>
              <a:buFont typeface="Calibri"/>
              <a:buChar char="•"/>
              <a:tabLst>
                <a:tab pos="128905" algn="l"/>
              </a:tabLst>
            </a:pPr>
            <a:r>
              <a:rPr sz="1200" b="1" dirty="0">
                <a:latin typeface="Calibri"/>
                <a:cs typeface="Calibri"/>
              </a:rPr>
              <a:t>Os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conectores</a:t>
            </a:r>
            <a:r>
              <a:rPr sz="1200" b="1" dirty="0">
                <a:latin typeface="Calibri"/>
                <a:cs typeface="Calibri"/>
              </a:rPr>
              <a:t> são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responsáveis </a:t>
            </a:r>
            <a:r>
              <a:rPr sz="1200" b="1" dirty="0">
                <a:latin typeface="Calibri"/>
                <a:cs typeface="Calibri"/>
              </a:rPr>
              <a:t>de </a:t>
            </a:r>
            <a:r>
              <a:rPr sz="1200" b="1" spc="-10" dirty="0">
                <a:latin typeface="Calibri"/>
                <a:cs typeface="Calibri"/>
              </a:rPr>
              <a:t>transferir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solicitação </a:t>
            </a:r>
            <a:r>
              <a:rPr sz="1200" b="1" dirty="0">
                <a:latin typeface="Calibri"/>
                <a:cs typeface="Calibri"/>
              </a:rPr>
              <a:t>do </a:t>
            </a:r>
            <a:r>
              <a:rPr sz="1200" b="1" spc="-5" dirty="0">
                <a:latin typeface="Calibri"/>
                <a:cs typeface="Calibri"/>
              </a:rPr>
              <a:t>serviço </a:t>
            </a:r>
            <a:r>
              <a:rPr sz="1200" b="1" dirty="0">
                <a:latin typeface="Calibri"/>
                <a:cs typeface="Calibri"/>
              </a:rPr>
              <a:t>e de 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retornar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resultados.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954" y="1956785"/>
            <a:ext cx="2101618" cy="885497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901565" y="2102053"/>
            <a:ext cx="1688464" cy="496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1850"/>
              </a:lnSpc>
              <a:spcBef>
                <a:spcPts val="110"/>
              </a:spcBef>
            </a:pPr>
            <a:r>
              <a:rPr sz="1600" b="1" spc="-15" dirty="0">
                <a:latin typeface="Calibri"/>
                <a:cs typeface="Calibri"/>
              </a:rPr>
              <a:t>P</a:t>
            </a:r>
            <a:r>
              <a:rPr sz="1600" b="1" spc="5" dirty="0">
                <a:latin typeface="Calibri"/>
                <a:cs typeface="Calibri"/>
              </a:rPr>
              <a:t>ad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spc="5" dirty="0">
                <a:latin typeface="Calibri"/>
                <a:cs typeface="Calibri"/>
              </a:rPr>
              <a:t>ão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bas</a:t>
            </a:r>
            <a:r>
              <a:rPr sz="1600" b="1" spc="10" dirty="0">
                <a:latin typeface="Calibri"/>
                <a:cs typeface="Calibri"/>
              </a:rPr>
              <a:t>e</a:t>
            </a:r>
            <a:r>
              <a:rPr sz="1600" b="1" spc="5" dirty="0">
                <a:latin typeface="Calibri"/>
                <a:cs typeface="Calibri"/>
              </a:rPr>
              <a:t>ado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em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50"/>
              </a:lnSpc>
            </a:pPr>
            <a:r>
              <a:rPr sz="1600" b="1" spc="-10" dirty="0">
                <a:latin typeface="Calibri"/>
                <a:cs typeface="Calibri"/>
              </a:rPr>
              <a:t>eventos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57344" y="2749295"/>
            <a:ext cx="2194559" cy="313944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784597" y="2807334"/>
            <a:ext cx="190373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8270" marR="5080" indent="-116205">
              <a:lnSpc>
                <a:spcPts val="1300"/>
              </a:lnSpc>
              <a:spcBef>
                <a:spcPts val="260"/>
              </a:spcBef>
              <a:buFont typeface="Calibri"/>
              <a:buChar char="•"/>
              <a:tabLst>
                <a:tab pos="128905" algn="l"/>
                <a:tab pos="1030605" algn="l"/>
                <a:tab pos="1247140" algn="l"/>
                <a:tab pos="1746885" algn="l"/>
              </a:tabLst>
            </a:pPr>
            <a:r>
              <a:rPr sz="1200" b="1" spc="-15" dirty="0">
                <a:latin typeface="Calibri"/>
                <a:cs typeface="Calibri"/>
              </a:rPr>
              <a:t>P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ões	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de	os  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3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		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g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0421" y="3139566"/>
            <a:ext cx="1790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965" algn="l"/>
                <a:tab pos="1612900" algn="l"/>
              </a:tabLst>
            </a:pP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e	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5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os	ou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00421" y="3307156"/>
            <a:ext cx="1490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mensagens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asíncronos.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84597" y="3700653"/>
            <a:ext cx="133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128905" algn="l"/>
              </a:tabLst>
            </a:pPr>
            <a:r>
              <a:rPr sz="1200" b="1" dirty="0">
                <a:latin typeface="Calibri"/>
                <a:cs typeface="Calibri"/>
              </a:rPr>
              <a:t>Os  </a:t>
            </a:r>
            <a:r>
              <a:rPr sz="1200" b="1" spc="9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sistemas</a:t>
            </a:r>
            <a:r>
              <a:rPr sz="1200" b="1" spc="6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0421" y="3865245"/>
            <a:ext cx="1220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325" algn="l"/>
              </a:tabLst>
            </a:pP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sses	p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ões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0421" y="4032961"/>
            <a:ext cx="1253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organizados</a:t>
            </a:r>
            <a:r>
              <a:rPr sz="1200" b="1" spc="5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como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17665" y="3700653"/>
            <a:ext cx="473709" cy="541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ts val="137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utilizas</a:t>
            </a:r>
            <a:endParaRPr sz="1200">
              <a:latin typeface="Calibri"/>
              <a:cs typeface="Calibri"/>
            </a:endParaRPr>
          </a:p>
          <a:p>
            <a:pPr marR="8255" algn="r">
              <a:lnSpc>
                <a:spcPts val="1310"/>
              </a:lnSpc>
            </a:pPr>
            <a:r>
              <a:rPr sz="1200" b="1" dirty="0">
                <a:latin typeface="Calibri"/>
                <a:cs typeface="Calibri"/>
              </a:rPr>
              <a:t>são</a:t>
            </a:r>
            <a:endParaRPr sz="1200">
              <a:latin typeface="Calibri"/>
              <a:cs typeface="Calibri"/>
            </a:endParaRPr>
          </a:p>
          <a:p>
            <a:pPr marR="5080" algn="r">
              <a:lnSpc>
                <a:spcPts val="1380"/>
              </a:lnSpc>
            </a:pPr>
            <a:r>
              <a:rPr sz="1200" b="1" spc="-5" dirty="0">
                <a:latin typeface="Calibri"/>
                <a:cs typeface="Calibri"/>
              </a:rPr>
              <a:t>uniões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00421" y="4200905"/>
            <a:ext cx="1791970" cy="3759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32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com</a:t>
            </a:r>
            <a:r>
              <a:rPr sz="1200" b="1" spc="19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acoplamento</a:t>
            </a:r>
            <a:r>
              <a:rPr sz="1200" b="1" spc="19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fraco</a:t>
            </a:r>
            <a:r>
              <a:rPr sz="1200" b="1" spc="1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 </a:t>
            </a:r>
            <a:r>
              <a:rPr sz="1200" b="1" spc="-254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componentes</a:t>
            </a:r>
            <a:r>
              <a:rPr sz="1200" b="1" spc="1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</a:t>
            </a:r>
            <a:r>
              <a:rPr sz="1200" b="1" spc="18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acionam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00421" y="4536185"/>
            <a:ext cx="1789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75" algn="l"/>
                <a:tab pos="1576705" algn="l"/>
              </a:tabLst>
            </a:pPr>
            <a:r>
              <a:rPr sz="1200" b="1" dirty="0">
                <a:latin typeface="Calibri"/>
                <a:cs typeface="Calibri"/>
              </a:rPr>
              <a:t>o	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r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am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n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o	</a:t>
            </a:r>
            <a:r>
              <a:rPr sz="1200" b="1" spc="-5" dirty="0">
                <a:latin typeface="Calibri"/>
                <a:cs typeface="Calibri"/>
              </a:rPr>
              <a:t>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0421" y="4703775"/>
            <a:ext cx="17900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</a:tabLst>
            </a:pPr>
            <a:r>
              <a:rPr sz="1200" b="1" dirty="0">
                <a:latin typeface="Calibri"/>
                <a:cs typeface="Calibri"/>
              </a:rPr>
              <a:t>ou</a:t>
            </a:r>
            <a:r>
              <a:rPr sz="1200" b="1" spc="-10" dirty="0">
                <a:latin typeface="Calibri"/>
                <a:cs typeface="Calibri"/>
              </a:rPr>
              <a:t>t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os	</a:t>
            </a:r>
            <a:r>
              <a:rPr sz="1200" b="1" spc="-5" dirty="0">
                <a:latin typeface="Calibri"/>
                <a:cs typeface="Calibri"/>
              </a:rPr>
              <a:t>co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0421" y="4871720"/>
            <a:ext cx="1255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através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eventos.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07338" y="1956785"/>
            <a:ext cx="2101618" cy="88549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236968" y="2213863"/>
            <a:ext cx="16383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ad</a:t>
            </a:r>
            <a:r>
              <a:rPr sz="1600" b="1" spc="-25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ão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epo</a:t>
            </a:r>
            <a:r>
              <a:rPr sz="1600" b="1" spc="5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or</a:t>
            </a:r>
            <a:r>
              <a:rPr sz="1600" b="1" spc="-10" dirty="0">
                <a:latin typeface="Calibri"/>
                <a:cs typeface="Calibri"/>
              </a:rPr>
              <a:t>i</a:t>
            </a:r>
            <a:r>
              <a:rPr sz="1600" b="1" dirty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7728" y="2679192"/>
            <a:ext cx="2176271" cy="313943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095870" y="2737230"/>
            <a:ext cx="1904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indent="-11620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128905" algn="l"/>
                <a:tab pos="1030605" algn="l"/>
                <a:tab pos="1747520" algn="l"/>
              </a:tabLst>
            </a:pPr>
            <a:r>
              <a:rPr sz="1200" b="1" spc="-15" dirty="0">
                <a:latin typeface="Calibri"/>
                <a:cs typeface="Calibri"/>
              </a:rPr>
              <a:t>P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dirty="0">
                <a:latin typeface="Calibri"/>
                <a:cs typeface="Calibri"/>
              </a:rPr>
              <a:t>d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dirty="0">
                <a:latin typeface="Calibri"/>
                <a:cs typeface="Calibri"/>
              </a:rPr>
              <a:t>ões	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dirty="0">
                <a:latin typeface="Calibri"/>
                <a:cs typeface="Calibri"/>
              </a:rPr>
              <a:t>de	os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3654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10" dirty="0"/>
              <a:t> </a:t>
            </a:r>
            <a:r>
              <a:rPr spc="-25" dirty="0"/>
              <a:t>Arquiteturais</a:t>
            </a:r>
            <a:r>
              <a:rPr spc="60" dirty="0"/>
              <a:t> </a:t>
            </a:r>
            <a:r>
              <a:rPr spc="-5" dirty="0"/>
              <a:t>tipo</a:t>
            </a:r>
            <a:r>
              <a:rPr spc="25" dirty="0"/>
              <a:t> </a:t>
            </a:r>
            <a:r>
              <a:rPr spc="-15" dirty="0"/>
              <a:t>Componente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Conector</a:t>
            </a:r>
          </a:p>
          <a:p>
            <a:pPr marL="59690" marR="207645" algn="ctr">
              <a:lnSpc>
                <a:spcPts val="2215"/>
              </a:lnSpc>
            </a:pPr>
            <a:r>
              <a:rPr sz="2000" b="0" spc="-10" dirty="0">
                <a:latin typeface="Calibri"/>
                <a:cs typeface="Calibri"/>
              </a:rPr>
              <a:t>(Bass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et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al.,</a:t>
            </a:r>
            <a:r>
              <a:rPr sz="2000" b="0" spc="-5" dirty="0">
                <a:latin typeface="Calibri"/>
                <a:cs typeface="Calibri"/>
              </a:rPr>
              <a:t> 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5" name="object 45"/>
          <p:cNvSpPr txBox="1"/>
          <p:nvPr/>
        </p:nvSpPr>
        <p:spPr>
          <a:xfrm>
            <a:off x="7211694" y="2901822"/>
            <a:ext cx="1786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935" algn="l"/>
              </a:tabLst>
            </a:pP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po</a:t>
            </a:r>
            <a:r>
              <a:rPr sz="1200" b="1" spc="5" dirty="0">
                <a:latin typeface="Calibri"/>
                <a:cs typeface="Calibri"/>
              </a:rPr>
              <a:t>n</a:t>
            </a:r>
            <a:r>
              <a:rPr sz="1200" b="1" spc="-30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s	</a:t>
            </a:r>
            <a:r>
              <a:rPr sz="1200" b="1" spc="-10" dirty="0">
                <a:latin typeface="Calibri"/>
                <a:cs typeface="Calibri"/>
              </a:rPr>
              <a:t>i</a:t>
            </a:r>
            <a:r>
              <a:rPr sz="1200" b="1" dirty="0">
                <a:latin typeface="Calibri"/>
                <a:cs typeface="Calibri"/>
              </a:rPr>
              <a:t>n</a:t>
            </a:r>
            <a:r>
              <a:rPr sz="1200" b="1" spc="-35" dirty="0">
                <a:latin typeface="Calibri"/>
                <a:cs typeface="Calibri"/>
              </a:rPr>
              <a:t>t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20" dirty="0">
                <a:latin typeface="Calibri"/>
                <a:cs typeface="Calibri"/>
              </a:rPr>
              <a:t>g</a:t>
            </a:r>
            <a:r>
              <a:rPr sz="1200" b="1" spc="-5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11694" y="3069463"/>
            <a:ext cx="1790064" cy="54419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just">
              <a:lnSpc>
                <a:spcPct val="91700"/>
              </a:lnSpc>
              <a:spcBef>
                <a:spcPts val="219"/>
              </a:spcBef>
            </a:pPr>
            <a:r>
              <a:rPr sz="1200" b="1" spc="-5" dirty="0">
                <a:latin typeface="Calibri"/>
                <a:cs typeface="Calibri"/>
              </a:rPr>
              <a:t>mediante grandes coleções </a:t>
            </a:r>
            <a:r>
              <a:rPr sz="1200" b="1" dirty="0">
                <a:latin typeface="Calibri"/>
                <a:cs typeface="Calibri"/>
              </a:rPr>
              <a:t> de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dados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compartilhados </a:t>
            </a:r>
            <a:r>
              <a:rPr sz="1200" b="1" spc="-260" dirty="0">
                <a:latin typeface="Calibri"/>
                <a:cs typeface="Calibri"/>
              </a:rPr>
              <a:t> </a:t>
            </a:r>
            <a:r>
              <a:rPr sz="1200" b="1" spc="-15" dirty="0">
                <a:latin typeface="Calibri"/>
                <a:cs typeface="Calibri"/>
              </a:rPr>
              <a:t>persistentes.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95870" y="3795217"/>
            <a:ext cx="19062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16205" algn="r">
              <a:lnSpc>
                <a:spcPts val="1380"/>
              </a:lnSpc>
              <a:spcBef>
                <a:spcPts val="100"/>
              </a:spcBef>
              <a:buFont typeface="Calibri"/>
              <a:buChar char="•"/>
              <a:tabLst>
                <a:tab pos="116205" algn="l"/>
              </a:tabLst>
            </a:pPr>
            <a:r>
              <a:rPr sz="1200" b="1" spc="-10" dirty="0">
                <a:latin typeface="Calibri"/>
                <a:cs typeface="Calibri"/>
              </a:rPr>
              <a:t>Em</a:t>
            </a:r>
            <a:r>
              <a:rPr sz="1200" b="1" spc="10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muitos</a:t>
            </a:r>
            <a:r>
              <a:rPr sz="1200" b="1" spc="48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casos,</a:t>
            </a:r>
            <a:r>
              <a:rPr sz="1200" b="1" spc="1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acesso</a:t>
            </a:r>
            <a:endParaRPr sz="1200">
              <a:latin typeface="Calibri"/>
              <a:cs typeface="Calibri"/>
            </a:endParaRPr>
          </a:p>
          <a:p>
            <a:pPr marR="8890" algn="r">
              <a:lnSpc>
                <a:spcPts val="1380"/>
              </a:lnSpc>
            </a:pPr>
            <a:r>
              <a:rPr sz="1200" b="1" dirty="0">
                <a:latin typeface="Calibri"/>
                <a:cs typeface="Calibri"/>
              </a:rPr>
              <a:t>ao</a:t>
            </a:r>
            <a:r>
              <a:rPr sz="1200" b="1" spc="40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repositório</a:t>
            </a:r>
            <a:r>
              <a:rPr sz="1200" b="1" spc="409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é</a:t>
            </a:r>
            <a:r>
              <a:rPr sz="1200" b="1" spc="4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mediado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11694" y="4130802"/>
            <a:ext cx="1790700" cy="54419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1320"/>
              </a:lnSpc>
              <a:spcBef>
                <a:spcPts val="240"/>
              </a:spcBef>
            </a:pPr>
            <a:r>
              <a:rPr sz="1200" b="1" spc="-5" dirty="0">
                <a:latin typeface="Calibri"/>
                <a:cs typeface="Calibri"/>
              </a:rPr>
              <a:t>pelo</a:t>
            </a:r>
            <a:r>
              <a:rPr sz="1200" b="1" dirty="0">
                <a:latin typeface="Calibri"/>
                <a:cs typeface="Calibri"/>
              </a:rPr>
              <a:t> DBMS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que</a:t>
            </a:r>
            <a:r>
              <a:rPr sz="1200" b="1" spc="27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fornece </a:t>
            </a:r>
            <a:r>
              <a:rPr sz="1200" b="1" dirty="0">
                <a:latin typeface="Calibri"/>
                <a:cs typeface="Calibri"/>
              </a:rPr>
              <a:t> uma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interface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call-return </a:t>
            </a:r>
            <a:r>
              <a:rPr sz="1200" b="1" spc="-5" dirty="0">
                <a:latin typeface="Calibri"/>
                <a:cs typeface="Calibri"/>
              </a:rPr>
              <a:t> para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81086" y="4466031"/>
            <a:ext cx="13227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  <a:tab pos="1231900" algn="l"/>
              </a:tabLst>
            </a:pPr>
            <a:r>
              <a:rPr sz="1200" b="1" dirty="0">
                <a:latin typeface="Calibri"/>
                <a:cs typeface="Calibri"/>
              </a:rPr>
              <a:t>a	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10" dirty="0">
                <a:latin typeface="Calibri"/>
                <a:cs typeface="Calibri"/>
              </a:rPr>
              <a:t>e</a:t>
            </a:r>
            <a:r>
              <a:rPr sz="1200" b="1" spc="-5" dirty="0">
                <a:latin typeface="Calibri"/>
                <a:cs typeface="Calibri"/>
              </a:rPr>
              <a:t>c</a:t>
            </a:r>
            <a:r>
              <a:rPr sz="1200" b="1" spc="-25" dirty="0">
                <a:latin typeface="Calibri"/>
                <a:cs typeface="Calibri"/>
              </a:rPr>
              <a:t>u</a:t>
            </a:r>
            <a:r>
              <a:rPr sz="1200" b="1" dirty="0">
                <a:latin typeface="Calibri"/>
                <a:cs typeface="Calibri"/>
              </a:rPr>
              <a:t>pe</a:t>
            </a:r>
            <a:r>
              <a:rPr sz="1200" b="1" spc="-25" dirty="0">
                <a:latin typeface="Calibri"/>
                <a:cs typeface="Calibri"/>
              </a:rPr>
              <a:t>r</a:t>
            </a:r>
            <a:r>
              <a:rPr sz="1200" b="1" spc="5" dirty="0">
                <a:latin typeface="Calibri"/>
                <a:cs typeface="Calibri"/>
              </a:rPr>
              <a:t>a</a:t>
            </a:r>
            <a:r>
              <a:rPr sz="1200" b="1" spc="-25" dirty="0">
                <a:latin typeface="Calibri"/>
                <a:cs typeface="Calibri"/>
              </a:rPr>
              <a:t>ç</a:t>
            </a:r>
            <a:r>
              <a:rPr sz="1200" b="1" spc="5" dirty="0">
                <a:latin typeface="Calibri"/>
                <a:cs typeface="Calibri"/>
              </a:rPr>
              <a:t>ã</a:t>
            </a:r>
            <a:r>
              <a:rPr sz="1200" b="1" dirty="0">
                <a:latin typeface="Calibri"/>
                <a:cs typeface="Calibri"/>
              </a:rPr>
              <a:t>o	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11694" y="4633976"/>
            <a:ext cx="1094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gestão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dados.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3654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10" dirty="0"/>
              <a:t> </a:t>
            </a:r>
            <a:r>
              <a:rPr spc="-25" dirty="0"/>
              <a:t>Arquiteturais</a:t>
            </a:r>
            <a:r>
              <a:rPr spc="60" dirty="0"/>
              <a:t> </a:t>
            </a:r>
            <a:r>
              <a:rPr spc="-5" dirty="0"/>
              <a:t>tipo</a:t>
            </a:r>
            <a:r>
              <a:rPr spc="25" dirty="0"/>
              <a:t> </a:t>
            </a:r>
            <a:r>
              <a:rPr spc="-15" dirty="0"/>
              <a:t>Componente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Conector</a:t>
            </a:r>
          </a:p>
          <a:p>
            <a:pPr marL="59690" marR="207645" algn="ctr">
              <a:lnSpc>
                <a:spcPts val="2215"/>
              </a:lnSpc>
            </a:pPr>
            <a:r>
              <a:rPr sz="2000" b="0" spc="-10" dirty="0">
                <a:latin typeface="Calibri"/>
                <a:cs typeface="Calibri"/>
              </a:rPr>
              <a:t>(Bass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et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al.,</a:t>
            </a:r>
            <a:r>
              <a:rPr sz="2000" b="0" spc="-5" dirty="0">
                <a:latin typeface="Calibri"/>
                <a:cs typeface="Calibri"/>
              </a:rPr>
              <a:t> 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30136" y="1559941"/>
            <a:ext cx="1683385" cy="842010"/>
          </a:xfrm>
          <a:custGeom>
            <a:avLst/>
            <a:gdLst/>
            <a:ahLst/>
            <a:cxnLst/>
            <a:rect l="l" t="t" r="r" b="b"/>
            <a:pathLst>
              <a:path w="1683385" h="842010">
                <a:moveTo>
                  <a:pt x="1599196" y="0"/>
                </a:moveTo>
                <a:lnTo>
                  <a:pt x="84162" y="0"/>
                </a:lnTo>
                <a:lnTo>
                  <a:pt x="51402" y="6619"/>
                </a:lnTo>
                <a:lnTo>
                  <a:pt x="24650" y="24669"/>
                </a:lnTo>
                <a:lnTo>
                  <a:pt x="6613" y="51435"/>
                </a:lnTo>
                <a:lnTo>
                  <a:pt x="0" y="84200"/>
                </a:lnTo>
                <a:lnTo>
                  <a:pt x="0" y="757555"/>
                </a:lnTo>
                <a:lnTo>
                  <a:pt x="6613" y="790321"/>
                </a:lnTo>
                <a:lnTo>
                  <a:pt x="24650" y="817086"/>
                </a:lnTo>
                <a:lnTo>
                  <a:pt x="51402" y="835136"/>
                </a:lnTo>
                <a:lnTo>
                  <a:pt x="84162" y="841756"/>
                </a:lnTo>
                <a:lnTo>
                  <a:pt x="1599196" y="841756"/>
                </a:lnTo>
                <a:lnTo>
                  <a:pt x="1631942" y="835136"/>
                </a:lnTo>
                <a:lnTo>
                  <a:pt x="1658664" y="817086"/>
                </a:lnTo>
                <a:lnTo>
                  <a:pt x="1676670" y="790321"/>
                </a:lnTo>
                <a:lnTo>
                  <a:pt x="1683270" y="757555"/>
                </a:lnTo>
                <a:lnTo>
                  <a:pt x="1683270" y="84200"/>
                </a:lnTo>
                <a:lnTo>
                  <a:pt x="1676670" y="51435"/>
                </a:lnTo>
                <a:lnTo>
                  <a:pt x="1658664" y="24669"/>
                </a:lnTo>
                <a:lnTo>
                  <a:pt x="1631942" y="6619"/>
                </a:lnTo>
                <a:lnTo>
                  <a:pt x="159919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4824" y="1678000"/>
            <a:ext cx="133794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Fluxo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75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5762" y="2388997"/>
            <a:ext cx="1540510" cy="1077595"/>
            <a:chOff x="585762" y="2388997"/>
            <a:chExt cx="1540510" cy="1077595"/>
          </a:xfrm>
        </p:grpSpPr>
        <p:sp>
          <p:nvSpPr>
            <p:cNvPr id="7" name="object 7"/>
            <p:cNvSpPr/>
            <p:nvPr/>
          </p:nvSpPr>
          <p:spPr>
            <a:xfrm>
              <a:off x="598462" y="2401697"/>
              <a:ext cx="168910" cy="631190"/>
            </a:xfrm>
            <a:custGeom>
              <a:avLst/>
              <a:gdLst/>
              <a:ahLst/>
              <a:cxnLst/>
              <a:rect l="l" t="t" r="r" b="b"/>
              <a:pathLst>
                <a:path w="168909" h="631189">
                  <a:moveTo>
                    <a:pt x="0" y="0"/>
                  </a:moveTo>
                  <a:lnTo>
                    <a:pt x="0" y="631189"/>
                  </a:lnTo>
                  <a:lnTo>
                    <a:pt x="168338" y="631189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6800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532" y="0"/>
                  </a:moveTo>
                  <a:lnTo>
                    <a:pt x="84162" y="0"/>
                  </a:lnTo>
                  <a:lnTo>
                    <a:pt x="51402" y="6619"/>
                  </a:lnTo>
                  <a:lnTo>
                    <a:pt x="24650" y="24669"/>
                  </a:lnTo>
                  <a:lnTo>
                    <a:pt x="6613" y="51435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13" y="790320"/>
                  </a:lnTo>
                  <a:lnTo>
                    <a:pt x="24650" y="817086"/>
                  </a:lnTo>
                  <a:lnTo>
                    <a:pt x="51402" y="835136"/>
                  </a:lnTo>
                  <a:lnTo>
                    <a:pt x="84162" y="841755"/>
                  </a:lnTo>
                  <a:lnTo>
                    <a:pt x="1262532" y="841755"/>
                  </a:lnTo>
                  <a:lnTo>
                    <a:pt x="1295278" y="835136"/>
                  </a:lnTo>
                  <a:lnTo>
                    <a:pt x="1322000" y="817086"/>
                  </a:lnTo>
                  <a:lnTo>
                    <a:pt x="1340006" y="790320"/>
                  </a:lnTo>
                  <a:lnTo>
                    <a:pt x="1346606" y="757554"/>
                  </a:lnTo>
                  <a:lnTo>
                    <a:pt x="1346606" y="84200"/>
                  </a:lnTo>
                  <a:lnTo>
                    <a:pt x="1340006" y="51435"/>
                  </a:lnTo>
                  <a:lnTo>
                    <a:pt x="1322000" y="24669"/>
                  </a:lnTo>
                  <a:lnTo>
                    <a:pt x="1295278" y="6619"/>
                  </a:lnTo>
                  <a:lnTo>
                    <a:pt x="12625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6800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13" y="51435"/>
                  </a:lnTo>
                  <a:lnTo>
                    <a:pt x="24650" y="24669"/>
                  </a:lnTo>
                  <a:lnTo>
                    <a:pt x="51402" y="6619"/>
                  </a:lnTo>
                  <a:lnTo>
                    <a:pt x="84162" y="0"/>
                  </a:lnTo>
                  <a:lnTo>
                    <a:pt x="1262532" y="0"/>
                  </a:lnTo>
                  <a:lnTo>
                    <a:pt x="1295278" y="6619"/>
                  </a:lnTo>
                  <a:lnTo>
                    <a:pt x="1322000" y="24669"/>
                  </a:lnTo>
                  <a:lnTo>
                    <a:pt x="1340006" y="51435"/>
                  </a:lnTo>
                  <a:lnTo>
                    <a:pt x="1346606" y="84200"/>
                  </a:lnTo>
                  <a:lnTo>
                    <a:pt x="1346606" y="757554"/>
                  </a:lnTo>
                  <a:lnTo>
                    <a:pt x="1340006" y="790320"/>
                  </a:lnTo>
                  <a:lnTo>
                    <a:pt x="1322000" y="817086"/>
                  </a:lnTo>
                  <a:lnTo>
                    <a:pt x="1295278" y="835136"/>
                  </a:lnTo>
                  <a:lnTo>
                    <a:pt x="1262532" y="841755"/>
                  </a:lnTo>
                  <a:lnTo>
                    <a:pt x="84162" y="841755"/>
                  </a:lnTo>
                  <a:lnTo>
                    <a:pt x="51402" y="835136"/>
                  </a:lnTo>
                  <a:lnTo>
                    <a:pt x="24650" y="817086"/>
                  </a:lnTo>
                  <a:lnTo>
                    <a:pt x="6613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1324" y="2730449"/>
            <a:ext cx="998219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07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Batch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75"/>
              </a:lnSpc>
            </a:pPr>
            <a:r>
              <a:rPr sz="1800" spc="-10" dirty="0">
                <a:latin typeface="Calibri"/>
                <a:cs typeface="Calibri"/>
              </a:rPr>
              <a:t>Sequential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5762" y="2388997"/>
            <a:ext cx="1540510" cy="2129790"/>
            <a:chOff x="585762" y="2388997"/>
            <a:chExt cx="1540510" cy="2129790"/>
          </a:xfrm>
        </p:grpSpPr>
        <p:sp>
          <p:nvSpPr>
            <p:cNvPr id="12" name="object 12"/>
            <p:cNvSpPr/>
            <p:nvPr/>
          </p:nvSpPr>
          <p:spPr>
            <a:xfrm>
              <a:off x="598462" y="2401697"/>
              <a:ext cx="168910" cy="1683385"/>
            </a:xfrm>
            <a:custGeom>
              <a:avLst/>
              <a:gdLst/>
              <a:ahLst/>
              <a:cxnLst/>
              <a:rect l="l" t="t" r="r" b="b"/>
              <a:pathLst>
                <a:path w="168909" h="1683385">
                  <a:moveTo>
                    <a:pt x="0" y="0"/>
                  </a:moveTo>
                  <a:lnTo>
                    <a:pt x="0" y="1683258"/>
                  </a:lnTo>
                  <a:lnTo>
                    <a:pt x="168338" y="1683258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800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532" y="0"/>
                  </a:moveTo>
                  <a:lnTo>
                    <a:pt x="84162" y="0"/>
                  </a:lnTo>
                  <a:lnTo>
                    <a:pt x="51402" y="6619"/>
                  </a:lnTo>
                  <a:lnTo>
                    <a:pt x="24650" y="24669"/>
                  </a:lnTo>
                  <a:lnTo>
                    <a:pt x="6613" y="51435"/>
                  </a:lnTo>
                  <a:lnTo>
                    <a:pt x="0" y="84200"/>
                  </a:lnTo>
                  <a:lnTo>
                    <a:pt x="0" y="757555"/>
                  </a:lnTo>
                  <a:lnTo>
                    <a:pt x="6613" y="790321"/>
                  </a:lnTo>
                  <a:lnTo>
                    <a:pt x="24650" y="817086"/>
                  </a:lnTo>
                  <a:lnTo>
                    <a:pt x="51402" y="835136"/>
                  </a:lnTo>
                  <a:lnTo>
                    <a:pt x="84162" y="841756"/>
                  </a:lnTo>
                  <a:lnTo>
                    <a:pt x="1262532" y="841756"/>
                  </a:lnTo>
                  <a:lnTo>
                    <a:pt x="1295278" y="835136"/>
                  </a:lnTo>
                  <a:lnTo>
                    <a:pt x="1322000" y="817086"/>
                  </a:lnTo>
                  <a:lnTo>
                    <a:pt x="1340006" y="790320"/>
                  </a:lnTo>
                  <a:lnTo>
                    <a:pt x="1346606" y="757555"/>
                  </a:lnTo>
                  <a:lnTo>
                    <a:pt x="1346606" y="84200"/>
                  </a:lnTo>
                  <a:lnTo>
                    <a:pt x="1340006" y="51434"/>
                  </a:lnTo>
                  <a:lnTo>
                    <a:pt x="1322000" y="24669"/>
                  </a:lnTo>
                  <a:lnTo>
                    <a:pt x="1295278" y="6619"/>
                  </a:lnTo>
                  <a:lnTo>
                    <a:pt x="126253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6800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13" y="51435"/>
                  </a:lnTo>
                  <a:lnTo>
                    <a:pt x="24650" y="24669"/>
                  </a:lnTo>
                  <a:lnTo>
                    <a:pt x="51402" y="6619"/>
                  </a:lnTo>
                  <a:lnTo>
                    <a:pt x="84162" y="0"/>
                  </a:lnTo>
                  <a:lnTo>
                    <a:pt x="1262532" y="0"/>
                  </a:lnTo>
                  <a:lnTo>
                    <a:pt x="1295278" y="6619"/>
                  </a:lnTo>
                  <a:lnTo>
                    <a:pt x="1322000" y="24669"/>
                  </a:lnTo>
                  <a:lnTo>
                    <a:pt x="1340006" y="51434"/>
                  </a:lnTo>
                  <a:lnTo>
                    <a:pt x="1346606" y="84200"/>
                  </a:lnTo>
                  <a:lnTo>
                    <a:pt x="1346606" y="757555"/>
                  </a:lnTo>
                  <a:lnTo>
                    <a:pt x="1340006" y="790320"/>
                  </a:lnTo>
                  <a:lnTo>
                    <a:pt x="1322000" y="817086"/>
                  </a:lnTo>
                  <a:lnTo>
                    <a:pt x="1295278" y="835136"/>
                  </a:lnTo>
                  <a:lnTo>
                    <a:pt x="1262532" y="841756"/>
                  </a:lnTo>
                  <a:lnTo>
                    <a:pt x="84162" y="841756"/>
                  </a:lnTo>
                  <a:lnTo>
                    <a:pt x="51402" y="835136"/>
                  </a:lnTo>
                  <a:lnTo>
                    <a:pt x="24650" y="817086"/>
                  </a:lnTo>
                  <a:lnTo>
                    <a:pt x="6613" y="790321"/>
                  </a:lnTo>
                  <a:lnTo>
                    <a:pt x="0" y="757555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9027" y="3908805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Pipe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34285" y="1559941"/>
            <a:ext cx="1683385" cy="842010"/>
          </a:xfrm>
          <a:custGeom>
            <a:avLst/>
            <a:gdLst/>
            <a:ahLst/>
            <a:cxnLst/>
            <a:rect l="l" t="t" r="r" b="b"/>
            <a:pathLst>
              <a:path w="1683385" h="842010">
                <a:moveTo>
                  <a:pt x="1599056" y="0"/>
                </a:moveTo>
                <a:lnTo>
                  <a:pt x="84200" y="0"/>
                </a:lnTo>
                <a:lnTo>
                  <a:pt x="51434" y="6619"/>
                </a:lnTo>
                <a:lnTo>
                  <a:pt x="24669" y="24669"/>
                </a:lnTo>
                <a:lnTo>
                  <a:pt x="6619" y="51435"/>
                </a:lnTo>
                <a:lnTo>
                  <a:pt x="0" y="84200"/>
                </a:lnTo>
                <a:lnTo>
                  <a:pt x="0" y="757555"/>
                </a:lnTo>
                <a:lnTo>
                  <a:pt x="6619" y="790321"/>
                </a:lnTo>
                <a:lnTo>
                  <a:pt x="24669" y="817086"/>
                </a:lnTo>
                <a:lnTo>
                  <a:pt x="51435" y="835136"/>
                </a:lnTo>
                <a:lnTo>
                  <a:pt x="84200" y="841756"/>
                </a:lnTo>
                <a:lnTo>
                  <a:pt x="1599056" y="841756"/>
                </a:lnTo>
                <a:lnTo>
                  <a:pt x="1631876" y="835136"/>
                </a:lnTo>
                <a:lnTo>
                  <a:pt x="1658635" y="817086"/>
                </a:lnTo>
                <a:lnTo>
                  <a:pt x="1676655" y="790321"/>
                </a:lnTo>
                <a:lnTo>
                  <a:pt x="1683257" y="757555"/>
                </a:lnTo>
                <a:lnTo>
                  <a:pt x="1683257" y="84200"/>
                </a:lnTo>
                <a:lnTo>
                  <a:pt x="1676655" y="51435"/>
                </a:lnTo>
                <a:lnTo>
                  <a:pt x="1658635" y="24669"/>
                </a:lnTo>
                <a:lnTo>
                  <a:pt x="1631876" y="6619"/>
                </a:lnTo>
                <a:lnTo>
                  <a:pt x="1599056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64282" y="1678000"/>
            <a:ext cx="122428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7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call-</a:t>
            </a:r>
            <a:endParaRPr sz="1800">
              <a:latin typeface="Calibri"/>
              <a:cs typeface="Calibri"/>
            </a:endParaRPr>
          </a:p>
          <a:p>
            <a:pPr marL="3175" algn="ctr">
              <a:lnSpc>
                <a:spcPts val="2075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89860" y="2388997"/>
            <a:ext cx="1540510" cy="1077595"/>
            <a:chOff x="2689860" y="2388997"/>
            <a:chExt cx="1540510" cy="1077595"/>
          </a:xfrm>
        </p:grpSpPr>
        <p:sp>
          <p:nvSpPr>
            <p:cNvPr id="19" name="object 19"/>
            <p:cNvSpPr/>
            <p:nvPr/>
          </p:nvSpPr>
          <p:spPr>
            <a:xfrm>
              <a:off x="2702560" y="2401697"/>
              <a:ext cx="168910" cy="631190"/>
            </a:xfrm>
            <a:custGeom>
              <a:avLst/>
              <a:gdLst/>
              <a:ahLst/>
              <a:cxnLst/>
              <a:rect l="l" t="t" r="r" b="b"/>
              <a:pathLst>
                <a:path w="168910" h="631189">
                  <a:moveTo>
                    <a:pt x="0" y="0"/>
                  </a:moveTo>
                  <a:lnTo>
                    <a:pt x="0" y="631189"/>
                  </a:lnTo>
                  <a:lnTo>
                    <a:pt x="168401" y="631189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0962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00" y="790320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5"/>
                  </a:lnTo>
                  <a:lnTo>
                    <a:pt x="1262379" y="841755"/>
                  </a:lnTo>
                  <a:lnTo>
                    <a:pt x="1295199" y="835136"/>
                  </a:lnTo>
                  <a:lnTo>
                    <a:pt x="1321958" y="817086"/>
                  </a:lnTo>
                  <a:lnTo>
                    <a:pt x="1339978" y="790320"/>
                  </a:lnTo>
                  <a:lnTo>
                    <a:pt x="1346580" y="757554"/>
                  </a:lnTo>
                  <a:lnTo>
                    <a:pt x="1346580" y="84200"/>
                  </a:lnTo>
                  <a:lnTo>
                    <a:pt x="1339978" y="51435"/>
                  </a:lnTo>
                  <a:lnTo>
                    <a:pt x="1321958" y="24669"/>
                  </a:lnTo>
                  <a:lnTo>
                    <a:pt x="1295199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0962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99" y="6619"/>
                  </a:lnTo>
                  <a:lnTo>
                    <a:pt x="1321958" y="24669"/>
                  </a:lnTo>
                  <a:lnTo>
                    <a:pt x="1339978" y="51435"/>
                  </a:lnTo>
                  <a:lnTo>
                    <a:pt x="1346580" y="84200"/>
                  </a:lnTo>
                  <a:lnTo>
                    <a:pt x="1346580" y="757554"/>
                  </a:lnTo>
                  <a:lnTo>
                    <a:pt x="1339978" y="790320"/>
                  </a:lnTo>
                  <a:lnTo>
                    <a:pt x="1321958" y="817086"/>
                  </a:lnTo>
                  <a:lnTo>
                    <a:pt x="1295199" y="835136"/>
                  </a:lnTo>
                  <a:lnTo>
                    <a:pt x="1262379" y="841755"/>
                  </a:lnTo>
                  <a:lnTo>
                    <a:pt x="84074" y="841755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52901" y="2730449"/>
            <a:ext cx="78486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2075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Cliente-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800" spc="-5" dirty="0">
                <a:latin typeface="Calibri"/>
                <a:cs typeface="Calibri"/>
              </a:rPr>
              <a:t>servidor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89860" y="2388997"/>
            <a:ext cx="1540510" cy="2129790"/>
            <a:chOff x="2689860" y="2388997"/>
            <a:chExt cx="1540510" cy="2129790"/>
          </a:xfrm>
        </p:grpSpPr>
        <p:sp>
          <p:nvSpPr>
            <p:cNvPr id="24" name="object 24"/>
            <p:cNvSpPr/>
            <p:nvPr/>
          </p:nvSpPr>
          <p:spPr>
            <a:xfrm>
              <a:off x="2702560" y="2401697"/>
              <a:ext cx="168910" cy="1683385"/>
            </a:xfrm>
            <a:custGeom>
              <a:avLst/>
              <a:gdLst/>
              <a:ahLst/>
              <a:cxnLst/>
              <a:rect l="l" t="t" r="r" b="b"/>
              <a:pathLst>
                <a:path w="168910" h="1683385">
                  <a:moveTo>
                    <a:pt x="0" y="0"/>
                  </a:moveTo>
                  <a:lnTo>
                    <a:pt x="0" y="1683258"/>
                  </a:lnTo>
                  <a:lnTo>
                    <a:pt x="168401" y="168325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70962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5"/>
                  </a:lnTo>
                  <a:lnTo>
                    <a:pt x="6600" y="790321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6"/>
                  </a:lnTo>
                  <a:lnTo>
                    <a:pt x="1262379" y="841756"/>
                  </a:lnTo>
                  <a:lnTo>
                    <a:pt x="1295199" y="835136"/>
                  </a:lnTo>
                  <a:lnTo>
                    <a:pt x="1321958" y="817086"/>
                  </a:lnTo>
                  <a:lnTo>
                    <a:pt x="1339978" y="790320"/>
                  </a:lnTo>
                  <a:lnTo>
                    <a:pt x="1346580" y="757555"/>
                  </a:lnTo>
                  <a:lnTo>
                    <a:pt x="1346580" y="84200"/>
                  </a:lnTo>
                  <a:lnTo>
                    <a:pt x="1339978" y="51434"/>
                  </a:lnTo>
                  <a:lnTo>
                    <a:pt x="1321958" y="24669"/>
                  </a:lnTo>
                  <a:lnTo>
                    <a:pt x="1295199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0962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99" y="6619"/>
                  </a:lnTo>
                  <a:lnTo>
                    <a:pt x="1321958" y="24669"/>
                  </a:lnTo>
                  <a:lnTo>
                    <a:pt x="1339978" y="51434"/>
                  </a:lnTo>
                  <a:lnTo>
                    <a:pt x="1346580" y="84200"/>
                  </a:lnTo>
                  <a:lnTo>
                    <a:pt x="1346580" y="757555"/>
                  </a:lnTo>
                  <a:lnTo>
                    <a:pt x="1339978" y="790320"/>
                  </a:lnTo>
                  <a:lnTo>
                    <a:pt x="1321958" y="817086"/>
                  </a:lnTo>
                  <a:lnTo>
                    <a:pt x="1295199" y="835136"/>
                  </a:lnTo>
                  <a:lnTo>
                    <a:pt x="1262379" y="841756"/>
                  </a:lnTo>
                  <a:lnTo>
                    <a:pt x="84074" y="841756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1"/>
                  </a:lnTo>
                  <a:lnTo>
                    <a:pt x="0" y="757555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45638" y="3908805"/>
            <a:ext cx="1196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Peer-to-Peer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89860" y="2388997"/>
            <a:ext cx="1540510" cy="3181985"/>
            <a:chOff x="2689860" y="2388997"/>
            <a:chExt cx="1540510" cy="3181985"/>
          </a:xfrm>
        </p:grpSpPr>
        <p:sp>
          <p:nvSpPr>
            <p:cNvPr id="29" name="object 29"/>
            <p:cNvSpPr/>
            <p:nvPr/>
          </p:nvSpPr>
          <p:spPr>
            <a:xfrm>
              <a:off x="2702560" y="2401697"/>
              <a:ext cx="168910" cy="2735580"/>
            </a:xfrm>
            <a:custGeom>
              <a:avLst/>
              <a:gdLst/>
              <a:ahLst/>
              <a:cxnLst/>
              <a:rect l="l" t="t" r="r" b="b"/>
              <a:pathLst>
                <a:path w="168910" h="2735579">
                  <a:moveTo>
                    <a:pt x="0" y="0"/>
                  </a:moveTo>
                  <a:lnTo>
                    <a:pt x="0" y="2735326"/>
                  </a:lnTo>
                  <a:lnTo>
                    <a:pt x="168401" y="2735326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0962" y="4716145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4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00" y="790320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5"/>
                  </a:lnTo>
                  <a:lnTo>
                    <a:pt x="1262379" y="841755"/>
                  </a:lnTo>
                  <a:lnTo>
                    <a:pt x="1295199" y="835136"/>
                  </a:lnTo>
                  <a:lnTo>
                    <a:pt x="1321958" y="817086"/>
                  </a:lnTo>
                  <a:lnTo>
                    <a:pt x="1339978" y="790320"/>
                  </a:lnTo>
                  <a:lnTo>
                    <a:pt x="1346580" y="757554"/>
                  </a:lnTo>
                  <a:lnTo>
                    <a:pt x="1346580" y="84200"/>
                  </a:lnTo>
                  <a:lnTo>
                    <a:pt x="1339978" y="51434"/>
                  </a:lnTo>
                  <a:lnTo>
                    <a:pt x="1321958" y="24669"/>
                  </a:lnTo>
                  <a:lnTo>
                    <a:pt x="1295199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0962" y="4716145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4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99" y="6619"/>
                  </a:lnTo>
                  <a:lnTo>
                    <a:pt x="1321958" y="24669"/>
                  </a:lnTo>
                  <a:lnTo>
                    <a:pt x="1339978" y="51434"/>
                  </a:lnTo>
                  <a:lnTo>
                    <a:pt x="1346580" y="84200"/>
                  </a:lnTo>
                  <a:lnTo>
                    <a:pt x="1346580" y="757554"/>
                  </a:lnTo>
                  <a:lnTo>
                    <a:pt x="1339978" y="790320"/>
                  </a:lnTo>
                  <a:lnTo>
                    <a:pt x="1321958" y="817086"/>
                  </a:lnTo>
                  <a:lnTo>
                    <a:pt x="1295199" y="835136"/>
                  </a:lnTo>
                  <a:lnTo>
                    <a:pt x="1262379" y="841755"/>
                  </a:lnTo>
                  <a:lnTo>
                    <a:pt x="84074" y="841755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38829" y="4961331"/>
            <a:ext cx="41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638421" y="1559941"/>
            <a:ext cx="1683385" cy="842010"/>
          </a:xfrm>
          <a:custGeom>
            <a:avLst/>
            <a:gdLst/>
            <a:ahLst/>
            <a:cxnLst/>
            <a:rect l="l" t="t" r="r" b="b"/>
            <a:pathLst>
              <a:path w="1683385" h="842010">
                <a:moveTo>
                  <a:pt x="1599056" y="0"/>
                </a:moveTo>
                <a:lnTo>
                  <a:pt x="84200" y="0"/>
                </a:lnTo>
                <a:lnTo>
                  <a:pt x="51435" y="6619"/>
                </a:lnTo>
                <a:lnTo>
                  <a:pt x="24669" y="24669"/>
                </a:lnTo>
                <a:lnTo>
                  <a:pt x="6619" y="51435"/>
                </a:lnTo>
                <a:lnTo>
                  <a:pt x="0" y="84200"/>
                </a:lnTo>
                <a:lnTo>
                  <a:pt x="0" y="757555"/>
                </a:lnTo>
                <a:lnTo>
                  <a:pt x="6619" y="790321"/>
                </a:lnTo>
                <a:lnTo>
                  <a:pt x="24669" y="817086"/>
                </a:lnTo>
                <a:lnTo>
                  <a:pt x="51435" y="835136"/>
                </a:lnTo>
                <a:lnTo>
                  <a:pt x="84200" y="841756"/>
                </a:lnTo>
                <a:lnTo>
                  <a:pt x="1599056" y="841756"/>
                </a:lnTo>
                <a:lnTo>
                  <a:pt x="1631822" y="835136"/>
                </a:lnTo>
                <a:lnTo>
                  <a:pt x="1658588" y="817086"/>
                </a:lnTo>
                <a:lnTo>
                  <a:pt x="1676638" y="790321"/>
                </a:lnTo>
                <a:lnTo>
                  <a:pt x="1683257" y="757555"/>
                </a:lnTo>
                <a:lnTo>
                  <a:pt x="1683257" y="84200"/>
                </a:lnTo>
                <a:lnTo>
                  <a:pt x="1676638" y="51435"/>
                </a:lnTo>
                <a:lnTo>
                  <a:pt x="1658588" y="24669"/>
                </a:lnTo>
                <a:lnTo>
                  <a:pt x="1631822" y="6619"/>
                </a:lnTo>
                <a:lnTo>
                  <a:pt x="1599056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847971" y="1552447"/>
            <a:ext cx="1270635" cy="803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905" algn="ctr">
              <a:lnSpc>
                <a:spcPct val="91700"/>
              </a:lnSpc>
              <a:spcBef>
                <a:spcPts val="28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Padrões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baseados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em </a:t>
            </a:r>
            <a:r>
              <a:rPr sz="1800"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93996" y="2388997"/>
            <a:ext cx="1540510" cy="1077595"/>
            <a:chOff x="4793996" y="2388997"/>
            <a:chExt cx="1540510" cy="1077595"/>
          </a:xfrm>
        </p:grpSpPr>
        <p:sp>
          <p:nvSpPr>
            <p:cNvPr id="36" name="object 36"/>
            <p:cNvSpPr/>
            <p:nvPr/>
          </p:nvSpPr>
          <p:spPr>
            <a:xfrm>
              <a:off x="4806696" y="2401697"/>
              <a:ext cx="168910" cy="631190"/>
            </a:xfrm>
            <a:custGeom>
              <a:avLst/>
              <a:gdLst/>
              <a:ahLst/>
              <a:cxnLst/>
              <a:rect l="l" t="t" r="r" b="b"/>
              <a:pathLst>
                <a:path w="168910" h="631189">
                  <a:moveTo>
                    <a:pt x="0" y="0"/>
                  </a:moveTo>
                  <a:lnTo>
                    <a:pt x="0" y="631189"/>
                  </a:lnTo>
                  <a:lnTo>
                    <a:pt x="168401" y="631189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75098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00" y="790320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5"/>
                  </a:lnTo>
                  <a:lnTo>
                    <a:pt x="1262379" y="841755"/>
                  </a:lnTo>
                  <a:lnTo>
                    <a:pt x="1295145" y="835136"/>
                  </a:lnTo>
                  <a:lnTo>
                    <a:pt x="1321911" y="817086"/>
                  </a:lnTo>
                  <a:lnTo>
                    <a:pt x="1339961" y="790320"/>
                  </a:lnTo>
                  <a:lnTo>
                    <a:pt x="1346580" y="757554"/>
                  </a:lnTo>
                  <a:lnTo>
                    <a:pt x="1346580" y="84200"/>
                  </a:lnTo>
                  <a:lnTo>
                    <a:pt x="1339961" y="51435"/>
                  </a:lnTo>
                  <a:lnTo>
                    <a:pt x="1321911" y="24669"/>
                  </a:lnTo>
                  <a:lnTo>
                    <a:pt x="1295145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75098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45" y="6619"/>
                  </a:lnTo>
                  <a:lnTo>
                    <a:pt x="1321911" y="24669"/>
                  </a:lnTo>
                  <a:lnTo>
                    <a:pt x="1339961" y="51435"/>
                  </a:lnTo>
                  <a:lnTo>
                    <a:pt x="1346580" y="84200"/>
                  </a:lnTo>
                  <a:lnTo>
                    <a:pt x="1346580" y="757554"/>
                  </a:lnTo>
                  <a:lnTo>
                    <a:pt x="1339961" y="790320"/>
                  </a:lnTo>
                  <a:lnTo>
                    <a:pt x="1321911" y="817086"/>
                  </a:lnTo>
                  <a:lnTo>
                    <a:pt x="1295145" y="835136"/>
                  </a:lnTo>
                  <a:lnTo>
                    <a:pt x="1262379" y="841755"/>
                  </a:lnTo>
                  <a:lnTo>
                    <a:pt x="84074" y="841755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90871" y="2730449"/>
            <a:ext cx="91630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075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Publish-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75"/>
              </a:lnSpc>
            </a:pPr>
            <a:r>
              <a:rPr sz="1800" spc="-10" dirty="0">
                <a:latin typeface="Calibri"/>
                <a:cs typeface="Calibri"/>
              </a:rPr>
              <a:t>Subscribe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93996" y="2388997"/>
            <a:ext cx="1540510" cy="2129790"/>
            <a:chOff x="4793996" y="2388997"/>
            <a:chExt cx="1540510" cy="2129790"/>
          </a:xfrm>
        </p:grpSpPr>
        <p:sp>
          <p:nvSpPr>
            <p:cNvPr id="41" name="object 41"/>
            <p:cNvSpPr/>
            <p:nvPr/>
          </p:nvSpPr>
          <p:spPr>
            <a:xfrm>
              <a:off x="4806696" y="2401697"/>
              <a:ext cx="168910" cy="1683385"/>
            </a:xfrm>
            <a:custGeom>
              <a:avLst/>
              <a:gdLst/>
              <a:ahLst/>
              <a:cxnLst/>
              <a:rect l="l" t="t" r="r" b="b"/>
              <a:pathLst>
                <a:path w="168910" h="1683385">
                  <a:moveTo>
                    <a:pt x="0" y="0"/>
                  </a:moveTo>
                  <a:lnTo>
                    <a:pt x="0" y="1683258"/>
                  </a:lnTo>
                  <a:lnTo>
                    <a:pt x="168401" y="168325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75098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5"/>
                  </a:lnTo>
                  <a:lnTo>
                    <a:pt x="6600" y="790321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6"/>
                  </a:lnTo>
                  <a:lnTo>
                    <a:pt x="1262379" y="841756"/>
                  </a:lnTo>
                  <a:lnTo>
                    <a:pt x="1295145" y="835136"/>
                  </a:lnTo>
                  <a:lnTo>
                    <a:pt x="1321911" y="817086"/>
                  </a:lnTo>
                  <a:lnTo>
                    <a:pt x="1339961" y="790320"/>
                  </a:lnTo>
                  <a:lnTo>
                    <a:pt x="1346580" y="757555"/>
                  </a:lnTo>
                  <a:lnTo>
                    <a:pt x="1346580" y="84200"/>
                  </a:lnTo>
                  <a:lnTo>
                    <a:pt x="1339961" y="51434"/>
                  </a:lnTo>
                  <a:lnTo>
                    <a:pt x="1321911" y="24669"/>
                  </a:lnTo>
                  <a:lnTo>
                    <a:pt x="1295145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75098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45" y="6619"/>
                  </a:lnTo>
                  <a:lnTo>
                    <a:pt x="1321911" y="24669"/>
                  </a:lnTo>
                  <a:lnTo>
                    <a:pt x="1339961" y="51434"/>
                  </a:lnTo>
                  <a:lnTo>
                    <a:pt x="1346580" y="84200"/>
                  </a:lnTo>
                  <a:lnTo>
                    <a:pt x="1346580" y="757555"/>
                  </a:lnTo>
                  <a:lnTo>
                    <a:pt x="1339961" y="790320"/>
                  </a:lnTo>
                  <a:lnTo>
                    <a:pt x="1321911" y="817086"/>
                  </a:lnTo>
                  <a:lnTo>
                    <a:pt x="1295145" y="835136"/>
                  </a:lnTo>
                  <a:lnTo>
                    <a:pt x="1262379" y="841756"/>
                  </a:lnTo>
                  <a:lnTo>
                    <a:pt x="84074" y="841756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1"/>
                  </a:lnTo>
                  <a:lnTo>
                    <a:pt x="0" y="757555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11622" y="3657422"/>
            <a:ext cx="1075055" cy="8032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700"/>
              </a:lnSpc>
              <a:spcBef>
                <a:spcPts val="28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s  </a:t>
            </a:r>
            <a:r>
              <a:rPr sz="1800" spc="-15" dirty="0">
                <a:latin typeface="Calibri"/>
                <a:cs typeface="Calibri"/>
              </a:rPr>
              <a:t>ponto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ponto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93996" y="2388997"/>
            <a:ext cx="1540510" cy="3181985"/>
            <a:chOff x="4793996" y="2388997"/>
            <a:chExt cx="1540510" cy="3181985"/>
          </a:xfrm>
        </p:grpSpPr>
        <p:sp>
          <p:nvSpPr>
            <p:cNvPr id="46" name="object 46"/>
            <p:cNvSpPr/>
            <p:nvPr/>
          </p:nvSpPr>
          <p:spPr>
            <a:xfrm>
              <a:off x="4806696" y="2401697"/>
              <a:ext cx="168910" cy="2735580"/>
            </a:xfrm>
            <a:custGeom>
              <a:avLst/>
              <a:gdLst/>
              <a:ahLst/>
              <a:cxnLst/>
              <a:rect l="l" t="t" r="r" b="b"/>
              <a:pathLst>
                <a:path w="168910" h="2735579">
                  <a:moveTo>
                    <a:pt x="0" y="0"/>
                  </a:moveTo>
                  <a:lnTo>
                    <a:pt x="0" y="2735326"/>
                  </a:lnTo>
                  <a:lnTo>
                    <a:pt x="168401" y="2735326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75098" y="4716145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1262379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4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00" y="790320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5"/>
                  </a:lnTo>
                  <a:lnTo>
                    <a:pt x="1262379" y="841755"/>
                  </a:lnTo>
                  <a:lnTo>
                    <a:pt x="1295145" y="835136"/>
                  </a:lnTo>
                  <a:lnTo>
                    <a:pt x="1321911" y="817086"/>
                  </a:lnTo>
                  <a:lnTo>
                    <a:pt x="1339961" y="790320"/>
                  </a:lnTo>
                  <a:lnTo>
                    <a:pt x="1346580" y="757554"/>
                  </a:lnTo>
                  <a:lnTo>
                    <a:pt x="1346580" y="84200"/>
                  </a:lnTo>
                  <a:lnTo>
                    <a:pt x="1339961" y="51434"/>
                  </a:lnTo>
                  <a:lnTo>
                    <a:pt x="1321911" y="24669"/>
                  </a:lnTo>
                  <a:lnTo>
                    <a:pt x="1295145" y="6619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75098" y="4716145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10">
                  <a:moveTo>
                    <a:pt x="0" y="84200"/>
                  </a:moveTo>
                  <a:lnTo>
                    <a:pt x="6600" y="51434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45" y="6619"/>
                  </a:lnTo>
                  <a:lnTo>
                    <a:pt x="1321911" y="24669"/>
                  </a:lnTo>
                  <a:lnTo>
                    <a:pt x="1339961" y="51434"/>
                  </a:lnTo>
                  <a:lnTo>
                    <a:pt x="1346580" y="84200"/>
                  </a:lnTo>
                  <a:lnTo>
                    <a:pt x="1346580" y="757554"/>
                  </a:lnTo>
                  <a:lnTo>
                    <a:pt x="1339961" y="790320"/>
                  </a:lnTo>
                  <a:lnTo>
                    <a:pt x="1321911" y="817086"/>
                  </a:lnTo>
                  <a:lnTo>
                    <a:pt x="1295145" y="835136"/>
                  </a:lnTo>
                  <a:lnTo>
                    <a:pt x="1262379" y="841755"/>
                  </a:lnTo>
                  <a:lnTo>
                    <a:pt x="84074" y="841755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120766" y="4961331"/>
            <a:ext cx="1059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Black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93996" y="2388997"/>
            <a:ext cx="1540510" cy="4234180"/>
            <a:chOff x="4793996" y="2388997"/>
            <a:chExt cx="1540510" cy="4234180"/>
          </a:xfrm>
        </p:grpSpPr>
        <p:sp>
          <p:nvSpPr>
            <p:cNvPr id="51" name="object 51"/>
            <p:cNvSpPr/>
            <p:nvPr/>
          </p:nvSpPr>
          <p:spPr>
            <a:xfrm>
              <a:off x="4806696" y="2401697"/>
              <a:ext cx="168910" cy="3787775"/>
            </a:xfrm>
            <a:custGeom>
              <a:avLst/>
              <a:gdLst/>
              <a:ahLst/>
              <a:cxnLst/>
              <a:rect l="l" t="t" r="r" b="b"/>
              <a:pathLst>
                <a:path w="168910" h="3787775">
                  <a:moveTo>
                    <a:pt x="0" y="0"/>
                  </a:moveTo>
                  <a:lnTo>
                    <a:pt x="0" y="3787393"/>
                  </a:lnTo>
                  <a:lnTo>
                    <a:pt x="168401" y="3787393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75098" y="5768263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09">
                  <a:moveTo>
                    <a:pt x="1262379" y="0"/>
                  </a:moveTo>
                  <a:lnTo>
                    <a:pt x="84074" y="0"/>
                  </a:lnTo>
                  <a:lnTo>
                    <a:pt x="51327" y="6613"/>
                  </a:lnTo>
                  <a:lnTo>
                    <a:pt x="24606" y="24650"/>
                  </a:lnTo>
                  <a:lnTo>
                    <a:pt x="6600" y="51402"/>
                  </a:lnTo>
                  <a:lnTo>
                    <a:pt x="0" y="84162"/>
                  </a:lnTo>
                  <a:lnTo>
                    <a:pt x="0" y="757491"/>
                  </a:lnTo>
                  <a:lnTo>
                    <a:pt x="6600" y="790251"/>
                  </a:lnTo>
                  <a:lnTo>
                    <a:pt x="24606" y="817003"/>
                  </a:lnTo>
                  <a:lnTo>
                    <a:pt x="51327" y="835040"/>
                  </a:lnTo>
                  <a:lnTo>
                    <a:pt x="84074" y="841654"/>
                  </a:lnTo>
                  <a:lnTo>
                    <a:pt x="1262379" y="841654"/>
                  </a:lnTo>
                  <a:lnTo>
                    <a:pt x="1295145" y="835040"/>
                  </a:lnTo>
                  <a:lnTo>
                    <a:pt x="1321911" y="817003"/>
                  </a:lnTo>
                  <a:lnTo>
                    <a:pt x="1339961" y="790251"/>
                  </a:lnTo>
                  <a:lnTo>
                    <a:pt x="1346580" y="757491"/>
                  </a:lnTo>
                  <a:lnTo>
                    <a:pt x="1346580" y="84162"/>
                  </a:lnTo>
                  <a:lnTo>
                    <a:pt x="1339961" y="51402"/>
                  </a:lnTo>
                  <a:lnTo>
                    <a:pt x="1321911" y="24650"/>
                  </a:lnTo>
                  <a:lnTo>
                    <a:pt x="1295145" y="6613"/>
                  </a:lnTo>
                  <a:lnTo>
                    <a:pt x="126237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75098" y="5768263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5" h="842009">
                  <a:moveTo>
                    <a:pt x="0" y="84162"/>
                  </a:moveTo>
                  <a:lnTo>
                    <a:pt x="6600" y="51402"/>
                  </a:lnTo>
                  <a:lnTo>
                    <a:pt x="24606" y="24650"/>
                  </a:lnTo>
                  <a:lnTo>
                    <a:pt x="51327" y="6613"/>
                  </a:lnTo>
                  <a:lnTo>
                    <a:pt x="84074" y="0"/>
                  </a:lnTo>
                  <a:lnTo>
                    <a:pt x="1262379" y="0"/>
                  </a:lnTo>
                  <a:lnTo>
                    <a:pt x="1295145" y="6613"/>
                  </a:lnTo>
                  <a:lnTo>
                    <a:pt x="1321911" y="24650"/>
                  </a:lnTo>
                  <a:lnTo>
                    <a:pt x="1339961" y="51402"/>
                  </a:lnTo>
                  <a:lnTo>
                    <a:pt x="1346580" y="84162"/>
                  </a:lnTo>
                  <a:lnTo>
                    <a:pt x="1346580" y="757491"/>
                  </a:lnTo>
                  <a:lnTo>
                    <a:pt x="1339961" y="790251"/>
                  </a:lnTo>
                  <a:lnTo>
                    <a:pt x="1321911" y="817003"/>
                  </a:lnTo>
                  <a:lnTo>
                    <a:pt x="1295145" y="835040"/>
                  </a:lnTo>
                  <a:lnTo>
                    <a:pt x="1262379" y="841654"/>
                  </a:lnTo>
                  <a:lnTo>
                    <a:pt x="84074" y="841654"/>
                  </a:lnTo>
                  <a:lnTo>
                    <a:pt x="51327" y="835040"/>
                  </a:lnTo>
                  <a:lnTo>
                    <a:pt x="24606" y="817003"/>
                  </a:lnTo>
                  <a:lnTo>
                    <a:pt x="6600" y="790251"/>
                  </a:lnTo>
                  <a:lnTo>
                    <a:pt x="0" y="757491"/>
                  </a:lnTo>
                  <a:lnTo>
                    <a:pt x="0" y="84162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443854" y="6013805"/>
            <a:ext cx="41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2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42556" y="1559941"/>
            <a:ext cx="1683385" cy="842010"/>
          </a:xfrm>
          <a:custGeom>
            <a:avLst/>
            <a:gdLst/>
            <a:ahLst/>
            <a:cxnLst/>
            <a:rect l="l" t="t" r="r" b="b"/>
            <a:pathLst>
              <a:path w="1683384" h="842010">
                <a:moveTo>
                  <a:pt x="1599057" y="0"/>
                </a:moveTo>
                <a:lnTo>
                  <a:pt x="84074" y="0"/>
                </a:lnTo>
                <a:lnTo>
                  <a:pt x="51327" y="6619"/>
                </a:lnTo>
                <a:lnTo>
                  <a:pt x="24606" y="24669"/>
                </a:lnTo>
                <a:lnTo>
                  <a:pt x="6600" y="51435"/>
                </a:lnTo>
                <a:lnTo>
                  <a:pt x="0" y="84200"/>
                </a:lnTo>
                <a:lnTo>
                  <a:pt x="0" y="757555"/>
                </a:lnTo>
                <a:lnTo>
                  <a:pt x="6600" y="790321"/>
                </a:lnTo>
                <a:lnTo>
                  <a:pt x="24606" y="817086"/>
                </a:lnTo>
                <a:lnTo>
                  <a:pt x="51327" y="835136"/>
                </a:lnTo>
                <a:lnTo>
                  <a:pt x="84074" y="841756"/>
                </a:lnTo>
                <a:lnTo>
                  <a:pt x="1599057" y="841756"/>
                </a:lnTo>
                <a:lnTo>
                  <a:pt x="1631823" y="835136"/>
                </a:lnTo>
                <a:lnTo>
                  <a:pt x="1658588" y="817086"/>
                </a:lnTo>
                <a:lnTo>
                  <a:pt x="1676638" y="790321"/>
                </a:lnTo>
                <a:lnTo>
                  <a:pt x="1683258" y="757555"/>
                </a:lnTo>
                <a:lnTo>
                  <a:pt x="1683258" y="84200"/>
                </a:lnTo>
                <a:lnTo>
                  <a:pt x="1676638" y="51435"/>
                </a:lnTo>
                <a:lnTo>
                  <a:pt x="1658588" y="24669"/>
                </a:lnTo>
                <a:lnTo>
                  <a:pt x="1631823" y="6619"/>
                </a:lnTo>
                <a:lnTo>
                  <a:pt x="1599057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029068" y="1678000"/>
            <a:ext cx="111696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207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Padrões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075"/>
              </a:lnSpc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Repositorio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898131" y="2388997"/>
            <a:ext cx="1540510" cy="1077595"/>
            <a:chOff x="6898131" y="2388997"/>
            <a:chExt cx="1540510" cy="1077595"/>
          </a:xfrm>
        </p:grpSpPr>
        <p:sp>
          <p:nvSpPr>
            <p:cNvPr id="58" name="object 58"/>
            <p:cNvSpPr/>
            <p:nvPr/>
          </p:nvSpPr>
          <p:spPr>
            <a:xfrm>
              <a:off x="6910831" y="2401697"/>
              <a:ext cx="168910" cy="631190"/>
            </a:xfrm>
            <a:custGeom>
              <a:avLst/>
              <a:gdLst/>
              <a:ahLst/>
              <a:cxnLst/>
              <a:rect l="l" t="t" r="r" b="b"/>
              <a:pathLst>
                <a:path w="168909" h="631189">
                  <a:moveTo>
                    <a:pt x="0" y="0"/>
                  </a:moveTo>
                  <a:lnTo>
                    <a:pt x="0" y="631189"/>
                  </a:lnTo>
                  <a:lnTo>
                    <a:pt x="168401" y="631189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79233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4" h="842010">
                  <a:moveTo>
                    <a:pt x="1262380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4"/>
                  </a:lnTo>
                  <a:lnTo>
                    <a:pt x="6600" y="790320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5"/>
                  </a:lnTo>
                  <a:lnTo>
                    <a:pt x="1262380" y="841755"/>
                  </a:lnTo>
                  <a:lnTo>
                    <a:pt x="1295146" y="835136"/>
                  </a:lnTo>
                  <a:lnTo>
                    <a:pt x="1321911" y="817086"/>
                  </a:lnTo>
                  <a:lnTo>
                    <a:pt x="1339961" y="790320"/>
                  </a:lnTo>
                  <a:lnTo>
                    <a:pt x="1346581" y="757554"/>
                  </a:lnTo>
                  <a:lnTo>
                    <a:pt x="1346581" y="84200"/>
                  </a:lnTo>
                  <a:lnTo>
                    <a:pt x="1339961" y="51435"/>
                  </a:lnTo>
                  <a:lnTo>
                    <a:pt x="1321911" y="24669"/>
                  </a:lnTo>
                  <a:lnTo>
                    <a:pt x="1295146" y="6619"/>
                  </a:lnTo>
                  <a:lnTo>
                    <a:pt x="12623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79233" y="2612009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4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80" y="0"/>
                  </a:lnTo>
                  <a:lnTo>
                    <a:pt x="1295146" y="6619"/>
                  </a:lnTo>
                  <a:lnTo>
                    <a:pt x="1321911" y="24669"/>
                  </a:lnTo>
                  <a:lnTo>
                    <a:pt x="1339961" y="51435"/>
                  </a:lnTo>
                  <a:lnTo>
                    <a:pt x="1346581" y="84200"/>
                  </a:lnTo>
                  <a:lnTo>
                    <a:pt x="1346581" y="757554"/>
                  </a:lnTo>
                  <a:lnTo>
                    <a:pt x="1339961" y="790320"/>
                  </a:lnTo>
                  <a:lnTo>
                    <a:pt x="1321911" y="817086"/>
                  </a:lnTo>
                  <a:lnTo>
                    <a:pt x="1295146" y="835136"/>
                  </a:lnTo>
                  <a:lnTo>
                    <a:pt x="1262380" y="841755"/>
                  </a:lnTo>
                  <a:lnTo>
                    <a:pt x="84074" y="841755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0"/>
                  </a:lnTo>
                  <a:lnTo>
                    <a:pt x="0" y="757554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170546" y="2604591"/>
            <a:ext cx="1169035" cy="8039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-1905" algn="ctr">
              <a:lnSpc>
                <a:spcPct val="91700"/>
              </a:lnSpc>
              <a:spcBef>
                <a:spcPts val="280"/>
              </a:spcBef>
            </a:pPr>
            <a:r>
              <a:rPr sz="1800" spc="-5" dirty="0">
                <a:latin typeface="Calibri"/>
                <a:cs typeface="Calibri"/>
              </a:rPr>
              <a:t>Dados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mpa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a  </a:t>
            </a:r>
            <a:r>
              <a:rPr sz="1800" spc="-5" dirty="0">
                <a:latin typeface="Calibri"/>
                <a:cs typeface="Calibri"/>
              </a:rPr>
              <a:t>dos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898131" y="2388997"/>
            <a:ext cx="1540510" cy="2129790"/>
            <a:chOff x="6898131" y="2388997"/>
            <a:chExt cx="1540510" cy="2129790"/>
          </a:xfrm>
        </p:grpSpPr>
        <p:sp>
          <p:nvSpPr>
            <p:cNvPr id="63" name="object 63"/>
            <p:cNvSpPr/>
            <p:nvPr/>
          </p:nvSpPr>
          <p:spPr>
            <a:xfrm>
              <a:off x="6910831" y="2401697"/>
              <a:ext cx="168910" cy="1683385"/>
            </a:xfrm>
            <a:custGeom>
              <a:avLst/>
              <a:gdLst/>
              <a:ahLst/>
              <a:cxnLst/>
              <a:rect l="l" t="t" r="r" b="b"/>
              <a:pathLst>
                <a:path w="168909" h="1683385">
                  <a:moveTo>
                    <a:pt x="0" y="0"/>
                  </a:moveTo>
                  <a:lnTo>
                    <a:pt x="0" y="1683258"/>
                  </a:lnTo>
                  <a:lnTo>
                    <a:pt x="168401" y="1683258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79233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4" h="842010">
                  <a:moveTo>
                    <a:pt x="1262380" y="0"/>
                  </a:moveTo>
                  <a:lnTo>
                    <a:pt x="84074" y="0"/>
                  </a:lnTo>
                  <a:lnTo>
                    <a:pt x="51327" y="6619"/>
                  </a:lnTo>
                  <a:lnTo>
                    <a:pt x="24606" y="24669"/>
                  </a:lnTo>
                  <a:lnTo>
                    <a:pt x="6600" y="51435"/>
                  </a:lnTo>
                  <a:lnTo>
                    <a:pt x="0" y="84200"/>
                  </a:lnTo>
                  <a:lnTo>
                    <a:pt x="0" y="757555"/>
                  </a:lnTo>
                  <a:lnTo>
                    <a:pt x="6600" y="790321"/>
                  </a:lnTo>
                  <a:lnTo>
                    <a:pt x="24606" y="817086"/>
                  </a:lnTo>
                  <a:lnTo>
                    <a:pt x="51327" y="835136"/>
                  </a:lnTo>
                  <a:lnTo>
                    <a:pt x="84074" y="841756"/>
                  </a:lnTo>
                  <a:lnTo>
                    <a:pt x="1262380" y="841756"/>
                  </a:lnTo>
                  <a:lnTo>
                    <a:pt x="1295146" y="835136"/>
                  </a:lnTo>
                  <a:lnTo>
                    <a:pt x="1321911" y="817086"/>
                  </a:lnTo>
                  <a:lnTo>
                    <a:pt x="1339961" y="790320"/>
                  </a:lnTo>
                  <a:lnTo>
                    <a:pt x="1346581" y="757555"/>
                  </a:lnTo>
                  <a:lnTo>
                    <a:pt x="1346581" y="84200"/>
                  </a:lnTo>
                  <a:lnTo>
                    <a:pt x="1339961" y="51434"/>
                  </a:lnTo>
                  <a:lnTo>
                    <a:pt x="1321911" y="24669"/>
                  </a:lnTo>
                  <a:lnTo>
                    <a:pt x="1295146" y="6619"/>
                  </a:lnTo>
                  <a:lnTo>
                    <a:pt x="126238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79233" y="3664077"/>
              <a:ext cx="1346835" cy="842010"/>
            </a:xfrm>
            <a:custGeom>
              <a:avLst/>
              <a:gdLst/>
              <a:ahLst/>
              <a:cxnLst/>
              <a:rect l="l" t="t" r="r" b="b"/>
              <a:pathLst>
                <a:path w="1346834" h="842010">
                  <a:moveTo>
                    <a:pt x="0" y="84200"/>
                  </a:moveTo>
                  <a:lnTo>
                    <a:pt x="6600" y="51435"/>
                  </a:lnTo>
                  <a:lnTo>
                    <a:pt x="24606" y="24669"/>
                  </a:lnTo>
                  <a:lnTo>
                    <a:pt x="51327" y="6619"/>
                  </a:lnTo>
                  <a:lnTo>
                    <a:pt x="84074" y="0"/>
                  </a:lnTo>
                  <a:lnTo>
                    <a:pt x="1262380" y="0"/>
                  </a:lnTo>
                  <a:lnTo>
                    <a:pt x="1295146" y="6619"/>
                  </a:lnTo>
                  <a:lnTo>
                    <a:pt x="1321911" y="24669"/>
                  </a:lnTo>
                  <a:lnTo>
                    <a:pt x="1339961" y="51434"/>
                  </a:lnTo>
                  <a:lnTo>
                    <a:pt x="1346581" y="84200"/>
                  </a:lnTo>
                  <a:lnTo>
                    <a:pt x="1346581" y="757555"/>
                  </a:lnTo>
                  <a:lnTo>
                    <a:pt x="1339961" y="790320"/>
                  </a:lnTo>
                  <a:lnTo>
                    <a:pt x="1321911" y="817086"/>
                  </a:lnTo>
                  <a:lnTo>
                    <a:pt x="1295146" y="835136"/>
                  </a:lnTo>
                  <a:lnTo>
                    <a:pt x="1262380" y="841756"/>
                  </a:lnTo>
                  <a:lnTo>
                    <a:pt x="84074" y="841756"/>
                  </a:lnTo>
                  <a:lnTo>
                    <a:pt x="51327" y="835136"/>
                  </a:lnTo>
                  <a:lnTo>
                    <a:pt x="24606" y="817086"/>
                  </a:lnTo>
                  <a:lnTo>
                    <a:pt x="6600" y="790321"/>
                  </a:lnTo>
                  <a:lnTo>
                    <a:pt x="0" y="757555"/>
                  </a:lnTo>
                  <a:lnTo>
                    <a:pt x="0" y="84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225410" y="3908805"/>
            <a:ext cx="105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Bla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k</a:t>
            </a:r>
            <a:r>
              <a:rPr sz="1800" spc="-15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941" y="341452"/>
            <a:ext cx="8716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556880"/>
                </a:solidFill>
                <a:latin typeface="Calibri"/>
                <a:cs typeface="Calibri"/>
              </a:rPr>
              <a:t>Padrões</a:t>
            </a:r>
            <a:r>
              <a:rPr sz="3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r>
              <a:rPr sz="3200" b="1" spc="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tipo</a:t>
            </a:r>
            <a:r>
              <a:rPr sz="3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Componente</a:t>
            </a:r>
            <a:r>
              <a:rPr sz="3200" b="1" spc="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&amp;</a:t>
            </a:r>
            <a:r>
              <a:rPr sz="3200" b="1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56880"/>
                </a:solidFill>
                <a:latin typeface="Calibri"/>
                <a:cs typeface="Calibri"/>
              </a:rPr>
              <a:t>Conector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747" y="782827"/>
            <a:ext cx="1845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(Bass</a:t>
            </a:r>
            <a:r>
              <a:rPr sz="20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6880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99" y="1269314"/>
            <a:ext cx="43084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F79546"/>
                </a:solidFill>
                <a:latin typeface="Calibri"/>
                <a:cs typeface="Calibri"/>
              </a:rPr>
              <a:t>Padrão: 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Cliente</a:t>
            </a:r>
            <a:r>
              <a:rPr sz="32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-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740" y="1908499"/>
            <a:ext cx="5943465" cy="461344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221" y="1225367"/>
            <a:ext cx="1031875" cy="2755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3520"/>
              </a:lnSpc>
            </a:pP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Conteúdos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b="1" spc="-15" dirty="0">
                <a:solidFill>
                  <a:srgbClr val="FFFFFF"/>
                </a:solidFill>
                <a:latin typeface="Calibri"/>
                <a:cs typeface="Calibri"/>
              </a:rPr>
              <a:t>Primeira</a:t>
            </a:r>
            <a:r>
              <a:rPr sz="36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Calibri"/>
                <a:cs typeface="Calibri"/>
              </a:rPr>
              <a:t>parte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7824" y="600455"/>
            <a:ext cx="3005455" cy="4721860"/>
            <a:chOff x="877824" y="600455"/>
            <a:chExt cx="3005455" cy="4721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4031" y="600455"/>
              <a:ext cx="579120" cy="5791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0712" y="735012"/>
              <a:ext cx="365760" cy="311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3680" y="1283207"/>
              <a:ext cx="579119" cy="5821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9852" y="1419034"/>
              <a:ext cx="365760" cy="3114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76272" y="2005583"/>
              <a:ext cx="579119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2825" y="2139124"/>
              <a:ext cx="365760" cy="3114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2977895"/>
              <a:ext cx="579119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752" y="3111182"/>
              <a:ext cx="365760" cy="311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536" y="3840479"/>
              <a:ext cx="579119" cy="5821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6708" y="3975290"/>
              <a:ext cx="365759" cy="311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824" y="4739640"/>
              <a:ext cx="582168" cy="5821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713" y="4875466"/>
              <a:ext cx="365759" cy="31146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82978" y="655446"/>
            <a:ext cx="7420609" cy="5434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2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Introdução</a:t>
            </a:r>
            <a:r>
              <a:rPr sz="2400" b="1" spc="-7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à</a:t>
            </a:r>
            <a:r>
              <a:rPr sz="2400" b="1" spc="-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Arquitetura</a:t>
            </a:r>
            <a:r>
              <a:rPr sz="2400" b="1" spc="-8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</a:t>
            </a:r>
            <a:endParaRPr sz="2400" dirty="0">
              <a:latin typeface="Calibri"/>
              <a:cs typeface="Calibri"/>
            </a:endParaRPr>
          </a:p>
          <a:p>
            <a:pPr marL="1543685" marR="99060" indent="605790">
              <a:lnSpc>
                <a:spcPts val="5960"/>
              </a:lnSpc>
              <a:spcBef>
                <a:spcPts val="425"/>
              </a:spcBef>
            </a:pP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Funções do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Arquiteto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Processo</a:t>
            </a:r>
            <a:r>
              <a:rPr sz="24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400" b="1" spc="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Desenvolvimento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Arquitetura</a:t>
            </a:r>
            <a:endParaRPr sz="2400" dirty="0">
              <a:latin typeface="Calibri"/>
              <a:cs typeface="Calibri"/>
            </a:endParaRPr>
          </a:p>
          <a:p>
            <a:pPr marR="2790825" algn="ctr">
              <a:lnSpc>
                <a:spcPts val="2165"/>
              </a:lnSpc>
            </a:pPr>
            <a:r>
              <a:rPr sz="24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Software</a:t>
            </a:r>
            <a:endParaRPr sz="2400" dirty="0">
              <a:latin typeface="Calibri"/>
              <a:cs typeface="Calibri"/>
            </a:endParaRPr>
          </a:p>
          <a:p>
            <a:pPr marL="949325">
              <a:lnSpc>
                <a:spcPct val="100000"/>
              </a:lnSpc>
              <a:spcBef>
                <a:spcPts val="1330"/>
              </a:spcBef>
            </a:pPr>
            <a:r>
              <a:rPr sz="2400" b="1" spc="-5" dirty="0">
                <a:solidFill>
                  <a:srgbClr val="F79546"/>
                </a:solidFill>
                <a:latin typeface="Calibri"/>
                <a:cs typeface="Calibri"/>
              </a:rPr>
              <a:t>Requisitos</a:t>
            </a:r>
            <a:r>
              <a:rPr sz="2400" b="1" spc="-6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79546"/>
                </a:solidFill>
                <a:latin typeface="Calibri"/>
                <a:cs typeface="Calibri"/>
              </a:rPr>
              <a:t>Arquiteturais</a:t>
            </a:r>
            <a:endParaRPr sz="2400" dirty="0">
              <a:latin typeface="Calibri"/>
              <a:cs typeface="Calibri"/>
            </a:endParaRPr>
          </a:p>
          <a:p>
            <a:pPr marL="300355" marR="1815464" indent="360045">
              <a:lnSpc>
                <a:spcPts val="7090"/>
              </a:lnSpc>
              <a:spcBef>
                <a:spcPts val="935"/>
              </a:spcBef>
            </a:pP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Projeto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Software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 Documentação</a:t>
            </a:r>
            <a:r>
              <a:rPr sz="2400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2400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 dirty="0">
              <a:latin typeface="Calibri"/>
              <a:cs typeface="Calibri"/>
            </a:endParaRPr>
          </a:p>
          <a:p>
            <a:pPr marR="2788285" algn="ctr">
              <a:lnSpc>
                <a:spcPct val="100000"/>
              </a:lnSpc>
            </a:pP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Avaliação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24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400" spc="-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 Software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1312" y="5605271"/>
            <a:ext cx="579120" cy="579120"/>
            <a:chOff x="591312" y="5605271"/>
            <a:chExt cx="579120" cy="57912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2" y="5605271"/>
              <a:ext cx="579119" cy="57912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677" y="5739574"/>
              <a:ext cx="365760" cy="3114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941" y="341452"/>
            <a:ext cx="8716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556880"/>
                </a:solidFill>
                <a:latin typeface="Calibri"/>
                <a:cs typeface="Calibri"/>
              </a:rPr>
              <a:t>Padrões</a:t>
            </a:r>
            <a:r>
              <a:rPr sz="32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56880"/>
                </a:solidFill>
                <a:latin typeface="Calibri"/>
                <a:cs typeface="Calibri"/>
              </a:rPr>
              <a:t>Arquiteturais</a:t>
            </a:r>
            <a:r>
              <a:rPr sz="3200" b="1" spc="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tipo</a:t>
            </a:r>
            <a:r>
              <a:rPr sz="3200" b="1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Componente</a:t>
            </a:r>
            <a:r>
              <a:rPr sz="3200" b="1" spc="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&amp;</a:t>
            </a:r>
            <a:r>
              <a:rPr sz="3200" b="1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56880"/>
                </a:solidFill>
                <a:latin typeface="Calibri"/>
                <a:cs typeface="Calibri"/>
              </a:rPr>
              <a:t>Conector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1747" y="782827"/>
            <a:ext cx="1845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(Bass</a:t>
            </a:r>
            <a:r>
              <a:rPr sz="20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6880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99" y="1269314"/>
            <a:ext cx="43084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F79546"/>
                </a:solidFill>
                <a:latin typeface="Calibri"/>
                <a:cs typeface="Calibri"/>
              </a:rPr>
              <a:t>Padrão: 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Cliente</a:t>
            </a:r>
            <a:r>
              <a:rPr sz="32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-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85" y="2160583"/>
            <a:ext cx="8323485" cy="42524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10" dirty="0"/>
              <a:t> </a:t>
            </a:r>
            <a:r>
              <a:rPr spc="-25" dirty="0"/>
              <a:t>Arquiteturais</a:t>
            </a:r>
            <a:r>
              <a:rPr spc="60" dirty="0"/>
              <a:t> </a:t>
            </a:r>
            <a:r>
              <a:rPr spc="-5" dirty="0"/>
              <a:t>tipo</a:t>
            </a:r>
            <a:r>
              <a:rPr spc="25" dirty="0"/>
              <a:t> </a:t>
            </a:r>
            <a:r>
              <a:rPr spc="-15" dirty="0"/>
              <a:t>Componente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Conector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71747" y="782827"/>
            <a:ext cx="1845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(Bass</a:t>
            </a:r>
            <a:r>
              <a:rPr sz="20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6880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99" y="1269314"/>
            <a:ext cx="8358505" cy="500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F79546"/>
                </a:solidFill>
                <a:latin typeface="Calibri"/>
                <a:cs typeface="Calibri"/>
              </a:rPr>
              <a:t>Padrão: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 Cliente</a:t>
            </a:r>
            <a:r>
              <a:rPr sz="32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-</a:t>
            </a:r>
            <a:r>
              <a:rPr sz="32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305435" algn="just">
              <a:lnSpc>
                <a:spcPct val="100000"/>
              </a:lnSpc>
              <a:spcBef>
                <a:spcPts val="223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Propriedades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do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Padrão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C-S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Multi-nível</a:t>
            </a:r>
            <a:endParaRPr sz="2400">
              <a:latin typeface="Calibri"/>
              <a:cs typeface="Calibri"/>
            </a:endParaRPr>
          </a:p>
          <a:p>
            <a:pPr marL="325120" algn="just">
              <a:lnSpc>
                <a:spcPct val="100000"/>
              </a:lnSpc>
              <a:spcBef>
                <a:spcPts val="1945"/>
              </a:spcBef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Separação</a:t>
            </a:r>
            <a:r>
              <a:rPr sz="24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2400" spc="3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interesses:</a:t>
            </a:r>
            <a:r>
              <a:rPr sz="2400" spc="4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lógica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apresentação,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negócio,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325120" algn="just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gestão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claramente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níveis.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Calibri"/>
              <a:cs typeface="Calibri"/>
            </a:endParaRPr>
          </a:p>
          <a:p>
            <a:pPr marL="325120" marR="6985" algn="just">
              <a:lnSpc>
                <a:spcPct val="100000"/>
              </a:lnSpc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Comunicação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síncrona: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comunicação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entre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níveis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síncrona,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pedidos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emanam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direção,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nível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espera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outro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nível antes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prosseguir.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Calibri"/>
              <a:cs typeface="Calibri"/>
            </a:endParaRPr>
          </a:p>
          <a:p>
            <a:pPr marL="325120" marR="5080" algn="just">
              <a:lnSpc>
                <a:spcPct val="100000"/>
              </a:lnSpc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Deployment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flexível: </a:t>
            </a:r>
            <a:r>
              <a:rPr sz="2400" spc="-10" dirty="0">
                <a:latin typeface="Calibri"/>
                <a:cs typeface="Calibri"/>
              </a:rPr>
              <a:t>Não </a:t>
            </a:r>
            <a:r>
              <a:rPr sz="2400" spc="5" dirty="0">
                <a:latin typeface="Calibri"/>
                <a:cs typeface="Calibri"/>
              </a:rPr>
              <a:t>há </a:t>
            </a:r>
            <a:r>
              <a:rPr sz="2400" spc="-10" dirty="0">
                <a:latin typeface="Calibri"/>
                <a:cs typeface="Calibri"/>
              </a:rPr>
              <a:t>restrições sobre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implantação </a:t>
            </a:r>
            <a:r>
              <a:rPr sz="2400" spc="10" dirty="0">
                <a:latin typeface="Calibri"/>
                <a:cs typeface="Calibri"/>
              </a:rPr>
              <a:t>de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 </a:t>
            </a:r>
            <a:r>
              <a:rPr sz="2400" spc="-10" dirty="0">
                <a:latin typeface="Calibri"/>
                <a:cs typeface="Calibri"/>
              </a:rPr>
              <a:t>aplicação </a:t>
            </a:r>
            <a:r>
              <a:rPr sz="2400" spc="-5" dirty="0">
                <a:latin typeface="Calibri"/>
                <a:cs typeface="Calibri"/>
              </a:rPr>
              <a:t>multi-nível. </a:t>
            </a:r>
            <a:r>
              <a:rPr sz="2400" spc="-45" dirty="0">
                <a:latin typeface="Calibri"/>
                <a:cs typeface="Calibri"/>
              </a:rPr>
              <a:t>Todos </a:t>
            </a:r>
            <a:r>
              <a:rPr sz="2400" dirty="0">
                <a:latin typeface="Calibri"/>
                <a:cs typeface="Calibri"/>
              </a:rPr>
              <a:t>os </a:t>
            </a:r>
            <a:r>
              <a:rPr sz="2400" spc="-5" dirty="0">
                <a:latin typeface="Calibri"/>
                <a:cs typeface="Calibri"/>
              </a:rPr>
              <a:t>níveis podem ser </a:t>
            </a:r>
            <a:r>
              <a:rPr sz="2400" spc="-15" dirty="0">
                <a:latin typeface="Calibri"/>
                <a:cs typeface="Calibri"/>
              </a:rPr>
              <a:t>executados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máquina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máquinas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10" dirty="0"/>
              <a:t> </a:t>
            </a:r>
            <a:r>
              <a:rPr spc="-25" dirty="0"/>
              <a:t>Arquiteturais</a:t>
            </a:r>
            <a:r>
              <a:rPr spc="60" dirty="0"/>
              <a:t> </a:t>
            </a:r>
            <a:r>
              <a:rPr spc="-5" dirty="0"/>
              <a:t>tipo</a:t>
            </a:r>
            <a:r>
              <a:rPr spc="25" dirty="0"/>
              <a:t> </a:t>
            </a:r>
            <a:r>
              <a:rPr spc="-15" dirty="0"/>
              <a:t>Componente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Conector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571747" y="782827"/>
            <a:ext cx="18453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(Bass</a:t>
            </a:r>
            <a:r>
              <a:rPr sz="20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6880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99" y="1269314"/>
            <a:ext cx="8477250" cy="346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F79546"/>
                </a:solidFill>
                <a:latin typeface="Calibri"/>
                <a:cs typeface="Calibri"/>
              </a:rPr>
              <a:t>Padrão: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 Cliente</a:t>
            </a:r>
            <a:r>
              <a:rPr sz="32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-</a:t>
            </a:r>
            <a:r>
              <a:rPr sz="32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4200">
              <a:latin typeface="Calibri"/>
              <a:cs typeface="Calibri"/>
            </a:endParaRPr>
          </a:p>
          <a:p>
            <a:pPr marR="382905" algn="ctr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Quando</a:t>
            </a:r>
            <a:r>
              <a:rPr sz="24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utilizar</a:t>
            </a:r>
            <a:r>
              <a:rPr sz="24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padrão</a:t>
            </a:r>
            <a:r>
              <a:rPr sz="24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C-S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Multi-nível?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alibri"/>
              <a:cs typeface="Calibri"/>
            </a:endParaRPr>
          </a:p>
          <a:p>
            <a:pPr marL="443865" marR="5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Quando uma </a:t>
            </a:r>
            <a:r>
              <a:rPr sz="2400" spc="-10" dirty="0">
                <a:latin typeface="Calibri"/>
                <a:cs typeface="Calibri"/>
              </a:rPr>
              <a:t>aplicação </a:t>
            </a:r>
            <a:r>
              <a:rPr sz="2400" spc="-15" dirty="0">
                <a:latin typeface="Calibri"/>
                <a:cs typeface="Calibri"/>
              </a:rPr>
              <a:t>tem </a:t>
            </a:r>
            <a:r>
              <a:rPr sz="2400" spc="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suportar </a:t>
            </a:r>
            <a:r>
              <a:rPr sz="2400" spc="5" dirty="0">
                <a:latin typeface="Calibri"/>
                <a:cs typeface="Calibri"/>
              </a:rPr>
              <a:t>um </a:t>
            </a:r>
            <a:r>
              <a:rPr sz="2400" spc="-15" dirty="0">
                <a:latin typeface="Calibri"/>
                <a:cs typeface="Calibri"/>
              </a:rPr>
              <a:t>grande </a:t>
            </a:r>
            <a:r>
              <a:rPr sz="2400" spc="-10" dirty="0">
                <a:latin typeface="Calibri"/>
                <a:cs typeface="Calibri"/>
              </a:rPr>
              <a:t>número </a:t>
            </a:r>
            <a:r>
              <a:rPr sz="2400" spc="10" dirty="0">
                <a:latin typeface="Calibri"/>
                <a:cs typeface="Calibri"/>
              </a:rPr>
              <a:t>de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clientes</a:t>
            </a:r>
            <a:r>
              <a:rPr sz="2400" dirty="0">
                <a:latin typeface="Calibri"/>
                <a:cs typeface="Calibri"/>
              </a:rPr>
              <a:t> 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solicitações</a:t>
            </a:r>
            <a:r>
              <a:rPr sz="2400" spc="-5" dirty="0">
                <a:latin typeface="Calibri"/>
                <a:cs typeface="Calibri"/>
              </a:rPr>
              <a:t> simultâneas,</a:t>
            </a:r>
            <a:r>
              <a:rPr sz="2400" dirty="0">
                <a:latin typeface="Calibri"/>
                <a:cs typeface="Calibri"/>
              </a:rPr>
              <a:t> 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pedido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um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intervalo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relativamente</a:t>
            </a:r>
            <a:r>
              <a:rPr sz="2400" spc="-10" dirty="0">
                <a:latin typeface="Calibri"/>
                <a:cs typeface="Calibri"/>
              </a:rPr>
              <a:t> curto</a:t>
            </a:r>
            <a:r>
              <a:rPr sz="2400" spc="-5" dirty="0">
                <a:latin typeface="Calibri"/>
                <a:cs typeface="Calibri"/>
              </a:rPr>
              <a:t> (alguns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milissegundos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ou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segundos)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para</a:t>
            </a:r>
            <a:r>
              <a:rPr sz="2400" spc="-10" dirty="0">
                <a:latin typeface="Calibri"/>
                <a:cs typeface="Calibri"/>
              </a:rPr>
              <a:t> processamento.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366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Design</a:t>
            </a:r>
            <a:r>
              <a:rPr sz="1200" b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Padrões</a:t>
            </a:r>
            <a:r>
              <a:rPr spc="10" dirty="0"/>
              <a:t> </a:t>
            </a:r>
            <a:r>
              <a:rPr spc="-25" dirty="0"/>
              <a:t>Arquiteturais</a:t>
            </a:r>
            <a:r>
              <a:rPr spc="60" dirty="0"/>
              <a:t> </a:t>
            </a:r>
            <a:r>
              <a:rPr spc="-5" dirty="0"/>
              <a:t>tipo</a:t>
            </a:r>
            <a:r>
              <a:rPr spc="25" dirty="0"/>
              <a:t> </a:t>
            </a:r>
            <a:r>
              <a:rPr spc="-15" dirty="0"/>
              <a:t>Componente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5" dirty="0"/>
              <a:t> </a:t>
            </a:r>
            <a:r>
              <a:rPr spc="-10" dirty="0"/>
              <a:t>Conector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7599" y="668769"/>
            <a:ext cx="5169535" cy="16262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336290">
              <a:lnSpc>
                <a:spcPct val="100000"/>
              </a:lnSpc>
              <a:spcBef>
                <a:spcPts val="990"/>
              </a:spcBef>
            </a:pPr>
            <a:r>
              <a:rPr sz="2000" spc="-10" dirty="0">
                <a:solidFill>
                  <a:srgbClr val="556880"/>
                </a:solidFill>
                <a:latin typeface="Calibri"/>
                <a:cs typeface="Calibri"/>
              </a:rPr>
              <a:t>(Bass</a:t>
            </a:r>
            <a:r>
              <a:rPr sz="20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0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6880"/>
                </a:solidFill>
                <a:latin typeface="Calibri"/>
                <a:cs typeface="Calibri"/>
              </a:rPr>
              <a:t>al.,</a:t>
            </a:r>
            <a:r>
              <a:rPr sz="20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56880"/>
                </a:solidFill>
                <a:latin typeface="Calibri"/>
                <a:cs typeface="Calibri"/>
              </a:rPr>
              <a:t>2010)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3200" b="1" spc="-25" dirty="0">
                <a:solidFill>
                  <a:srgbClr val="F79546"/>
                </a:solidFill>
                <a:latin typeface="Calibri"/>
                <a:cs typeface="Calibri"/>
              </a:rPr>
              <a:t>Padrão:</a:t>
            </a:r>
            <a:r>
              <a:rPr sz="3200" b="1" spc="-20" dirty="0">
                <a:solidFill>
                  <a:srgbClr val="F79546"/>
                </a:solidFill>
                <a:latin typeface="Calibri"/>
                <a:cs typeface="Calibri"/>
              </a:rPr>
              <a:t> Cliente</a:t>
            </a:r>
            <a:r>
              <a:rPr sz="32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-</a:t>
            </a:r>
            <a:r>
              <a:rPr sz="32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79546"/>
                </a:solidFill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  <a:spcBef>
                <a:spcPts val="1160"/>
              </a:spcBef>
            </a:pP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Atributos</a:t>
            </a:r>
            <a:r>
              <a:rPr sz="2400" spc="-7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de Qualidade</a:t>
            </a:r>
            <a:r>
              <a:rPr sz="2400" spc="-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abordados: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146" y="2696679"/>
            <a:ext cx="1605915" cy="57023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1498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180"/>
              </a:spcBef>
            </a:pPr>
            <a:r>
              <a:rPr sz="1500" b="1" dirty="0">
                <a:solidFill>
                  <a:srgbClr val="FFFFFF"/>
                </a:solidFill>
                <a:latin typeface="Calibri"/>
                <a:cs typeface="Calibri"/>
              </a:rPr>
              <a:t>Disponibilidade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146" y="3266694"/>
            <a:ext cx="1605915" cy="3002280"/>
          </a:xfrm>
          <a:prstGeom prst="rect">
            <a:avLst/>
          </a:prstGeom>
          <a:solidFill>
            <a:srgbClr val="E8D0D0">
              <a:alpha val="90194"/>
            </a:srgbClr>
          </a:solidFill>
        </p:spPr>
        <p:txBody>
          <a:bodyPr vert="horz" wrap="square" lIns="0" tIns="55880" rIns="0" bIns="0" rtlCol="0">
            <a:spAutoFit/>
          </a:bodyPr>
          <a:lstStyle/>
          <a:p>
            <a:pPr marL="208279" marR="127000" indent="-116205">
              <a:lnSpc>
                <a:spcPct val="91600"/>
              </a:lnSpc>
              <a:spcBef>
                <a:spcPts val="440"/>
              </a:spcBef>
              <a:buChar char="•"/>
              <a:tabLst>
                <a:tab pos="208915" algn="l"/>
              </a:tabLst>
            </a:pPr>
            <a:r>
              <a:rPr sz="1500" spc="-5" dirty="0">
                <a:latin typeface="Calibri"/>
                <a:cs typeface="Calibri"/>
              </a:rPr>
              <a:t>Servers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cada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nível </a:t>
            </a:r>
            <a:r>
              <a:rPr sz="1500" spc="-5" dirty="0">
                <a:latin typeface="Calibri"/>
                <a:cs typeface="Calibri"/>
              </a:rPr>
              <a:t>podem </a:t>
            </a:r>
            <a:r>
              <a:rPr sz="1500" dirty="0">
                <a:latin typeface="Calibri"/>
                <a:cs typeface="Calibri"/>
              </a:rPr>
              <a:t>ser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replicados,</a:t>
            </a:r>
            <a:r>
              <a:rPr sz="1500" dirty="0">
                <a:latin typeface="Calibri"/>
                <a:cs typeface="Calibri"/>
              </a:rPr>
              <a:t> por </a:t>
            </a:r>
            <a:r>
              <a:rPr sz="1500" spc="5" dirty="0">
                <a:latin typeface="Calibri"/>
                <a:cs typeface="Calibri"/>
              </a:rPr>
              <a:t> se um </a:t>
            </a:r>
            <a:r>
              <a:rPr sz="1500" spc="-5" dirty="0">
                <a:latin typeface="Calibri"/>
                <a:cs typeface="Calibri"/>
              </a:rPr>
              <a:t>deles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falha </a:t>
            </a:r>
            <a:r>
              <a:rPr sz="1500" spc="-5" dirty="0">
                <a:latin typeface="Calibri"/>
                <a:cs typeface="Calibri"/>
              </a:rPr>
              <a:t>outros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estejam </a:t>
            </a:r>
            <a:r>
              <a:rPr sz="1500" spc="-5" dirty="0">
                <a:latin typeface="Calibri"/>
                <a:cs typeface="Calibri"/>
              </a:rPr>
              <a:t> disponíveis.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7958" y="2696679"/>
            <a:ext cx="1605915" cy="570230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45085" rIns="0" bIns="0" rtlCol="0">
            <a:spAutoFit/>
          </a:bodyPr>
          <a:lstStyle/>
          <a:p>
            <a:pPr marL="2540" algn="ctr">
              <a:lnSpc>
                <a:spcPts val="1730"/>
              </a:lnSpc>
              <a:spcBef>
                <a:spcPts val="355"/>
              </a:spcBef>
            </a:pPr>
            <a:r>
              <a:rPr sz="1500" b="1" spc="-15" dirty="0">
                <a:solidFill>
                  <a:srgbClr val="FFFFFF"/>
                </a:solidFill>
                <a:latin typeface="Calibri"/>
                <a:cs typeface="Calibri"/>
              </a:rPr>
              <a:t>Tolerância</a:t>
            </a:r>
            <a:r>
              <a:rPr sz="15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ts val="1730"/>
              </a:lnSpc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falhos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7958" y="3266694"/>
            <a:ext cx="1605915" cy="3002280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vert="horz" wrap="square" lIns="0" tIns="55880" rIns="0" bIns="0" rtlCol="0">
            <a:spAutoFit/>
          </a:bodyPr>
          <a:lstStyle/>
          <a:p>
            <a:pPr marL="208915" marR="153670" indent="-116205">
              <a:lnSpc>
                <a:spcPct val="91600"/>
              </a:lnSpc>
              <a:spcBef>
                <a:spcPts val="440"/>
              </a:spcBef>
              <a:buChar char="•"/>
              <a:tabLst>
                <a:tab pos="209550" algn="l"/>
              </a:tabLst>
            </a:pPr>
            <a:r>
              <a:rPr sz="1500" spc="-10" dirty="0">
                <a:latin typeface="Calibri"/>
                <a:cs typeface="Calibri"/>
              </a:rPr>
              <a:t>Implementação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n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25" dirty="0">
                <a:latin typeface="Calibri"/>
                <a:cs typeface="Calibri"/>
              </a:rPr>
              <a:t>nt</a:t>
            </a:r>
            <a:r>
              <a:rPr sz="1500" spc="5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  </a:t>
            </a:r>
            <a:r>
              <a:rPr sz="1500" spc="-10" dirty="0">
                <a:latin typeface="Calibri"/>
                <a:cs typeface="Calibri"/>
              </a:rPr>
              <a:t>controle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falhas.</a:t>
            </a:r>
            <a:endParaRPr sz="1500">
              <a:latin typeface="Calibri"/>
              <a:cs typeface="Calibri"/>
            </a:endParaRPr>
          </a:p>
          <a:p>
            <a:pPr marL="208915" marR="196215" indent="-116205">
              <a:lnSpc>
                <a:spcPct val="91600"/>
              </a:lnSpc>
              <a:spcBef>
                <a:spcPts val="275"/>
              </a:spcBef>
              <a:buChar char="•"/>
              <a:tabLst>
                <a:tab pos="209550" algn="l"/>
              </a:tabLst>
            </a:pPr>
            <a:r>
              <a:rPr sz="1500" spc="-5" dirty="0">
                <a:latin typeface="Calibri"/>
                <a:cs typeface="Calibri"/>
              </a:rPr>
              <a:t>As solicitações </a:t>
            </a:r>
            <a:r>
              <a:rPr sz="1500" dirty="0">
                <a:latin typeface="Calibri"/>
                <a:cs typeface="Calibri"/>
              </a:rPr>
              <a:t> do </a:t>
            </a:r>
            <a:r>
              <a:rPr sz="1500" spc="-10" dirty="0">
                <a:latin typeface="Calibri"/>
                <a:cs typeface="Calibri"/>
              </a:rPr>
              <a:t>cliente </a:t>
            </a:r>
            <a:r>
              <a:rPr sz="1500" spc="5" dirty="0">
                <a:latin typeface="Calibri"/>
                <a:cs typeface="Calibri"/>
              </a:rPr>
              <a:t>são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20" dirty="0">
                <a:latin typeface="Calibri"/>
                <a:cs typeface="Calibri"/>
              </a:rPr>
              <a:t>ir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10" dirty="0">
                <a:latin typeface="Calibri"/>
                <a:cs typeface="Calibri"/>
              </a:rPr>
              <a:t>c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à</a:t>
            </a:r>
            <a:r>
              <a:rPr sz="1500" dirty="0">
                <a:latin typeface="Calibri"/>
                <a:cs typeface="Calibri"/>
              </a:rPr>
              <a:t>s  </a:t>
            </a:r>
            <a:r>
              <a:rPr sz="1500" spc="-5" dirty="0">
                <a:latin typeface="Calibri"/>
                <a:cs typeface="Calibri"/>
              </a:rPr>
              <a:t>replicas.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708" y="2696679"/>
            <a:ext cx="1605915" cy="570230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14986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180"/>
              </a:spcBef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Modificabilidade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9708" y="3266694"/>
            <a:ext cx="1605915" cy="3002280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56515" rIns="0" bIns="0" rtlCol="0">
            <a:spAutoFit/>
          </a:bodyPr>
          <a:lstStyle/>
          <a:p>
            <a:pPr marL="209550" marR="186690" indent="-116205">
              <a:lnSpc>
                <a:spcPct val="91500"/>
              </a:lnSpc>
              <a:spcBef>
                <a:spcPts val="445"/>
              </a:spcBef>
              <a:buChar char="•"/>
              <a:tabLst>
                <a:tab pos="210185" algn="l"/>
              </a:tabLst>
            </a:pPr>
            <a:r>
              <a:rPr sz="1500" spc="-5" dirty="0">
                <a:latin typeface="Calibri"/>
                <a:cs typeface="Calibri"/>
              </a:rPr>
              <a:t>Separação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preocupações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possibilita </a:t>
            </a:r>
            <a:r>
              <a:rPr sz="1500" spc="5" dirty="0">
                <a:latin typeface="Calibri"/>
                <a:cs typeface="Calibri"/>
              </a:rPr>
              <a:t>as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5" dirty="0">
                <a:latin typeface="Calibri"/>
                <a:cs typeface="Calibri"/>
              </a:rPr>
              <a:t>da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20" dirty="0">
                <a:latin typeface="Calibri"/>
                <a:cs typeface="Calibri"/>
              </a:rPr>
              <a:t>ç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s</a:t>
            </a: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m  </a:t>
            </a:r>
            <a:r>
              <a:rPr sz="1500" spc="-5" dirty="0">
                <a:latin typeface="Calibri"/>
                <a:cs typeface="Calibri"/>
              </a:rPr>
              <a:t>precisar </a:t>
            </a:r>
            <a:r>
              <a:rPr sz="1500" dirty="0">
                <a:latin typeface="Calibri"/>
                <a:cs typeface="Calibri"/>
              </a:rPr>
              <a:t>mudar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outros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níveis.</a:t>
            </a:r>
            <a:endParaRPr sz="1500">
              <a:latin typeface="Calibri"/>
              <a:cs typeface="Calibri"/>
            </a:endParaRPr>
          </a:p>
          <a:p>
            <a:pPr marL="209550" marR="254635" indent="-116205">
              <a:lnSpc>
                <a:spcPts val="1660"/>
              </a:lnSpc>
              <a:spcBef>
                <a:spcPts val="295"/>
              </a:spcBef>
              <a:buChar char="•"/>
              <a:tabLst>
                <a:tab pos="210185" algn="l"/>
              </a:tabLst>
            </a:pPr>
            <a:r>
              <a:rPr sz="1500" spc="-5" dirty="0">
                <a:latin typeface="Calibri"/>
                <a:cs typeface="Calibri"/>
              </a:rPr>
              <a:t>Encapsulação </a:t>
            </a:r>
            <a:r>
              <a:rPr sz="1500" dirty="0">
                <a:latin typeface="Calibri"/>
                <a:cs typeface="Calibri"/>
              </a:rPr>
              <a:t> das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5" dirty="0">
                <a:latin typeface="Calibri"/>
                <a:cs typeface="Calibri"/>
              </a:rPr>
              <a:t>eo</a:t>
            </a:r>
            <a:r>
              <a:rPr sz="1500" spc="10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up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ç</a:t>
            </a:r>
            <a:r>
              <a:rPr sz="1500" spc="-5" dirty="0">
                <a:latin typeface="Calibri"/>
                <a:cs typeface="Calibri"/>
              </a:rPr>
              <a:t>õe</a:t>
            </a:r>
            <a:r>
              <a:rPr sz="1500" spc="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1457" y="2696679"/>
            <a:ext cx="1605915" cy="570230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149860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180"/>
              </a:spcBef>
            </a:pPr>
            <a:r>
              <a:rPr sz="1500" b="1" spc="5" dirty="0">
                <a:solidFill>
                  <a:srgbClr val="FFFFFF"/>
                </a:solidFill>
                <a:latin typeface="Calibri"/>
                <a:cs typeface="Calibri"/>
              </a:rPr>
              <a:t>Desempenho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1457" y="3266694"/>
            <a:ext cx="1605915" cy="3002280"/>
          </a:xfrm>
          <a:prstGeom prst="rect">
            <a:avLst/>
          </a:prstGeom>
          <a:solidFill>
            <a:srgbClr val="D0E2EA">
              <a:alpha val="90194"/>
            </a:srgbClr>
          </a:solidFill>
        </p:spPr>
        <p:txBody>
          <a:bodyPr vert="horz" wrap="square" lIns="0" tIns="36830" rIns="0" bIns="0" rtlCol="0">
            <a:spAutoFit/>
          </a:bodyPr>
          <a:lstStyle/>
          <a:p>
            <a:pPr marL="210185" indent="-116205">
              <a:lnSpc>
                <a:spcPts val="1730"/>
              </a:lnSpc>
              <a:spcBef>
                <a:spcPts val="290"/>
              </a:spcBef>
              <a:buChar char="•"/>
              <a:tabLst>
                <a:tab pos="210820" algn="l"/>
              </a:tabLst>
            </a:pPr>
            <a:r>
              <a:rPr sz="1500" spc="-10" dirty="0">
                <a:latin typeface="Calibri"/>
                <a:cs typeface="Calibri"/>
              </a:rPr>
              <a:t>Alto</a:t>
            </a:r>
            <a:endParaRPr sz="1500">
              <a:latin typeface="Calibri"/>
              <a:cs typeface="Calibri"/>
            </a:endParaRPr>
          </a:p>
          <a:p>
            <a:pPr marL="210185">
              <a:lnSpc>
                <a:spcPts val="1730"/>
              </a:lnSpc>
            </a:pPr>
            <a:r>
              <a:rPr sz="1500" spc="-5" dirty="0">
                <a:latin typeface="Calibri"/>
                <a:cs typeface="Calibri"/>
              </a:rPr>
              <a:t>desempenho</a:t>
            </a:r>
            <a:endParaRPr sz="1500">
              <a:latin typeface="Calibri"/>
              <a:cs typeface="Calibri"/>
            </a:endParaRPr>
          </a:p>
          <a:p>
            <a:pPr marL="210185" marR="167005" indent="-116205">
              <a:lnSpc>
                <a:spcPct val="91600"/>
              </a:lnSpc>
              <a:spcBef>
                <a:spcPts val="270"/>
              </a:spcBef>
              <a:buChar char="•"/>
              <a:tabLst>
                <a:tab pos="210820" algn="l"/>
              </a:tabLst>
            </a:pPr>
            <a:r>
              <a:rPr sz="1500" spc="-10" dirty="0">
                <a:latin typeface="Calibri"/>
                <a:cs typeface="Calibri"/>
              </a:rPr>
              <a:t>Solicitações </a:t>
            </a:r>
            <a:r>
              <a:rPr sz="1500" dirty="0">
                <a:latin typeface="Calibri"/>
                <a:cs typeface="Calibri"/>
              </a:rPr>
              <a:t>dos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clientes </a:t>
            </a:r>
            <a:r>
              <a:rPr sz="1500" spc="5" dirty="0">
                <a:latin typeface="Calibri"/>
                <a:cs typeface="Calibri"/>
              </a:rPr>
              <a:t>são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processadas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pelos servers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 menor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carga </a:t>
            </a:r>
            <a:r>
              <a:rPr sz="1500" dirty="0">
                <a:latin typeface="Calibri"/>
                <a:cs typeface="Calibri"/>
              </a:rPr>
              <a:t>de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trabalho.</a:t>
            </a:r>
            <a:endParaRPr sz="1500">
              <a:latin typeface="Calibri"/>
              <a:cs typeface="Calibri"/>
            </a:endParaRPr>
          </a:p>
          <a:p>
            <a:pPr marL="210185" marR="145415" indent="-116205">
              <a:lnSpc>
                <a:spcPct val="91600"/>
              </a:lnSpc>
              <a:spcBef>
                <a:spcPts val="275"/>
              </a:spcBef>
              <a:buChar char="•"/>
              <a:tabLst>
                <a:tab pos="210820" algn="l"/>
              </a:tabLst>
            </a:pPr>
            <a:r>
              <a:rPr sz="1500" dirty="0">
                <a:latin typeface="Calibri"/>
                <a:cs typeface="Calibri"/>
              </a:rPr>
              <a:t>Um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atender </a:t>
            </a:r>
            <a:r>
              <a:rPr sz="1500" spc="-5" dirty="0">
                <a:latin typeface="Calibri"/>
                <a:cs typeface="Calibri"/>
              </a:rPr>
              <a:t> múltiplas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solicitações.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3206" y="2696679"/>
            <a:ext cx="1605915" cy="57023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4986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180"/>
              </a:spcBef>
            </a:pPr>
            <a:r>
              <a:rPr sz="1500" b="1" spc="-5" dirty="0">
                <a:solidFill>
                  <a:srgbClr val="FFFFFF"/>
                </a:solidFill>
                <a:latin typeface="Calibri"/>
                <a:cs typeface="Calibri"/>
              </a:rPr>
              <a:t>Escalabilidade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63206" y="3266694"/>
            <a:ext cx="1605915" cy="3002280"/>
          </a:xfrm>
          <a:prstGeom prst="rect">
            <a:avLst/>
          </a:prstGeom>
          <a:solidFill>
            <a:srgbClr val="FBDDCF">
              <a:alpha val="90194"/>
            </a:srgbClr>
          </a:solidFill>
        </p:spPr>
        <p:txBody>
          <a:bodyPr vert="horz" wrap="square" lIns="0" tIns="36830" rIns="0" bIns="0" rtlCol="0">
            <a:spAutoFit/>
          </a:bodyPr>
          <a:lstStyle/>
          <a:p>
            <a:pPr marL="210820" marR="132715" indent="-211454">
              <a:lnSpc>
                <a:spcPts val="1730"/>
              </a:lnSpc>
              <a:spcBef>
                <a:spcPts val="290"/>
              </a:spcBef>
              <a:buChar char="•"/>
              <a:tabLst>
                <a:tab pos="211454" algn="l"/>
              </a:tabLst>
            </a:pPr>
            <a:r>
              <a:rPr sz="1500" spc="-5" dirty="0">
                <a:latin typeface="Calibri"/>
                <a:cs typeface="Calibri"/>
              </a:rPr>
              <a:t>Servers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podem</a:t>
            </a:r>
            <a:endParaRPr sz="1500">
              <a:latin typeface="Calibri"/>
              <a:cs typeface="Calibri"/>
            </a:endParaRPr>
          </a:p>
          <a:p>
            <a:pPr marR="107314" algn="ctr">
              <a:lnSpc>
                <a:spcPts val="1730"/>
              </a:lnSpc>
            </a:pPr>
            <a:r>
              <a:rPr sz="1500" dirty="0">
                <a:latin typeface="Calibri"/>
                <a:cs typeface="Calibri"/>
              </a:rPr>
              <a:t>ser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replicados</a:t>
            </a:r>
            <a:endParaRPr sz="1500">
              <a:latin typeface="Calibri"/>
              <a:cs typeface="Calibri"/>
            </a:endParaRPr>
          </a:p>
          <a:p>
            <a:pPr marL="210820" marR="123189" indent="-116205">
              <a:lnSpc>
                <a:spcPct val="91500"/>
              </a:lnSpc>
              <a:spcBef>
                <a:spcPts val="275"/>
              </a:spcBef>
              <a:buChar char="•"/>
              <a:tabLst>
                <a:tab pos="211454" algn="l"/>
              </a:tabLst>
            </a:pPr>
            <a:r>
              <a:rPr sz="1500" spc="-5" dirty="0">
                <a:latin typeface="Calibri"/>
                <a:cs typeface="Calibri"/>
              </a:rPr>
              <a:t>Múltiplas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instâncias </a:t>
            </a:r>
            <a:r>
              <a:rPr sz="1500" dirty="0">
                <a:latin typeface="Calibri"/>
                <a:cs typeface="Calibri"/>
              </a:rPr>
              <a:t>do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 </a:t>
            </a:r>
            <a:r>
              <a:rPr sz="1500" spc="5" dirty="0">
                <a:latin typeface="Calibri"/>
                <a:cs typeface="Calibri"/>
              </a:rPr>
              <a:t>são 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executadas </a:t>
            </a:r>
            <a:r>
              <a:rPr sz="1500" dirty="0">
                <a:latin typeface="Calibri"/>
                <a:cs typeface="Calibri"/>
              </a:rPr>
              <a:t>no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mesmo ou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diferente</a:t>
            </a:r>
            <a:r>
              <a:rPr sz="1500" spc="-25" dirty="0">
                <a:latin typeface="Calibri"/>
                <a:cs typeface="Calibri"/>
              </a:rPr>
              <a:t> server.</a:t>
            </a:r>
            <a:endParaRPr sz="1500">
              <a:latin typeface="Calibri"/>
              <a:cs typeface="Calibri"/>
            </a:endParaRPr>
          </a:p>
          <a:p>
            <a:pPr marL="210820" marR="273685" indent="-116205">
              <a:lnSpc>
                <a:spcPct val="91700"/>
              </a:lnSpc>
              <a:spcBef>
                <a:spcPts val="270"/>
              </a:spcBef>
              <a:buChar char="•"/>
              <a:tabLst>
                <a:tab pos="211454" algn="l"/>
              </a:tabLst>
            </a:pPr>
            <a:r>
              <a:rPr sz="1500" spc="-5" dirty="0">
                <a:latin typeface="Calibri"/>
                <a:cs typeface="Calibri"/>
              </a:rPr>
              <a:t>Possível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gargalho: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10" dirty="0">
                <a:latin typeface="Calibri"/>
                <a:cs typeface="Calibri"/>
              </a:rPr>
              <a:t>mi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i</a:t>
            </a:r>
            <a:r>
              <a:rPr sz="1500" spc="-20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ç</a:t>
            </a:r>
            <a:r>
              <a:rPr sz="1500" dirty="0">
                <a:latin typeface="Calibri"/>
                <a:cs typeface="Calibri"/>
              </a:rPr>
              <a:t>ão  de </a:t>
            </a:r>
            <a:r>
              <a:rPr sz="1500" spc="-5" dirty="0">
                <a:latin typeface="Calibri"/>
                <a:cs typeface="Calibri"/>
              </a:rPr>
              <a:t>dados </a:t>
            </a:r>
            <a:r>
              <a:rPr sz="1500" dirty="0">
                <a:latin typeface="Calibri"/>
                <a:cs typeface="Calibri"/>
              </a:rPr>
              <a:t> (DBMS)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320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 </a:t>
            </a:r>
            <a:r>
              <a:rPr dirty="0"/>
              <a:t>de design da </a:t>
            </a:r>
            <a:r>
              <a:rPr spc="5" dirty="0"/>
              <a:t> </a:t>
            </a:r>
            <a:r>
              <a:rPr spc="-30" dirty="0"/>
              <a:t>Arquitetura</a:t>
            </a:r>
            <a:r>
              <a:rPr spc="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682" y="3464763"/>
            <a:ext cx="58572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7620" marR="5080" indent="-1265555">
              <a:lnSpc>
                <a:spcPct val="100000"/>
              </a:lnSpc>
              <a:spcBef>
                <a:spcPts val="100"/>
              </a:spcBef>
            </a:pPr>
            <a:r>
              <a:rPr sz="5400" b="1" spc="-5" dirty="0">
                <a:latin typeface="Calibri"/>
                <a:cs typeface="Calibri"/>
              </a:rPr>
              <a:t>3. </a:t>
            </a:r>
            <a:r>
              <a:rPr sz="5400" b="1" spc="-15" dirty="0">
                <a:latin typeface="Calibri"/>
                <a:cs typeface="Calibri"/>
              </a:rPr>
              <a:t>Documentação </a:t>
            </a:r>
            <a:r>
              <a:rPr sz="5400" b="1" dirty="0">
                <a:latin typeface="Calibri"/>
                <a:cs typeface="Calibri"/>
              </a:rPr>
              <a:t>da </a:t>
            </a:r>
            <a:r>
              <a:rPr sz="5400" b="1" spc="-1210" dirty="0">
                <a:latin typeface="Calibri"/>
                <a:cs typeface="Calibri"/>
              </a:rPr>
              <a:t> </a:t>
            </a:r>
            <a:r>
              <a:rPr sz="5400" b="1" spc="-30" dirty="0">
                <a:latin typeface="Calibri"/>
                <a:cs typeface="Calibri"/>
              </a:rPr>
              <a:t>Arquitetura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995883"/>
            <a:ext cx="7839709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Muitas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vezes,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arquiteturas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software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são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criadas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 não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são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documentadas (e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conseqüentemente, comunicadas) 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forma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efetiva,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isto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é,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desenvolvedores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2400" b="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outros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com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interesse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no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sistema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400" b="0" i="1" spc="-15" dirty="0">
                <a:solidFill>
                  <a:srgbClr val="000000"/>
                </a:solidFill>
                <a:latin typeface="Calibri"/>
                <a:cs typeface="Calibri"/>
              </a:rPr>
              <a:t>stakeholders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) </a:t>
            </a:r>
            <a:r>
              <a:rPr sz="2400" b="0" spc="10" dirty="0">
                <a:solidFill>
                  <a:srgbClr val="000000"/>
                </a:solidFill>
                <a:latin typeface="Calibri"/>
                <a:cs typeface="Calibri"/>
              </a:rPr>
              <a:t>não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têm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acesso a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uma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representação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adequada</a:t>
            </a:r>
            <a:r>
              <a:rPr sz="24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24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arquitetura.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3215716"/>
            <a:ext cx="784034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Assim, a </a:t>
            </a:r>
            <a:r>
              <a:rPr sz="2400" spc="-10" dirty="0">
                <a:latin typeface="Calibri"/>
                <a:cs typeface="Calibri"/>
              </a:rPr>
              <a:t>documentação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arquitetura </a:t>
            </a:r>
            <a:r>
              <a:rPr sz="2400" dirty="0">
                <a:latin typeface="Calibri"/>
                <a:cs typeface="Calibri"/>
              </a:rPr>
              <a:t>de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5" dirty="0">
                <a:latin typeface="Calibri"/>
                <a:cs typeface="Calibri"/>
              </a:rPr>
              <a:t>torna-se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artefato </a:t>
            </a:r>
            <a:r>
              <a:rPr sz="2400" spc="-5" dirty="0">
                <a:latin typeface="Calibri"/>
                <a:cs typeface="Calibri"/>
              </a:rPr>
              <a:t>principal </a:t>
            </a:r>
            <a:r>
              <a:rPr sz="2400" dirty="0">
                <a:latin typeface="Calibri"/>
                <a:cs typeface="Calibri"/>
              </a:rPr>
              <a:t>em </a:t>
            </a:r>
            <a:r>
              <a:rPr sz="2400" spc="-15" dirty="0">
                <a:latin typeface="Calibri"/>
                <a:cs typeface="Calibri"/>
              </a:rPr>
              <a:t>todas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fases </a:t>
            </a:r>
            <a:r>
              <a:rPr sz="2400" spc="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desenvolvimento </a:t>
            </a:r>
            <a:r>
              <a:rPr sz="2400" spc="-20" dirty="0">
                <a:latin typeface="Calibri"/>
                <a:cs typeface="Calibri"/>
              </a:rPr>
              <a:t>em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arquitetura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“</a:t>
            </a:r>
            <a:r>
              <a:rPr sz="2400" i="1" spc="-5" dirty="0">
                <a:latin typeface="Calibri"/>
                <a:cs typeface="Calibri"/>
              </a:rPr>
              <a:t>Software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architecture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documentation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speaks</a:t>
            </a:r>
            <a:r>
              <a:rPr sz="2400" i="1" spc="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for</a:t>
            </a:r>
            <a:r>
              <a:rPr sz="2400" i="1" spc="5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the</a:t>
            </a:r>
            <a:r>
              <a:rPr sz="2400" i="1" spc="4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architect,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i="1" spc="-35" dirty="0">
                <a:latin typeface="Calibri"/>
                <a:cs typeface="Calibri"/>
              </a:rPr>
              <a:t>today,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tomorrow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and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20</a:t>
            </a:r>
            <a:r>
              <a:rPr sz="2400" i="1" spc="-5" dirty="0">
                <a:latin typeface="Calibri"/>
                <a:cs typeface="Calibri"/>
              </a:rPr>
              <a:t> years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from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40" dirty="0">
                <a:latin typeface="Calibri"/>
                <a:cs typeface="Calibri"/>
              </a:rPr>
              <a:t>now.</a:t>
            </a:r>
            <a:r>
              <a:rPr sz="2400" i="1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(SEI)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2726" y="1588290"/>
            <a:ext cx="4446905" cy="4001135"/>
            <a:chOff x="3522726" y="1588290"/>
            <a:chExt cx="4446905" cy="40011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726" y="3243808"/>
              <a:ext cx="2098548" cy="23454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5883" y="3160268"/>
              <a:ext cx="2051558" cy="1728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59979" y="1600990"/>
              <a:ext cx="3096895" cy="1570990"/>
            </a:xfrm>
            <a:custGeom>
              <a:avLst/>
              <a:gdLst/>
              <a:ahLst/>
              <a:cxnLst/>
              <a:rect l="l" t="t" r="r" b="b"/>
              <a:pathLst>
                <a:path w="3096895" h="1570989">
                  <a:moveTo>
                    <a:pt x="1560936" y="0"/>
                  </a:moveTo>
                  <a:lnTo>
                    <a:pt x="1506554" y="255"/>
                  </a:lnTo>
                  <a:lnTo>
                    <a:pt x="1452317" y="1369"/>
                  </a:lnTo>
                  <a:lnTo>
                    <a:pt x="1398277" y="3335"/>
                  </a:lnTo>
                  <a:lnTo>
                    <a:pt x="1344486" y="6146"/>
                  </a:lnTo>
                  <a:lnTo>
                    <a:pt x="1290993" y="9797"/>
                  </a:lnTo>
                  <a:lnTo>
                    <a:pt x="1237849" y="14280"/>
                  </a:lnTo>
                  <a:lnTo>
                    <a:pt x="1185107" y="19590"/>
                  </a:lnTo>
                  <a:lnTo>
                    <a:pt x="1132817" y="25720"/>
                  </a:lnTo>
                  <a:lnTo>
                    <a:pt x="1081029" y="32663"/>
                  </a:lnTo>
                  <a:lnTo>
                    <a:pt x="1029795" y="40414"/>
                  </a:lnTo>
                  <a:lnTo>
                    <a:pt x="979166" y="48965"/>
                  </a:lnTo>
                  <a:lnTo>
                    <a:pt x="929193" y="58311"/>
                  </a:lnTo>
                  <a:lnTo>
                    <a:pt x="879926" y="68444"/>
                  </a:lnTo>
                  <a:lnTo>
                    <a:pt x="831417" y="79359"/>
                  </a:lnTo>
                  <a:lnTo>
                    <a:pt x="783718" y="91049"/>
                  </a:lnTo>
                  <a:lnTo>
                    <a:pt x="736877" y="103508"/>
                  </a:lnTo>
                  <a:lnTo>
                    <a:pt x="690948" y="116729"/>
                  </a:lnTo>
                  <a:lnTo>
                    <a:pt x="645981" y="130707"/>
                  </a:lnTo>
                  <a:lnTo>
                    <a:pt x="602026" y="145433"/>
                  </a:lnTo>
                  <a:lnTo>
                    <a:pt x="559135" y="160903"/>
                  </a:lnTo>
                  <a:lnTo>
                    <a:pt x="517359" y="177110"/>
                  </a:lnTo>
                  <a:lnTo>
                    <a:pt x="476749" y="194046"/>
                  </a:lnTo>
                  <a:lnTo>
                    <a:pt x="437355" y="211707"/>
                  </a:lnTo>
                  <a:lnTo>
                    <a:pt x="399229" y="230085"/>
                  </a:lnTo>
                  <a:lnTo>
                    <a:pt x="362422" y="249174"/>
                  </a:lnTo>
                  <a:lnTo>
                    <a:pt x="326985" y="268968"/>
                  </a:lnTo>
                  <a:lnTo>
                    <a:pt x="292969" y="289460"/>
                  </a:lnTo>
                  <a:lnTo>
                    <a:pt x="260424" y="310645"/>
                  </a:lnTo>
                  <a:lnTo>
                    <a:pt x="199954" y="355063"/>
                  </a:lnTo>
                  <a:lnTo>
                    <a:pt x="166511" y="383236"/>
                  </a:lnTo>
                  <a:lnTo>
                    <a:pt x="136205" y="411784"/>
                  </a:lnTo>
                  <a:lnTo>
                    <a:pt x="109011" y="440665"/>
                  </a:lnTo>
                  <a:lnTo>
                    <a:pt x="63853" y="499258"/>
                  </a:lnTo>
                  <a:lnTo>
                    <a:pt x="30830" y="558680"/>
                  </a:lnTo>
                  <a:lnTo>
                    <a:pt x="9734" y="618594"/>
                  </a:lnTo>
                  <a:lnTo>
                    <a:pt x="357" y="678665"/>
                  </a:lnTo>
                  <a:lnTo>
                    <a:pt x="0" y="708654"/>
                  </a:lnTo>
                  <a:lnTo>
                    <a:pt x="2494" y="738557"/>
                  </a:lnTo>
                  <a:lnTo>
                    <a:pt x="15935" y="797935"/>
                  </a:lnTo>
                  <a:lnTo>
                    <a:pt x="40474" y="856463"/>
                  </a:lnTo>
                  <a:lnTo>
                    <a:pt x="75904" y="913806"/>
                  </a:lnTo>
                  <a:lnTo>
                    <a:pt x="122017" y="969627"/>
                  </a:lnTo>
                  <a:lnTo>
                    <a:pt x="149014" y="996862"/>
                  </a:lnTo>
                  <a:lnTo>
                    <a:pt x="178605" y="1023591"/>
                  </a:lnTo>
                  <a:lnTo>
                    <a:pt x="210763" y="1049771"/>
                  </a:lnTo>
                  <a:lnTo>
                    <a:pt x="245462" y="1075362"/>
                  </a:lnTo>
                  <a:lnTo>
                    <a:pt x="282676" y="1100321"/>
                  </a:lnTo>
                  <a:lnTo>
                    <a:pt x="322380" y="1124605"/>
                  </a:lnTo>
                  <a:lnTo>
                    <a:pt x="364547" y="1148174"/>
                  </a:lnTo>
                  <a:lnTo>
                    <a:pt x="409152" y="1170984"/>
                  </a:lnTo>
                  <a:lnTo>
                    <a:pt x="456168" y="1192995"/>
                  </a:lnTo>
                  <a:lnTo>
                    <a:pt x="505569" y="1214164"/>
                  </a:lnTo>
                  <a:lnTo>
                    <a:pt x="557331" y="1234449"/>
                  </a:lnTo>
                  <a:lnTo>
                    <a:pt x="611426" y="1253808"/>
                  </a:lnTo>
                  <a:lnTo>
                    <a:pt x="667829" y="1272200"/>
                  </a:lnTo>
                  <a:lnTo>
                    <a:pt x="726515" y="1289582"/>
                  </a:lnTo>
                  <a:lnTo>
                    <a:pt x="787456" y="1305912"/>
                  </a:lnTo>
                  <a:lnTo>
                    <a:pt x="903153" y="1570453"/>
                  </a:lnTo>
                  <a:lnTo>
                    <a:pt x="1347907" y="1390113"/>
                  </a:lnTo>
                  <a:lnTo>
                    <a:pt x="1404748" y="1392981"/>
                  </a:lnTo>
                  <a:lnTo>
                    <a:pt x="1461469" y="1394895"/>
                  </a:lnTo>
                  <a:lnTo>
                    <a:pt x="1518021" y="1395867"/>
                  </a:lnTo>
                  <a:lnTo>
                    <a:pt x="1574358" y="1395908"/>
                  </a:lnTo>
                  <a:lnTo>
                    <a:pt x="1630429" y="1395028"/>
                  </a:lnTo>
                  <a:lnTo>
                    <a:pt x="1686188" y="1393239"/>
                  </a:lnTo>
                  <a:lnTo>
                    <a:pt x="1741585" y="1390551"/>
                  </a:lnTo>
                  <a:lnTo>
                    <a:pt x="1796571" y="1386975"/>
                  </a:lnTo>
                  <a:lnTo>
                    <a:pt x="1851100" y="1382522"/>
                  </a:lnTo>
                  <a:lnTo>
                    <a:pt x="1905122" y="1377203"/>
                  </a:lnTo>
                  <a:lnTo>
                    <a:pt x="1958589" y="1371030"/>
                  </a:lnTo>
                  <a:lnTo>
                    <a:pt x="2011452" y="1364012"/>
                  </a:lnTo>
                  <a:lnTo>
                    <a:pt x="2063664" y="1356161"/>
                  </a:lnTo>
                  <a:lnTo>
                    <a:pt x="2115176" y="1347488"/>
                  </a:lnTo>
                  <a:lnTo>
                    <a:pt x="2165939" y="1338003"/>
                  </a:lnTo>
                  <a:lnTo>
                    <a:pt x="2215905" y="1327718"/>
                  </a:lnTo>
                  <a:lnTo>
                    <a:pt x="2265026" y="1316644"/>
                  </a:lnTo>
                  <a:lnTo>
                    <a:pt x="2313253" y="1304790"/>
                  </a:lnTo>
                  <a:lnTo>
                    <a:pt x="2360539" y="1292170"/>
                  </a:lnTo>
                  <a:lnTo>
                    <a:pt x="2406834" y="1278792"/>
                  </a:lnTo>
                  <a:lnTo>
                    <a:pt x="2452090" y="1264669"/>
                  </a:lnTo>
                  <a:lnTo>
                    <a:pt x="2496260" y="1249811"/>
                  </a:lnTo>
                  <a:lnTo>
                    <a:pt x="2539294" y="1234228"/>
                  </a:lnTo>
                  <a:lnTo>
                    <a:pt x="2581144" y="1217933"/>
                  </a:lnTo>
                  <a:lnTo>
                    <a:pt x="2621762" y="1200936"/>
                  </a:lnTo>
                  <a:lnTo>
                    <a:pt x="2661099" y="1183247"/>
                  </a:lnTo>
                  <a:lnTo>
                    <a:pt x="2699108" y="1164878"/>
                  </a:lnTo>
                  <a:lnTo>
                    <a:pt x="2735740" y="1145840"/>
                  </a:lnTo>
                  <a:lnTo>
                    <a:pt x="2770945" y="1126143"/>
                  </a:lnTo>
                  <a:lnTo>
                    <a:pt x="2804677" y="1105799"/>
                  </a:lnTo>
                  <a:lnTo>
                    <a:pt x="2836887" y="1084818"/>
                  </a:lnTo>
                  <a:lnTo>
                    <a:pt x="2896545" y="1040990"/>
                  </a:lnTo>
                  <a:lnTo>
                    <a:pt x="2929988" y="1012816"/>
                  </a:lnTo>
                  <a:lnTo>
                    <a:pt x="2960292" y="984268"/>
                  </a:lnTo>
                  <a:lnTo>
                    <a:pt x="2987485" y="955387"/>
                  </a:lnTo>
                  <a:lnTo>
                    <a:pt x="3032639" y="896794"/>
                  </a:lnTo>
                  <a:lnTo>
                    <a:pt x="3065657" y="837373"/>
                  </a:lnTo>
                  <a:lnTo>
                    <a:pt x="3086747" y="777459"/>
                  </a:lnTo>
                  <a:lnTo>
                    <a:pt x="3096117" y="717388"/>
                  </a:lnTo>
                  <a:lnTo>
                    <a:pt x="3096471" y="687398"/>
                  </a:lnTo>
                  <a:lnTo>
                    <a:pt x="3093973" y="657495"/>
                  </a:lnTo>
                  <a:lnTo>
                    <a:pt x="3080525" y="598117"/>
                  </a:lnTo>
                  <a:lnTo>
                    <a:pt x="3055980" y="539589"/>
                  </a:lnTo>
                  <a:lnTo>
                    <a:pt x="3020545" y="482247"/>
                  </a:lnTo>
                  <a:lnTo>
                    <a:pt x="2974428" y="426426"/>
                  </a:lnTo>
                  <a:lnTo>
                    <a:pt x="2947429" y="399191"/>
                  </a:lnTo>
                  <a:lnTo>
                    <a:pt x="2917838" y="372462"/>
                  </a:lnTo>
                  <a:lnTo>
                    <a:pt x="2885679" y="346281"/>
                  </a:lnTo>
                  <a:lnTo>
                    <a:pt x="2850981" y="320690"/>
                  </a:lnTo>
                  <a:lnTo>
                    <a:pt x="2813767" y="295732"/>
                  </a:lnTo>
                  <a:lnTo>
                    <a:pt x="2774065" y="271447"/>
                  </a:lnTo>
                  <a:lnTo>
                    <a:pt x="2731901" y="247878"/>
                  </a:lnTo>
                  <a:lnTo>
                    <a:pt x="2687299" y="225068"/>
                  </a:lnTo>
                  <a:lnTo>
                    <a:pt x="2640287" y="203057"/>
                  </a:lnTo>
                  <a:lnTo>
                    <a:pt x="2590890" y="181888"/>
                  </a:lnTo>
                  <a:lnTo>
                    <a:pt x="2539135" y="161603"/>
                  </a:lnTo>
                  <a:lnTo>
                    <a:pt x="2485046" y="142244"/>
                  </a:lnTo>
                  <a:lnTo>
                    <a:pt x="2428651" y="123853"/>
                  </a:lnTo>
                  <a:lnTo>
                    <a:pt x="2369974" y="106471"/>
                  </a:lnTo>
                  <a:lnTo>
                    <a:pt x="2309043" y="90141"/>
                  </a:lnTo>
                  <a:lnTo>
                    <a:pt x="2257974" y="77706"/>
                  </a:lnTo>
                  <a:lnTo>
                    <a:pt x="2206336" y="66220"/>
                  </a:lnTo>
                  <a:lnTo>
                    <a:pt x="2154182" y="55675"/>
                  </a:lnTo>
                  <a:lnTo>
                    <a:pt x="2101561" y="46065"/>
                  </a:lnTo>
                  <a:lnTo>
                    <a:pt x="2048525" y="37385"/>
                  </a:lnTo>
                  <a:lnTo>
                    <a:pt x="1995125" y="29626"/>
                  </a:lnTo>
                  <a:lnTo>
                    <a:pt x="1941412" y="22784"/>
                  </a:lnTo>
                  <a:lnTo>
                    <a:pt x="1887437" y="16851"/>
                  </a:lnTo>
                  <a:lnTo>
                    <a:pt x="1833250" y="11822"/>
                  </a:lnTo>
                  <a:lnTo>
                    <a:pt x="1778904" y="7690"/>
                  </a:lnTo>
                  <a:lnTo>
                    <a:pt x="1724448" y="4447"/>
                  </a:lnTo>
                  <a:lnTo>
                    <a:pt x="1669934" y="2089"/>
                  </a:lnTo>
                  <a:lnTo>
                    <a:pt x="1615413" y="609"/>
                  </a:lnTo>
                  <a:lnTo>
                    <a:pt x="156093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9979" y="1600990"/>
              <a:ext cx="3096895" cy="1570990"/>
            </a:xfrm>
            <a:custGeom>
              <a:avLst/>
              <a:gdLst/>
              <a:ahLst/>
              <a:cxnLst/>
              <a:rect l="l" t="t" r="r" b="b"/>
              <a:pathLst>
                <a:path w="3096895" h="1570989">
                  <a:moveTo>
                    <a:pt x="903153" y="1570453"/>
                  </a:moveTo>
                  <a:lnTo>
                    <a:pt x="787456" y="1305912"/>
                  </a:lnTo>
                  <a:lnTo>
                    <a:pt x="726515" y="1289582"/>
                  </a:lnTo>
                  <a:lnTo>
                    <a:pt x="667829" y="1272200"/>
                  </a:lnTo>
                  <a:lnTo>
                    <a:pt x="611426" y="1253808"/>
                  </a:lnTo>
                  <a:lnTo>
                    <a:pt x="557331" y="1234449"/>
                  </a:lnTo>
                  <a:lnTo>
                    <a:pt x="505569" y="1214164"/>
                  </a:lnTo>
                  <a:lnTo>
                    <a:pt x="456168" y="1192995"/>
                  </a:lnTo>
                  <a:lnTo>
                    <a:pt x="409152" y="1170984"/>
                  </a:lnTo>
                  <a:lnTo>
                    <a:pt x="364547" y="1148174"/>
                  </a:lnTo>
                  <a:lnTo>
                    <a:pt x="322380" y="1124605"/>
                  </a:lnTo>
                  <a:lnTo>
                    <a:pt x="282676" y="1100321"/>
                  </a:lnTo>
                  <a:lnTo>
                    <a:pt x="245462" y="1075362"/>
                  </a:lnTo>
                  <a:lnTo>
                    <a:pt x="210763" y="1049771"/>
                  </a:lnTo>
                  <a:lnTo>
                    <a:pt x="178605" y="1023591"/>
                  </a:lnTo>
                  <a:lnTo>
                    <a:pt x="149014" y="996862"/>
                  </a:lnTo>
                  <a:lnTo>
                    <a:pt x="122017" y="969627"/>
                  </a:lnTo>
                  <a:lnTo>
                    <a:pt x="75904" y="913806"/>
                  </a:lnTo>
                  <a:lnTo>
                    <a:pt x="40474" y="856463"/>
                  </a:lnTo>
                  <a:lnTo>
                    <a:pt x="15935" y="797935"/>
                  </a:lnTo>
                  <a:lnTo>
                    <a:pt x="2494" y="738557"/>
                  </a:lnTo>
                  <a:lnTo>
                    <a:pt x="0" y="708654"/>
                  </a:lnTo>
                  <a:lnTo>
                    <a:pt x="357" y="678665"/>
                  </a:lnTo>
                  <a:lnTo>
                    <a:pt x="9734" y="618594"/>
                  </a:lnTo>
                  <a:lnTo>
                    <a:pt x="30830" y="558680"/>
                  </a:lnTo>
                  <a:lnTo>
                    <a:pt x="63853" y="499258"/>
                  </a:lnTo>
                  <a:lnTo>
                    <a:pt x="109011" y="440665"/>
                  </a:lnTo>
                  <a:lnTo>
                    <a:pt x="136205" y="411784"/>
                  </a:lnTo>
                  <a:lnTo>
                    <a:pt x="166511" y="383236"/>
                  </a:lnTo>
                  <a:lnTo>
                    <a:pt x="199954" y="355063"/>
                  </a:lnTo>
                  <a:lnTo>
                    <a:pt x="260424" y="310645"/>
                  </a:lnTo>
                  <a:lnTo>
                    <a:pt x="292969" y="289460"/>
                  </a:lnTo>
                  <a:lnTo>
                    <a:pt x="326985" y="268968"/>
                  </a:lnTo>
                  <a:lnTo>
                    <a:pt x="362422" y="249174"/>
                  </a:lnTo>
                  <a:lnTo>
                    <a:pt x="399229" y="230085"/>
                  </a:lnTo>
                  <a:lnTo>
                    <a:pt x="437355" y="211707"/>
                  </a:lnTo>
                  <a:lnTo>
                    <a:pt x="476749" y="194046"/>
                  </a:lnTo>
                  <a:lnTo>
                    <a:pt x="517359" y="177110"/>
                  </a:lnTo>
                  <a:lnTo>
                    <a:pt x="559135" y="160903"/>
                  </a:lnTo>
                  <a:lnTo>
                    <a:pt x="602026" y="145433"/>
                  </a:lnTo>
                  <a:lnTo>
                    <a:pt x="645981" y="130707"/>
                  </a:lnTo>
                  <a:lnTo>
                    <a:pt x="690948" y="116729"/>
                  </a:lnTo>
                  <a:lnTo>
                    <a:pt x="736877" y="103508"/>
                  </a:lnTo>
                  <a:lnTo>
                    <a:pt x="783718" y="91049"/>
                  </a:lnTo>
                  <a:lnTo>
                    <a:pt x="831417" y="79359"/>
                  </a:lnTo>
                  <a:lnTo>
                    <a:pt x="879926" y="68444"/>
                  </a:lnTo>
                  <a:lnTo>
                    <a:pt x="929193" y="58311"/>
                  </a:lnTo>
                  <a:lnTo>
                    <a:pt x="979166" y="48965"/>
                  </a:lnTo>
                  <a:lnTo>
                    <a:pt x="1029795" y="40414"/>
                  </a:lnTo>
                  <a:lnTo>
                    <a:pt x="1081029" y="32663"/>
                  </a:lnTo>
                  <a:lnTo>
                    <a:pt x="1132817" y="25720"/>
                  </a:lnTo>
                  <a:lnTo>
                    <a:pt x="1185107" y="19590"/>
                  </a:lnTo>
                  <a:lnTo>
                    <a:pt x="1237849" y="14280"/>
                  </a:lnTo>
                  <a:lnTo>
                    <a:pt x="1290993" y="9797"/>
                  </a:lnTo>
                  <a:lnTo>
                    <a:pt x="1344486" y="6146"/>
                  </a:lnTo>
                  <a:lnTo>
                    <a:pt x="1398277" y="3335"/>
                  </a:lnTo>
                  <a:lnTo>
                    <a:pt x="1452317" y="1369"/>
                  </a:lnTo>
                  <a:lnTo>
                    <a:pt x="1506554" y="255"/>
                  </a:lnTo>
                  <a:lnTo>
                    <a:pt x="1560936" y="0"/>
                  </a:lnTo>
                  <a:lnTo>
                    <a:pt x="1615413" y="609"/>
                  </a:lnTo>
                  <a:lnTo>
                    <a:pt x="1669934" y="2089"/>
                  </a:lnTo>
                  <a:lnTo>
                    <a:pt x="1724448" y="4447"/>
                  </a:lnTo>
                  <a:lnTo>
                    <a:pt x="1778904" y="7690"/>
                  </a:lnTo>
                  <a:lnTo>
                    <a:pt x="1833250" y="11822"/>
                  </a:lnTo>
                  <a:lnTo>
                    <a:pt x="1887437" y="16851"/>
                  </a:lnTo>
                  <a:lnTo>
                    <a:pt x="1941412" y="22784"/>
                  </a:lnTo>
                  <a:lnTo>
                    <a:pt x="1995125" y="29626"/>
                  </a:lnTo>
                  <a:lnTo>
                    <a:pt x="2048525" y="37385"/>
                  </a:lnTo>
                  <a:lnTo>
                    <a:pt x="2101561" y="46065"/>
                  </a:lnTo>
                  <a:lnTo>
                    <a:pt x="2154182" y="55675"/>
                  </a:lnTo>
                  <a:lnTo>
                    <a:pt x="2206336" y="66220"/>
                  </a:lnTo>
                  <a:lnTo>
                    <a:pt x="2257974" y="77706"/>
                  </a:lnTo>
                  <a:lnTo>
                    <a:pt x="2309043" y="90141"/>
                  </a:lnTo>
                  <a:lnTo>
                    <a:pt x="2369974" y="106471"/>
                  </a:lnTo>
                  <a:lnTo>
                    <a:pt x="2428651" y="123853"/>
                  </a:lnTo>
                  <a:lnTo>
                    <a:pt x="2485046" y="142244"/>
                  </a:lnTo>
                  <a:lnTo>
                    <a:pt x="2539135" y="161603"/>
                  </a:lnTo>
                  <a:lnTo>
                    <a:pt x="2590890" y="181888"/>
                  </a:lnTo>
                  <a:lnTo>
                    <a:pt x="2640287" y="203057"/>
                  </a:lnTo>
                  <a:lnTo>
                    <a:pt x="2687299" y="225068"/>
                  </a:lnTo>
                  <a:lnTo>
                    <a:pt x="2731901" y="247878"/>
                  </a:lnTo>
                  <a:lnTo>
                    <a:pt x="2774065" y="271447"/>
                  </a:lnTo>
                  <a:lnTo>
                    <a:pt x="2813767" y="295732"/>
                  </a:lnTo>
                  <a:lnTo>
                    <a:pt x="2850981" y="320690"/>
                  </a:lnTo>
                  <a:lnTo>
                    <a:pt x="2885679" y="346281"/>
                  </a:lnTo>
                  <a:lnTo>
                    <a:pt x="2917838" y="372462"/>
                  </a:lnTo>
                  <a:lnTo>
                    <a:pt x="2947429" y="399191"/>
                  </a:lnTo>
                  <a:lnTo>
                    <a:pt x="2974428" y="426426"/>
                  </a:lnTo>
                  <a:lnTo>
                    <a:pt x="3020545" y="482247"/>
                  </a:lnTo>
                  <a:lnTo>
                    <a:pt x="3055980" y="539589"/>
                  </a:lnTo>
                  <a:lnTo>
                    <a:pt x="3080525" y="598117"/>
                  </a:lnTo>
                  <a:lnTo>
                    <a:pt x="3093973" y="657495"/>
                  </a:lnTo>
                  <a:lnTo>
                    <a:pt x="3096471" y="687398"/>
                  </a:lnTo>
                  <a:lnTo>
                    <a:pt x="3096117" y="717388"/>
                  </a:lnTo>
                  <a:lnTo>
                    <a:pt x="3086747" y="777459"/>
                  </a:lnTo>
                  <a:lnTo>
                    <a:pt x="3065657" y="837373"/>
                  </a:lnTo>
                  <a:lnTo>
                    <a:pt x="3032639" y="896794"/>
                  </a:lnTo>
                  <a:lnTo>
                    <a:pt x="2987485" y="955387"/>
                  </a:lnTo>
                  <a:lnTo>
                    <a:pt x="2960292" y="984268"/>
                  </a:lnTo>
                  <a:lnTo>
                    <a:pt x="2929988" y="1012816"/>
                  </a:lnTo>
                  <a:lnTo>
                    <a:pt x="2896545" y="1040990"/>
                  </a:lnTo>
                  <a:lnTo>
                    <a:pt x="2836887" y="1084818"/>
                  </a:lnTo>
                  <a:lnTo>
                    <a:pt x="2804677" y="1105799"/>
                  </a:lnTo>
                  <a:lnTo>
                    <a:pt x="2770945" y="1126143"/>
                  </a:lnTo>
                  <a:lnTo>
                    <a:pt x="2735740" y="1145840"/>
                  </a:lnTo>
                  <a:lnTo>
                    <a:pt x="2699108" y="1164878"/>
                  </a:lnTo>
                  <a:lnTo>
                    <a:pt x="2661099" y="1183247"/>
                  </a:lnTo>
                  <a:lnTo>
                    <a:pt x="2621762" y="1200936"/>
                  </a:lnTo>
                  <a:lnTo>
                    <a:pt x="2581144" y="1217933"/>
                  </a:lnTo>
                  <a:lnTo>
                    <a:pt x="2539294" y="1234228"/>
                  </a:lnTo>
                  <a:lnTo>
                    <a:pt x="2496260" y="1249811"/>
                  </a:lnTo>
                  <a:lnTo>
                    <a:pt x="2452090" y="1264669"/>
                  </a:lnTo>
                  <a:lnTo>
                    <a:pt x="2406834" y="1278792"/>
                  </a:lnTo>
                  <a:lnTo>
                    <a:pt x="2360539" y="1292170"/>
                  </a:lnTo>
                  <a:lnTo>
                    <a:pt x="2313253" y="1304790"/>
                  </a:lnTo>
                  <a:lnTo>
                    <a:pt x="2265026" y="1316644"/>
                  </a:lnTo>
                  <a:lnTo>
                    <a:pt x="2215905" y="1327718"/>
                  </a:lnTo>
                  <a:lnTo>
                    <a:pt x="2165939" y="1338003"/>
                  </a:lnTo>
                  <a:lnTo>
                    <a:pt x="2115176" y="1347488"/>
                  </a:lnTo>
                  <a:lnTo>
                    <a:pt x="2063664" y="1356161"/>
                  </a:lnTo>
                  <a:lnTo>
                    <a:pt x="2011452" y="1364012"/>
                  </a:lnTo>
                  <a:lnTo>
                    <a:pt x="1958589" y="1371030"/>
                  </a:lnTo>
                  <a:lnTo>
                    <a:pt x="1905122" y="1377203"/>
                  </a:lnTo>
                  <a:lnTo>
                    <a:pt x="1851100" y="1382522"/>
                  </a:lnTo>
                  <a:lnTo>
                    <a:pt x="1796571" y="1386975"/>
                  </a:lnTo>
                  <a:lnTo>
                    <a:pt x="1741585" y="1390551"/>
                  </a:lnTo>
                  <a:lnTo>
                    <a:pt x="1686188" y="1393239"/>
                  </a:lnTo>
                  <a:lnTo>
                    <a:pt x="1630429" y="1395028"/>
                  </a:lnTo>
                  <a:lnTo>
                    <a:pt x="1574358" y="1395908"/>
                  </a:lnTo>
                  <a:lnTo>
                    <a:pt x="1518021" y="1395867"/>
                  </a:lnTo>
                  <a:lnTo>
                    <a:pt x="1461469" y="1394895"/>
                  </a:lnTo>
                  <a:lnTo>
                    <a:pt x="1404748" y="1392981"/>
                  </a:lnTo>
                  <a:lnTo>
                    <a:pt x="1347907" y="1390113"/>
                  </a:lnTo>
                  <a:lnTo>
                    <a:pt x="903153" y="1570453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17794" y="1662125"/>
            <a:ext cx="138176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</a:rPr>
              <a:t>Seleção </a:t>
            </a:r>
            <a:r>
              <a:rPr sz="2000" dirty="0">
                <a:solidFill>
                  <a:srgbClr val="FFFFFF"/>
                </a:solidFill>
              </a:rPr>
              <a:t>de </a:t>
            </a:r>
            <a:r>
              <a:rPr sz="2000" spc="5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padrões </a:t>
            </a:r>
            <a:r>
              <a:rPr sz="2000" dirty="0">
                <a:solidFill>
                  <a:srgbClr val="FFFFFF"/>
                </a:solidFill>
              </a:rPr>
              <a:t> </a:t>
            </a:r>
            <a:r>
              <a:rPr sz="2000" spc="-5" dirty="0">
                <a:solidFill>
                  <a:srgbClr val="FFFFFF"/>
                </a:solidFill>
              </a:rPr>
              <a:t>a</a:t>
            </a:r>
            <a:r>
              <a:rPr sz="2000" spc="-20" dirty="0">
                <a:solidFill>
                  <a:srgbClr val="FFFFFF"/>
                </a:solidFill>
              </a:rPr>
              <a:t>r</a:t>
            </a:r>
            <a:r>
              <a:rPr sz="2000" dirty="0">
                <a:solidFill>
                  <a:srgbClr val="FFFFFF"/>
                </a:solidFill>
              </a:rPr>
              <a:t>qu</a:t>
            </a:r>
            <a:r>
              <a:rPr sz="2000" spc="-15" dirty="0">
                <a:solidFill>
                  <a:srgbClr val="FFFFFF"/>
                </a:solidFill>
              </a:rPr>
              <a:t>i</a:t>
            </a:r>
            <a:r>
              <a:rPr sz="2000" spc="-25" dirty="0">
                <a:solidFill>
                  <a:srgbClr val="FFFFFF"/>
                </a:solidFill>
              </a:rPr>
              <a:t>t</a:t>
            </a:r>
            <a:r>
              <a:rPr sz="2000" spc="-30" dirty="0">
                <a:solidFill>
                  <a:srgbClr val="FFFFFF"/>
                </a:solidFill>
              </a:rPr>
              <a:t>e</a:t>
            </a:r>
            <a:r>
              <a:rPr sz="2000" spc="-5" dirty="0">
                <a:solidFill>
                  <a:srgbClr val="FFFFFF"/>
                </a:solidFill>
              </a:rPr>
              <a:t>t</a:t>
            </a:r>
            <a:r>
              <a:rPr sz="2000" spc="5" dirty="0">
                <a:solidFill>
                  <a:srgbClr val="FFFFFF"/>
                </a:solidFill>
              </a:rPr>
              <a:t>u</a:t>
            </a:r>
            <a:r>
              <a:rPr sz="2000" spc="-45" dirty="0">
                <a:solidFill>
                  <a:srgbClr val="FFFFFF"/>
                </a:solidFill>
              </a:rPr>
              <a:t>r</a:t>
            </a:r>
            <a:r>
              <a:rPr sz="2000" spc="-5" dirty="0">
                <a:solidFill>
                  <a:srgbClr val="FFFFFF"/>
                </a:solidFill>
              </a:rPr>
              <a:t>a</a:t>
            </a:r>
            <a:r>
              <a:rPr sz="2000" spc="-20" dirty="0">
                <a:solidFill>
                  <a:srgbClr val="FFFFFF"/>
                </a:solidFill>
              </a:rPr>
              <a:t>i</a:t>
            </a:r>
            <a:r>
              <a:rPr sz="2000" spc="-5" dirty="0">
                <a:solidFill>
                  <a:srgbClr val="FFFFFF"/>
                </a:solidFill>
              </a:rPr>
              <a:t>s</a:t>
            </a:r>
            <a:endParaRPr sz="20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37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128063" y="1589275"/>
            <a:ext cx="3122295" cy="1683385"/>
            <a:chOff x="1128063" y="1589275"/>
            <a:chExt cx="3122295" cy="1683385"/>
          </a:xfrm>
        </p:grpSpPr>
        <p:sp>
          <p:nvSpPr>
            <p:cNvPr id="13" name="object 13"/>
            <p:cNvSpPr/>
            <p:nvPr/>
          </p:nvSpPr>
          <p:spPr>
            <a:xfrm>
              <a:off x="1140763" y="1601975"/>
              <a:ext cx="3096895" cy="1657985"/>
            </a:xfrm>
            <a:custGeom>
              <a:avLst/>
              <a:gdLst/>
              <a:ahLst/>
              <a:cxnLst/>
              <a:rect l="l" t="t" r="r" b="b"/>
              <a:pathLst>
                <a:path w="3096895" h="1657985">
                  <a:moveTo>
                    <a:pt x="1535853" y="0"/>
                  </a:moveTo>
                  <a:lnTo>
                    <a:pt x="1474614" y="797"/>
                  </a:lnTo>
                  <a:lnTo>
                    <a:pt x="1413013" y="2697"/>
                  </a:lnTo>
                  <a:lnTo>
                    <a:pt x="1351103" y="5717"/>
                  </a:lnTo>
                  <a:lnTo>
                    <a:pt x="1284673" y="10217"/>
                  </a:lnTo>
                  <a:lnTo>
                    <a:pt x="1219327" y="15937"/>
                  </a:lnTo>
                  <a:lnTo>
                    <a:pt x="1155117" y="22847"/>
                  </a:lnTo>
                  <a:lnTo>
                    <a:pt x="1092091" y="30918"/>
                  </a:lnTo>
                  <a:lnTo>
                    <a:pt x="1030300" y="40121"/>
                  </a:lnTo>
                  <a:lnTo>
                    <a:pt x="969795" y="50426"/>
                  </a:lnTo>
                  <a:lnTo>
                    <a:pt x="910626" y="61805"/>
                  </a:lnTo>
                  <a:lnTo>
                    <a:pt x="852842" y="74227"/>
                  </a:lnTo>
                  <a:lnTo>
                    <a:pt x="796495" y="87664"/>
                  </a:lnTo>
                  <a:lnTo>
                    <a:pt x="741634" y="102087"/>
                  </a:lnTo>
                  <a:lnTo>
                    <a:pt x="688309" y="117465"/>
                  </a:lnTo>
                  <a:lnTo>
                    <a:pt x="636571" y="133770"/>
                  </a:lnTo>
                  <a:lnTo>
                    <a:pt x="586470" y="150972"/>
                  </a:lnTo>
                  <a:lnTo>
                    <a:pt x="538056" y="169042"/>
                  </a:lnTo>
                  <a:lnTo>
                    <a:pt x="491379" y="187950"/>
                  </a:lnTo>
                  <a:lnTo>
                    <a:pt x="446490" y="207668"/>
                  </a:lnTo>
                  <a:lnTo>
                    <a:pt x="403438" y="228166"/>
                  </a:lnTo>
                  <a:lnTo>
                    <a:pt x="362275" y="249415"/>
                  </a:lnTo>
                  <a:lnTo>
                    <a:pt x="323049" y="271385"/>
                  </a:lnTo>
                  <a:lnTo>
                    <a:pt x="285812" y="294048"/>
                  </a:lnTo>
                  <a:lnTo>
                    <a:pt x="250614" y="317373"/>
                  </a:lnTo>
                  <a:lnTo>
                    <a:pt x="217504" y="341331"/>
                  </a:lnTo>
                  <a:lnTo>
                    <a:pt x="186533" y="365894"/>
                  </a:lnTo>
                  <a:lnTo>
                    <a:pt x="157752" y="391031"/>
                  </a:lnTo>
                  <a:lnTo>
                    <a:pt x="106957" y="442913"/>
                  </a:lnTo>
                  <a:lnTo>
                    <a:pt x="65521" y="496743"/>
                  </a:lnTo>
                  <a:lnTo>
                    <a:pt x="33846" y="552285"/>
                  </a:lnTo>
                  <a:lnTo>
                    <a:pt x="12334" y="609306"/>
                  </a:lnTo>
                  <a:lnTo>
                    <a:pt x="1386" y="667571"/>
                  </a:lnTo>
                  <a:lnTo>
                    <a:pt x="0" y="697096"/>
                  </a:lnTo>
                  <a:lnTo>
                    <a:pt x="1404" y="726845"/>
                  </a:lnTo>
                  <a:lnTo>
                    <a:pt x="12790" y="786894"/>
                  </a:lnTo>
                  <a:lnTo>
                    <a:pt x="33426" y="842028"/>
                  </a:lnTo>
                  <a:lnTo>
                    <a:pt x="63169" y="895414"/>
                  </a:lnTo>
                  <a:lnTo>
                    <a:pt x="101605" y="946907"/>
                  </a:lnTo>
                  <a:lnTo>
                    <a:pt x="148320" y="996364"/>
                  </a:lnTo>
                  <a:lnTo>
                    <a:pt x="202899" y="1043640"/>
                  </a:lnTo>
                  <a:lnTo>
                    <a:pt x="264928" y="1088592"/>
                  </a:lnTo>
                  <a:lnTo>
                    <a:pt x="298607" y="1110152"/>
                  </a:lnTo>
                  <a:lnTo>
                    <a:pt x="333994" y="1131076"/>
                  </a:lnTo>
                  <a:lnTo>
                    <a:pt x="371035" y="1151348"/>
                  </a:lnTo>
                  <a:lnTo>
                    <a:pt x="409681" y="1170949"/>
                  </a:lnTo>
                  <a:lnTo>
                    <a:pt x="449878" y="1189860"/>
                  </a:lnTo>
                  <a:lnTo>
                    <a:pt x="491576" y="1208065"/>
                  </a:lnTo>
                  <a:lnTo>
                    <a:pt x="534722" y="1225544"/>
                  </a:lnTo>
                  <a:lnTo>
                    <a:pt x="579264" y="1242281"/>
                  </a:lnTo>
                  <a:lnTo>
                    <a:pt x="625151" y="1258256"/>
                  </a:lnTo>
                  <a:lnTo>
                    <a:pt x="672332" y="1273453"/>
                  </a:lnTo>
                  <a:lnTo>
                    <a:pt x="720753" y="1287853"/>
                  </a:lnTo>
                  <a:lnTo>
                    <a:pt x="770364" y="1301438"/>
                  </a:lnTo>
                  <a:lnTo>
                    <a:pt x="821112" y="1314190"/>
                  </a:lnTo>
                  <a:lnTo>
                    <a:pt x="872947" y="1326091"/>
                  </a:lnTo>
                  <a:lnTo>
                    <a:pt x="925816" y="1337124"/>
                  </a:lnTo>
                  <a:lnTo>
                    <a:pt x="979667" y="1347269"/>
                  </a:lnTo>
                  <a:lnTo>
                    <a:pt x="1034448" y="1356510"/>
                  </a:lnTo>
                  <a:lnTo>
                    <a:pt x="1090109" y="1364827"/>
                  </a:lnTo>
                  <a:lnTo>
                    <a:pt x="1146596" y="1372204"/>
                  </a:lnTo>
                  <a:lnTo>
                    <a:pt x="1203859" y="1378623"/>
                  </a:lnTo>
                  <a:lnTo>
                    <a:pt x="1261845" y="1384064"/>
                  </a:lnTo>
                  <a:lnTo>
                    <a:pt x="1320502" y="1388510"/>
                  </a:lnTo>
                  <a:lnTo>
                    <a:pt x="1379780" y="1391944"/>
                  </a:lnTo>
                  <a:lnTo>
                    <a:pt x="1439626" y="1394347"/>
                  </a:lnTo>
                  <a:lnTo>
                    <a:pt x="1499988" y="1395701"/>
                  </a:lnTo>
                  <a:lnTo>
                    <a:pt x="1560815" y="1395989"/>
                  </a:lnTo>
                  <a:lnTo>
                    <a:pt x="1622055" y="1395192"/>
                  </a:lnTo>
                  <a:lnTo>
                    <a:pt x="1683655" y="1393292"/>
                  </a:lnTo>
                  <a:lnTo>
                    <a:pt x="1745565" y="1390271"/>
                  </a:lnTo>
                  <a:lnTo>
                    <a:pt x="2253057" y="1657479"/>
                  </a:lnTo>
                  <a:lnTo>
                    <a:pt x="2306524" y="1306451"/>
                  </a:lnTo>
                  <a:lnTo>
                    <a:pt x="2371370" y="1289086"/>
                  </a:lnTo>
                  <a:lnTo>
                    <a:pt x="2433832" y="1270460"/>
                  </a:lnTo>
                  <a:lnTo>
                    <a:pt x="2493853" y="1250623"/>
                  </a:lnTo>
                  <a:lnTo>
                    <a:pt x="2551378" y="1229626"/>
                  </a:lnTo>
                  <a:lnTo>
                    <a:pt x="2606351" y="1207518"/>
                  </a:lnTo>
                  <a:lnTo>
                    <a:pt x="2658716" y="1184350"/>
                  </a:lnTo>
                  <a:lnTo>
                    <a:pt x="2708417" y="1160170"/>
                  </a:lnTo>
                  <a:lnTo>
                    <a:pt x="2755399" y="1135030"/>
                  </a:lnTo>
                  <a:lnTo>
                    <a:pt x="2799606" y="1108979"/>
                  </a:lnTo>
                  <a:lnTo>
                    <a:pt x="2840981" y="1082068"/>
                  </a:lnTo>
                  <a:lnTo>
                    <a:pt x="2879469" y="1054345"/>
                  </a:lnTo>
                  <a:lnTo>
                    <a:pt x="2915014" y="1025862"/>
                  </a:lnTo>
                  <a:lnTo>
                    <a:pt x="2947561" y="996668"/>
                  </a:lnTo>
                  <a:lnTo>
                    <a:pt x="2977053" y="966813"/>
                  </a:lnTo>
                  <a:lnTo>
                    <a:pt x="3003434" y="936348"/>
                  </a:lnTo>
                  <a:lnTo>
                    <a:pt x="3026649" y="905321"/>
                  </a:lnTo>
                  <a:lnTo>
                    <a:pt x="3063358" y="841786"/>
                  </a:lnTo>
                  <a:lnTo>
                    <a:pt x="3086731" y="776607"/>
                  </a:lnTo>
                  <a:lnTo>
                    <a:pt x="3096322" y="710185"/>
                  </a:lnTo>
                  <a:lnTo>
                    <a:pt x="3095810" y="676632"/>
                  </a:lnTo>
                  <a:lnTo>
                    <a:pt x="3083891" y="609094"/>
                  </a:lnTo>
                  <a:lnTo>
                    <a:pt x="3063253" y="553960"/>
                  </a:lnTo>
                  <a:lnTo>
                    <a:pt x="3033509" y="500574"/>
                  </a:lnTo>
                  <a:lnTo>
                    <a:pt x="2995071" y="449081"/>
                  </a:lnTo>
                  <a:lnTo>
                    <a:pt x="2948355" y="399625"/>
                  </a:lnTo>
                  <a:lnTo>
                    <a:pt x="2893775" y="352348"/>
                  </a:lnTo>
                  <a:lnTo>
                    <a:pt x="2831744" y="307396"/>
                  </a:lnTo>
                  <a:lnTo>
                    <a:pt x="2798065" y="285837"/>
                  </a:lnTo>
                  <a:lnTo>
                    <a:pt x="2762678" y="264912"/>
                  </a:lnTo>
                  <a:lnTo>
                    <a:pt x="2725636" y="244641"/>
                  </a:lnTo>
                  <a:lnTo>
                    <a:pt x="2686990" y="225040"/>
                  </a:lnTo>
                  <a:lnTo>
                    <a:pt x="2646792" y="206128"/>
                  </a:lnTo>
                  <a:lnTo>
                    <a:pt x="2605095" y="187924"/>
                  </a:lnTo>
                  <a:lnTo>
                    <a:pt x="2561949" y="170444"/>
                  </a:lnTo>
                  <a:lnTo>
                    <a:pt x="2517406" y="153708"/>
                  </a:lnTo>
                  <a:lnTo>
                    <a:pt x="2471518" y="137732"/>
                  </a:lnTo>
                  <a:lnTo>
                    <a:pt x="2424338" y="122535"/>
                  </a:lnTo>
                  <a:lnTo>
                    <a:pt x="2375916" y="108135"/>
                  </a:lnTo>
                  <a:lnTo>
                    <a:pt x="2326305" y="94550"/>
                  </a:lnTo>
                  <a:lnTo>
                    <a:pt x="2275556" y="81798"/>
                  </a:lnTo>
                  <a:lnTo>
                    <a:pt x="2223722" y="69897"/>
                  </a:lnTo>
                  <a:lnTo>
                    <a:pt x="2170853" y="58865"/>
                  </a:lnTo>
                  <a:lnTo>
                    <a:pt x="2117002" y="48719"/>
                  </a:lnTo>
                  <a:lnTo>
                    <a:pt x="2062220" y="39479"/>
                  </a:lnTo>
                  <a:lnTo>
                    <a:pt x="2006560" y="31161"/>
                  </a:lnTo>
                  <a:lnTo>
                    <a:pt x="1950072" y="23784"/>
                  </a:lnTo>
                  <a:lnTo>
                    <a:pt x="1892810" y="17366"/>
                  </a:lnTo>
                  <a:lnTo>
                    <a:pt x="1834824" y="11925"/>
                  </a:lnTo>
                  <a:lnTo>
                    <a:pt x="1776166" y="7478"/>
                  </a:lnTo>
                  <a:lnTo>
                    <a:pt x="1716888" y="4044"/>
                  </a:lnTo>
                  <a:lnTo>
                    <a:pt x="1657042" y="1641"/>
                  </a:lnTo>
                  <a:lnTo>
                    <a:pt x="1596680" y="287"/>
                  </a:lnTo>
                  <a:lnTo>
                    <a:pt x="153585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0763" y="1601975"/>
              <a:ext cx="3096895" cy="1657985"/>
            </a:xfrm>
            <a:custGeom>
              <a:avLst/>
              <a:gdLst/>
              <a:ahLst/>
              <a:cxnLst/>
              <a:rect l="l" t="t" r="r" b="b"/>
              <a:pathLst>
                <a:path w="3096895" h="1657985">
                  <a:moveTo>
                    <a:pt x="2253057" y="1657479"/>
                  </a:moveTo>
                  <a:lnTo>
                    <a:pt x="1745565" y="1390271"/>
                  </a:lnTo>
                  <a:lnTo>
                    <a:pt x="1683655" y="1393292"/>
                  </a:lnTo>
                  <a:lnTo>
                    <a:pt x="1622055" y="1395192"/>
                  </a:lnTo>
                  <a:lnTo>
                    <a:pt x="1560815" y="1395989"/>
                  </a:lnTo>
                  <a:lnTo>
                    <a:pt x="1499988" y="1395701"/>
                  </a:lnTo>
                  <a:lnTo>
                    <a:pt x="1439626" y="1394347"/>
                  </a:lnTo>
                  <a:lnTo>
                    <a:pt x="1379780" y="1391944"/>
                  </a:lnTo>
                  <a:lnTo>
                    <a:pt x="1320502" y="1388510"/>
                  </a:lnTo>
                  <a:lnTo>
                    <a:pt x="1261845" y="1384064"/>
                  </a:lnTo>
                  <a:lnTo>
                    <a:pt x="1203859" y="1378623"/>
                  </a:lnTo>
                  <a:lnTo>
                    <a:pt x="1146596" y="1372204"/>
                  </a:lnTo>
                  <a:lnTo>
                    <a:pt x="1090109" y="1364827"/>
                  </a:lnTo>
                  <a:lnTo>
                    <a:pt x="1034448" y="1356510"/>
                  </a:lnTo>
                  <a:lnTo>
                    <a:pt x="979667" y="1347269"/>
                  </a:lnTo>
                  <a:lnTo>
                    <a:pt x="925816" y="1337124"/>
                  </a:lnTo>
                  <a:lnTo>
                    <a:pt x="872947" y="1326091"/>
                  </a:lnTo>
                  <a:lnTo>
                    <a:pt x="821112" y="1314190"/>
                  </a:lnTo>
                  <a:lnTo>
                    <a:pt x="770364" y="1301438"/>
                  </a:lnTo>
                  <a:lnTo>
                    <a:pt x="720753" y="1287853"/>
                  </a:lnTo>
                  <a:lnTo>
                    <a:pt x="672332" y="1273453"/>
                  </a:lnTo>
                  <a:lnTo>
                    <a:pt x="625151" y="1258256"/>
                  </a:lnTo>
                  <a:lnTo>
                    <a:pt x="579264" y="1242281"/>
                  </a:lnTo>
                  <a:lnTo>
                    <a:pt x="534722" y="1225544"/>
                  </a:lnTo>
                  <a:lnTo>
                    <a:pt x="491576" y="1208065"/>
                  </a:lnTo>
                  <a:lnTo>
                    <a:pt x="449878" y="1189860"/>
                  </a:lnTo>
                  <a:lnTo>
                    <a:pt x="409681" y="1170949"/>
                  </a:lnTo>
                  <a:lnTo>
                    <a:pt x="371035" y="1151348"/>
                  </a:lnTo>
                  <a:lnTo>
                    <a:pt x="333994" y="1131076"/>
                  </a:lnTo>
                  <a:lnTo>
                    <a:pt x="298607" y="1110152"/>
                  </a:lnTo>
                  <a:lnTo>
                    <a:pt x="264928" y="1088592"/>
                  </a:lnTo>
                  <a:lnTo>
                    <a:pt x="233008" y="1066416"/>
                  </a:lnTo>
                  <a:lnTo>
                    <a:pt x="174652" y="1020284"/>
                  </a:lnTo>
                  <a:lnTo>
                    <a:pt x="123953" y="971899"/>
                  </a:lnTo>
                  <a:lnTo>
                    <a:pt x="81326" y="921406"/>
                  </a:lnTo>
                  <a:lnTo>
                    <a:pt x="47185" y="868949"/>
                  </a:lnTo>
                  <a:lnTo>
                    <a:pt x="21944" y="814671"/>
                  </a:lnTo>
                  <a:lnTo>
                    <a:pt x="5651" y="756787"/>
                  </a:lnTo>
                  <a:lnTo>
                    <a:pt x="0" y="697096"/>
                  </a:lnTo>
                  <a:lnTo>
                    <a:pt x="1386" y="667571"/>
                  </a:lnTo>
                  <a:lnTo>
                    <a:pt x="12334" y="609306"/>
                  </a:lnTo>
                  <a:lnTo>
                    <a:pt x="33846" y="552285"/>
                  </a:lnTo>
                  <a:lnTo>
                    <a:pt x="65521" y="496743"/>
                  </a:lnTo>
                  <a:lnTo>
                    <a:pt x="106957" y="442913"/>
                  </a:lnTo>
                  <a:lnTo>
                    <a:pt x="157752" y="391031"/>
                  </a:lnTo>
                  <a:lnTo>
                    <a:pt x="186533" y="365894"/>
                  </a:lnTo>
                  <a:lnTo>
                    <a:pt x="217504" y="341331"/>
                  </a:lnTo>
                  <a:lnTo>
                    <a:pt x="250614" y="317373"/>
                  </a:lnTo>
                  <a:lnTo>
                    <a:pt x="285812" y="294048"/>
                  </a:lnTo>
                  <a:lnTo>
                    <a:pt x="323049" y="271385"/>
                  </a:lnTo>
                  <a:lnTo>
                    <a:pt x="362275" y="249415"/>
                  </a:lnTo>
                  <a:lnTo>
                    <a:pt x="403438" y="228166"/>
                  </a:lnTo>
                  <a:lnTo>
                    <a:pt x="446490" y="207668"/>
                  </a:lnTo>
                  <a:lnTo>
                    <a:pt x="491379" y="187950"/>
                  </a:lnTo>
                  <a:lnTo>
                    <a:pt x="538056" y="169042"/>
                  </a:lnTo>
                  <a:lnTo>
                    <a:pt x="586470" y="150972"/>
                  </a:lnTo>
                  <a:lnTo>
                    <a:pt x="636571" y="133770"/>
                  </a:lnTo>
                  <a:lnTo>
                    <a:pt x="688309" y="117465"/>
                  </a:lnTo>
                  <a:lnTo>
                    <a:pt x="741634" y="102087"/>
                  </a:lnTo>
                  <a:lnTo>
                    <a:pt x="796495" y="87664"/>
                  </a:lnTo>
                  <a:lnTo>
                    <a:pt x="852842" y="74227"/>
                  </a:lnTo>
                  <a:lnTo>
                    <a:pt x="910626" y="61805"/>
                  </a:lnTo>
                  <a:lnTo>
                    <a:pt x="969795" y="50426"/>
                  </a:lnTo>
                  <a:lnTo>
                    <a:pt x="1030300" y="40121"/>
                  </a:lnTo>
                  <a:lnTo>
                    <a:pt x="1092091" y="30918"/>
                  </a:lnTo>
                  <a:lnTo>
                    <a:pt x="1155117" y="22847"/>
                  </a:lnTo>
                  <a:lnTo>
                    <a:pt x="1219327" y="15937"/>
                  </a:lnTo>
                  <a:lnTo>
                    <a:pt x="1284673" y="10217"/>
                  </a:lnTo>
                  <a:lnTo>
                    <a:pt x="1351103" y="5717"/>
                  </a:lnTo>
                  <a:lnTo>
                    <a:pt x="1413013" y="2697"/>
                  </a:lnTo>
                  <a:lnTo>
                    <a:pt x="1474614" y="797"/>
                  </a:lnTo>
                  <a:lnTo>
                    <a:pt x="1535853" y="0"/>
                  </a:lnTo>
                  <a:lnTo>
                    <a:pt x="1596680" y="287"/>
                  </a:lnTo>
                  <a:lnTo>
                    <a:pt x="1657042" y="1641"/>
                  </a:lnTo>
                  <a:lnTo>
                    <a:pt x="1716888" y="4044"/>
                  </a:lnTo>
                  <a:lnTo>
                    <a:pt x="1776166" y="7478"/>
                  </a:lnTo>
                  <a:lnTo>
                    <a:pt x="1834824" y="11925"/>
                  </a:lnTo>
                  <a:lnTo>
                    <a:pt x="1892810" y="17366"/>
                  </a:lnTo>
                  <a:lnTo>
                    <a:pt x="1950072" y="23784"/>
                  </a:lnTo>
                  <a:lnTo>
                    <a:pt x="2006560" y="31161"/>
                  </a:lnTo>
                  <a:lnTo>
                    <a:pt x="2062220" y="39479"/>
                  </a:lnTo>
                  <a:lnTo>
                    <a:pt x="2117002" y="48719"/>
                  </a:lnTo>
                  <a:lnTo>
                    <a:pt x="2170853" y="58865"/>
                  </a:lnTo>
                  <a:lnTo>
                    <a:pt x="2223722" y="69897"/>
                  </a:lnTo>
                  <a:lnTo>
                    <a:pt x="2275556" y="81798"/>
                  </a:lnTo>
                  <a:lnTo>
                    <a:pt x="2326305" y="94550"/>
                  </a:lnTo>
                  <a:lnTo>
                    <a:pt x="2375916" y="108135"/>
                  </a:lnTo>
                  <a:lnTo>
                    <a:pt x="2424338" y="122535"/>
                  </a:lnTo>
                  <a:lnTo>
                    <a:pt x="2471518" y="137732"/>
                  </a:lnTo>
                  <a:lnTo>
                    <a:pt x="2517406" y="153708"/>
                  </a:lnTo>
                  <a:lnTo>
                    <a:pt x="2561949" y="170444"/>
                  </a:lnTo>
                  <a:lnTo>
                    <a:pt x="2605095" y="187924"/>
                  </a:lnTo>
                  <a:lnTo>
                    <a:pt x="2646792" y="206128"/>
                  </a:lnTo>
                  <a:lnTo>
                    <a:pt x="2686990" y="225040"/>
                  </a:lnTo>
                  <a:lnTo>
                    <a:pt x="2725636" y="244641"/>
                  </a:lnTo>
                  <a:lnTo>
                    <a:pt x="2762678" y="264912"/>
                  </a:lnTo>
                  <a:lnTo>
                    <a:pt x="2798065" y="285837"/>
                  </a:lnTo>
                  <a:lnTo>
                    <a:pt x="2831744" y="307396"/>
                  </a:lnTo>
                  <a:lnTo>
                    <a:pt x="2863665" y="329573"/>
                  </a:lnTo>
                  <a:lnTo>
                    <a:pt x="2922022" y="375705"/>
                  </a:lnTo>
                  <a:lnTo>
                    <a:pt x="2972722" y="424089"/>
                  </a:lnTo>
                  <a:lnTo>
                    <a:pt x="3015351" y="474582"/>
                  </a:lnTo>
                  <a:lnTo>
                    <a:pt x="3049493" y="527040"/>
                  </a:lnTo>
                  <a:lnTo>
                    <a:pt x="3074736" y="581318"/>
                  </a:lnTo>
                  <a:lnTo>
                    <a:pt x="3091685" y="642919"/>
                  </a:lnTo>
                  <a:lnTo>
                    <a:pt x="3096322" y="710185"/>
                  </a:lnTo>
                  <a:lnTo>
                    <a:pt x="3093277" y="743526"/>
                  </a:lnTo>
                  <a:lnTo>
                    <a:pt x="3076739" y="809377"/>
                  </a:lnTo>
                  <a:lnTo>
                    <a:pt x="3046642" y="873784"/>
                  </a:lnTo>
                  <a:lnTo>
                    <a:pt x="3003434" y="936348"/>
                  </a:lnTo>
                  <a:lnTo>
                    <a:pt x="2977053" y="966813"/>
                  </a:lnTo>
                  <a:lnTo>
                    <a:pt x="2947561" y="996668"/>
                  </a:lnTo>
                  <a:lnTo>
                    <a:pt x="2915014" y="1025862"/>
                  </a:lnTo>
                  <a:lnTo>
                    <a:pt x="2879469" y="1054345"/>
                  </a:lnTo>
                  <a:lnTo>
                    <a:pt x="2840981" y="1082068"/>
                  </a:lnTo>
                  <a:lnTo>
                    <a:pt x="2799606" y="1108979"/>
                  </a:lnTo>
                  <a:lnTo>
                    <a:pt x="2755399" y="1135030"/>
                  </a:lnTo>
                  <a:lnTo>
                    <a:pt x="2708417" y="1160170"/>
                  </a:lnTo>
                  <a:lnTo>
                    <a:pt x="2658716" y="1184350"/>
                  </a:lnTo>
                  <a:lnTo>
                    <a:pt x="2606351" y="1207518"/>
                  </a:lnTo>
                  <a:lnTo>
                    <a:pt x="2551378" y="1229626"/>
                  </a:lnTo>
                  <a:lnTo>
                    <a:pt x="2493853" y="1250623"/>
                  </a:lnTo>
                  <a:lnTo>
                    <a:pt x="2433832" y="1270460"/>
                  </a:lnTo>
                  <a:lnTo>
                    <a:pt x="2371370" y="1289086"/>
                  </a:lnTo>
                  <a:lnTo>
                    <a:pt x="2306524" y="1306451"/>
                  </a:lnTo>
                  <a:lnTo>
                    <a:pt x="2253057" y="1657479"/>
                  </a:lnTo>
                  <a:close/>
                </a:path>
              </a:pathLst>
            </a:custGeom>
            <a:ln w="25400">
              <a:solidFill>
                <a:srgbClr val="357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97455" y="1815845"/>
            <a:ext cx="138176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33985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Requisitos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2726" y="3160267"/>
            <a:ext cx="2164715" cy="2429510"/>
            <a:chOff x="3522726" y="3160267"/>
            <a:chExt cx="2164715" cy="2429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726" y="3243808"/>
              <a:ext cx="2098548" cy="23454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5883" y="3160267"/>
              <a:ext cx="2051558" cy="172821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9642" y="4670259"/>
            <a:ext cx="1322222" cy="11686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9213" y="1441830"/>
            <a:ext cx="1097279" cy="137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00580" y="308863"/>
            <a:ext cx="1462161" cy="137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3536" y="1746313"/>
            <a:ext cx="948332" cy="11626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8609" y="4509122"/>
            <a:ext cx="1067104" cy="13716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8267" y="5897676"/>
            <a:ext cx="1830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Manager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 equipe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60038" y="1854200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5" dirty="0">
                <a:solidFill>
                  <a:srgbClr val="000000"/>
                </a:solidFill>
                <a:latin typeface="Calibri"/>
                <a:cs typeface="Calibri"/>
              </a:rPr>
              <a:t>Desenvolvedor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711" y="2944114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1768" y="2862834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45477" y="5921146"/>
            <a:ext cx="1376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Usuários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finais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64326" y="1441830"/>
            <a:ext cx="2444115" cy="1918335"/>
            <a:chOff x="6164326" y="1441830"/>
            <a:chExt cx="2444115" cy="19183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4326" y="2597658"/>
              <a:ext cx="1752600" cy="762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6333" y="1441830"/>
              <a:ext cx="1371600" cy="137160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06361" y="246125"/>
            <a:ext cx="8166100" cy="5940425"/>
            <a:chOff x="406361" y="246125"/>
            <a:chExt cx="8166100" cy="59404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2725" y="3243808"/>
              <a:ext cx="2098548" cy="23454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5882" y="3160268"/>
              <a:ext cx="2051558" cy="17282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41572" y="1121790"/>
              <a:ext cx="2200275" cy="2076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5882" y="246125"/>
              <a:ext cx="1811527" cy="1371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3466" y="2480509"/>
              <a:ext cx="1362857" cy="10583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361" y="1617725"/>
              <a:ext cx="1371600" cy="13716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8612" y="4515891"/>
              <a:ext cx="913041" cy="15800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8609" y="4509122"/>
              <a:ext cx="1067104" cy="1371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9642" y="5017884"/>
              <a:ext cx="1322222" cy="11686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84163" y="4258945"/>
              <a:ext cx="1404899" cy="183702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39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217" y="261950"/>
            <a:ext cx="33661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Visões</a:t>
            </a:r>
            <a:r>
              <a:rPr spc="-80" dirty="0"/>
              <a:t> </a:t>
            </a:r>
            <a:r>
              <a:rPr spc="-20" dirty="0"/>
              <a:t>arquiteturais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839" y="1848053"/>
            <a:ext cx="7600950" cy="357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i="1" spc="-5" dirty="0">
                <a:latin typeface="Calibri"/>
                <a:cs typeface="Calibri"/>
              </a:rPr>
              <a:t>“Uma</a:t>
            </a:r>
            <a:r>
              <a:rPr sz="3600" b="1" i="1" spc="-30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visão</a:t>
            </a:r>
            <a:r>
              <a:rPr sz="3600" b="1" i="1" spc="15" dirty="0">
                <a:latin typeface="Calibri"/>
                <a:cs typeface="Calibri"/>
              </a:rPr>
              <a:t> </a:t>
            </a:r>
            <a:r>
              <a:rPr sz="3600" b="1" i="1" dirty="0">
                <a:latin typeface="Calibri"/>
                <a:cs typeface="Calibri"/>
              </a:rPr>
              <a:t>é</a:t>
            </a:r>
            <a:r>
              <a:rPr sz="3600" b="1" i="1" spc="-25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uma</a:t>
            </a:r>
            <a:r>
              <a:rPr sz="3600" b="1" i="1" spc="-10" dirty="0"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E36C09"/>
                </a:solidFill>
                <a:latin typeface="Calibri"/>
                <a:cs typeface="Calibri"/>
              </a:rPr>
              <a:t>representação</a:t>
            </a:r>
            <a:r>
              <a:rPr sz="3600" b="1" i="1" spc="-6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latin typeface="Calibri"/>
                <a:cs typeface="Calibri"/>
              </a:rPr>
              <a:t>de </a:t>
            </a:r>
            <a:r>
              <a:rPr sz="3600" b="1" i="1" spc="-5" dirty="0">
                <a:latin typeface="Calibri"/>
                <a:cs typeface="Calibri"/>
              </a:rPr>
              <a:t>um </a:t>
            </a:r>
            <a:r>
              <a:rPr sz="3600" b="1" i="1" spc="-800" dirty="0">
                <a:latin typeface="Calibri"/>
                <a:cs typeface="Calibri"/>
              </a:rPr>
              <a:t> </a:t>
            </a:r>
            <a:r>
              <a:rPr sz="3600" b="1" i="1" spc="-20" dirty="0">
                <a:latin typeface="Calibri"/>
                <a:cs typeface="Calibri"/>
              </a:rPr>
              <a:t>conjunto </a:t>
            </a:r>
            <a:r>
              <a:rPr sz="3600" b="1" i="1" dirty="0">
                <a:latin typeface="Calibri"/>
                <a:cs typeface="Calibri"/>
              </a:rPr>
              <a:t>de </a:t>
            </a:r>
            <a:r>
              <a:rPr sz="3600" b="1" i="1" spc="-10" dirty="0">
                <a:latin typeface="Calibri"/>
                <a:cs typeface="Calibri"/>
              </a:rPr>
              <a:t>elementos </a:t>
            </a:r>
            <a:r>
              <a:rPr sz="3600" b="1" i="1" dirty="0">
                <a:latin typeface="Calibri"/>
                <a:cs typeface="Calibri"/>
              </a:rPr>
              <a:t>e </a:t>
            </a:r>
            <a:r>
              <a:rPr sz="3600" b="1" i="1" spc="-5" dirty="0">
                <a:latin typeface="Calibri"/>
                <a:cs typeface="Calibri"/>
              </a:rPr>
              <a:t>relações </a:t>
            </a:r>
            <a:r>
              <a:rPr sz="3600" b="1" i="1" dirty="0">
                <a:latin typeface="Calibri"/>
                <a:cs typeface="Calibri"/>
              </a:rPr>
              <a:t>do </a:t>
            </a:r>
            <a:r>
              <a:rPr sz="3600" b="1" i="1" spc="5" dirty="0">
                <a:latin typeface="Calibri"/>
                <a:cs typeface="Calibri"/>
              </a:rPr>
              <a:t> </a:t>
            </a:r>
            <a:r>
              <a:rPr sz="3600" b="1" i="1" spc="-15" dirty="0">
                <a:latin typeface="Calibri"/>
                <a:cs typeface="Calibri"/>
              </a:rPr>
              <a:t>sistema</a:t>
            </a:r>
            <a:r>
              <a:rPr sz="3600" b="1" i="1" spc="-55" dirty="0">
                <a:latin typeface="Calibri"/>
                <a:cs typeface="Calibri"/>
              </a:rPr>
              <a:t> </a:t>
            </a:r>
            <a:r>
              <a:rPr sz="3600" b="1" i="1" dirty="0">
                <a:latin typeface="Calibri"/>
                <a:cs typeface="Calibri"/>
              </a:rPr>
              <a:t>que lhes</a:t>
            </a:r>
            <a:r>
              <a:rPr sz="3600" b="1" i="1" spc="-20" dirty="0">
                <a:latin typeface="Calibri"/>
                <a:cs typeface="Calibri"/>
              </a:rPr>
              <a:t> estão</a:t>
            </a:r>
            <a:r>
              <a:rPr sz="3600" b="1" i="1" dirty="0">
                <a:latin typeface="Calibri"/>
                <a:cs typeface="Calibri"/>
              </a:rPr>
              <a:t> </a:t>
            </a:r>
            <a:r>
              <a:rPr sz="3600" b="1" i="1" spc="-60" dirty="0">
                <a:latin typeface="Calibri"/>
                <a:cs typeface="Calibri"/>
              </a:rPr>
              <a:t>associados”.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Calibri"/>
              <a:cs typeface="Calibri"/>
            </a:endParaRPr>
          </a:p>
          <a:p>
            <a:pPr marL="3023870" marR="300355" indent="-2933065">
              <a:lnSpc>
                <a:spcPct val="100000"/>
              </a:lnSpc>
            </a:pPr>
            <a:r>
              <a:rPr sz="2800" spc="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visões </a:t>
            </a:r>
            <a:r>
              <a:rPr sz="2800" spc="-10" dirty="0">
                <a:latin typeface="Calibri"/>
                <a:cs typeface="Calibri"/>
              </a:rPr>
              <a:t>importantes </a:t>
            </a:r>
            <a:r>
              <a:rPr sz="2800" spc="-5" dirty="0">
                <a:latin typeface="Calibri"/>
                <a:cs typeface="Calibri"/>
              </a:rPr>
              <a:t>dependem da finalidade do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arquiteto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" y="2362200"/>
            <a:ext cx="885190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7835" marR="5080" indent="-2985770" algn="just">
              <a:lnSpc>
                <a:spcPct val="100000"/>
              </a:lnSpc>
              <a:spcBef>
                <a:spcPts val="105"/>
              </a:spcBef>
            </a:pPr>
            <a:r>
              <a:rPr sz="6000" spc="-15" dirty="0">
                <a:latin typeface="+mj-lt"/>
              </a:rPr>
              <a:t>Introdução</a:t>
            </a:r>
            <a:r>
              <a:rPr sz="6000" spc="-10" dirty="0">
                <a:latin typeface="+mj-lt"/>
              </a:rPr>
              <a:t> </a:t>
            </a:r>
            <a:r>
              <a:rPr sz="6000" dirty="0">
                <a:latin typeface="+mj-lt"/>
              </a:rPr>
              <a:t>à</a:t>
            </a:r>
            <a:r>
              <a:rPr sz="6000" spc="-15" dirty="0">
                <a:latin typeface="+mj-lt"/>
              </a:rPr>
              <a:t> </a:t>
            </a:r>
            <a:r>
              <a:rPr sz="6000" spc="-35" dirty="0">
                <a:latin typeface="+mj-lt"/>
              </a:rPr>
              <a:t>Arquitetura</a:t>
            </a:r>
            <a:r>
              <a:rPr sz="6000" spc="55" dirty="0">
                <a:latin typeface="+mj-lt"/>
              </a:rPr>
              <a:t> </a:t>
            </a:r>
            <a:r>
              <a:rPr sz="6000" dirty="0">
                <a:latin typeface="+mj-lt"/>
              </a:rPr>
              <a:t>de </a:t>
            </a:r>
            <a:r>
              <a:rPr sz="6000" spc="-1340" dirty="0">
                <a:latin typeface="+mj-lt"/>
              </a:rPr>
              <a:t> </a:t>
            </a:r>
            <a:r>
              <a:rPr sz="6000" spc="-25" dirty="0">
                <a:latin typeface="+mj-lt"/>
              </a:rPr>
              <a:t>Software</a:t>
            </a:r>
            <a:endParaRPr sz="6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217" y="261950"/>
            <a:ext cx="33661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Visões</a:t>
            </a:r>
            <a:r>
              <a:rPr spc="-80" dirty="0"/>
              <a:t> </a:t>
            </a:r>
            <a:r>
              <a:rPr spc="-20" dirty="0"/>
              <a:t>arquiteturais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576" y="2430602"/>
            <a:ext cx="20802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libri"/>
                <a:cs typeface="Calibri"/>
              </a:rPr>
              <a:t>Doc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2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3373" y="2430602"/>
            <a:ext cx="32467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700" algn="l"/>
              </a:tabLst>
            </a:pPr>
            <a:r>
              <a:rPr sz="3200" dirty="0">
                <a:latin typeface="Calibri"/>
                <a:cs typeface="Calibri"/>
              </a:rPr>
              <a:t>uma	</a:t>
            </a:r>
            <a:r>
              <a:rPr sz="3200" spc="-20" dirty="0">
                <a:latin typeface="Calibri"/>
                <a:cs typeface="Calibri"/>
              </a:rPr>
              <a:t>arquitetura</a:t>
            </a:r>
            <a:endParaRPr sz="3200">
              <a:latin typeface="Calibri"/>
              <a:cs typeface="Calibri"/>
            </a:endParaRPr>
          </a:p>
          <a:p>
            <a:pPr marL="304800">
              <a:lnSpc>
                <a:spcPct val="100000"/>
              </a:lnSpc>
              <a:tabLst>
                <a:tab pos="2868930" algn="l"/>
              </a:tabLst>
            </a:pPr>
            <a:r>
              <a:rPr sz="3200" b="1" spc="5" dirty="0">
                <a:solidFill>
                  <a:srgbClr val="E36C09"/>
                </a:solidFill>
                <a:latin typeface="Calibri"/>
                <a:cs typeface="Calibri"/>
              </a:rPr>
              <a:t>d</a:t>
            </a:r>
            <a:r>
              <a:rPr sz="3200" b="1" spc="-5" dirty="0">
                <a:solidFill>
                  <a:srgbClr val="E36C09"/>
                </a:solidFill>
                <a:latin typeface="Calibri"/>
                <a:cs typeface="Calibri"/>
              </a:rPr>
              <a:t>o</a:t>
            </a:r>
            <a:r>
              <a:rPr sz="3200" b="1" spc="1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3200" b="1" spc="-20" dirty="0">
                <a:solidFill>
                  <a:srgbClr val="E36C09"/>
                </a:solidFill>
                <a:latin typeface="Calibri"/>
                <a:cs typeface="Calibri"/>
              </a:rPr>
              <a:t>u</a:t>
            </a:r>
            <a:r>
              <a:rPr sz="3200" b="1" spc="-10" dirty="0">
                <a:solidFill>
                  <a:srgbClr val="E36C09"/>
                </a:solidFill>
                <a:latin typeface="Calibri"/>
                <a:cs typeface="Calibri"/>
              </a:rPr>
              <a:t>me</a:t>
            </a:r>
            <a:r>
              <a:rPr sz="3200" b="1" spc="-4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3200" b="1" spc="-3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E36C09"/>
                </a:solidFill>
                <a:latin typeface="Calibri"/>
                <a:cs typeface="Calibri"/>
              </a:rPr>
              <a:t>ar</a:t>
            </a:r>
            <a:r>
              <a:rPr sz="3200" b="1" dirty="0">
                <a:solidFill>
                  <a:srgbClr val="E36C09"/>
                </a:solidFill>
                <a:latin typeface="Calibri"/>
                <a:cs typeface="Calibri"/>
              </a:rPr>
              <a:t>	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1325" y="2430602"/>
            <a:ext cx="137477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  <a:tabLst>
                <a:tab pos="612775" algn="l"/>
              </a:tabLst>
            </a:pPr>
            <a:r>
              <a:rPr sz="3200" spc="-5" dirty="0">
                <a:latin typeface="Calibri"/>
                <a:cs typeface="Calibri"/>
              </a:rPr>
              <a:t>é	</a:t>
            </a:r>
            <a:r>
              <a:rPr sz="3200" spc="1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ma</a:t>
            </a:r>
            <a:endParaRPr sz="3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3200" b="1" spc="-10" dirty="0">
                <a:solidFill>
                  <a:srgbClr val="E36C09"/>
                </a:solidFill>
                <a:latin typeface="Calibri"/>
                <a:cs typeface="Calibri"/>
              </a:rPr>
              <a:t>visões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576" y="2918536"/>
            <a:ext cx="173418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questão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el</a:t>
            </a:r>
            <a:r>
              <a:rPr sz="3200" spc="-30" dirty="0">
                <a:latin typeface="Calibri"/>
                <a:cs typeface="Calibri"/>
              </a:rPr>
              <a:t>ev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nt</a:t>
            </a:r>
            <a:r>
              <a:rPr sz="3200" spc="-5" dirty="0"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9008" y="2918536"/>
            <a:ext cx="542671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  <a:p>
            <a:pPr marL="158750">
              <a:lnSpc>
                <a:spcPct val="100000"/>
              </a:lnSpc>
              <a:tabLst>
                <a:tab pos="732155" algn="l"/>
                <a:tab pos="1534160" algn="l"/>
                <a:tab pos="3174365" algn="l"/>
                <a:tab pos="3643629" algn="l"/>
                <a:tab pos="4997450" algn="l"/>
              </a:tabLst>
            </a:pP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segu</a:t>
            </a:r>
            <a:r>
              <a:rPr sz="3200" spc="5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5" dirty="0">
                <a:latin typeface="Calibri"/>
                <a:cs typeface="Calibri"/>
              </a:rPr>
              <a:t>ção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" dirty="0"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576" y="3894277"/>
            <a:ext cx="72605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libri"/>
                <a:cs typeface="Calibri"/>
              </a:rPr>
              <a:t>documentação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que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aplica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mais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visão.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99" y="101712"/>
            <a:ext cx="600583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39060">
              <a:lnSpc>
                <a:spcPct val="132700"/>
              </a:lnSpc>
              <a:spcBef>
                <a:spcPts val="100"/>
              </a:spcBef>
            </a:pPr>
            <a:r>
              <a:rPr spc="-5" dirty="0"/>
              <a:t>Visões</a:t>
            </a:r>
            <a:r>
              <a:rPr spc="-85" dirty="0"/>
              <a:t> </a:t>
            </a:r>
            <a:r>
              <a:rPr spc="-20" dirty="0"/>
              <a:t>arquiteturais </a:t>
            </a:r>
            <a:r>
              <a:rPr spc="-710" dirty="0"/>
              <a:t> </a:t>
            </a:r>
            <a:r>
              <a:rPr spc="-10" dirty="0">
                <a:solidFill>
                  <a:srgbClr val="F79546"/>
                </a:solidFill>
              </a:rPr>
              <a:t>Quais</a:t>
            </a:r>
            <a:r>
              <a:rPr spc="5" dirty="0">
                <a:solidFill>
                  <a:srgbClr val="F79546"/>
                </a:solidFill>
              </a:rPr>
              <a:t> </a:t>
            </a:r>
            <a:r>
              <a:rPr spc="-5" dirty="0">
                <a:solidFill>
                  <a:srgbClr val="F79546"/>
                </a:solidFill>
              </a:rPr>
              <a:t>visões </a:t>
            </a:r>
            <a:r>
              <a:rPr spc="-10" dirty="0">
                <a:solidFill>
                  <a:srgbClr val="F79546"/>
                </a:solidFill>
              </a:rPr>
              <a:t>usar?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03960" y="2072639"/>
            <a:ext cx="2070100" cy="838200"/>
            <a:chOff x="1203960" y="2072639"/>
            <a:chExt cx="2070100" cy="83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88" y="2141186"/>
              <a:ext cx="1744999" cy="597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960" y="2072639"/>
              <a:ext cx="2069591" cy="838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219" y="2157882"/>
              <a:ext cx="1667383" cy="52321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71219" y="2157882"/>
            <a:ext cx="1667510" cy="52324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2800" dirty="0">
                <a:latin typeface="Calibri"/>
                <a:cs typeface="Calibri"/>
              </a:rPr>
              <a:t>4+1</a:t>
            </a:r>
            <a:r>
              <a:rPr sz="2800" spc="-10" dirty="0">
                <a:latin typeface="Calibri"/>
                <a:cs typeface="Calibri"/>
              </a:rPr>
              <a:t> Views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96840" y="2072639"/>
            <a:ext cx="2938780" cy="838200"/>
            <a:chOff x="5196840" y="2072639"/>
            <a:chExt cx="2938780" cy="8382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6388" y="2141186"/>
              <a:ext cx="2621264" cy="5974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6840" y="2072639"/>
              <a:ext cx="2938271" cy="838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64099" y="2157882"/>
              <a:ext cx="2545714" cy="52321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64098" y="2157882"/>
            <a:ext cx="2545715" cy="523240"/>
          </a:xfrm>
          <a:prstGeom prst="rect">
            <a:avLst/>
          </a:prstGeom>
          <a:ln w="9525">
            <a:solidFill>
              <a:srgbClr val="F6924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0"/>
              </a:spcBef>
            </a:pPr>
            <a:r>
              <a:rPr sz="2800" spc="-15" dirty="0">
                <a:latin typeface="Calibri"/>
                <a:cs typeface="Calibri"/>
              </a:rPr>
              <a:t>Views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Beyond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537" y="3382009"/>
            <a:ext cx="3990975" cy="1631314"/>
          </a:xfrm>
          <a:prstGeom prst="rect">
            <a:avLst/>
          </a:prstGeom>
          <a:ln w="25400">
            <a:solidFill>
              <a:srgbClr val="9BBA58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48640">
              <a:lnSpc>
                <a:spcPct val="100000"/>
              </a:lnSpc>
              <a:spcBef>
                <a:spcPts val="244"/>
              </a:spcBef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módulos</a:t>
            </a:r>
            <a:endParaRPr sz="2000">
              <a:latin typeface="Calibri"/>
              <a:cs typeface="Calibri"/>
            </a:endParaRPr>
          </a:p>
          <a:p>
            <a:pPr marL="54864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execução</a:t>
            </a:r>
            <a:endParaRPr sz="2000">
              <a:latin typeface="Calibri"/>
              <a:cs typeface="Calibri"/>
            </a:endParaRPr>
          </a:p>
          <a:p>
            <a:pPr marL="548640" marR="90551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implantação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implementacão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dados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2045" y="3381883"/>
            <a:ext cx="3888740" cy="1323975"/>
          </a:xfrm>
          <a:prstGeom prst="rect">
            <a:avLst/>
          </a:prstGeom>
          <a:ln w="25400">
            <a:solidFill>
              <a:srgbClr val="9BBA58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49910">
              <a:lnSpc>
                <a:spcPct val="100000"/>
              </a:lnSpc>
              <a:spcBef>
                <a:spcPts val="245"/>
              </a:spcBef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módulos</a:t>
            </a:r>
            <a:endParaRPr sz="200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componentes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conectores</a:t>
            </a:r>
            <a:endParaRPr sz="200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Visão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alocação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2842" y="5672429"/>
            <a:ext cx="648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https://wiki.sei.cmu.edu/sad/index.php/The_Adventure_Builder_SAD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217" y="261950"/>
            <a:ext cx="33661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Visões</a:t>
            </a:r>
            <a:r>
              <a:rPr spc="-80" dirty="0"/>
              <a:t> </a:t>
            </a:r>
            <a:r>
              <a:rPr spc="-20" dirty="0"/>
              <a:t>arquiteturais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752" y="1431112"/>
            <a:ext cx="7544434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OBS:</a:t>
            </a:r>
            <a:r>
              <a:rPr sz="1800" b="1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visões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são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relevantes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todos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 </a:t>
            </a:r>
            <a:r>
              <a:rPr sz="1800" spc="-15" dirty="0">
                <a:latin typeface="Calibri"/>
                <a:cs typeface="Calibri"/>
              </a:rPr>
              <a:t>sistemas.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245"/>
              </a:spcBef>
            </a:pP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Quais</a:t>
            </a:r>
            <a:r>
              <a:rPr sz="1800" b="1" spc="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são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as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visões</a:t>
            </a:r>
            <a:r>
              <a:rPr sz="1800" b="1" spc="-15" dirty="0">
                <a:solidFill>
                  <a:srgbClr val="E36C09"/>
                </a:solidFill>
                <a:latin typeface="Calibri"/>
                <a:cs typeface="Calibri"/>
              </a:rPr>
              <a:t> relevantes?</a:t>
            </a:r>
            <a:endParaRPr sz="1800">
              <a:latin typeface="Calibri"/>
              <a:cs typeface="Calibri"/>
            </a:endParaRPr>
          </a:p>
          <a:p>
            <a:pPr marL="3829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Isso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depende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objetivos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arquiteto!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visões </a:t>
            </a:r>
            <a:r>
              <a:rPr sz="1800" spc="5" dirty="0">
                <a:latin typeface="Calibri"/>
                <a:cs typeface="Calibri"/>
              </a:rPr>
              <a:t>que </a:t>
            </a:r>
            <a:r>
              <a:rPr sz="1800" spc="-5" dirty="0">
                <a:latin typeface="Calibri"/>
                <a:cs typeface="Calibri"/>
              </a:rPr>
              <a:t>você </a:t>
            </a:r>
            <a:r>
              <a:rPr sz="1800" spc="-10" dirty="0">
                <a:latin typeface="Calibri"/>
                <a:cs typeface="Calibri"/>
              </a:rPr>
              <a:t>deve documentar </a:t>
            </a:r>
            <a:r>
              <a:rPr sz="1800" spc="-5" dirty="0">
                <a:latin typeface="Calibri"/>
                <a:cs typeface="Calibri"/>
              </a:rPr>
              <a:t>dependem </a:t>
            </a:r>
            <a:r>
              <a:rPr sz="1800" spc="-10" dirty="0">
                <a:latin typeface="Calibri"/>
                <a:cs typeface="Calibri"/>
              </a:rPr>
              <a:t>do uso </a:t>
            </a:r>
            <a:r>
              <a:rPr sz="1800" spc="-5" dirty="0">
                <a:latin typeface="Calibri"/>
                <a:cs typeface="Calibri"/>
              </a:rPr>
              <a:t>que se </a:t>
            </a:r>
            <a:r>
              <a:rPr sz="1800" spc="-15" dirty="0">
                <a:latin typeface="Calibri"/>
                <a:cs typeface="Calibri"/>
              </a:rPr>
              <a:t>espera </a:t>
            </a:r>
            <a:r>
              <a:rPr sz="1800" spc="-20" dirty="0">
                <a:latin typeface="Calibri"/>
                <a:cs typeface="Calibri"/>
              </a:rPr>
              <a:t>para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documentação.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Diferentes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visões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destacam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diferentes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elementos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sistema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e/ou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relações.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Exemplo:</a:t>
            </a:r>
            <a:endParaRPr sz="1800">
              <a:latin typeface="Calibri"/>
              <a:cs typeface="Calibri"/>
            </a:endParaRPr>
          </a:p>
          <a:p>
            <a:pPr marL="33020" marR="26670" algn="just">
              <a:lnSpc>
                <a:spcPts val="4320"/>
              </a:lnSpc>
              <a:spcBef>
                <a:spcPts val="500"/>
              </a:spcBef>
            </a:pPr>
            <a:r>
              <a:rPr sz="1800" dirty="0">
                <a:latin typeface="Calibri"/>
                <a:cs typeface="Calibri"/>
              </a:rPr>
              <a:t>Uma </a:t>
            </a:r>
            <a:r>
              <a:rPr sz="1800" spc="-5" dirty="0">
                <a:latin typeface="Calibri"/>
                <a:cs typeface="Calibri"/>
              </a:rPr>
              <a:t>visão com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5" dirty="0">
                <a:latin typeface="Calibri"/>
                <a:cs typeface="Calibri"/>
              </a:rPr>
              <a:t>padrão </a:t>
            </a:r>
            <a:r>
              <a:rPr sz="1800" spc="-5" dirty="0">
                <a:latin typeface="Calibri"/>
                <a:cs typeface="Calibri"/>
              </a:rPr>
              <a:t>de camadas </a:t>
            </a:r>
            <a:r>
              <a:rPr sz="1800" spc="-20" dirty="0">
                <a:latin typeface="Calibri"/>
                <a:cs typeface="Calibri"/>
              </a:rPr>
              <a:t>esta </a:t>
            </a:r>
            <a:r>
              <a:rPr sz="1800" spc="-15" dirty="0">
                <a:latin typeface="Calibri"/>
                <a:cs typeface="Calibri"/>
              </a:rPr>
              <a:t>orientado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descrever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portabilidade.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 </a:t>
            </a:r>
            <a:r>
              <a:rPr sz="1800" spc="-5" dirty="0">
                <a:latin typeface="Calibri"/>
                <a:cs typeface="Calibri"/>
              </a:rPr>
              <a:t>visão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objetivo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oferecer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informações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sobre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  <a:p>
            <a:pPr marL="33020" algn="just">
              <a:lnSpc>
                <a:spcPts val="1660"/>
              </a:lnSpc>
            </a:pPr>
            <a:r>
              <a:rPr sz="1800" spc="-10" dirty="0">
                <a:latin typeface="Calibri"/>
                <a:cs typeface="Calibri"/>
              </a:rPr>
              <a:t>desempenho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confiabilidade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sistema.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8908" y="261950"/>
            <a:ext cx="5263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Visões</a:t>
            </a:r>
            <a:r>
              <a:rPr spc="-20" dirty="0"/>
              <a:t> arquiteturais</a:t>
            </a:r>
            <a:r>
              <a:rPr spc="6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10" dirty="0"/>
              <a:t>Notações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8482" y="998931"/>
            <a:ext cx="7920990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7915" algn="l"/>
              </a:tabLst>
            </a:pPr>
            <a:r>
              <a:rPr sz="1800" spc="-10" dirty="0">
                <a:latin typeface="Calibri"/>
                <a:cs typeface="Calibri"/>
              </a:rPr>
              <a:t>Notações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documentar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visões	</a:t>
            </a:r>
            <a:r>
              <a:rPr sz="1800" spc="-15" dirty="0">
                <a:latin typeface="Calibri"/>
                <a:cs typeface="Calibri"/>
              </a:rPr>
              <a:t>diferem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consideravelmente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grau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formalidade: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12700" marR="153670">
              <a:lnSpc>
                <a:spcPct val="100000"/>
              </a:lnSpc>
              <a:tabLst>
                <a:tab pos="6973570" algn="l"/>
              </a:tabLst>
            </a:pPr>
            <a:r>
              <a:rPr sz="1800" b="1" spc="-1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o</a:t>
            </a:r>
            <a:r>
              <a:rPr sz="1800" b="1" spc="-25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çõ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es </a:t>
            </a:r>
            <a:r>
              <a:rPr sz="1800" b="1" spc="17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1800" b="1" spc="-20" dirty="0">
                <a:solidFill>
                  <a:srgbClr val="E36C09"/>
                </a:solidFill>
                <a:latin typeface="Calibri"/>
                <a:cs typeface="Calibri"/>
              </a:rPr>
              <a:t>f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ma</a:t>
            </a:r>
            <a:r>
              <a:rPr sz="1800" b="1" spc="-15" dirty="0">
                <a:solidFill>
                  <a:srgbClr val="E36C09"/>
                </a:solidFill>
                <a:latin typeface="Calibri"/>
                <a:cs typeface="Calibri"/>
              </a:rPr>
              <a:t>i</a:t>
            </a:r>
            <a:r>
              <a:rPr sz="1800" b="1" spc="5" dirty="0">
                <a:solidFill>
                  <a:srgbClr val="E36C09"/>
                </a:solidFill>
                <a:latin typeface="Calibri"/>
                <a:cs typeface="Calibri"/>
              </a:rPr>
              <a:t>s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: </a:t>
            </a:r>
            <a:r>
              <a:rPr sz="1800" b="1" spc="17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õ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 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20" dirty="0">
                <a:latin typeface="Calibri"/>
                <a:cs typeface="Calibri"/>
              </a:rPr>
              <a:t>ã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ep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2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fr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q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5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	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áfi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)  </a:t>
            </a:r>
            <a:r>
              <a:rPr sz="1800" spc="-10" dirty="0">
                <a:latin typeface="Calibri"/>
                <a:cs typeface="Calibri"/>
              </a:rPr>
              <a:t>utilizando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ferramentas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paint,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semântica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descrição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são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caraterizados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linguagem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natural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não</a:t>
            </a:r>
            <a:r>
              <a:rPr sz="1800" b="1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formalmente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analisado.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12700" marR="17145" algn="just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Notações 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semi-formais: </a:t>
            </a:r>
            <a:r>
              <a:rPr sz="1800" spc="-5" dirty="0">
                <a:latin typeface="Calibri"/>
                <a:cs typeface="Calibri"/>
              </a:rPr>
              <a:t>Visões são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representadas </a:t>
            </a:r>
            <a:r>
              <a:rPr sz="1800" spc="-5" dirty="0">
                <a:latin typeface="Calibri"/>
                <a:cs typeface="Calibri"/>
              </a:rPr>
              <a:t>com uma </a:t>
            </a:r>
            <a:r>
              <a:rPr sz="1800" spc="-10" dirty="0">
                <a:latin typeface="Calibri"/>
                <a:cs typeface="Calibri"/>
              </a:rPr>
              <a:t>notação padronizada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prescreve</a:t>
            </a:r>
            <a:r>
              <a:rPr sz="1800" spc="-10" dirty="0">
                <a:latin typeface="Calibri"/>
                <a:cs typeface="Calibri"/>
              </a:rPr>
              <a:t> elementos</a:t>
            </a:r>
            <a:r>
              <a:rPr sz="1800" spc="-5" dirty="0">
                <a:latin typeface="Calibri"/>
                <a:cs typeface="Calibri"/>
              </a:rPr>
              <a:t> gráficos</a:t>
            </a:r>
            <a:r>
              <a:rPr sz="1800" dirty="0">
                <a:latin typeface="Calibri"/>
                <a:cs typeface="Calibri"/>
              </a:rPr>
              <a:t> 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regras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construção,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fornece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tratamento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semântico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significado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desses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elementos.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Análise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rudimentar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aplicado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para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determinar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descrição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satisfaz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propriedades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sintácticas.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5" dirty="0">
                <a:latin typeface="Calibri"/>
                <a:cs typeface="Calibri"/>
              </a:rPr>
              <a:t> uma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notação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semi-formal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neste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sentido.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libri"/>
              <a:cs typeface="Calibri"/>
            </a:endParaRPr>
          </a:p>
          <a:p>
            <a:pPr marL="22225" marR="5715" algn="just">
              <a:lnSpc>
                <a:spcPct val="100000"/>
              </a:lnSpc>
            </a:pP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Notações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E36C09"/>
                </a:solidFill>
                <a:latin typeface="Calibri"/>
                <a:cs typeface="Calibri"/>
              </a:rPr>
              <a:t>formais: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Visões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representadas</a:t>
            </a:r>
            <a:r>
              <a:rPr sz="1800" spc="-5" dirty="0">
                <a:latin typeface="Calibri"/>
                <a:cs typeface="Calibri"/>
              </a:rPr>
              <a:t> com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notação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semântica</a:t>
            </a:r>
            <a:r>
              <a:rPr sz="1800" spc="-5" dirty="0">
                <a:latin typeface="Calibri"/>
                <a:cs typeface="Calibri"/>
              </a:rPr>
              <a:t> precisa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(usualmente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baseada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matemática).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possível</a:t>
            </a:r>
            <a:r>
              <a:rPr sz="1800" spc="-5" dirty="0">
                <a:latin typeface="Calibri"/>
                <a:cs typeface="Calibri"/>
              </a:rPr>
              <a:t> uma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análise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formal.</a:t>
            </a:r>
            <a:endParaRPr sz="1800">
              <a:latin typeface="Calibri"/>
              <a:cs typeface="Calibri"/>
            </a:endParaRPr>
          </a:p>
          <a:p>
            <a:pPr marL="22225" marR="5080" algn="just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Calibri"/>
                <a:cs typeface="Calibri"/>
              </a:rPr>
              <a:t>Existem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variedades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notações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formais,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geralmente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conhecidas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ADLs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(Architectural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Description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8908" y="261950"/>
            <a:ext cx="5263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Visões</a:t>
            </a:r>
            <a:r>
              <a:rPr spc="-20" dirty="0"/>
              <a:t> arquiteturais</a:t>
            </a:r>
            <a:r>
              <a:rPr spc="65" dirty="0"/>
              <a:t> </a:t>
            </a:r>
            <a:r>
              <a:rPr spc="-5" dirty="0"/>
              <a:t>-</a:t>
            </a:r>
            <a:r>
              <a:rPr spc="-15" dirty="0"/>
              <a:t> </a:t>
            </a:r>
            <a:r>
              <a:rPr spc="-10" dirty="0"/>
              <a:t>Notações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5058" y="2151633"/>
            <a:ext cx="7834630" cy="2769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Determinar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de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notação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utilizar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envolve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tomar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compromissos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(trade-offs).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Tipicamente </a:t>
            </a:r>
            <a:r>
              <a:rPr sz="2000" spc="10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notações </a:t>
            </a:r>
            <a:r>
              <a:rPr sz="2000" spc="-5" dirty="0">
                <a:latin typeface="Calibri"/>
                <a:cs typeface="Calibri"/>
              </a:rPr>
              <a:t>mais </a:t>
            </a:r>
            <a:r>
              <a:rPr sz="2000" spc="-15" dirty="0">
                <a:latin typeface="Calibri"/>
                <a:cs typeface="Calibri"/>
              </a:rPr>
              <a:t>formais </a:t>
            </a:r>
            <a:r>
              <a:rPr sz="2000" spc="-5" dirty="0">
                <a:latin typeface="Calibri"/>
                <a:cs typeface="Calibri"/>
              </a:rPr>
              <a:t>precisam mais tempo e um </a:t>
            </a:r>
            <a:r>
              <a:rPr sz="2000" spc="-20" dirty="0">
                <a:latin typeface="Calibri"/>
                <a:cs typeface="Calibri"/>
              </a:rPr>
              <a:t>esforço </a:t>
            </a:r>
            <a:r>
              <a:rPr sz="2000" spc="-15" dirty="0">
                <a:latin typeface="Calibri"/>
                <a:cs typeface="Calibri"/>
              </a:rPr>
              <a:t> para </a:t>
            </a:r>
            <a:r>
              <a:rPr sz="2000" dirty="0">
                <a:latin typeface="Calibri"/>
                <a:cs typeface="Calibri"/>
              </a:rPr>
              <a:t>criá-las, mas </a:t>
            </a:r>
            <a:r>
              <a:rPr sz="2000" spc="-5" dirty="0">
                <a:latin typeface="Calibri"/>
                <a:cs typeface="Calibri"/>
              </a:rPr>
              <a:t>elas retribuem o </a:t>
            </a:r>
            <a:r>
              <a:rPr sz="2000" spc="-25" dirty="0">
                <a:latin typeface="Calibri"/>
                <a:cs typeface="Calibri"/>
              </a:rPr>
              <a:t>esforço </a:t>
            </a:r>
            <a:r>
              <a:rPr sz="2000" spc="-5" dirty="0">
                <a:latin typeface="Calibri"/>
                <a:cs typeface="Calibri"/>
              </a:rPr>
              <a:t>na </a:t>
            </a:r>
            <a:r>
              <a:rPr sz="2000" spc="-15" dirty="0">
                <a:latin typeface="Calibri"/>
                <a:cs typeface="Calibri"/>
              </a:rPr>
              <a:t>redução </a:t>
            </a:r>
            <a:r>
              <a:rPr sz="2000" spc="-5" dirty="0">
                <a:latin typeface="Calibri"/>
                <a:cs typeface="Calibri"/>
              </a:rPr>
              <a:t>da ambiguidade 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possibilitam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uma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melhor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análise.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Inversamente, </a:t>
            </a:r>
            <a:r>
              <a:rPr sz="2000" spc="-5" dirty="0">
                <a:latin typeface="Calibri"/>
                <a:cs typeface="Calibri"/>
              </a:rPr>
              <a:t>notações </a:t>
            </a:r>
            <a:r>
              <a:rPr sz="2000" dirty="0">
                <a:latin typeface="Calibri"/>
                <a:cs typeface="Calibri"/>
              </a:rPr>
              <a:t>mais </a:t>
            </a:r>
            <a:r>
              <a:rPr sz="2000" spc="-10" dirty="0">
                <a:latin typeface="Calibri"/>
                <a:cs typeface="Calibri"/>
              </a:rPr>
              <a:t>informais são fáceis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30" dirty="0">
                <a:latin typeface="Calibri"/>
                <a:cs typeface="Calibri"/>
              </a:rPr>
              <a:t>criar, </a:t>
            </a:r>
            <a:r>
              <a:rPr sz="2000" spc="-10" dirty="0">
                <a:latin typeface="Calibri"/>
                <a:cs typeface="Calibri"/>
              </a:rPr>
              <a:t>mas fornecem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menos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garantias.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908" y="261950"/>
            <a:ext cx="52635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Visões</a:t>
            </a:r>
            <a:r>
              <a:rPr sz="3200" b="1" spc="-20" dirty="0">
                <a:solidFill>
                  <a:srgbClr val="556880"/>
                </a:solidFill>
                <a:latin typeface="Calibri"/>
                <a:cs typeface="Calibri"/>
              </a:rPr>
              <a:t> arquiteturais</a:t>
            </a:r>
            <a:r>
              <a:rPr sz="3200" b="1" spc="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556880"/>
                </a:solidFill>
                <a:latin typeface="Calibri"/>
                <a:cs typeface="Calibri"/>
              </a:rPr>
              <a:t>-</a:t>
            </a:r>
            <a:r>
              <a:rPr sz="32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556880"/>
                </a:solidFill>
                <a:latin typeface="Calibri"/>
                <a:cs typeface="Calibri"/>
              </a:rPr>
              <a:t>Notações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8027" y="2710942"/>
            <a:ext cx="3672840" cy="26712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003" y="2593848"/>
            <a:ext cx="3979037" cy="29234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7599" y="1391157"/>
            <a:ext cx="4352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solidFill>
                  <a:srgbClr val="F79546"/>
                </a:solidFill>
                <a:latin typeface="Calibri"/>
                <a:cs typeface="Calibri"/>
              </a:rPr>
              <a:t>Exemplo</a:t>
            </a:r>
            <a:r>
              <a:rPr sz="2000" b="1" spc="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usando</a:t>
            </a:r>
            <a:r>
              <a:rPr sz="20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notação</a:t>
            </a:r>
            <a:r>
              <a:rPr sz="20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79546"/>
                </a:solidFill>
                <a:latin typeface="Calibri"/>
                <a:cs typeface="Calibri"/>
              </a:rPr>
              <a:t>informal</a:t>
            </a:r>
            <a:r>
              <a:rPr sz="20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79546"/>
                </a:solidFill>
                <a:latin typeface="Calibri"/>
                <a:cs typeface="Calibri"/>
              </a:rPr>
              <a:t>UML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124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Documentação</a:t>
            </a:r>
            <a:r>
              <a:rPr sz="1200" b="1" spc="-6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1057" y="261950"/>
            <a:ext cx="28733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Exercício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Aula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608" y="926973"/>
            <a:ext cx="8056880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latin typeface="Calibri"/>
                <a:cs typeface="Calibri"/>
              </a:rPr>
              <a:t>Usando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notação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informal,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estabeleça</a:t>
            </a:r>
            <a:r>
              <a:rPr sz="2000" i="1" spc="-5" dirty="0">
                <a:latin typeface="Calibri"/>
                <a:cs typeface="Calibri"/>
              </a:rPr>
              <a:t> uma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visão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geral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da</a:t>
            </a:r>
            <a:r>
              <a:rPr sz="2000" i="1" spc="-10" dirty="0">
                <a:latin typeface="Calibri"/>
                <a:cs typeface="Calibri"/>
              </a:rPr>
              <a:t> arquitetura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da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aplicação </a:t>
            </a:r>
            <a:r>
              <a:rPr sz="2000" i="1" spc="-5" dirty="0">
                <a:latin typeface="Calibri"/>
                <a:cs typeface="Calibri"/>
              </a:rPr>
              <a:t>selecionada na última aula. A </a:t>
            </a:r>
            <a:r>
              <a:rPr sz="2000" i="1" spc="-10" dirty="0">
                <a:latin typeface="Calibri"/>
                <a:cs typeface="Calibri"/>
              </a:rPr>
              <a:t>visão deve ser feita </a:t>
            </a:r>
            <a:r>
              <a:rPr sz="2000" i="1" spc="-5" dirty="0">
                <a:latin typeface="Calibri"/>
                <a:cs typeface="Calibri"/>
              </a:rPr>
              <a:t>visando </a:t>
            </a:r>
            <a:r>
              <a:rPr sz="2000" i="1" dirty="0">
                <a:latin typeface="Calibri"/>
                <a:cs typeface="Calibri"/>
              </a:rPr>
              <a:t>que um 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usuário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final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quaisquer,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possa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entender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funcionamento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da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aplicação.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i="1" spc="-10" dirty="0">
                <a:latin typeface="Calibri"/>
                <a:cs typeface="Calibri"/>
              </a:rPr>
              <a:t>Fornecer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uma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legenda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para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os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símbolos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utilizados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diagrama,</a:t>
            </a:r>
            <a:r>
              <a:rPr sz="2000" i="1" spc="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por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5" dirty="0">
                <a:latin typeface="Calibri"/>
                <a:cs typeface="Calibri"/>
              </a:rPr>
              <a:t>exemplo: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377" y="2588450"/>
            <a:ext cx="5616575" cy="394728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320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Processo </a:t>
            </a:r>
            <a:r>
              <a:rPr dirty="0"/>
              <a:t>de design </a:t>
            </a:r>
            <a:r>
              <a:rPr spc="5" dirty="0"/>
              <a:t>da </a:t>
            </a:r>
            <a:r>
              <a:rPr spc="10" dirty="0"/>
              <a:t> </a:t>
            </a:r>
            <a:r>
              <a:rPr spc="-30" dirty="0"/>
              <a:t>Arquitetura</a:t>
            </a:r>
            <a:r>
              <a:rPr spc="1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5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4.</a:t>
            </a:r>
            <a:r>
              <a:rPr spc="-25" dirty="0"/>
              <a:t> </a:t>
            </a:r>
            <a:r>
              <a:rPr spc="-30" dirty="0"/>
              <a:t>Avaliação</a:t>
            </a:r>
            <a:r>
              <a:rPr spc="10" dirty="0"/>
              <a:t> </a:t>
            </a:r>
            <a:r>
              <a:rPr dirty="0"/>
              <a:t>da</a:t>
            </a:r>
            <a:r>
              <a:rPr spc="-15" dirty="0"/>
              <a:t> </a:t>
            </a:r>
            <a:r>
              <a:rPr spc="-30" dirty="0"/>
              <a:t>Arquitetura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1774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54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Avaliação</a:t>
            </a:r>
            <a:r>
              <a:rPr sz="1200" b="1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975" y="261950"/>
            <a:ext cx="623760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Evaluando</a:t>
            </a:r>
            <a:r>
              <a:rPr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25" dirty="0"/>
              <a:t>Arquitetura</a:t>
            </a:r>
            <a:r>
              <a:rPr spc="60" dirty="0"/>
              <a:t> </a:t>
            </a:r>
            <a:r>
              <a:rPr spc="-15" dirty="0"/>
              <a:t>de</a:t>
            </a:r>
            <a:r>
              <a:rPr dirty="0"/>
              <a:t> </a:t>
            </a:r>
            <a:r>
              <a:rPr spc="-15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Architectures</a:t>
            </a:r>
            <a:r>
              <a:rPr spc="20" dirty="0"/>
              <a:t> </a:t>
            </a:r>
            <a:r>
              <a:rPr spc="-15" dirty="0"/>
              <a:t>are</a:t>
            </a:r>
            <a:r>
              <a:rPr spc="-10" dirty="0"/>
              <a:t> </a:t>
            </a:r>
            <a:r>
              <a:rPr spc="-5" dirty="0"/>
              <a:t>not</a:t>
            </a:r>
            <a:r>
              <a:rPr spc="20" dirty="0"/>
              <a:t> </a:t>
            </a:r>
            <a:r>
              <a:rPr spc="-10" dirty="0"/>
              <a:t>inherently </a:t>
            </a:r>
            <a:r>
              <a:rPr spc="-5" dirty="0"/>
              <a:t>good</a:t>
            </a:r>
            <a:r>
              <a:rPr spc="-20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5" dirty="0"/>
              <a:t>bad...</a:t>
            </a:r>
          </a:p>
          <a:p>
            <a:pPr marL="86995" marR="5080" algn="ctr">
              <a:lnSpc>
                <a:spcPct val="100000"/>
              </a:lnSpc>
              <a:spcBef>
                <a:spcPts val="5"/>
              </a:spcBef>
            </a:pPr>
            <a:r>
              <a:rPr spc="5" dirty="0"/>
              <a:t>... </a:t>
            </a:r>
            <a:r>
              <a:rPr spc="-10" dirty="0"/>
              <a:t>they </a:t>
            </a:r>
            <a:r>
              <a:rPr spc="-15" dirty="0"/>
              <a:t>are </a:t>
            </a:r>
            <a:r>
              <a:rPr dirty="0"/>
              <a:t>only </a:t>
            </a:r>
            <a:r>
              <a:rPr spc="-5" dirty="0"/>
              <a:t>well-suited </a:t>
            </a:r>
            <a:r>
              <a:rPr dirty="0"/>
              <a:t>or </a:t>
            </a:r>
            <a:r>
              <a:rPr spc="-5" dirty="0"/>
              <a:t>not </a:t>
            </a:r>
            <a:r>
              <a:rPr dirty="0"/>
              <a:t>with </a:t>
            </a:r>
            <a:r>
              <a:rPr spc="-10" dirty="0"/>
              <a:t>respect to </a:t>
            </a:r>
            <a:r>
              <a:rPr spc="5" dirty="0"/>
              <a:t>a </a:t>
            </a:r>
            <a:r>
              <a:rPr spc="-620" dirty="0"/>
              <a:t> </a:t>
            </a:r>
            <a:r>
              <a:rPr spc="-5" dirty="0"/>
              <a:t>particular </a:t>
            </a:r>
            <a:r>
              <a:rPr spc="-15" dirty="0"/>
              <a:t>set</a:t>
            </a:r>
            <a:r>
              <a:rPr spc="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goals.</a:t>
            </a:r>
          </a:p>
          <a:p>
            <a:pPr marL="74295">
              <a:lnSpc>
                <a:spcPct val="100000"/>
              </a:lnSpc>
              <a:spcBef>
                <a:spcPts val="35"/>
              </a:spcBef>
            </a:pPr>
            <a:endParaRPr sz="2850"/>
          </a:p>
          <a:p>
            <a:pPr marL="1943735" marR="1671320" algn="ctr">
              <a:lnSpc>
                <a:spcPct val="100000"/>
              </a:lnSpc>
            </a:pPr>
            <a:r>
              <a:rPr sz="3200" spc="-15" dirty="0"/>
              <a:t>Architecture</a:t>
            </a:r>
            <a:r>
              <a:rPr sz="3200" spc="-5" dirty="0"/>
              <a:t> </a:t>
            </a:r>
            <a:r>
              <a:rPr sz="3200" spc="-20" dirty="0"/>
              <a:t>Evaluation </a:t>
            </a:r>
            <a:r>
              <a:rPr sz="3200" spc="-710" dirty="0"/>
              <a:t> </a:t>
            </a:r>
            <a:r>
              <a:rPr sz="3200" spc="-15" dirty="0"/>
              <a:t>Checks</a:t>
            </a:r>
            <a:endParaRPr sz="3200"/>
          </a:p>
          <a:p>
            <a:pPr marL="1099185" marR="832485" algn="ctr">
              <a:lnSpc>
                <a:spcPct val="100000"/>
              </a:lnSpc>
              <a:spcBef>
                <a:spcPts val="5"/>
              </a:spcBef>
            </a:pPr>
            <a:r>
              <a:rPr sz="3200" spc="-10" dirty="0"/>
              <a:t>Architectural-significant decisions </a:t>
            </a:r>
            <a:r>
              <a:rPr sz="3200" spc="-710" dirty="0"/>
              <a:t> </a:t>
            </a:r>
            <a:r>
              <a:rPr sz="3200" spc="-20" dirty="0"/>
              <a:t>Against</a:t>
            </a:r>
            <a:endParaRPr sz="3200"/>
          </a:p>
          <a:p>
            <a:pPr marL="264160" algn="ctr">
              <a:lnSpc>
                <a:spcPct val="100000"/>
              </a:lnSpc>
              <a:spcBef>
                <a:spcPts val="5"/>
              </a:spcBef>
            </a:pPr>
            <a:r>
              <a:rPr sz="3200" spc="-10" dirty="0"/>
              <a:t>Architectural-significant</a:t>
            </a:r>
            <a:r>
              <a:rPr sz="3200" spc="-5" dirty="0"/>
              <a:t> </a:t>
            </a:r>
            <a:r>
              <a:rPr sz="3200" spc="-20" dirty="0"/>
              <a:t>requirements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49</a:t>
            </a:r>
          </a:p>
        </p:txBody>
      </p:sp>
      <p:sp>
        <p:nvSpPr>
          <p:cNvPr id="5" name="object 5"/>
          <p:cNvSpPr/>
          <p:nvPr/>
        </p:nvSpPr>
        <p:spPr>
          <a:xfrm>
            <a:off x="323532" y="1196721"/>
            <a:ext cx="8569325" cy="4897120"/>
          </a:xfrm>
          <a:custGeom>
            <a:avLst/>
            <a:gdLst/>
            <a:ahLst/>
            <a:cxnLst/>
            <a:rect l="l" t="t" r="r" b="b"/>
            <a:pathLst>
              <a:path w="8569325" h="4897120">
                <a:moveTo>
                  <a:pt x="0" y="816101"/>
                </a:moveTo>
                <a:lnTo>
                  <a:pt x="1385" y="768149"/>
                </a:lnTo>
                <a:lnTo>
                  <a:pt x="5490" y="720926"/>
                </a:lnTo>
                <a:lnTo>
                  <a:pt x="12238" y="674510"/>
                </a:lnTo>
                <a:lnTo>
                  <a:pt x="21553" y="628976"/>
                </a:lnTo>
                <a:lnTo>
                  <a:pt x="33358" y="584402"/>
                </a:lnTo>
                <a:lnTo>
                  <a:pt x="47577" y="540863"/>
                </a:lnTo>
                <a:lnTo>
                  <a:pt x="64133" y="498437"/>
                </a:lnTo>
                <a:lnTo>
                  <a:pt x="82949" y="457200"/>
                </a:lnTo>
                <a:lnTo>
                  <a:pt x="103949" y="417228"/>
                </a:lnTo>
                <a:lnTo>
                  <a:pt x="127056" y="378598"/>
                </a:lnTo>
                <a:lnTo>
                  <a:pt x="152195" y="341387"/>
                </a:lnTo>
                <a:lnTo>
                  <a:pt x="179287" y="305670"/>
                </a:lnTo>
                <a:lnTo>
                  <a:pt x="208258" y="271526"/>
                </a:lnTo>
                <a:lnTo>
                  <a:pt x="239029" y="239029"/>
                </a:lnTo>
                <a:lnTo>
                  <a:pt x="271526" y="208258"/>
                </a:lnTo>
                <a:lnTo>
                  <a:pt x="305670" y="179287"/>
                </a:lnTo>
                <a:lnTo>
                  <a:pt x="341387" y="152195"/>
                </a:lnTo>
                <a:lnTo>
                  <a:pt x="378598" y="127056"/>
                </a:lnTo>
                <a:lnTo>
                  <a:pt x="417228" y="103949"/>
                </a:lnTo>
                <a:lnTo>
                  <a:pt x="457199" y="82949"/>
                </a:lnTo>
                <a:lnTo>
                  <a:pt x="498437" y="64133"/>
                </a:lnTo>
                <a:lnTo>
                  <a:pt x="540863" y="47577"/>
                </a:lnTo>
                <a:lnTo>
                  <a:pt x="584402" y="33358"/>
                </a:lnTo>
                <a:lnTo>
                  <a:pt x="628976" y="21553"/>
                </a:lnTo>
                <a:lnTo>
                  <a:pt x="674510" y="12238"/>
                </a:lnTo>
                <a:lnTo>
                  <a:pt x="720926" y="5490"/>
                </a:lnTo>
                <a:lnTo>
                  <a:pt x="768149" y="1385"/>
                </a:lnTo>
                <a:lnTo>
                  <a:pt x="816101" y="0"/>
                </a:lnTo>
                <a:lnTo>
                  <a:pt x="7752778" y="0"/>
                </a:lnTo>
                <a:lnTo>
                  <a:pt x="7800731" y="1385"/>
                </a:lnTo>
                <a:lnTo>
                  <a:pt x="7847955" y="5490"/>
                </a:lnTo>
                <a:lnTo>
                  <a:pt x="7894374" y="12238"/>
                </a:lnTo>
                <a:lnTo>
                  <a:pt x="7939910" y="21553"/>
                </a:lnTo>
                <a:lnTo>
                  <a:pt x="7984489" y="33358"/>
                </a:lnTo>
                <a:lnTo>
                  <a:pt x="8028031" y="47577"/>
                </a:lnTo>
                <a:lnTo>
                  <a:pt x="8070463" y="64133"/>
                </a:lnTo>
                <a:lnTo>
                  <a:pt x="8111705" y="82949"/>
                </a:lnTo>
                <a:lnTo>
                  <a:pt x="8151683" y="103949"/>
                </a:lnTo>
                <a:lnTo>
                  <a:pt x="8190319" y="127056"/>
                </a:lnTo>
                <a:lnTo>
                  <a:pt x="8227536" y="152195"/>
                </a:lnTo>
                <a:lnTo>
                  <a:pt x="8263259" y="179287"/>
                </a:lnTo>
                <a:lnTo>
                  <a:pt x="8297410" y="208258"/>
                </a:lnTo>
                <a:lnTo>
                  <a:pt x="8329914" y="239029"/>
                </a:lnTo>
                <a:lnTo>
                  <a:pt x="8360692" y="271526"/>
                </a:lnTo>
                <a:lnTo>
                  <a:pt x="8389669" y="305670"/>
                </a:lnTo>
                <a:lnTo>
                  <a:pt x="8416769" y="341387"/>
                </a:lnTo>
                <a:lnTo>
                  <a:pt x="8441913" y="378598"/>
                </a:lnTo>
                <a:lnTo>
                  <a:pt x="8465027" y="417228"/>
                </a:lnTo>
                <a:lnTo>
                  <a:pt x="8486033" y="457199"/>
                </a:lnTo>
                <a:lnTo>
                  <a:pt x="8504854" y="498437"/>
                </a:lnTo>
                <a:lnTo>
                  <a:pt x="8521415" y="540863"/>
                </a:lnTo>
                <a:lnTo>
                  <a:pt x="8535638" y="584402"/>
                </a:lnTo>
                <a:lnTo>
                  <a:pt x="8547446" y="628976"/>
                </a:lnTo>
                <a:lnTo>
                  <a:pt x="8556764" y="674510"/>
                </a:lnTo>
                <a:lnTo>
                  <a:pt x="8563515" y="720926"/>
                </a:lnTo>
                <a:lnTo>
                  <a:pt x="8567621" y="768149"/>
                </a:lnTo>
                <a:lnTo>
                  <a:pt x="8569007" y="816101"/>
                </a:lnTo>
                <a:lnTo>
                  <a:pt x="8569007" y="4080509"/>
                </a:lnTo>
                <a:lnTo>
                  <a:pt x="8567621" y="4128458"/>
                </a:lnTo>
                <a:lnTo>
                  <a:pt x="8563515" y="4175677"/>
                </a:lnTo>
                <a:lnTo>
                  <a:pt x="8556764" y="4222090"/>
                </a:lnTo>
                <a:lnTo>
                  <a:pt x="8547446" y="4267621"/>
                </a:lnTo>
                <a:lnTo>
                  <a:pt x="8535638" y="4312192"/>
                </a:lnTo>
                <a:lnTo>
                  <a:pt x="8521415" y="4355728"/>
                </a:lnTo>
                <a:lnTo>
                  <a:pt x="8504854" y="4398152"/>
                </a:lnTo>
                <a:lnTo>
                  <a:pt x="8486033" y="4439387"/>
                </a:lnTo>
                <a:lnTo>
                  <a:pt x="8465027" y="4479357"/>
                </a:lnTo>
                <a:lnTo>
                  <a:pt x="8441913" y="4517985"/>
                </a:lnTo>
                <a:lnTo>
                  <a:pt x="8416769" y="4555195"/>
                </a:lnTo>
                <a:lnTo>
                  <a:pt x="8389669" y="4590910"/>
                </a:lnTo>
                <a:lnTo>
                  <a:pt x="8360692" y="4625053"/>
                </a:lnTo>
                <a:lnTo>
                  <a:pt x="8329914" y="4657548"/>
                </a:lnTo>
                <a:lnTo>
                  <a:pt x="8297410" y="4688319"/>
                </a:lnTo>
                <a:lnTo>
                  <a:pt x="8263259" y="4717289"/>
                </a:lnTo>
                <a:lnTo>
                  <a:pt x="8227536" y="4744381"/>
                </a:lnTo>
                <a:lnTo>
                  <a:pt x="8190319" y="4769518"/>
                </a:lnTo>
                <a:lnTo>
                  <a:pt x="8151683" y="4792625"/>
                </a:lnTo>
                <a:lnTo>
                  <a:pt x="8111705" y="4813625"/>
                </a:lnTo>
                <a:lnTo>
                  <a:pt x="8070463" y="4832441"/>
                </a:lnTo>
                <a:lnTo>
                  <a:pt x="8028031" y="4848996"/>
                </a:lnTo>
                <a:lnTo>
                  <a:pt x="7984489" y="4863215"/>
                </a:lnTo>
                <a:lnTo>
                  <a:pt x="7939910" y="4875020"/>
                </a:lnTo>
                <a:lnTo>
                  <a:pt x="7894374" y="4884335"/>
                </a:lnTo>
                <a:lnTo>
                  <a:pt x="7847955" y="4891083"/>
                </a:lnTo>
                <a:lnTo>
                  <a:pt x="7800731" y="4895188"/>
                </a:lnTo>
                <a:lnTo>
                  <a:pt x="7752778" y="4896573"/>
                </a:lnTo>
                <a:lnTo>
                  <a:pt x="816101" y="4896573"/>
                </a:lnTo>
                <a:lnTo>
                  <a:pt x="768149" y="4895188"/>
                </a:lnTo>
                <a:lnTo>
                  <a:pt x="720926" y="4891083"/>
                </a:lnTo>
                <a:lnTo>
                  <a:pt x="674510" y="4884335"/>
                </a:lnTo>
                <a:lnTo>
                  <a:pt x="628976" y="4875020"/>
                </a:lnTo>
                <a:lnTo>
                  <a:pt x="584402" y="4863215"/>
                </a:lnTo>
                <a:lnTo>
                  <a:pt x="540863" y="4848996"/>
                </a:lnTo>
                <a:lnTo>
                  <a:pt x="498437" y="4832441"/>
                </a:lnTo>
                <a:lnTo>
                  <a:pt x="457200" y="4813625"/>
                </a:lnTo>
                <a:lnTo>
                  <a:pt x="417228" y="4792625"/>
                </a:lnTo>
                <a:lnTo>
                  <a:pt x="378598" y="4769518"/>
                </a:lnTo>
                <a:lnTo>
                  <a:pt x="341387" y="4744381"/>
                </a:lnTo>
                <a:lnTo>
                  <a:pt x="305670" y="4717289"/>
                </a:lnTo>
                <a:lnTo>
                  <a:pt x="271526" y="4688319"/>
                </a:lnTo>
                <a:lnTo>
                  <a:pt x="239029" y="4657548"/>
                </a:lnTo>
                <a:lnTo>
                  <a:pt x="208258" y="4625053"/>
                </a:lnTo>
                <a:lnTo>
                  <a:pt x="179287" y="4590910"/>
                </a:lnTo>
                <a:lnTo>
                  <a:pt x="152195" y="4555195"/>
                </a:lnTo>
                <a:lnTo>
                  <a:pt x="127056" y="4517985"/>
                </a:lnTo>
                <a:lnTo>
                  <a:pt x="103949" y="4479357"/>
                </a:lnTo>
                <a:lnTo>
                  <a:pt x="82949" y="4439387"/>
                </a:lnTo>
                <a:lnTo>
                  <a:pt x="64133" y="4398152"/>
                </a:lnTo>
                <a:lnTo>
                  <a:pt x="47577" y="4355728"/>
                </a:lnTo>
                <a:lnTo>
                  <a:pt x="33358" y="4312192"/>
                </a:lnTo>
                <a:lnTo>
                  <a:pt x="21553" y="4267621"/>
                </a:lnTo>
                <a:lnTo>
                  <a:pt x="12238" y="4222090"/>
                </a:lnTo>
                <a:lnTo>
                  <a:pt x="5490" y="4175677"/>
                </a:lnTo>
                <a:lnTo>
                  <a:pt x="1385" y="4128458"/>
                </a:lnTo>
                <a:lnTo>
                  <a:pt x="0" y="4080509"/>
                </a:lnTo>
                <a:lnTo>
                  <a:pt x="0" y="81610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2978" y="6171006"/>
            <a:ext cx="67462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25" dirty="0">
                <a:latin typeface="Calibri"/>
                <a:cs typeface="Calibri"/>
              </a:rPr>
              <a:t>Tomado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palestra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do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professor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Paris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Avgeriou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no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ICMC-USP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3/10/2014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1774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54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Avaliação</a:t>
            </a:r>
            <a:r>
              <a:rPr sz="1200" b="1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6945" y="261950"/>
            <a:ext cx="31445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Tipos</a:t>
            </a:r>
            <a:r>
              <a:rPr spc="15" dirty="0"/>
              <a:t> </a:t>
            </a:r>
            <a:r>
              <a:rPr spc="-15" dirty="0"/>
              <a:t>de</a:t>
            </a:r>
            <a:r>
              <a:rPr spc="-20" dirty="0"/>
              <a:t> Avaliação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0134" y="1362455"/>
            <a:ext cx="2227580" cy="2512060"/>
            <a:chOff x="860134" y="1362455"/>
            <a:chExt cx="2227580" cy="2512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34" y="1598675"/>
              <a:ext cx="105483" cy="1051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912" y="1541162"/>
              <a:ext cx="1600200" cy="2657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3847" y="1362455"/>
              <a:ext cx="493775" cy="6827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34" y="3427476"/>
              <a:ext cx="105483" cy="1051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0912" y="3365380"/>
              <a:ext cx="1408176" cy="2703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1824" y="3191255"/>
              <a:ext cx="560832" cy="68275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34644" y="1428064"/>
            <a:ext cx="726694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spc="-10" dirty="0">
                <a:latin typeface="Calibri"/>
                <a:cs typeface="Calibri"/>
              </a:rPr>
              <a:t>Quantitative: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...?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Estimation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Analytical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simulation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Measurements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feasibility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prototypes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b="1" spc="-5" dirty="0">
                <a:latin typeface="Calibri"/>
                <a:cs typeface="Calibri"/>
              </a:rPr>
              <a:t>Qualitative: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...?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dirty="0">
                <a:latin typeface="Calibri"/>
                <a:cs typeface="Calibri"/>
              </a:rPr>
              <a:t>Questioning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techniques: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questionnaires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checklists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scenarios: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SAAM,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ATAM,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CBAM,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  <a:p>
            <a:pPr marL="814069" lvl="1" indent="-344805">
              <a:lnSpc>
                <a:spcPct val="100000"/>
              </a:lnSpc>
              <a:buFont typeface="Arial MT"/>
              <a:buChar char="•"/>
              <a:tabLst>
                <a:tab pos="814069" algn="l"/>
                <a:tab pos="814705" algn="l"/>
              </a:tabLst>
            </a:pPr>
            <a:r>
              <a:rPr sz="2400" spc="-5" dirty="0">
                <a:latin typeface="Calibri"/>
                <a:cs typeface="Calibri"/>
              </a:rPr>
              <a:t>Prototyping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(proof-of-concept)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i="1" spc="-10" dirty="0">
                <a:latin typeface="Calibri"/>
                <a:cs typeface="Calibri"/>
              </a:rPr>
              <a:t>Evaluation</a:t>
            </a:r>
            <a:r>
              <a:rPr sz="2400" i="1" spc="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mostly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uses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scenarios</a:t>
            </a:r>
            <a:r>
              <a:rPr sz="2400" i="1" spc="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to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verify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QAs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532" y="1196721"/>
            <a:ext cx="8569325" cy="4897120"/>
          </a:xfrm>
          <a:custGeom>
            <a:avLst/>
            <a:gdLst/>
            <a:ahLst/>
            <a:cxnLst/>
            <a:rect l="l" t="t" r="r" b="b"/>
            <a:pathLst>
              <a:path w="8569325" h="4897120">
                <a:moveTo>
                  <a:pt x="0" y="816101"/>
                </a:moveTo>
                <a:lnTo>
                  <a:pt x="1385" y="768149"/>
                </a:lnTo>
                <a:lnTo>
                  <a:pt x="5490" y="720926"/>
                </a:lnTo>
                <a:lnTo>
                  <a:pt x="12238" y="674510"/>
                </a:lnTo>
                <a:lnTo>
                  <a:pt x="21553" y="628976"/>
                </a:lnTo>
                <a:lnTo>
                  <a:pt x="33358" y="584402"/>
                </a:lnTo>
                <a:lnTo>
                  <a:pt x="47577" y="540863"/>
                </a:lnTo>
                <a:lnTo>
                  <a:pt x="64133" y="498437"/>
                </a:lnTo>
                <a:lnTo>
                  <a:pt x="82949" y="457200"/>
                </a:lnTo>
                <a:lnTo>
                  <a:pt x="103949" y="417228"/>
                </a:lnTo>
                <a:lnTo>
                  <a:pt x="127056" y="378598"/>
                </a:lnTo>
                <a:lnTo>
                  <a:pt x="152195" y="341387"/>
                </a:lnTo>
                <a:lnTo>
                  <a:pt x="179287" y="305670"/>
                </a:lnTo>
                <a:lnTo>
                  <a:pt x="208258" y="271526"/>
                </a:lnTo>
                <a:lnTo>
                  <a:pt x="239029" y="239029"/>
                </a:lnTo>
                <a:lnTo>
                  <a:pt x="271526" y="208258"/>
                </a:lnTo>
                <a:lnTo>
                  <a:pt x="305670" y="179287"/>
                </a:lnTo>
                <a:lnTo>
                  <a:pt x="341387" y="152195"/>
                </a:lnTo>
                <a:lnTo>
                  <a:pt x="378598" y="127056"/>
                </a:lnTo>
                <a:lnTo>
                  <a:pt x="417228" y="103949"/>
                </a:lnTo>
                <a:lnTo>
                  <a:pt x="457199" y="82949"/>
                </a:lnTo>
                <a:lnTo>
                  <a:pt x="498437" y="64133"/>
                </a:lnTo>
                <a:lnTo>
                  <a:pt x="540863" y="47577"/>
                </a:lnTo>
                <a:lnTo>
                  <a:pt x="584402" y="33358"/>
                </a:lnTo>
                <a:lnTo>
                  <a:pt x="628976" y="21553"/>
                </a:lnTo>
                <a:lnTo>
                  <a:pt x="674510" y="12238"/>
                </a:lnTo>
                <a:lnTo>
                  <a:pt x="720926" y="5490"/>
                </a:lnTo>
                <a:lnTo>
                  <a:pt x="768149" y="1385"/>
                </a:lnTo>
                <a:lnTo>
                  <a:pt x="816101" y="0"/>
                </a:lnTo>
                <a:lnTo>
                  <a:pt x="7752778" y="0"/>
                </a:lnTo>
                <a:lnTo>
                  <a:pt x="7800731" y="1385"/>
                </a:lnTo>
                <a:lnTo>
                  <a:pt x="7847955" y="5490"/>
                </a:lnTo>
                <a:lnTo>
                  <a:pt x="7894374" y="12238"/>
                </a:lnTo>
                <a:lnTo>
                  <a:pt x="7939910" y="21553"/>
                </a:lnTo>
                <a:lnTo>
                  <a:pt x="7984489" y="33358"/>
                </a:lnTo>
                <a:lnTo>
                  <a:pt x="8028031" y="47577"/>
                </a:lnTo>
                <a:lnTo>
                  <a:pt x="8070463" y="64133"/>
                </a:lnTo>
                <a:lnTo>
                  <a:pt x="8111705" y="82949"/>
                </a:lnTo>
                <a:lnTo>
                  <a:pt x="8151683" y="103949"/>
                </a:lnTo>
                <a:lnTo>
                  <a:pt x="8190319" y="127056"/>
                </a:lnTo>
                <a:lnTo>
                  <a:pt x="8227536" y="152195"/>
                </a:lnTo>
                <a:lnTo>
                  <a:pt x="8263259" y="179287"/>
                </a:lnTo>
                <a:lnTo>
                  <a:pt x="8297410" y="208258"/>
                </a:lnTo>
                <a:lnTo>
                  <a:pt x="8329914" y="239029"/>
                </a:lnTo>
                <a:lnTo>
                  <a:pt x="8360692" y="271526"/>
                </a:lnTo>
                <a:lnTo>
                  <a:pt x="8389669" y="305670"/>
                </a:lnTo>
                <a:lnTo>
                  <a:pt x="8416769" y="341387"/>
                </a:lnTo>
                <a:lnTo>
                  <a:pt x="8441913" y="378598"/>
                </a:lnTo>
                <a:lnTo>
                  <a:pt x="8465027" y="417228"/>
                </a:lnTo>
                <a:lnTo>
                  <a:pt x="8486033" y="457199"/>
                </a:lnTo>
                <a:lnTo>
                  <a:pt x="8504854" y="498437"/>
                </a:lnTo>
                <a:lnTo>
                  <a:pt x="8521415" y="540863"/>
                </a:lnTo>
                <a:lnTo>
                  <a:pt x="8535638" y="584402"/>
                </a:lnTo>
                <a:lnTo>
                  <a:pt x="8547446" y="628976"/>
                </a:lnTo>
                <a:lnTo>
                  <a:pt x="8556764" y="674510"/>
                </a:lnTo>
                <a:lnTo>
                  <a:pt x="8563515" y="720926"/>
                </a:lnTo>
                <a:lnTo>
                  <a:pt x="8567621" y="768149"/>
                </a:lnTo>
                <a:lnTo>
                  <a:pt x="8569007" y="816101"/>
                </a:lnTo>
                <a:lnTo>
                  <a:pt x="8569007" y="4080509"/>
                </a:lnTo>
                <a:lnTo>
                  <a:pt x="8567621" y="4128458"/>
                </a:lnTo>
                <a:lnTo>
                  <a:pt x="8563515" y="4175677"/>
                </a:lnTo>
                <a:lnTo>
                  <a:pt x="8556764" y="4222090"/>
                </a:lnTo>
                <a:lnTo>
                  <a:pt x="8547446" y="4267621"/>
                </a:lnTo>
                <a:lnTo>
                  <a:pt x="8535638" y="4312192"/>
                </a:lnTo>
                <a:lnTo>
                  <a:pt x="8521415" y="4355728"/>
                </a:lnTo>
                <a:lnTo>
                  <a:pt x="8504854" y="4398152"/>
                </a:lnTo>
                <a:lnTo>
                  <a:pt x="8486033" y="4439387"/>
                </a:lnTo>
                <a:lnTo>
                  <a:pt x="8465027" y="4479357"/>
                </a:lnTo>
                <a:lnTo>
                  <a:pt x="8441913" y="4517985"/>
                </a:lnTo>
                <a:lnTo>
                  <a:pt x="8416769" y="4555195"/>
                </a:lnTo>
                <a:lnTo>
                  <a:pt x="8389669" y="4590910"/>
                </a:lnTo>
                <a:lnTo>
                  <a:pt x="8360692" y="4625053"/>
                </a:lnTo>
                <a:lnTo>
                  <a:pt x="8329914" y="4657548"/>
                </a:lnTo>
                <a:lnTo>
                  <a:pt x="8297410" y="4688319"/>
                </a:lnTo>
                <a:lnTo>
                  <a:pt x="8263259" y="4717289"/>
                </a:lnTo>
                <a:lnTo>
                  <a:pt x="8227536" y="4744381"/>
                </a:lnTo>
                <a:lnTo>
                  <a:pt x="8190319" y="4769518"/>
                </a:lnTo>
                <a:lnTo>
                  <a:pt x="8151683" y="4792625"/>
                </a:lnTo>
                <a:lnTo>
                  <a:pt x="8111705" y="4813625"/>
                </a:lnTo>
                <a:lnTo>
                  <a:pt x="8070463" y="4832441"/>
                </a:lnTo>
                <a:lnTo>
                  <a:pt x="8028031" y="4848996"/>
                </a:lnTo>
                <a:lnTo>
                  <a:pt x="7984489" y="4863215"/>
                </a:lnTo>
                <a:lnTo>
                  <a:pt x="7939910" y="4875020"/>
                </a:lnTo>
                <a:lnTo>
                  <a:pt x="7894374" y="4884335"/>
                </a:lnTo>
                <a:lnTo>
                  <a:pt x="7847955" y="4891083"/>
                </a:lnTo>
                <a:lnTo>
                  <a:pt x="7800731" y="4895188"/>
                </a:lnTo>
                <a:lnTo>
                  <a:pt x="7752778" y="4896573"/>
                </a:lnTo>
                <a:lnTo>
                  <a:pt x="816101" y="4896573"/>
                </a:lnTo>
                <a:lnTo>
                  <a:pt x="768149" y="4895188"/>
                </a:lnTo>
                <a:lnTo>
                  <a:pt x="720926" y="4891083"/>
                </a:lnTo>
                <a:lnTo>
                  <a:pt x="674510" y="4884335"/>
                </a:lnTo>
                <a:lnTo>
                  <a:pt x="628976" y="4875020"/>
                </a:lnTo>
                <a:lnTo>
                  <a:pt x="584402" y="4863215"/>
                </a:lnTo>
                <a:lnTo>
                  <a:pt x="540863" y="4848996"/>
                </a:lnTo>
                <a:lnTo>
                  <a:pt x="498437" y="4832441"/>
                </a:lnTo>
                <a:lnTo>
                  <a:pt x="457200" y="4813625"/>
                </a:lnTo>
                <a:lnTo>
                  <a:pt x="417228" y="4792625"/>
                </a:lnTo>
                <a:lnTo>
                  <a:pt x="378598" y="4769518"/>
                </a:lnTo>
                <a:lnTo>
                  <a:pt x="341387" y="4744381"/>
                </a:lnTo>
                <a:lnTo>
                  <a:pt x="305670" y="4717289"/>
                </a:lnTo>
                <a:lnTo>
                  <a:pt x="271526" y="4688319"/>
                </a:lnTo>
                <a:lnTo>
                  <a:pt x="239029" y="4657548"/>
                </a:lnTo>
                <a:lnTo>
                  <a:pt x="208258" y="4625053"/>
                </a:lnTo>
                <a:lnTo>
                  <a:pt x="179287" y="4590910"/>
                </a:lnTo>
                <a:lnTo>
                  <a:pt x="152195" y="4555195"/>
                </a:lnTo>
                <a:lnTo>
                  <a:pt x="127056" y="4517985"/>
                </a:lnTo>
                <a:lnTo>
                  <a:pt x="103949" y="4479357"/>
                </a:lnTo>
                <a:lnTo>
                  <a:pt x="82949" y="4439387"/>
                </a:lnTo>
                <a:lnTo>
                  <a:pt x="64133" y="4398152"/>
                </a:lnTo>
                <a:lnTo>
                  <a:pt x="47577" y="4355728"/>
                </a:lnTo>
                <a:lnTo>
                  <a:pt x="33358" y="4312192"/>
                </a:lnTo>
                <a:lnTo>
                  <a:pt x="21553" y="4267621"/>
                </a:lnTo>
                <a:lnTo>
                  <a:pt x="12238" y="4222090"/>
                </a:lnTo>
                <a:lnTo>
                  <a:pt x="5490" y="4175677"/>
                </a:lnTo>
                <a:lnTo>
                  <a:pt x="1385" y="4128458"/>
                </a:lnTo>
                <a:lnTo>
                  <a:pt x="0" y="4080509"/>
                </a:lnTo>
                <a:lnTo>
                  <a:pt x="0" y="816101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82978" y="6171006"/>
            <a:ext cx="67462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25" dirty="0">
                <a:latin typeface="Calibri"/>
                <a:cs typeface="Calibri"/>
              </a:rPr>
              <a:t>Tomado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palestra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do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professor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Paris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Avgeriou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no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ICMC-USP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3/10/2014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1.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Introdução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à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309" y="710946"/>
            <a:ext cx="8220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29360" algn="l"/>
                <a:tab pos="1612900" algn="l"/>
                <a:tab pos="2579370" algn="l"/>
                <a:tab pos="3101340" algn="l"/>
                <a:tab pos="4137660" algn="l"/>
                <a:tab pos="4808855" algn="l"/>
                <a:tab pos="5369560" algn="l"/>
                <a:tab pos="6784340" algn="l"/>
                <a:tab pos="7979409" algn="l"/>
              </a:tabLst>
            </a:pPr>
            <a:r>
              <a:rPr sz="1800" b="0" spc="-15" dirty="0">
                <a:latin typeface="Calibri"/>
                <a:cs typeface="Calibri"/>
              </a:rPr>
              <a:t>A</a:t>
            </a:r>
            <a:r>
              <a:rPr sz="1800" b="0" spc="-30" dirty="0">
                <a:latin typeface="Calibri"/>
                <a:cs typeface="Calibri"/>
              </a:rPr>
              <a:t>r</a:t>
            </a:r>
            <a:r>
              <a:rPr sz="1800" b="0" spc="-10" dirty="0">
                <a:latin typeface="Calibri"/>
                <a:cs typeface="Calibri"/>
              </a:rPr>
              <a:t>q</a:t>
            </a:r>
            <a:r>
              <a:rPr sz="1800" b="0" spc="10" dirty="0">
                <a:latin typeface="Calibri"/>
                <a:cs typeface="Calibri"/>
              </a:rPr>
              <a:t>u</a:t>
            </a:r>
            <a:r>
              <a:rPr sz="1800" b="0" spc="-5" dirty="0">
                <a:latin typeface="Calibri"/>
                <a:cs typeface="Calibri"/>
              </a:rPr>
              <a:t>i</a:t>
            </a:r>
            <a:r>
              <a:rPr sz="1800" b="0" spc="-30" dirty="0">
                <a:latin typeface="Calibri"/>
                <a:cs typeface="Calibri"/>
              </a:rPr>
              <a:t>t</a:t>
            </a:r>
            <a:r>
              <a:rPr sz="1800" b="0" spc="-10" dirty="0">
                <a:latin typeface="Calibri"/>
                <a:cs typeface="Calibri"/>
              </a:rPr>
              <a:t>e</a:t>
            </a:r>
            <a:r>
              <a:rPr sz="1800" b="0" dirty="0">
                <a:latin typeface="Calibri"/>
                <a:cs typeface="Calibri"/>
              </a:rPr>
              <a:t>t</a:t>
            </a:r>
            <a:r>
              <a:rPr sz="1800" b="0" spc="10" dirty="0">
                <a:latin typeface="Calibri"/>
                <a:cs typeface="Calibri"/>
              </a:rPr>
              <a:t>u</a:t>
            </a:r>
            <a:r>
              <a:rPr sz="1800" b="0" spc="-55" dirty="0">
                <a:latin typeface="Calibri"/>
                <a:cs typeface="Calibri"/>
              </a:rPr>
              <a:t>r</a:t>
            </a:r>
            <a:r>
              <a:rPr sz="1800" b="0" dirty="0">
                <a:latin typeface="Calibri"/>
                <a:cs typeface="Calibri"/>
              </a:rPr>
              <a:t>a	</a:t>
            </a:r>
            <a:r>
              <a:rPr sz="1800" b="0" spc="10" dirty="0">
                <a:latin typeface="Calibri"/>
                <a:cs typeface="Calibri"/>
              </a:rPr>
              <a:t>d</a:t>
            </a:r>
            <a:r>
              <a:rPr sz="1800" b="0" dirty="0">
                <a:latin typeface="Calibri"/>
                <a:cs typeface="Calibri"/>
              </a:rPr>
              <a:t>e	</a:t>
            </a:r>
            <a:r>
              <a:rPr sz="1800" b="0" spc="-10" dirty="0">
                <a:latin typeface="Calibri"/>
                <a:cs typeface="Calibri"/>
              </a:rPr>
              <a:t>s</a:t>
            </a:r>
            <a:r>
              <a:rPr sz="1800" b="0" spc="5" dirty="0">
                <a:latin typeface="Calibri"/>
                <a:cs typeface="Calibri"/>
              </a:rPr>
              <a:t>o</a:t>
            </a:r>
            <a:r>
              <a:rPr sz="1800" b="0" spc="-5" dirty="0">
                <a:latin typeface="Calibri"/>
                <a:cs typeface="Calibri"/>
              </a:rPr>
              <a:t>ft</a:t>
            </a:r>
            <a:r>
              <a:rPr sz="1800" b="0" spc="-15" dirty="0">
                <a:latin typeface="Calibri"/>
                <a:cs typeface="Calibri"/>
              </a:rPr>
              <a:t>w</a:t>
            </a:r>
            <a:r>
              <a:rPr sz="1800" b="0" dirty="0">
                <a:latin typeface="Calibri"/>
                <a:cs typeface="Calibri"/>
              </a:rPr>
              <a:t>a</a:t>
            </a:r>
            <a:r>
              <a:rPr sz="1800" b="0" spc="-30" dirty="0">
                <a:latin typeface="Calibri"/>
                <a:cs typeface="Calibri"/>
              </a:rPr>
              <a:t>r</a:t>
            </a:r>
            <a:r>
              <a:rPr sz="1800" b="0" dirty="0">
                <a:latin typeface="Calibri"/>
                <a:cs typeface="Calibri"/>
              </a:rPr>
              <a:t>e	</a:t>
            </a:r>
            <a:r>
              <a:rPr sz="1800" b="0" spc="-30" dirty="0">
                <a:latin typeface="Calibri"/>
                <a:cs typeface="Calibri"/>
              </a:rPr>
              <a:t>t</a:t>
            </a:r>
            <a:r>
              <a:rPr sz="1800" b="0" spc="-10" dirty="0">
                <a:latin typeface="Calibri"/>
                <a:cs typeface="Calibri"/>
              </a:rPr>
              <a:t>e</a:t>
            </a:r>
            <a:r>
              <a:rPr sz="1800" b="0" dirty="0">
                <a:latin typeface="Calibri"/>
                <a:cs typeface="Calibri"/>
              </a:rPr>
              <a:t>m	</a:t>
            </a:r>
            <a:r>
              <a:rPr sz="1800" b="0" spc="-10" dirty="0">
                <a:latin typeface="Calibri"/>
                <a:cs typeface="Calibri"/>
              </a:rPr>
              <a:t>e</a:t>
            </a:r>
            <a:r>
              <a:rPr sz="1800" b="0" dirty="0">
                <a:latin typeface="Calibri"/>
                <a:cs typeface="Calibri"/>
              </a:rPr>
              <a:t>m</a:t>
            </a:r>
            <a:r>
              <a:rPr sz="1800" b="0" spc="-10" dirty="0">
                <a:latin typeface="Calibri"/>
                <a:cs typeface="Calibri"/>
              </a:rPr>
              <a:t>e</a:t>
            </a:r>
            <a:r>
              <a:rPr sz="1800" b="0" spc="-30" dirty="0">
                <a:latin typeface="Calibri"/>
                <a:cs typeface="Calibri"/>
              </a:rPr>
              <a:t>r</a:t>
            </a:r>
            <a:r>
              <a:rPr sz="1800" b="0" spc="10" dirty="0">
                <a:latin typeface="Calibri"/>
                <a:cs typeface="Calibri"/>
              </a:rPr>
              <a:t>g</a:t>
            </a:r>
            <a:r>
              <a:rPr sz="1800" b="0" spc="-5" dirty="0">
                <a:latin typeface="Calibri"/>
                <a:cs typeface="Calibri"/>
              </a:rPr>
              <a:t>i</a:t>
            </a:r>
            <a:r>
              <a:rPr sz="1800" b="0" spc="-10" dirty="0">
                <a:latin typeface="Calibri"/>
                <a:cs typeface="Calibri"/>
              </a:rPr>
              <a:t>d</a:t>
            </a:r>
            <a:r>
              <a:rPr sz="1800" b="0" dirty="0">
                <a:latin typeface="Calibri"/>
                <a:cs typeface="Calibri"/>
              </a:rPr>
              <a:t>o	</a:t>
            </a:r>
            <a:r>
              <a:rPr sz="1800" b="0" spc="-20" dirty="0">
                <a:latin typeface="Calibri"/>
                <a:cs typeface="Calibri"/>
              </a:rPr>
              <a:t>c</a:t>
            </a:r>
            <a:r>
              <a:rPr sz="1800" b="0" spc="5" dirty="0">
                <a:latin typeface="Calibri"/>
                <a:cs typeface="Calibri"/>
              </a:rPr>
              <a:t>o</a:t>
            </a:r>
            <a:r>
              <a:rPr sz="1800" b="0" dirty="0">
                <a:latin typeface="Calibri"/>
                <a:cs typeface="Calibri"/>
              </a:rPr>
              <a:t>mo	</a:t>
            </a:r>
            <a:r>
              <a:rPr sz="1800" b="0" spc="-10" dirty="0">
                <a:latin typeface="Calibri"/>
                <a:cs typeface="Calibri"/>
              </a:rPr>
              <a:t>u</a:t>
            </a:r>
            <a:r>
              <a:rPr sz="1800" b="0" dirty="0">
                <a:latin typeface="Calibri"/>
                <a:cs typeface="Calibri"/>
              </a:rPr>
              <a:t>ma	</a:t>
            </a:r>
            <a:r>
              <a:rPr sz="1800" b="0" spc="-10" dirty="0">
                <a:latin typeface="Calibri"/>
                <a:cs typeface="Calibri"/>
              </a:rPr>
              <a:t>sub</a:t>
            </a:r>
            <a:r>
              <a:rPr sz="1800" b="0" spc="20" dirty="0">
                <a:latin typeface="Calibri"/>
                <a:cs typeface="Calibri"/>
              </a:rPr>
              <a:t>-</a:t>
            </a:r>
            <a:r>
              <a:rPr sz="1800" b="0" spc="-10" dirty="0">
                <a:latin typeface="Calibri"/>
                <a:cs typeface="Calibri"/>
              </a:rPr>
              <a:t>d</a:t>
            </a:r>
            <a:r>
              <a:rPr sz="1800" b="0" spc="-5" dirty="0">
                <a:latin typeface="Calibri"/>
                <a:cs typeface="Calibri"/>
              </a:rPr>
              <a:t>i</a:t>
            </a:r>
            <a:r>
              <a:rPr sz="1800" b="0" spc="-10" dirty="0">
                <a:latin typeface="Calibri"/>
                <a:cs typeface="Calibri"/>
              </a:rPr>
              <a:t>s</a:t>
            </a:r>
            <a:r>
              <a:rPr sz="1800" b="0" spc="5" dirty="0">
                <a:latin typeface="Calibri"/>
                <a:cs typeface="Calibri"/>
              </a:rPr>
              <a:t>c</a:t>
            </a:r>
            <a:r>
              <a:rPr sz="1800" b="0" spc="15" dirty="0">
                <a:latin typeface="Calibri"/>
                <a:cs typeface="Calibri"/>
              </a:rPr>
              <a:t>i</a:t>
            </a:r>
            <a:r>
              <a:rPr sz="1800" b="0" spc="-10" dirty="0">
                <a:latin typeface="Calibri"/>
                <a:cs typeface="Calibri"/>
              </a:rPr>
              <a:t>p</a:t>
            </a:r>
            <a:r>
              <a:rPr sz="1800" b="0" spc="-5" dirty="0">
                <a:latin typeface="Calibri"/>
                <a:cs typeface="Calibri"/>
              </a:rPr>
              <a:t>l</a:t>
            </a:r>
            <a:r>
              <a:rPr sz="1800" b="0" spc="15" dirty="0">
                <a:latin typeface="Calibri"/>
                <a:cs typeface="Calibri"/>
              </a:rPr>
              <a:t>i</a:t>
            </a:r>
            <a:r>
              <a:rPr sz="1800" b="0" spc="-10" dirty="0">
                <a:latin typeface="Calibri"/>
                <a:cs typeface="Calibri"/>
              </a:rPr>
              <a:t>n</a:t>
            </a:r>
            <a:r>
              <a:rPr sz="1800" b="0" dirty="0">
                <a:latin typeface="Calibri"/>
                <a:cs typeface="Calibri"/>
              </a:rPr>
              <a:t>a	</a:t>
            </a:r>
            <a:r>
              <a:rPr sz="1800" b="0" spc="-5" dirty="0">
                <a:latin typeface="Calibri"/>
                <a:cs typeface="Calibri"/>
              </a:rPr>
              <a:t>i</a:t>
            </a:r>
            <a:r>
              <a:rPr sz="1800" b="0" dirty="0">
                <a:latin typeface="Calibri"/>
                <a:cs typeface="Calibri"/>
              </a:rPr>
              <a:t>m</a:t>
            </a:r>
            <a:r>
              <a:rPr sz="1800" b="0" spc="-10" dirty="0">
                <a:latin typeface="Calibri"/>
                <a:cs typeface="Calibri"/>
              </a:rPr>
              <a:t>p</a:t>
            </a:r>
            <a:r>
              <a:rPr sz="1800" b="0" spc="5" dirty="0">
                <a:latin typeface="Calibri"/>
                <a:cs typeface="Calibri"/>
              </a:rPr>
              <a:t>o</a:t>
            </a:r>
            <a:r>
              <a:rPr sz="1800" b="0" dirty="0">
                <a:latin typeface="Calibri"/>
                <a:cs typeface="Calibri"/>
              </a:rPr>
              <a:t>r</a:t>
            </a:r>
            <a:r>
              <a:rPr sz="1800" b="0" spc="-30" dirty="0">
                <a:latin typeface="Calibri"/>
                <a:cs typeface="Calibri"/>
              </a:rPr>
              <a:t>t</a:t>
            </a:r>
            <a:r>
              <a:rPr sz="1800" b="0" spc="20" dirty="0">
                <a:latin typeface="Calibri"/>
                <a:cs typeface="Calibri"/>
              </a:rPr>
              <a:t>a</a:t>
            </a:r>
            <a:r>
              <a:rPr sz="1800" b="0" spc="-35" dirty="0">
                <a:latin typeface="Calibri"/>
                <a:cs typeface="Calibri"/>
              </a:rPr>
              <a:t>n</a:t>
            </a:r>
            <a:r>
              <a:rPr sz="1800" b="0" spc="-30" dirty="0">
                <a:latin typeface="Calibri"/>
                <a:cs typeface="Calibri"/>
              </a:rPr>
              <a:t>t</a:t>
            </a:r>
            <a:r>
              <a:rPr sz="1800" b="0" dirty="0">
                <a:latin typeface="Calibri"/>
                <a:cs typeface="Calibri"/>
              </a:rPr>
              <a:t>e	</a:t>
            </a:r>
            <a:r>
              <a:rPr sz="1800" b="0" spc="-10" dirty="0">
                <a:latin typeface="Calibri"/>
                <a:cs typeface="Calibri"/>
              </a:rPr>
              <a:t>da  engenharia</a:t>
            </a:r>
            <a:r>
              <a:rPr sz="1800" b="0" spc="10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de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software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(Clements</a:t>
            </a:r>
            <a:r>
              <a:rPr sz="1800" b="0" spc="6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et al.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2010).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08" y="1647266"/>
            <a:ext cx="82219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800" spc="9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forma</a:t>
            </a:r>
            <a:r>
              <a:rPr sz="1800" spc="7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geral,</a:t>
            </a:r>
            <a:r>
              <a:rPr sz="1800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1800" spc="10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é</a:t>
            </a:r>
            <a:r>
              <a:rPr sz="1800" spc="9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uma</a:t>
            </a:r>
            <a:r>
              <a:rPr sz="1800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divisão</a:t>
            </a:r>
            <a:r>
              <a:rPr sz="1800" spc="114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prudente</a:t>
            </a:r>
            <a:r>
              <a:rPr sz="1800" spc="9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do</a:t>
            </a:r>
            <a:r>
              <a:rPr sz="1800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“todo”</a:t>
            </a:r>
            <a:r>
              <a:rPr sz="1800" spc="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em</a:t>
            </a:r>
            <a:r>
              <a:rPr sz="1800" spc="1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partes,</a:t>
            </a:r>
            <a:r>
              <a:rPr sz="1800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com</a:t>
            </a:r>
            <a:r>
              <a:rPr sz="1800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relações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específicas</a:t>
            </a:r>
            <a:r>
              <a:rPr sz="1800" spc="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56880"/>
                </a:solidFill>
                <a:latin typeface="Calibri"/>
                <a:cs typeface="Calibri"/>
              </a:rPr>
              <a:t>entre</a:t>
            </a:r>
            <a:r>
              <a:rPr sz="1800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as</a:t>
            </a:r>
            <a:r>
              <a:rPr sz="1800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partes</a:t>
            </a:r>
            <a:r>
              <a:rPr sz="1800" spc="3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(Clements</a:t>
            </a:r>
            <a:r>
              <a:rPr sz="1800" spc="7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et al.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2010).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772" y="2708817"/>
            <a:ext cx="6056798" cy="38870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41731" y="751205"/>
            <a:ext cx="313690" cy="313690"/>
            <a:chOff x="141731" y="751205"/>
            <a:chExt cx="313690" cy="313690"/>
          </a:xfrm>
        </p:grpSpPr>
        <p:sp>
          <p:nvSpPr>
            <p:cNvPr id="7" name="object 7"/>
            <p:cNvSpPr/>
            <p:nvPr/>
          </p:nvSpPr>
          <p:spPr>
            <a:xfrm>
              <a:off x="154431" y="763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05" y="0"/>
                  </a:moveTo>
                  <a:lnTo>
                    <a:pt x="102679" y="44323"/>
                  </a:lnTo>
                  <a:lnTo>
                    <a:pt x="42176" y="42164"/>
                  </a:lnTo>
                  <a:lnTo>
                    <a:pt x="44221" y="102743"/>
                  </a:lnTo>
                  <a:lnTo>
                    <a:pt x="0" y="144018"/>
                  </a:lnTo>
                  <a:lnTo>
                    <a:pt x="44221" y="185420"/>
                  </a:lnTo>
                  <a:lnTo>
                    <a:pt x="42176" y="245872"/>
                  </a:lnTo>
                  <a:lnTo>
                    <a:pt x="102679" y="243840"/>
                  </a:lnTo>
                  <a:lnTo>
                    <a:pt x="144005" y="288036"/>
                  </a:lnTo>
                  <a:lnTo>
                    <a:pt x="185343" y="243840"/>
                  </a:lnTo>
                  <a:lnTo>
                    <a:pt x="245846" y="245872"/>
                  </a:lnTo>
                  <a:lnTo>
                    <a:pt x="243801" y="185420"/>
                  </a:lnTo>
                  <a:lnTo>
                    <a:pt x="288023" y="144018"/>
                  </a:lnTo>
                  <a:lnTo>
                    <a:pt x="243801" y="102743"/>
                  </a:lnTo>
                  <a:lnTo>
                    <a:pt x="245846" y="42164"/>
                  </a:lnTo>
                  <a:lnTo>
                    <a:pt x="185343" y="44323"/>
                  </a:lnTo>
                  <a:lnTo>
                    <a:pt x="14400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431" y="76390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8"/>
                  </a:moveTo>
                  <a:lnTo>
                    <a:pt x="44221" y="102743"/>
                  </a:lnTo>
                  <a:lnTo>
                    <a:pt x="42176" y="42164"/>
                  </a:lnTo>
                  <a:lnTo>
                    <a:pt x="102679" y="44323"/>
                  </a:lnTo>
                  <a:lnTo>
                    <a:pt x="144005" y="0"/>
                  </a:lnTo>
                  <a:lnTo>
                    <a:pt x="185343" y="44323"/>
                  </a:lnTo>
                  <a:lnTo>
                    <a:pt x="245846" y="42164"/>
                  </a:lnTo>
                  <a:lnTo>
                    <a:pt x="243801" y="102743"/>
                  </a:lnTo>
                  <a:lnTo>
                    <a:pt x="288023" y="144018"/>
                  </a:lnTo>
                  <a:lnTo>
                    <a:pt x="243801" y="185420"/>
                  </a:lnTo>
                  <a:lnTo>
                    <a:pt x="245846" y="245872"/>
                  </a:lnTo>
                  <a:lnTo>
                    <a:pt x="185343" y="243840"/>
                  </a:lnTo>
                  <a:lnTo>
                    <a:pt x="144005" y="288036"/>
                  </a:lnTo>
                  <a:lnTo>
                    <a:pt x="102679" y="243840"/>
                  </a:lnTo>
                  <a:lnTo>
                    <a:pt x="42176" y="245872"/>
                  </a:lnTo>
                  <a:lnTo>
                    <a:pt x="44221" y="18542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6814" y="1688083"/>
            <a:ext cx="313690" cy="313690"/>
            <a:chOff x="166814" y="1688083"/>
            <a:chExt cx="313690" cy="313690"/>
          </a:xfrm>
        </p:grpSpPr>
        <p:sp>
          <p:nvSpPr>
            <p:cNvPr id="10" name="object 10"/>
            <p:cNvSpPr/>
            <p:nvPr/>
          </p:nvSpPr>
          <p:spPr>
            <a:xfrm>
              <a:off x="179514" y="17007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102679" y="44195"/>
                  </a:lnTo>
                  <a:lnTo>
                    <a:pt x="42176" y="42163"/>
                  </a:lnTo>
                  <a:lnTo>
                    <a:pt x="44221" y="102742"/>
                  </a:lnTo>
                  <a:lnTo>
                    <a:pt x="0" y="144017"/>
                  </a:lnTo>
                  <a:lnTo>
                    <a:pt x="44221" y="185419"/>
                  </a:lnTo>
                  <a:lnTo>
                    <a:pt x="42176" y="245871"/>
                  </a:lnTo>
                  <a:lnTo>
                    <a:pt x="102679" y="243839"/>
                  </a:lnTo>
                  <a:lnTo>
                    <a:pt x="144018" y="288036"/>
                  </a:lnTo>
                  <a:lnTo>
                    <a:pt x="185343" y="243839"/>
                  </a:lnTo>
                  <a:lnTo>
                    <a:pt x="245846" y="245871"/>
                  </a:lnTo>
                  <a:lnTo>
                    <a:pt x="243801" y="185419"/>
                  </a:lnTo>
                  <a:lnTo>
                    <a:pt x="288023" y="144017"/>
                  </a:lnTo>
                  <a:lnTo>
                    <a:pt x="243801" y="102742"/>
                  </a:lnTo>
                  <a:lnTo>
                    <a:pt x="245846" y="42163"/>
                  </a:lnTo>
                  <a:lnTo>
                    <a:pt x="185343" y="4419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514" y="17007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144017"/>
                  </a:moveTo>
                  <a:lnTo>
                    <a:pt x="44221" y="102742"/>
                  </a:lnTo>
                  <a:lnTo>
                    <a:pt x="42176" y="42163"/>
                  </a:lnTo>
                  <a:lnTo>
                    <a:pt x="102679" y="44195"/>
                  </a:lnTo>
                  <a:lnTo>
                    <a:pt x="144018" y="0"/>
                  </a:lnTo>
                  <a:lnTo>
                    <a:pt x="185343" y="44195"/>
                  </a:lnTo>
                  <a:lnTo>
                    <a:pt x="245846" y="42163"/>
                  </a:lnTo>
                  <a:lnTo>
                    <a:pt x="243801" y="102742"/>
                  </a:lnTo>
                  <a:lnTo>
                    <a:pt x="288023" y="144017"/>
                  </a:lnTo>
                  <a:lnTo>
                    <a:pt x="243801" y="185419"/>
                  </a:lnTo>
                  <a:lnTo>
                    <a:pt x="245846" y="245871"/>
                  </a:lnTo>
                  <a:lnTo>
                    <a:pt x="185343" y="243839"/>
                  </a:lnTo>
                  <a:lnTo>
                    <a:pt x="144018" y="288036"/>
                  </a:lnTo>
                  <a:lnTo>
                    <a:pt x="102679" y="243839"/>
                  </a:lnTo>
                  <a:lnTo>
                    <a:pt x="42176" y="245871"/>
                  </a:lnTo>
                  <a:lnTo>
                    <a:pt x="44221" y="185419"/>
                  </a:lnTo>
                  <a:lnTo>
                    <a:pt x="0" y="144017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17741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4.</a:t>
            </a:r>
            <a:r>
              <a:rPr sz="1200" b="1" spc="254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Avaliação</a:t>
            </a:r>
            <a:r>
              <a:rPr sz="1200" b="1" spc="-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da</a:t>
            </a:r>
            <a:r>
              <a:rPr sz="12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3189" y="261950"/>
            <a:ext cx="53511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Métodos</a:t>
            </a:r>
            <a:r>
              <a:rPr spc="15" dirty="0"/>
              <a:t> </a:t>
            </a:r>
            <a:r>
              <a:rPr spc="-10" dirty="0"/>
              <a:t>baseados</a:t>
            </a:r>
            <a:r>
              <a:rPr spc="20" dirty="0"/>
              <a:t> </a:t>
            </a:r>
            <a:r>
              <a:rPr spc="-10" dirty="0"/>
              <a:t>em</a:t>
            </a:r>
            <a:r>
              <a:rPr spc="5" dirty="0"/>
              <a:t> </a:t>
            </a:r>
            <a:r>
              <a:rPr spc="-5" dirty="0"/>
              <a:t>cénarios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40746" y="1011936"/>
            <a:ext cx="5184775" cy="3929379"/>
            <a:chOff x="740746" y="1011936"/>
            <a:chExt cx="518477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746" y="1158240"/>
              <a:ext cx="2717125" cy="2468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9648" y="1011936"/>
              <a:ext cx="423672" cy="576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55848" y="1011936"/>
              <a:ext cx="2548128" cy="5760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236" y="2391155"/>
              <a:ext cx="644652" cy="192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159" y="2231136"/>
              <a:ext cx="4645152" cy="5760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80" y="3610356"/>
              <a:ext cx="650160" cy="192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6255" y="3450336"/>
              <a:ext cx="3608832" cy="5760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934" y="4524756"/>
              <a:ext cx="535802" cy="192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58240" y="4364736"/>
              <a:ext cx="4639056" cy="5760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6440" y="1071118"/>
            <a:ext cx="6645909" cy="4903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0" dirty="0">
                <a:latin typeface="Calibri"/>
                <a:cs typeface="Calibri"/>
              </a:rPr>
              <a:t>ATAM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(Architecture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Trade-off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Analysis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Method)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buSzPct val="95000"/>
              <a:buChar char="•"/>
              <a:tabLst>
                <a:tab pos="139700" algn="l"/>
              </a:tabLst>
            </a:pP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quality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&amp;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tradeoffs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39700" algn="l"/>
              </a:tabLst>
            </a:pPr>
            <a:r>
              <a:rPr sz="2000" spc="-10" dirty="0">
                <a:latin typeface="Calibri"/>
                <a:cs typeface="Calibri"/>
              </a:rPr>
              <a:t>Design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alternative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Calibri"/>
                <a:cs typeface="Calibri"/>
              </a:rPr>
              <a:t>SAAM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(Software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Architecture</a:t>
            </a:r>
            <a:r>
              <a:rPr sz="2000" b="1" spc="-15" dirty="0">
                <a:latin typeface="Calibri"/>
                <a:cs typeface="Calibri"/>
              </a:rPr>
              <a:t> Analysis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Method)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buSzPct val="95000"/>
              <a:buChar char="•"/>
              <a:tabLst>
                <a:tab pos="139700" algn="l"/>
              </a:tabLst>
            </a:pPr>
            <a:r>
              <a:rPr sz="2000" spc="-5" dirty="0">
                <a:latin typeface="Calibri"/>
                <a:cs typeface="Calibri"/>
              </a:rPr>
              <a:t>Modifiability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potential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39700" algn="l"/>
              </a:tabLst>
            </a:pPr>
            <a:r>
              <a:rPr sz="2000" spc="-15" dirty="0">
                <a:latin typeface="Calibri"/>
                <a:cs typeface="Calibri"/>
              </a:rPr>
              <a:t>Complete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qualitatively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CBAM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(Cost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Benefit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Analysis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Method)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buSzPct val="95000"/>
              <a:buChar char="•"/>
              <a:tabLst>
                <a:tab pos="139700" algn="l"/>
              </a:tabLst>
            </a:pPr>
            <a:r>
              <a:rPr sz="2000" spc="-15" dirty="0">
                <a:latin typeface="Calibri"/>
                <a:cs typeface="Calibri"/>
              </a:rPr>
              <a:t>Costs,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benefits,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implications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architectural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decisions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ARID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(Active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Reviews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Intermediate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Design)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buSzPct val="95000"/>
              <a:buChar char="•"/>
              <a:tabLst>
                <a:tab pos="139700" algn="l"/>
              </a:tabLst>
            </a:pPr>
            <a:r>
              <a:rPr sz="2000" spc="-10" dirty="0">
                <a:latin typeface="Calibri"/>
                <a:cs typeface="Calibri"/>
              </a:rPr>
              <a:t>Preliminary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marL="139065" indent="-12700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39700" algn="l"/>
              </a:tabLst>
            </a:pPr>
            <a:r>
              <a:rPr sz="2000" spc="-5" dirty="0">
                <a:latin typeface="Calibri"/>
                <a:cs typeface="Calibri"/>
              </a:rPr>
              <a:t>Engineering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buy-in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There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literature...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532" y="1052702"/>
            <a:ext cx="8569325" cy="5040630"/>
          </a:xfrm>
          <a:custGeom>
            <a:avLst/>
            <a:gdLst/>
            <a:ahLst/>
            <a:cxnLst/>
            <a:rect l="l" t="t" r="r" b="b"/>
            <a:pathLst>
              <a:path w="8569325" h="5040630">
                <a:moveTo>
                  <a:pt x="0" y="840105"/>
                </a:moveTo>
                <a:lnTo>
                  <a:pt x="1329" y="792437"/>
                </a:lnTo>
                <a:lnTo>
                  <a:pt x="5272" y="745466"/>
                </a:lnTo>
                <a:lnTo>
                  <a:pt x="11756" y="699263"/>
                </a:lnTo>
                <a:lnTo>
                  <a:pt x="20710" y="653899"/>
                </a:lnTo>
                <a:lnTo>
                  <a:pt x="32065" y="609445"/>
                </a:lnTo>
                <a:lnTo>
                  <a:pt x="45748" y="565971"/>
                </a:lnTo>
                <a:lnTo>
                  <a:pt x="61689" y="523550"/>
                </a:lnTo>
                <a:lnTo>
                  <a:pt x="79817" y="482251"/>
                </a:lnTo>
                <a:lnTo>
                  <a:pt x="100061" y="442146"/>
                </a:lnTo>
                <a:lnTo>
                  <a:pt x="122350" y="403306"/>
                </a:lnTo>
                <a:lnTo>
                  <a:pt x="146613" y="365801"/>
                </a:lnTo>
                <a:lnTo>
                  <a:pt x="172780" y="329703"/>
                </a:lnTo>
                <a:lnTo>
                  <a:pt x="200779" y="295083"/>
                </a:lnTo>
                <a:lnTo>
                  <a:pt x="230540" y="262011"/>
                </a:lnTo>
                <a:lnTo>
                  <a:pt x="261991" y="230558"/>
                </a:lnTo>
                <a:lnTo>
                  <a:pt x="295062" y="200796"/>
                </a:lnTo>
                <a:lnTo>
                  <a:pt x="329682" y="172796"/>
                </a:lnTo>
                <a:lnTo>
                  <a:pt x="365779" y="146627"/>
                </a:lnTo>
                <a:lnTo>
                  <a:pt x="403284" y="122362"/>
                </a:lnTo>
                <a:lnTo>
                  <a:pt x="442124" y="100071"/>
                </a:lnTo>
                <a:lnTo>
                  <a:pt x="482229" y="79825"/>
                </a:lnTo>
                <a:lnTo>
                  <a:pt x="523529" y="61695"/>
                </a:lnTo>
                <a:lnTo>
                  <a:pt x="565951" y="45753"/>
                </a:lnTo>
                <a:lnTo>
                  <a:pt x="609427" y="32068"/>
                </a:lnTo>
                <a:lnTo>
                  <a:pt x="653883" y="20713"/>
                </a:lnTo>
                <a:lnTo>
                  <a:pt x="699250" y="11757"/>
                </a:lnTo>
                <a:lnTo>
                  <a:pt x="745456" y="5272"/>
                </a:lnTo>
                <a:lnTo>
                  <a:pt x="792432" y="1330"/>
                </a:lnTo>
                <a:lnTo>
                  <a:pt x="840105" y="0"/>
                </a:lnTo>
                <a:lnTo>
                  <a:pt x="7728775" y="0"/>
                </a:lnTo>
                <a:lnTo>
                  <a:pt x="7776456" y="1330"/>
                </a:lnTo>
                <a:lnTo>
                  <a:pt x="7823438" y="5272"/>
                </a:lnTo>
                <a:lnTo>
                  <a:pt x="7869652" y="11757"/>
                </a:lnTo>
                <a:lnTo>
                  <a:pt x="7915027" y="20713"/>
                </a:lnTo>
                <a:lnTo>
                  <a:pt x="7959490" y="32068"/>
                </a:lnTo>
                <a:lnTo>
                  <a:pt x="8002972" y="45753"/>
                </a:lnTo>
                <a:lnTo>
                  <a:pt x="8045401" y="61695"/>
                </a:lnTo>
                <a:lnTo>
                  <a:pt x="8086707" y="79825"/>
                </a:lnTo>
                <a:lnTo>
                  <a:pt x="8126819" y="100071"/>
                </a:lnTo>
                <a:lnTo>
                  <a:pt x="8165665" y="122362"/>
                </a:lnTo>
                <a:lnTo>
                  <a:pt x="8203175" y="146627"/>
                </a:lnTo>
                <a:lnTo>
                  <a:pt x="8239277" y="172796"/>
                </a:lnTo>
                <a:lnTo>
                  <a:pt x="8273902" y="200796"/>
                </a:lnTo>
                <a:lnTo>
                  <a:pt x="8306978" y="230558"/>
                </a:lnTo>
                <a:lnTo>
                  <a:pt x="8338434" y="262011"/>
                </a:lnTo>
                <a:lnTo>
                  <a:pt x="8368199" y="295083"/>
                </a:lnTo>
                <a:lnTo>
                  <a:pt x="8396202" y="329703"/>
                </a:lnTo>
                <a:lnTo>
                  <a:pt x="8422372" y="365801"/>
                </a:lnTo>
                <a:lnTo>
                  <a:pt x="8446639" y="403306"/>
                </a:lnTo>
                <a:lnTo>
                  <a:pt x="8468932" y="442146"/>
                </a:lnTo>
                <a:lnTo>
                  <a:pt x="8489179" y="482251"/>
                </a:lnTo>
                <a:lnTo>
                  <a:pt x="8507309" y="523550"/>
                </a:lnTo>
                <a:lnTo>
                  <a:pt x="8523253" y="565971"/>
                </a:lnTo>
                <a:lnTo>
                  <a:pt x="8536938" y="609445"/>
                </a:lnTo>
                <a:lnTo>
                  <a:pt x="8548293" y="653899"/>
                </a:lnTo>
                <a:lnTo>
                  <a:pt x="8557249" y="699263"/>
                </a:lnTo>
                <a:lnTo>
                  <a:pt x="8563734" y="745466"/>
                </a:lnTo>
                <a:lnTo>
                  <a:pt x="8567677" y="792437"/>
                </a:lnTo>
                <a:lnTo>
                  <a:pt x="8569007" y="840105"/>
                </a:lnTo>
                <a:lnTo>
                  <a:pt x="8569007" y="4200525"/>
                </a:lnTo>
                <a:lnTo>
                  <a:pt x="8567677" y="4248194"/>
                </a:lnTo>
                <a:lnTo>
                  <a:pt x="8563734" y="4295165"/>
                </a:lnTo>
                <a:lnTo>
                  <a:pt x="8557249" y="4341368"/>
                </a:lnTo>
                <a:lnTo>
                  <a:pt x="8548293" y="4386732"/>
                </a:lnTo>
                <a:lnTo>
                  <a:pt x="8536938" y="4431186"/>
                </a:lnTo>
                <a:lnTo>
                  <a:pt x="8523253" y="4474658"/>
                </a:lnTo>
                <a:lnTo>
                  <a:pt x="8507309" y="4517079"/>
                </a:lnTo>
                <a:lnTo>
                  <a:pt x="8489179" y="4558376"/>
                </a:lnTo>
                <a:lnTo>
                  <a:pt x="8468932" y="4598480"/>
                </a:lnTo>
                <a:lnTo>
                  <a:pt x="8446639" y="4637318"/>
                </a:lnTo>
                <a:lnTo>
                  <a:pt x="8422372" y="4674821"/>
                </a:lnTo>
                <a:lnTo>
                  <a:pt x="8396202" y="4710917"/>
                </a:lnTo>
                <a:lnTo>
                  <a:pt x="8368199" y="4745535"/>
                </a:lnTo>
                <a:lnTo>
                  <a:pt x="8338434" y="4778605"/>
                </a:lnTo>
                <a:lnTo>
                  <a:pt x="8306978" y="4810055"/>
                </a:lnTo>
                <a:lnTo>
                  <a:pt x="8273902" y="4839815"/>
                </a:lnTo>
                <a:lnTo>
                  <a:pt x="8239277" y="4867813"/>
                </a:lnTo>
                <a:lnTo>
                  <a:pt x="8203175" y="4893979"/>
                </a:lnTo>
                <a:lnTo>
                  <a:pt x="8165665" y="4918242"/>
                </a:lnTo>
                <a:lnTo>
                  <a:pt x="8126819" y="4940531"/>
                </a:lnTo>
                <a:lnTo>
                  <a:pt x="8086707" y="4960775"/>
                </a:lnTo>
                <a:lnTo>
                  <a:pt x="8045401" y="4978903"/>
                </a:lnTo>
                <a:lnTo>
                  <a:pt x="8002972" y="4994844"/>
                </a:lnTo>
                <a:lnTo>
                  <a:pt x="7959490" y="5008527"/>
                </a:lnTo>
                <a:lnTo>
                  <a:pt x="7915027" y="5019881"/>
                </a:lnTo>
                <a:lnTo>
                  <a:pt x="7869652" y="5028835"/>
                </a:lnTo>
                <a:lnTo>
                  <a:pt x="7823438" y="5035319"/>
                </a:lnTo>
                <a:lnTo>
                  <a:pt x="7776456" y="5039262"/>
                </a:lnTo>
                <a:lnTo>
                  <a:pt x="7728775" y="5040591"/>
                </a:lnTo>
                <a:lnTo>
                  <a:pt x="840105" y="5040591"/>
                </a:lnTo>
                <a:lnTo>
                  <a:pt x="792432" y="5039262"/>
                </a:lnTo>
                <a:lnTo>
                  <a:pt x="745456" y="5035319"/>
                </a:lnTo>
                <a:lnTo>
                  <a:pt x="699250" y="5028835"/>
                </a:lnTo>
                <a:lnTo>
                  <a:pt x="653883" y="5019881"/>
                </a:lnTo>
                <a:lnTo>
                  <a:pt x="609427" y="5008527"/>
                </a:lnTo>
                <a:lnTo>
                  <a:pt x="565951" y="4994844"/>
                </a:lnTo>
                <a:lnTo>
                  <a:pt x="523529" y="4978903"/>
                </a:lnTo>
                <a:lnTo>
                  <a:pt x="482229" y="4960775"/>
                </a:lnTo>
                <a:lnTo>
                  <a:pt x="442124" y="4940531"/>
                </a:lnTo>
                <a:lnTo>
                  <a:pt x="403284" y="4918242"/>
                </a:lnTo>
                <a:lnTo>
                  <a:pt x="365779" y="4893979"/>
                </a:lnTo>
                <a:lnTo>
                  <a:pt x="329682" y="4867813"/>
                </a:lnTo>
                <a:lnTo>
                  <a:pt x="295062" y="4839815"/>
                </a:lnTo>
                <a:lnTo>
                  <a:pt x="261991" y="4810055"/>
                </a:lnTo>
                <a:lnTo>
                  <a:pt x="230540" y="4778605"/>
                </a:lnTo>
                <a:lnTo>
                  <a:pt x="200779" y="4745535"/>
                </a:lnTo>
                <a:lnTo>
                  <a:pt x="172780" y="4710917"/>
                </a:lnTo>
                <a:lnTo>
                  <a:pt x="146613" y="4674821"/>
                </a:lnTo>
                <a:lnTo>
                  <a:pt x="122350" y="4637318"/>
                </a:lnTo>
                <a:lnTo>
                  <a:pt x="100061" y="4598480"/>
                </a:lnTo>
                <a:lnTo>
                  <a:pt x="79817" y="4558376"/>
                </a:lnTo>
                <a:lnTo>
                  <a:pt x="61689" y="4517079"/>
                </a:lnTo>
                <a:lnTo>
                  <a:pt x="45748" y="4474658"/>
                </a:lnTo>
                <a:lnTo>
                  <a:pt x="32065" y="4431186"/>
                </a:lnTo>
                <a:lnTo>
                  <a:pt x="20710" y="4386732"/>
                </a:lnTo>
                <a:lnTo>
                  <a:pt x="11756" y="4341368"/>
                </a:lnTo>
                <a:lnTo>
                  <a:pt x="5272" y="4295165"/>
                </a:lnTo>
                <a:lnTo>
                  <a:pt x="1329" y="4248194"/>
                </a:lnTo>
                <a:lnTo>
                  <a:pt x="0" y="4200525"/>
                </a:lnTo>
                <a:lnTo>
                  <a:pt x="0" y="840105"/>
                </a:lnTo>
                <a:close/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82978" y="6171006"/>
            <a:ext cx="674624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i="1" spc="-25" dirty="0">
                <a:latin typeface="Calibri"/>
                <a:cs typeface="Calibri"/>
              </a:rPr>
              <a:t>Tomado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palestra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do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professor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Paris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Avgeriou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no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ICMC-USP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3/10/2014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5464" y="261950"/>
            <a:ext cx="19659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Referências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915400" y="6467475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52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71117"/>
            <a:ext cx="8200390" cy="482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Ian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Gorton.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2006.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Essential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Architecture.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Springer-Verlag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New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56880"/>
                </a:solidFill>
                <a:latin typeface="Calibri"/>
                <a:cs typeface="Calibri"/>
              </a:rPr>
              <a:t>York,</a:t>
            </a:r>
            <a:r>
              <a:rPr sz="18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Inc.,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Secaucus,</a:t>
            </a:r>
            <a:r>
              <a:rPr sz="1800" spc="5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NJ,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USA.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Jeff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Garland and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Richard </a:t>
            </a:r>
            <a:r>
              <a:rPr sz="1800" spc="-20" dirty="0">
                <a:solidFill>
                  <a:srgbClr val="556880"/>
                </a:solidFill>
                <a:latin typeface="Calibri"/>
                <a:cs typeface="Calibri"/>
              </a:rPr>
              <a:t>Anthony.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2003.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Large-Scale Software Architecture: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Practical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Guide</a:t>
            </a:r>
            <a:r>
              <a:rPr sz="1800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Using</a:t>
            </a:r>
            <a:r>
              <a:rPr sz="1800" spc="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UML. John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Wiley</a:t>
            </a:r>
            <a:r>
              <a:rPr sz="1800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&amp;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Sons,</a:t>
            </a:r>
            <a:r>
              <a:rPr sz="18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Inc.,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New</a:t>
            </a:r>
            <a:r>
              <a:rPr sz="1800" spc="3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556880"/>
                </a:solidFill>
                <a:latin typeface="Calibri"/>
                <a:cs typeface="Calibri"/>
              </a:rPr>
              <a:t>York,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75" dirty="0">
                <a:solidFill>
                  <a:srgbClr val="556880"/>
                </a:solidFill>
                <a:latin typeface="Calibri"/>
                <a:cs typeface="Calibri"/>
              </a:rPr>
              <a:t>NY,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USA.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2700" marR="10795" algn="just">
              <a:lnSpc>
                <a:spcPct val="100000"/>
              </a:lnSpc>
            </a:pP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Len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Bass,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Paul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Clements,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and 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Rick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Kazman. 2003.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Software Architecture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Practice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(2 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ed.).</a:t>
            </a:r>
            <a:r>
              <a:rPr sz="1800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Addison-Wesley</a:t>
            </a:r>
            <a:r>
              <a:rPr sz="1800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Longman</a:t>
            </a:r>
            <a:r>
              <a:rPr sz="1800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Publishing</a:t>
            </a:r>
            <a:r>
              <a:rPr sz="1800" spc="8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Co.,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Inc.,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Boston,</a:t>
            </a:r>
            <a:r>
              <a:rPr sz="18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MA,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USA.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Len</a:t>
            </a:r>
            <a:r>
              <a:rPr sz="1800" spc="2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Bass,</a:t>
            </a:r>
            <a:r>
              <a:rPr sz="1800" spc="8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David</a:t>
            </a:r>
            <a:r>
              <a:rPr sz="1800" spc="23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Garlan,</a:t>
            </a:r>
            <a:r>
              <a:rPr sz="1800" spc="2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Felix</a:t>
            </a:r>
            <a:r>
              <a:rPr sz="1800" spc="23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Bachmann,</a:t>
            </a:r>
            <a:r>
              <a:rPr sz="1800" spc="254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James</a:t>
            </a:r>
            <a:r>
              <a:rPr sz="1800" spc="24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Ivers,</a:t>
            </a:r>
            <a:r>
              <a:rPr sz="1800" spc="2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Judith</a:t>
            </a:r>
            <a:r>
              <a:rPr sz="1800" spc="23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Stafford,</a:t>
            </a:r>
            <a:r>
              <a:rPr sz="1800" spc="2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Paul</a:t>
            </a:r>
            <a:r>
              <a:rPr sz="1800" spc="23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Clements, </a:t>
            </a:r>
            <a:r>
              <a:rPr sz="1800" spc="-39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and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Paulo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Merson.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2010. Documenting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Software Architectures: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Views and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Beyond 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(2nd </a:t>
            </a:r>
            <a:r>
              <a:rPr sz="18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ed.).</a:t>
            </a:r>
            <a:r>
              <a:rPr sz="1800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</a:rPr>
              <a:t>Addison-Wesley</a:t>
            </a:r>
            <a:r>
              <a:rPr sz="1800" spc="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</a:rPr>
              <a:t>Professional.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SEI</a:t>
            </a:r>
            <a:r>
              <a:rPr sz="180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556880"/>
                </a:solidFill>
                <a:latin typeface="Calibri"/>
                <a:cs typeface="Calibri"/>
              </a:rPr>
              <a:t>(Software</a:t>
            </a:r>
            <a:r>
              <a:rPr sz="1800" i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56880"/>
                </a:solidFill>
                <a:latin typeface="Calibri"/>
                <a:cs typeface="Calibri"/>
              </a:rPr>
              <a:t>Engineering</a:t>
            </a:r>
            <a:r>
              <a:rPr sz="1800" i="1" spc="-6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56880"/>
                </a:solidFill>
                <a:latin typeface="Calibri"/>
                <a:cs typeface="Calibri"/>
              </a:rPr>
              <a:t>Institute)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15" dirty="0">
                <a:solidFill>
                  <a:srgbClr val="556880"/>
                </a:solidFill>
                <a:latin typeface="Calibri"/>
                <a:cs typeface="Calibri"/>
                <a:hlinkClick r:id="rId2"/>
              </a:rPr>
              <a:t>http://www.sei.cmu.edu/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  <a:spcBef>
                <a:spcPts val="1565"/>
              </a:spcBef>
            </a:pP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ISO/IEC</a:t>
            </a:r>
            <a:r>
              <a:rPr sz="1800" spc="-5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25010:2011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solidFill>
                  <a:srgbClr val="556880"/>
                </a:solidFill>
                <a:latin typeface="Calibri"/>
                <a:cs typeface="Calibri"/>
                <a:hlinkClick r:id="rId3"/>
              </a:rPr>
              <a:t>http://www.iso.org/iso/catalogue_detail.htm?csnumber=35733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479" y="0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1.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Introdução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à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9217" y="263397"/>
            <a:ext cx="18186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</a:t>
            </a:r>
            <a:r>
              <a:rPr sz="3600" spc="-15" dirty="0"/>
              <a:t>e</a:t>
            </a:r>
            <a:r>
              <a:rPr sz="3600" spc="-5" dirty="0"/>
              <a:t>fini</a:t>
            </a:r>
            <a:r>
              <a:rPr sz="3600" spc="-15" dirty="0"/>
              <a:t>ç</a:t>
            </a:r>
            <a:r>
              <a:rPr sz="3600" dirty="0"/>
              <a:t>ão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1309" y="998931"/>
            <a:ext cx="822642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556880"/>
                </a:solidFill>
                <a:latin typeface="Calibri"/>
                <a:cs typeface="Calibri"/>
              </a:rPr>
              <a:t>Arquitetura</a:t>
            </a:r>
            <a:r>
              <a:rPr sz="20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2000" b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556880"/>
                </a:solidFill>
                <a:latin typeface="Calibri"/>
                <a:cs typeface="Calibri"/>
              </a:rPr>
              <a:t>software:</a:t>
            </a:r>
            <a:r>
              <a:rPr sz="2000" b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(SEI</a:t>
            </a:r>
            <a:r>
              <a:rPr sz="1800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2005;</a:t>
            </a:r>
            <a:r>
              <a:rPr sz="1800" spc="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Garlan</a:t>
            </a:r>
            <a:r>
              <a:rPr sz="1800" spc="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et al.</a:t>
            </a:r>
            <a:r>
              <a:rPr sz="1800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56880"/>
                </a:solidFill>
                <a:latin typeface="Calibri"/>
                <a:cs typeface="Calibri"/>
              </a:rPr>
              <a:t>2000)</a:t>
            </a:r>
            <a:endParaRPr sz="1800">
              <a:latin typeface="Calibri"/>
              <a:cs typeface="Calibri"/>
            </a:endParaRPr>
          </a:p>
          <a:p>
            <a:pPr marL="469900" marR="5080" algn="just">
              <a:lnSpc>
                <a:spcPct val="100000"/>
              </a:lnSpc>
            </a:pP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Estrutura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componentes </a:t>
            </a:r>
            <a:r>
              <a:rPr sz="2000" i="1" spc="-15" dirty="0">
                <a:solidFill>
                  <a:srgbClr val="556880"/>
                </a:solidFill>
                <a:latin typeface="Calibri"/>
                <a:cs typeface="Calibri"/>
              </a:rPr>
              <a:t>de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um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programa/sistema,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os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relacionamentos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entre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esses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componentes,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556880"/>
                </a:solidFill>
                <a:latin typeface="Calibri"/>
                <a:cs typeface="Calibri"/>
              </a:rPr>
              <a:t>os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princípios</a:t>
            </a:r>
            <a:r>
              <a:rPr sz="2000" i="1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2000" i="1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diretrizes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que</a:t>
            </a:r>
            <a:r>
              <a:rPr sz="2000" i="1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governam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556880"/>
                </a:solidFill>
                <a:latin typeface="Calibri"/>
                <a:cs typeface="Calibri"/>
              </a:rPr>
              <a:t>os </a:t>
            </a:r>
            <a:r>
              <a:rPr sz="2000" i="1" spc="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projetos</a:t>
            </a:r>
            <a:r>
              <a:rPr sz="2000" i="1" spc="-2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e</a:t>
            </a:r>
            <a:r>
              <a:rPr sz="2000" i="1" spc="-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a</a:t>
            </a:r>
            <a:r>
              <a:rPr sz="2000" i="1" spc="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evolução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556880"/>
                </a:solidFill>
                <a:latin typeface="Calibri"/>
                <a:cs typeface="Calibri"/>
              </a:rPr>
              <a:t>dos</a:t>
            </a:r>
            <a:r>
              <a:rPr sz="2000" i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556880"/>
                </a:solidFill>
                <a:latin typeface="Calibri"/>
                <a:cs typeface="Calibri"/>
              </a:rPr>
              <a:t>softwares.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1731" y="1039241"/>
            <a:ext cx="313690" cy="313690"/>
            <a:chOff x="141731" y="1039241"/>
            <a:chExt cx="313690" cy="313690"/>
          </a:xfrm>
        </p:grpSpPr>
        <p:sp>
          <p:nvSpPr>
            <p:cNvPr id="6" name="object 6"/>
            <p:cNvSpPr/>
            <p:nvPr/>
          </p:nvSpPr>
          <p:spPr>
            <a:xfrm>
              <a:off x="154431" y="105194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144005" y="0"/>
                  </a:moveTo>
                  <a:lnTo>
                    <a:pt x="102679" y="44323"/>
                  </a:lnTo>
                  <a:lnTo>
                    <a:pt x="42176" y="42163"/>
                  </a:lnTo>
                  <a:lnTo>
                    <a:pt x="44221" y="102743"/>
                  </a:lnTo>
                  <a:lnTo>
                    <a:pt x="0" y="144018"/>
                  </a:lnTo>
                  <a:lnTo>
                    <a:pt x="44221" y="185420"/>
                  </a:lnTo>
                  <a:lnTo>
                    <a:pt x="42176" y="245872"/>
                  </a:lnTo>
                  <a:lnTo>
                    <a:pt x="102679" y="243839"/>
                  </a:lnTo>
                  <a:lnTo>
                    <a:pt x="144005" y="288036"/>
                  </a:lnTo>
                  <a:lnTo>
                    <a:pt x="185343" y="243839"/>
                  </a:lnTo>
                  <a:lnTo>
                    <a:pt x="245846" y="245872"/>
                  </a:lnTo>
                  <a:lnTo>
                    <a:pt x="243801" y="185420"/>
                  </a:lnTo>
                  <a:lnTo>
                    <a:pt x="288023" y="144018"/>
                  </a:lnTo>
                  <a:lnTo>
                    <a:pt x="243801" y="102743"/>
                  </a:lnTo>
                  <a:lnTo>
                    <a:pt x="245846" y="42163"/>
                  </a:lnTo>
                  <a:lnTo>
                    <a:pt x="185343" y="44323"/>
                  </a:lnTo>
                  <a:lnTo>
                    <a:pt x="14400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431" y="1051941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0" y="144018"/>
                  </a:moveTo>
                  <a:lnTo>
                    <a:pt x="44221" y="102743"/>
                  </a:lnTo>
                  <a:lnTo>
                    <a:pt x="42176" y="42163"/>
                  </a:lnTo>
                  <a:lnTo>
                    <a:pt x="102679" y="44323"/>
                  </a:lnTo>
                  <a:lnTo>
                    <a:pt x="144005" y="0"/>
                  </a:lnTo>
                  <a:lnTo>
                    <a:pt x="185343" y="44323"/>
                  </a:lnTo>
                  <a:lnTo>
                    <a:pt x="245846" y="42163"/>
                  </a:lnTo>
                  <a:lnTo>
                    <a:pt x="243801" y="102743"/>
                  </a:lnTo>
                  <a:lnTo>
                    <a:pt x="288023" y="144018"/>
                  </a:lnTo>
                  <a:lnTo>
                    <a:pt x="243801" y="185420"/>
                  </a:lnTo>
                  <a:lnTo>
                    <a:pt x="245846" y="245872"/>
                  </a:lnTo>
                  <a:lnTo>
                    <a:pt x="185343" y="243839"/>
                  </a:lnTo>
                  <a:lnTo>
                    <a:pt x="144005" y="288036"/>
                  </a:lnTo>
                  <a:lnTo>
                    <a:pt x="102679" y="243839"/>
                  </a:lnTo>
                  <a:lnTo>
                    <a:pt x="42176" y="245872"/>
                  </a:lnTo>
                  <a:lnTo>
                    <a:pt x="44221" y="185420"/>
                  </a:lnTo>
                  <a:lnTo>
                    <a:pt x="0" y="14401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70874" y="2561335"/>
            <a:ext cx="7264400" cy="4113529"/>
            <a:chOff x="970874" y="2561335"/>
            <a:chExt cx="7264400" cy="411352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874" y="2767713"/>
              <a:ext cx="7263961" cy="39068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7801" y="2574035"/>
              <a:ext cx="3312795" cy="422909"/>
            </a:xfrm>
            <a:custGeom>
              <a:avLst/>
              <a:gdLst/>
              <a:ahLst/>
              <a:cxnLst/>
              <a:rect l="l" t="t" r="r" b="b"/>
              <a:pathLst>
                <a:path w="3312795" h="422910">
                  <a:moveTo>
                    <a:pt x="3241929" y="0"/>
                  </a:moveTo>
                  <a:lnTo>
                    <a:pt x="70485" y="0"/>
                  </a:lnTo>
                  <a:lnTo>
                    <a:pt x="43076" y="5530"/>
                  </a:lnTo>
                  <a:lnTo>
                    <a:pt x="20669" y="20621"/>
                  </a:lnTo>
                  <a:lnTo>
                    <a:pt x="5548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48" y="379886"/>
                  </a:lnTo>
                  <a:lnTo>
                    <a:pt x="20669" y="402288"/>
                  </a:lnTo>
                  <a:lnTo>
                    <a:pt x="43076" y="417379"/>
                  </a:lnTo>
                  <a:lnTo>
                    <a:pt x="70485" y="422910"/>
                  </a:lnTo>
                  <a:lnTo>
                    <a:pt x="3241929" y="422910"/>
                  </a:lnTo>
                  <a:lnTo>
                    <a:pt x="3269337" y="417379"/>
                  </a:lnTo>
                  <a:lnTo>
                    <a:pt x="3291744" y="402288"/>
                  </a:lnTo>
                  <a:lnTo>
                    <a:pt x="3306865" y="379886"/>
                  </a:lnTo>
                  <a:lnTo>
                    <a:pt x="3312414" y="352425"/>
                  </a:lnTo>
                  <a:lnTo>
                    <a:pt x="3312414" y="70485"/>
                  </a:lnTo>
                  <a:lnTo>
                    <a:pt x="3306865" y="43023"/>
                  </a:lnTo>
                  <a:lnTo>
                    <a:pt x="3291744" y="20621"/>
                  </a:lnTo>
                  <a:lnTo>
                    <a:pt x="3269337" y="5530"/>
                  </a:lnTo>
                  <a:lnTo>
                    <a:pt x="3241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7801" y="2574035"/>
              <a:ext cx="3312795" cy="422909"/>
            </a:xfrm>
            <a:custGeom>
              <a:avLst/>
              <a:gdLst/>
              <a:ahLst/>
              <a:cxnLst/>
              <a:rect l="l" t="t" r="r" b="b"/>
              <a:pathLst>
                <a:path w="3312795" h="422910">
                  <a:moveTo>
                    <a:pt x="0" y="70485"/>
                  </a:moveTo>
                  <a:lnTo>
                    <a:pt x="5548" y="43023"/>
                  </a:lnTo>
                  <a:lnTo>
                    <a:pt x="20669" y="20621"/>
                  </a:lnTo>
                  <a:lnTo>
                    <a:pt x="43076" y="5530"/>
                  </a:lnTo>
                  <a:lnTo>
                    <a:pt x="70485" y="0"/>
                  </a:lnTo>
                  <a:lnTo>
                    <a:pt x="3241929" y="0"/>
                  </a:lnTo>
                  <a:lnTo>
                    <a:pt x="3269337" y="5530"/>
                  </a:lnTo>
                  <a:lnTo>
                    <a:pt x="3291744" y="20621"/>
                  </a:lnTo>
                  <a:lnTo>
                    <a:pt x="3306865" y="43023"/>
                  </a:lnTo>
                  <a:lnTo>
                    <a:pt x="3312414" y="70485"/>
                  </a:lnTo>
                  <a:lnTo>
                    <a:pt x="3312414" y="352425"/>
                  </a:lnTo>
                  <a:lnTo>
                    <a:pt x="3306865" y="379886"/>
                  </a:lnTo>
                  <a:lnTo>
                    <a:pt x="3291744" y="402288"/>
                  </a:lnTo>
                  <a:lnTo>
                    <a:pt x="3269337" y="417379"/>
                  </a:lnTo>
                  <a:lnTo>
                    <a:pt x="3241929" y="422910"/>
                  </a:lnTo>
                  <a:lnTo>
                    <a:pt x="70485" y="422910"/>
                  </a:lnTo>
                  <a:lnTo>
                    <a:pt x="43076" y="417379"/>
                  </a:lnTo>
                  <a:lnTo>
                    <a:pt x="20669" y="402288"/>
                  </a:lnTo>
                  <a:lnTo>
                    <a:pt x="5548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652" y="341452"/>
            <a:ext cx="883729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62045" marR="5080" indent="-3649979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Diferença</a:t>
            </a:r>
            <a:r>
              <a:rPr spc="15" dirty="0"/>
              <a:t> </a:t>
            </a:r>
            <a:r>
              <a:rPr spc="-25" dirty="0"/>
              <a:t>entre</a:t>
            </a:r>
            <a:r>
              <a:rPr spc="35" dirty="0"/>
              <a:t> </a:t>
            </a:r>
            <a:r>
              <a:rPr spc="-25" dirty="0"/>
              <a:t>Arquitetura</a:t>
            </a:r>
            <a:r>
              <a:rPr spc="65" dirty="0"/>
              <a:t> </a:t>
            </a:r>
            <a:r>
              <a:rPr spc="-15" dirty="0"/>
              <a:t>de</a:t>
            </a:r>
            <a:r>
              <a:rPr spc="10" dirty="0"/>
              <a:t> </a:t>
            </a:r>
            <a:r>
              <a:rPr spc="-15" dirty="0"/>
              <a:t>Software</a:t>
            </a:r>
            <a:r>
              <a:rPr spc="10" dirty="0"/>
              <a:t> </a:t>
            </a:r>
            <a:r>
              <a:rPr spc="-5" dirty="0"/>
              <a:t>e</a:t>
            </a:r>
            <a:r>
              <a:rPr spc="-10" dirty="0"/>
              <a:t> Design</a:t>
            </a:r>
            <a:r>
              <a:rPr dirty="0"/>
              <a:t> </a:t>
            </a:r>
            <a:r>
              <a:rPr spc="-15" dirty="0"/>
              <a:t>de </a:t>
            </a:r>
            <a:r>
              <a:rPr spc="-710" dirty="0"/>
              <a:t> </a:t>
            </a:r>
            <a:r>
              <a:rPr spc="-15" dirty="0"/>
              <a:t>Software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1.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Introdução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à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644218"/>
            <a:ext cx="84042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  <a:tab pos="732155" algn="l"/>
                <a:tab pos="2326640" algn="l"/>
                <a:tab pos="2677160" algn="l"/>
                <a:tab pos="3839210" algn="l"/>
                <a:tab pos="4545965" algn="l"/>
                <a:tab pos="5299075" algn="l"/>
                <a:tab pos="6080125" algn="l"/>
                <a:tab pos="7180580" algn="l"/>
                <a:tab pos="8013065" algn="l"/>
              </a:tabLst>
            </a:pPr>
            <a:r>
              <a:rPr sz="2400" dirty="0">
                <a:latin typeface="Calibri"/>
                <a:cs typeface="Calibri"/>
              </a:rPr>
              <a:t>A	a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q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tu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	é	</a:t>
            </a:r>
            <a:r>
              <a:rPr sz="2400" i="1" spc="-15" dirty="0">
                <a:latin typeface="Calibri"/>
                <a:cs typeface="Calibri"/>
              </a:rPr>
              <a:t>p</a:t>
            </a:r>
            <a:r>
              <a:rPr sz="2400" i="1" spc="-10" dirty="0">
                <a:latin typeface="Calibri"/>
                <a:cs typeface="Calibri"/>
              </a:rPr>
              <a:t>r</a:t>
            </a:r>
            <a:r>
              <a:rPr sz="2400" i="1" spc="-15" dirty="0">
                <a:latin typeface="Calibri"/>
                <a:cs typeface="Calibri"/>
              </a:rPr>
              <a:t>o</a:t>
            </a:r>
            <a:r>
              <a:rPr sz="2400" i="1" spc="-5" dirty="0">
                <a:latin typeface="Calibri"/>
                <a:cs typeface="Calibri"/>
              </a:rPr>
              <a:t>j</a:t>
            </a:r>
            <a:r>
              <a:rPr sz="2400" i="1" spc="-20" dirty="0">
                <a:latin typeface="Calibri"/>
                <a:cs typeface="Calibri"/>
              </a:rPr>
              <a:t>e</a:t>
            </a:r>
            <a:r>
              <a:rPr sz="2400" i="1" spc="-15" dirty="0">
                <a:latin typeface="Calibri"/>
                <a:cs typeface="Calibri"/>
              </a:rPr>
              <a:t>t</a:t>
            </a:r>
            <a:r>
              <a:rPr sz="2400" i="1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,	mas	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em	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7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j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2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ser</a:t>
            </a:r>
            <a:endParaRPr sz="24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considerado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arquitetura.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356870" marR="6985" indent="-344805" algn="just">
              <a:lnSpc>
                <a:spcPct val="100000"/>
              </a:lnSpc>
              <a:buFont typeface="Arial MT"/>
              <a:buChar char="•"/>
              <a:tabLst>
                <a:tab pos="357505" algn="l"/>
              </a:tabLst>
            </a:pPr>
            <a:r>
              <a:rPr sz="2400" i="1" spc="-10" dirty="0">
                <a:latin typeface="Calibri"/>
                <a:cs typeface="Calibri"/>
              </a:rPr>
              <a:t>Ou</a:t>
            </a:r>
            <a:r>
              <a:rPr sz="2400" i="1" spc="50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seja,</a:t>
            </a:r>
            <a:r>
              <a:rPr sz="2400" i="1" spc="509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muitas</a:t>
            </a:r>
            <a:r>
              <a:rPr sz="2400" i="1" spc="509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decisões</a:t>
            </a:r>
            <a:r>
              <a:rPr sz="2400" i="1" spc="5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</a:t>
            </a:r>
            <a:r>
              <a:rPr sz="2400" i="1" spc="49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projeto</a:t>
            </a:r>
            <a:r>
              <a:rPr sz="2400" i="1" spc="50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não</a:t>
            </a:r>
            <a:r>
              <a:rPr sz="2400" i="1" spc="509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são</a:t>
            </a:r>
            <a:r>
              <a:rPr sz="2400" i="1" spc="50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consideradas</a:t>
            </a:r>
            <a:r>
              <a:rPr sz="2400" i="1" spc="52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na </a:t>
            </a:r>
            <a:r>
              <a:rPr sz="2400" i="1" spc="-53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arquitetura, </a:t>
            </a:r>
            <a:r>
              <a:rPr sz="2400" i="1" spc="-5" dirty="0">
                <a:latin typeface="Calibri"/>
                <a:cs typeface="Calibri"/>
              </a:rPr>
              <a:t>mas </a:t>
            </a:r>
            <a:r>
              <a:rPr sz="2400" i="1" dirty="0">
                <a:latin typeface="Calibri"/>
                <a:cs typeface="Calibri"/>
              </a:rPr>
              <a:t>são </a:t>
            </a:r>
            <a:r>
              <a:rPr sz="2400" i="1" spc="-10" dirty="0">
                <a:latin typeface="Calibri"/>
                <a:cs typeface="Calibri"/>
              </a:rPr>
              <a:t>deixadas </a:t>
            </a:r>
            <a:r>
              <a:rPr sz="2400" i="1" spc="-5" dirty="0">
                <a:latin typeface="Calibri"/>
                <a:cs typeface="Calibri"/>
              </a:rPr>
              <a:t>para </a:t>
            </a:r>
            <a:r>
              <a:rPr sz="2400" i="1" spc="-10" dirty="0">
                <a:latin typeface="Calibri"/>
                <a:cs typeface="Calibri"/>
              </a:rPr>
              <a:t>que </a:t>
            </a:r>
            <a:r>
              <a:rPr sz="2400" i="1" spc="-5" dirty="0">
                <a:latin typeface="Calibri"/>
                <a:cs typeface="Calibri"/>
              </a:rPr>
              <a:t>os </a:t>
            </a:r>
            <a:r>
              <a:rPr sz="2400" i="1" dirty="0">
                <a:latin typeface="Calibri"/>
                <a:cs typeface="Calibri"/>
              </a:rPr>
              <a:t>programadores </a:t>
            </a:r>
            <a:r>
              <a:rPr sz="2400" i="1" spc="-10" dirty="0">
                <a:latin typeface="Calibri"/>
                <a:cs typeface="Calibri"/>
              </a:rPr>
              <a:t>ou 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outros</a:t>
            </a:r>
            <a:r>
              <a:rPr sz="2400" i="1" spc="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projetistas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façam.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350">
              <a:latin typeface="Calibri"/>
              <a:cs typeface="Calibri"/>
            </a:endParaRPr>
          </a:p>
          <a:p>
            <a:pPr marL="356870" marR="5080" indent="-344805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7505" algn="l"/>
              </a:tabLst>
            </a:pP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arquitetura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estabelece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restrições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nas</a:t>
            </a:r>
            <a:r>
              <a:rPr sz="2400" i="1" spc="-5" dirty="0">
                <a:latin typeface="Calibri"/>
                <a:cs typeface="Calibri"/>
              </a:rPr>
              <a:t> atividades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futuras,</a:t>
            </a:r>
            <a:r>
              <a:rPr sz="2400" i="1" spc="5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 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essas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atividades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devem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produzir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artefatos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(código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5" dirty="0">
                <a:latin typeface="Calibri"/>
                <a:cs typeface="Calibri"/>
              </a:rPr>
              <a:t>ou</a:t>
            </a:r>
            <a:r>
              <a:rPr sz="2400" i="1" spc="1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projeto </a:t>
            </a:r>
            <a:r>
              <a:rPr sz="2400" i="1" spc="-5" dirty="0">
                <a:latin typeface="Calibri"/>
                <a:cs typeface="Calibri"/>
              </a:rPr>
              <a:t> mais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detalhados)</a:t>
            </a:r>
            <a:r>
              <a:rPr sz="2400" i="1" spc="4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conforme</a:t>
            </a:r>
            <a:r>
              <a:rPr sz="2400" i="1" spc="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à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arquitetura.</a:t>
            </a:r>
            <a:r>
              <a:rPr sz="2400" i="1" spc="4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56880"/>
                </a:solidFill>
                <a:latin typeface="Calibri"/>
                <a:cs typeface="Calibri"/>
              </a:rPr>
              <a:t>(Clements</a:t>
            </a:r>
            <a:r>
              <a:rPr sz="2400" spc="-4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56880"/>
                </a:solidFill>
                <a:latin typeface="Calibri"/>
                <a:cs typeface="Calibri"/>
              </a:rPr>
              <a:t>et</a:t>
            </a:r>
            <a:r>
              <a:rPr sz="2400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al.</a:t>
            </a:r>
            <a:r>
              <a:rPr sz="2400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56880"/>
                </a:solidFill>
                <a:latin typeface="Calibri"/>
                <a:cs typeface="Calibri"/>
              </a:rPr>
              <a:t>2010).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420" y="294472"/>
            <a:ext cx="6750050" cy="86042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pc="-10" dirty="0"/>
              <a:t>Importância</a:t>
            </a:r>
            <a:r>
              <a:rPr spc="25" dirty="0"/>
              <a:t> </a:t>
            </a:r>
            <a:r>
              <a:rPr spc="-15" dirty="0"/>
              <a:t>da</a:t>
            </a:r>
            <a:r>
              <a:rPr dirty="0"/>
              <a:t> </a:t>
            </a:r>
            <a:r>
              <a:rPr spc="-30" dirty="0"/>
              <a:t>Arquitetura</a:t>
            </a:r>
            <a:r>
              <a:rPr spc="65" dirty="0"/>
              <a:t> </a:t>
            </a:r>
            <a:r>
              <a:rPr spc="-15" dirty="0"/>
              <a:t>de</a:t>
            </a:r>
            <a:r>
              <a:rPr spc="15" dirty="0"/>
              <a:t> </a:t>
            </a:r>
            <a:r>
              <a:rPr spc="-15" dirty="0"/>
              <a:t>Software</a:t>
            </a:r>
          </a:p>
          <a:p>
            <a:pPr marR="588645" algn="ctr">
              <a:lnSpc>
                <a:spcPct val="100000"/>
              </a:lnSpc>
              <a:spcBef>
                <a:spcPts val="209"/>
              </a:spcBef>
            </a:pPr>
            <a:r>
              <a:rPr sz="1800" b="0" dirty="0">
                <a:latin typeface="Calibri"/>
                <a:cs typeface="Calibri"/>
              </a:rPr>
              <a:t>(Bass</a:t>
            </a:r>
            <a:r>
              <a:rPr sz="1800" b="0" spc="-3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et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al. 2003).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2700" y="0"/>
            <a:ext cx="9169400" cy="262890"/>
            <a:chOff x="-12700" y="0"/>
            <a:chExt cx="9169400" cy="26289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  <a:lnTo>
                    <a:pt x="0" y="0"/>
                  </a:lnTo>
                  <a:lnTo>
                    <a:pt x="0" y="237490"/>
                  </a:lnTo>
                  <a:close/>
                </a:path>
              </a:pathLst>
            </a:custGeom>
            <a:solidFill>
              <a:srgbClr val="B8C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237490"/>
            </a:xfrm>
            <a:custGeom>
              <a:avLst/>
              <a:gdLst/>
              <a:ahLst/>
              <a:cxnLst/>
              <a:rect l="l" t="t" r="r" b="b"/>
              <a:pathLst>
                <a:path w="9144000" h="237490">
                  <a:moveTo>
                    <a:pt x="0" y="237490"/>
                  </a:moveTo>
                  <a:lnTo>
                    <a:pt x="9143991" y="237490"/>
                  </a:lnTo>
                  <a:lnTo>
                    <a:pt x="9143991" y="0"/>
                  </a:lnTo>
                </a:path>
              </a:pathLst>
            </a:custGeom>
            <a:ln w="25400">
              <a:solidFill>
                <a:srgbClr val="B8C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479" y="0"/>
            <a:ext cx="2549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1.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6880"/>
                </a:solidFill>
                <a:latin typeface="Calibri"/>
                <a:cs typeface="Calibri"/>
              </a:rPr>
              <a:t>Introdução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à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 Arquitetura</a:t>
            </a:r>
            <a:r>
              <a:rPr sz="1200" b="1" spc="1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6880"/>
                </a:solidFill>
                <a:latin typeface="Calibri"/>
                <a:cs typeface="Calibri"/>
              </a:rPr>
              <a:t>de</a:t>
            </a:r>
            <a:r>
              <a:rPr sz="1200" b="1" spc="-25" dirty="0">
                <a:solidFill>
                  <a:srgbClr val="55688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6880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1957527"/>
            <a:ext cx="79082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Comunicação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entre</a:t>
            </a:r>
            <a:r>
              <a:rPr sz="1800" b="1" spc="-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stakeholders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arquitetura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software representa </a:t>
            </a:r>
            <a:r>
              <a:rPr sz="1800" spc="-5" dirty="0">
                <a:latin typeface="Calibri"/>
                <a:cs typeface="Calibri"/>
              </a:rPr>
              <a:t>uma </a:t>
            </a:r>
            <a:r>
              <a:rPr sz="1800" spc="-15" dirty="0">
                <a:latin typeface="Calibri"/>
                <a:cs typeface="Calibri"/>
              </a:rPr>
              <a:t>abstração </a:t>
            </a:r>
            <a:r>
              <a:rPr sz="1800" spc="-5" dirty="0">
                <a:latin typeface="Calibri"/>
                <a:cs typeface="Calibri"/>
              </a:rPr>
              <a:t>comum de um </a:t>
            </a:r>
            <a:r>
              <a:rPr sz="1800" spc="-10" dirty="0">
                <a:latin typeface="Calibri"/>
                <a:cs typeface="Calibri"/>
              </a:rPr>
              <a:t>sistema </a:t>
            </a:r>
            <a:r>
              <a:rPr sz="1800" dirty="0">
                <a:latin typeface="Calibri"/>
                <a:cs typeface="Calibri"/>
              </a:rPr>
              <a:t>que 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maioria </a:t>
            </a:r>
            <a:r>
              <a:rPr sz="1800" dirty="0">
                <a:latin typeface="Calibri"/>
                <a:cs typeface="Calibri"/>
              </a:rPr>
              <a:t>(ou </a:t>
            </a:r>
            <a:r>
              <a:rPr sz="1800" spc="-10" dirty="0">
                <a:latin typeface="Calibri"/>
                <a:cs typeface="Calibri"/>
              </a:rPr>
              <a:t>todos) </a:t>
            </a:r>
            <a:r>
              <a:rPr sz="1800" spc="5" dirty="0">
                <a:latin typeface="Calibri"/>
                <a:cs typeface="Calibri"/>
              </a:rPr>
              <a:t>os </a:t>
            </a:r>
            <a:r>
              <a:rPr sz="1800" spc="-15" dirty="0">
                <a:latin typeface="Calibri"/>
                <a:cs typeface="Calibri"/>
              </a:rPr>
              <a:t>stakeholders </a:t>
            </a:r>
            <a:r>
              <a:rPr sz="1800" spc="-5" dirty="0">
                <a:latin typeface="Calibri"/>
                <a:cs typeface="Calibri"/>
              </a:rPr>
              <a:t>podem utilizar como base para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entendimento,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negociação,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consenso,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0" dirty="0">
                <a:latin typeface="Calibri"/>
                <a:cs typeface="Calibri"/>
              </a:rPr>
              <a:t> comunicação.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3782390"/>
            <a:ext cx="791019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Abstração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transferível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 do 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sistema</a:t>
            </a:r>
            <a:endParaRPr sz="18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arquitetura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constitui</a:t>
            </a:r>
            <a:r>
              <a:rPr sz="1800" spc="-5" dirty="0">
                <a:latin typeface="Calibri"/>
                <a:cs typeface="Calibri"/>
              </a:rPr>
              <a:t> um</a:t>
            </a:r>
            <a:r>
              <a:rPr sz="1800" dirty="0">
                <a:latin typeface="Calibri"/>
                <a:cs typeface="Calibri"/>
              </a:rPr>
              <a:t> modelo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relativamente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pequeno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compreensível, </a:t>
            </a:r>
            <a:r>
              <a:rPr sz="1800" spc="5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como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sistema </a:t>
            </a:r>
            <a:r>
              <a:rPr sz="1800" dirty="0">
                <a:latin typeface="Calibri"/>
                <a:cs typeface="Calibri"/>
              </a:rPr>
              <a:t>é </a:t>
            </a:r>
            <a:r>
              <a:rPr sz="1800" spc="-10" dirty="0">
                <a:latin typeface="Calibri"/>
                <a:cs typeface="Calibri"/>
              </a:rPr>
              <a:t>estruturado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como </a:t>
            </a:r>
            <a:r>
              <a:rPr sz="1800" spc="-10" dirty="0">
                <a:latin typeface="Calibri"/>
                <a:cs typeface="Calibri"/>
              </a:rPr>
              <a:t>seus elementos trabalham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juntos.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transferível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sistema.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Esse</a:t>
            </a:r>
            <a:r>
              <a:rPr sz="1800" spc="5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modelo</a:t>
            </a:r>
            <a:r>
              <a:rPr sz="1800" spc="5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5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</a:t>
            </a:r>
            <a:r>
              <a:rPr sz="1800" spc="6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utilizado</a:t>
            </a:r>
            <a:r>
              <a:rPr sz="1800" spc="5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</a:t>
            </a:r>
            <a:r>
              <a:rPr sz="1800" spc="5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outros</a:t>
            </a:r>
            <a:r>
              <a:rPr sz="1800" spc="5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sistemas</a:t>
            </a:r>
            <a:r>
              <a:rPr sz="1800" spc="5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5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tenham</a:t>
            </a:r>
            <a:r>
              <a:rPr sz="1800" spc="5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atributos</a:t>
            </a:r>
            <a:r>
              <a:rPr sz="1800" spc="5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qualidade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requisitos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funcionais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593408"/>
            <a:ext cx="7773034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57450" marR="5080" indent="-2445385">
              <a:lnSpc>
                <a:spcPct val="100000"/>
              </a:lnSpc>
              <a:spcBef>
                <a:spcPts val="105"/>
              </a:spcBef>
            </a:pPr>
            <a:r>
              <a:rPr sz="6000" spc="-5" dirty="0">
                <a:latin typeface="+mj-lt"/>
              </a:rPr>
              <a:t>Funções</a:t>
            </a:r>
            <a:r>
              <a:rPr sz="6000" spc="-20" dirty="0">
                <a:latin typeface="+mj-lt"/>
              </a:rPr>
              <a:t> </a:t>
            </a:r>
            <a:r>
              <a:rPr sz="6000" dirty="0">
                <a:latin typeface="+mj-lt"/>
              </a:rPr>
              <a:t>do </a:t>
            </a:r>
            <a:r>
              <a:rPr sz="6000" spc="-30" dirty="0">
                <a:latin typeface="+mj-lt"/>
              </a:rPr>
              <a:t>Arquiteto</a:t>
            </a:r>
            <a:r>
              <a:rPr sz="6000" spc="5" dirty="0">
                <a:latin typeface="+mj-lt"/>
              </a:rPr>
              <a:t> </a:t>
            </a:r>
            <a:r>
              <a:rPr sz="6000" dirty="0">
                <a:latin typeface="+mj-lt"/>
              </a:rPr>
              <a:t>de </a:t>
            </a:r>
            <a:r>
              <a:rPr sz="6000" spc="-1345" dirty="0">
                <a:latin typeface="+mj-lt"/>
              </a:rPr>
              <a:t> </a:t>
            </a:r>
            <a:r>
              <a:rPr sz="6000" spc="-20" dirty="0">
                <a:latin typeface="+mj-lt"/>
              </a:rPr>
              <a:t>Software</a:t>
            </a:r>
            <a:endParaRPr sz="60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4107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4D4D4D"/>
      </a:dk2>
      <a:lt2>
        <a:srgbClr val="777777"/>
      </a:lt2>
      <a:accent1>
        <a:srgbClr val="969696"/>
      </a:accent1>
      <a:accent2>
        <a:srgbClr val="C0C0C0"/>
      </a:accent2>
      <a:accent3>
        <a:srgbClr val="FFFFFF"/>
      </a:accent3>
      <a:accent4>
        <a:srgbClr val="404040"/>
      </a:accent4>
      <a:accent5>
        <a:srgbClr val="C9C9C9"/>
      </a:accent5>
      <a:accent6>
        <a:srgbClr val="AEAEAE"/>
      </a:accent6>
      <a:hlink>
        <a:srgbClr val="CC00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18191C"/>
        </a:lt2>
        <a:accent1>
          <a:srgbClr val="1F2229"/>
        </a:accent1>
        <a:accent2>
          <a:srgbClr val="3B4A61"/>
        </a:accent2>
        <a:accent3>
          <a:srgbClr val="FFFFFF"/>
        </a:accent3>
        <a:accent4>
          <a:srgbClr val="404040"/>
        </a:accent4>
        <a:accent5>
          <a:srgbClr val="ABABAC"/>
        </a:accent5>
        <a:accent6>
          <a:srgbClr val="354257"/>
        </a:accent6>
        <a:hlink>
          <a:srgbClr val="718CA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303030"/>
        </a:lt2>
        <a:accent1>
          <a:srgbClr val="C6714B"/>
        </a:accent1>
        <a:accent2>
          <a:srgbClr val="7FC3C3"/>
        </a:accent2>
        <a:accent3>
          <a:srgbClr val="FFFFFF"/>
        </a:accent3>
        <a:accent4>
          <a:srgbClr val="404040"/>
        </a:accent4>
        <a:accent5>
          <a:srgbClr val="DFBBB1"/>
        </a:accent5>
        <a:accent6>
          <a:srgbClr val="72B0B0"/>
        </a:accent6>
        <a:hlink>
          <a:srgbClr val="5D5D5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292929"/>
        </a:lt2>
        <a:accent1>
          <a:srgbClr val="4D4D4D"/>
        </a:accent1>
        <a:accent2>
          <a:srgbClr val="5F5F5F"/>
        </a:accent2>
        <a:accent3>
          <a:srgbClr val="FFFFFF"/>
        </a:accent3>
        <a:accent4>
          <a:srgbClr val="404040"/>
        </a:accent4>
        <a:accent5>
          <a:srgbClr val="B2B2B2"/>
        </a:accent5>
        <a:accent6>
          <a:srgbClr val="555555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777777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AEAEAE"/>
        </a:accent6>
        <a:hlink>
          <a:srgbClr val="CC00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</TotalTime>
  <Words>3393</Words>
  <Application>Microsoft Office PowerPoint</Application>
  <PresentationFormat>Apresentação na tela (4:3)</PresentationFormat>
  <Paragraphs>600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Arial MT</vt:lpstr>
      <vt:lpstr>Calibri</vt:lpstr>
      <vt:lpstr>Times New Roman</vt:lpstr>
      <vt:lpstr>template</vt:lpstr>
      <vt:lpstr>Arquitetura de Software</vt:lpstr>
      <vt:lpstr>Apresentação do PowerPoint</vt:lpstr>
      <vt:lpstr>Apresentação do PowerPoint</vt:lpstr>
      <vt:lpstr>Introdução à Arquitetura de  Software</vt:lpstr>
      <vt:lpstr>Arquitetura de software tem emergido como uma sub-disciplina importante da  engenharia de software (Clements et al. 2010).</vt:lpstr>
      <vt:lpstr>Definição</vt:lpstr>
      <vt:lpstr>Diferença entre Arquitetura de Software e Design de  Software</vt:lpstr>
      <vt:lpstr>Importância da Arquitetura de Software (Bass et al. 2003).</vt:lpstr>
      <vt:lpstr>Funções do Arquiteto de  Software</vt:lpstr>
      <vt:lpstr>As funções e responsabilidades do arquiteto variam dependendo do tipo de sistema. As mais comuns são (Garland and Anthony 2003).:</vt:lpstr>
      <vt:lpstr>Processo de Desenvolvimento  e a Arquitetura de Software</vt:lpstr>
      <vt:lpstr>Projeto da Arquitetura de Software</vt:lpstr>
      <vt:lpstr>Processo de Projeto da Arquitetura de Software</vt:lpstr>
      <vt:lpstr>Processo de Projeto da  Arquitetura de Software</vt:lpstr>
      <vt:lpstr>Atributos de Qualidade</vt:lpstr>
      <vt:lpstr>Exemplos de Requisitos Arquiteturais</vt:lpstr>
      <vt:lpstr>Qualidade de Software</vt:lpstr>
      <vt:lpstr>3. Estabelecer os Requisitos Arquiteturais</vt:lpstr>
      <vt:lpstr>Modelo de Qualidade ISO/IEC 25010</vt:lpstr>
      <vt:lpstr>Apresentação do PowerPoint</vt:lpstr>
      <vt:lpstr>Exercício de aula</vt:lpstr>
      <vt:lpstr>Apresentação do PowerPoint</vt:lpstr>
      <vt:lpstr>Processo de design da  Arquitetura de Software</vt:lpstr>
      <vt:lpstr>Design da Arquitetura = Alcançar as qualidades</vt:lpstr>
      <vt:lpstr>Padrões Arquiteturais</vt:lpstr>
      <vt:lpstr>Padrões Arquiteturais</vt:lpstr>
      <vt:lpstr>Padrões Arquiteturais tipo Componente &amp; Conector (Bass et al., 2010)</vt:lpstr>
      <vt:lpstr>Padrões Arquiteturais tipo Componente &amp; Conector (Bass et al., 2010)</vt:lpstr>
      <vt:lpstr>Apresentação do PowerPoint</vt:lpstr>
      <vt:lpstr>Apresentação do PowerPoint</vt:lpstr>
      <vt:lpstr>Padrões Arquiteturais tipo Componente &amp; Conector</vt:lpstr>
      <vt:lpstr>Padrões Arquiteturais tipo Componente &amp; Conector</vt:lpstr>
      <vt:lpstr>Padrões Arquiteturais tipo Componente &amp; Conector</vt:lpstr>
      <vt:lpstr>Processo de design da  Arquitetura de Software</vt:lpstr>
      <vt:lpstr>Muitas vezes, arquiteturas de software são criadas e não são  documentadas (e conseqüentemente, comunicadas) de forma  efetiva, isto é, desenvolvedores e outros com interesse no  sistema (stakeholders) não têm acesso a uma representação  adequada da arquitetura.</vt:lpstr>
      <vt:lpstr>Seleção de  padrões  arquiteturais</vt:lpstr>
      <vt:lpstr>Desenvolvedor</vt:lpstr>
      <vt:lpstr>Apresentação do PowerPoint</vt:lpstr>
      <vt:lpstr>Visões arquiteturais</vt:lpstr>
      <vt:lpstr>Visões arquiteturais</vt:lpstr>
      <vt:lpstr>Visões arquiteturais  Quais visões usar?</vt:lpstr>
      <vt:lpstr>Visões arquiteturais</vt:lpstr>
      <vt:lpstr>Visões arquiteturais - Notações</vt:lpstr>
      <vt:lpstr>Visões arquiteturais - Notações</vt:lpstr>
      <vt:lpstr>Apresentação do PowerPoint</vt:lpstr>
      <vt:lpstr>Exercício de Aula</vt:lpstr>
      <vt:lpstr>Processo de design da  Arquitetura de Software</vt:lpstr>
      <vt:lpstr>Evaluando a Arquitetura de Software</vt:lpstr>
      <vt:lpstr>Tipos de Avaliação</vt:lpstr>
      <vt:lpstr>Métodos baseados em cénarios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Wagner Johnatan da Silva</cp:lastModifiedBy>
  <cp:revision>2</cp:revision>
  <dcterms:created xsi:type="dcterms:W3CDTF">2022-08-19T17:23:20Z</dcterms:created>
  <dcterms:modified xsi:type="dcterms:W3CDTF">2022-08-19T18:40:49Z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2022-08-19T00:00:00Z</vt:filetime>
  </property>
</Properties>
</file>