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4" r:id="rId3"/>
    <p:sldId id="265" r:id="rId4"/>
    <p:sldId id="259" r:id="rId5"/>
    <p:sldId id="261" r:id="rId6"/>
    <p:sldId id="263" r:id="rId7"/>
    <p:sldId id="260"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4283"/>
  </p:normalViewPr>
  <p:slideViewPr>
    <p:cSldViewPr snapToGrid="0" snapToObjects="1">
      <p:cViewPr varScale="1">
        <p:scale>
          <a:sx n="120" d="100"/>
          <a:sy n="120" d="100"/>
        </p:scale>
        <p:origin x="200" y="2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61712D-657E-D145-BA14-B16A338C86BB}" type="datetimeFigureOut">
              <a:rPr lang="en-US" smtClean="0"/>
              <a:t>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98ABF2-82EB-2B4F-8BB4-B323F0C6D16E}" type="slidenum">
              <a:rPr lang="en-US" smtClean="0"/>
              <a:t>‹#›</a:t>
            </a:fld>
            <a:endParaRPr lang="en-US"/>
          </a:p>
        </p:txBody>
      </p:sp>
    </p:spTree>
    <p:extLst>
      <p:ext uri="{BB962C8B-B14F-4D97-AF65-F5344CB8AC3E}">
        <p14:creationId xmlns:p14="http://schemas.microsoft.com/office/powerpoint/2010/main" val="22328554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Photos</a:t>
            </a:r>
            <a:r>
              <a:rPr lang="en-US" baseline="0" dirty="0" smtClean="0"/>
              <a:t> from </a:t>
            </a:r>
            <a:r>
              <a:rPr lang="en-US" baseline="0" dirty="0" err="1" smtClean="0"/>
              <a:t>sports.yahoo.com</a:t>
            </a:r>
            <a:endParaRPr lang="en-US" dirty="0" smtClean="0"/>
          </a:p>
          <a:p>
            <a:endParaRPr lang="en-US" dirty="0"/>
          </a:p>
        </p:txBody>
      </p:sp>
      <p:sp>
        <p:nvSpPr>
          <p:cNvPr id="4" name="Slide Number Placeholder 3"/>
          <p:cNvSpPr>
            <a:spLocks noGrp="1"/>
          </p:cNvSpPr>
          <p:nvPr>
            <p:ph type="sldNum" sz="quarter" idx="10"/>
          </p:nvPr>
        </p:nvSpPr>
        <p:spPr/>
        <p:txBody>
          <a:bodyPr/>
          <a:lstStyle/>
          <a:p>
            <a:fld id="{AA98ABF2-82EB-2B4F-8BB4-B323F0C6D16E}" type="slidenum">
              <a:rPr lang="en-US" smtClean="0"/>
              <a:t>2</a:t>
            </a:fld>
            <a:endParaRPr lang="en-US"/>
          </a:p>
        </p:txBody>
      </p:sp>
    </p:spTree>
    <p:extLst>
      <p:ext uri="{BB962C8B-B14F-4D97-AF65-F5344CB8AC3E}">
        <p14:creationId xmlns:p14="http://schemas.microsoft.com/office/powerpoint/2010/main" val="190440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Photos</a:t>
            </a:r>
            <a:r>
              <a:rPr lang="en-US" baseline="0" dirty="0" smtClean="0"/>
              <a:t> from </a:t>
            </a:r>
            <a:r>
              <a:rPr lang="en-US" baseline="0" dirty="0" err="1" smtClean="0"/>
              <a:t>sports.yahoo.com</a:t>
            </a:r>
            <a:endParaRPr lang="en-US" dirty="0" smtClean="0"/>
          </a:p>
          <a:p>
            <a:endParaRPr lang="en-US" dirty="0"/>
          </a:p>
        </p:txBody>
      </p:sp>
      <p:sp>
        <p:nvSpPr>
          <p:cNvPr id="4" name="Slide Number Placeholder 3"/>
          <p:cNvSpPr>
            <a:spLocks noGrp="1"/>
          </p:cNvSpPr>
          <p:nvPr>
            <p:ph type="sldNum" sz="quarter" idx="10"/>
          </p:nvPr>
        </p:nvSpPr>
        <p:spPr/>
        <p:txBody>
          <a:bodyPr/>
          <a:lstStyle/>
          <a:p>
            <a:fld id="{AA98ABF2-82EB-2B4F-8BB4-B323F0C6D16E}" type="slidenum">
              <a:rPr lang="en-US" smtClean="0"/>
              <a:t>3</a:t>
            </a:fld>
            <a:endParaRPr lang="en-US"/>
          </a:p>
        </p:txBody>
      </p:sp>
    </p:spTree>
    <p:extLst>
      <p:ext uri="{BB962C8B-B14F-4D97-AF65-F5344CB8AC3E}">
        <p14:creationId xmlns:p14="http://schemas.microsoft.com/office/powerpoint/2010/main" val="567837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95889B-90F0-9A47-AED3-7C61AE037F77}"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AA61E-C386-4C4E-8F9F-192F3C38D564}" type="slidenum">
              <a:rPr lang="en-US" smtClean="0"/>
              <a:t>‹#›</a:t>
            </a:fld>
            <a:endParaRPr lang="en-US"/>
          </a:p>
        </p:txBody>
      </p:sp>
    </p:spTree>
    <p:extLst>
      <p:ext uri="{BB962C8B-B14F-4D97-AF65-F5344CB8AC3E}">
        <p14:creationId xmlns:p14="http://schemas.microsoft.com/office/powerpoint/2010/main" val="574599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5889B-90F0-9A47-AED3-7C61AE037F77}"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AA61E-C386-4C4E-8F9F-192F3C38D564}" type="slidenum">
              <a:rPr lang="en-US" smtClean="0"/>
              <a:t>‹#›</a:t>
            </a:fld>
            <a:endParaRPr lang="en-US"/>
          </a:p>
        </p:txBody>
      </p:sp>
    </p:spTree>
    <p:extLst>
      <p:ext uri="{BB962C8B-B14F-4D97-AF65-F5344CB8AC3E}">
        <p14:creationId xmlns:p14="http://schemas.microsoft.com/office/powerpoint/2010/main" val="309904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5889B-90F0-9A47-AED3-7C61AE037F77}"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AA61E-C386-4C4E-8F9F-192F3C38D564}" type="slidenum">
              <a:rPr lang="en-US" smtClean="0"/>
              <a:t>‹#›</a:t>
            </a:fld>
            <a:endParaRPr lang="en-US"/>
          </a:p>
        </p:txBody>
      </p:sp>
    </p:spTree>
    <p:extLst>
      <p:ext uri="{BB962C8B-B14F-4D97-AF65-F5344CB8AC3E}">
        <p14:creationId xmlns:p14="http://schemas.microsoft.com/office/powerpoint/2010/main" val="221691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5889B-90F0-9A47-AED3-7C61AE037F77}"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AA61E-C386-4C4E-8F9F-192F3C38D564}" type="slidenum">
              <a:rPr lang="en-US" smtClean="0"/>
              <a:t>‹#›</a:t>
            </a:fld>
            <a:endParaRPr lang="en-US"/>
          </a:p>
        </p:txBody>
      </p:sp>
    </p:spTree>
    <p:extLst>
      <p:ext uri="{BB962C8B-B14F-4D97-AF65-F5344CB8AC3E}">
        <p14:creationId xmlns:p14="http://schemas.microsoft.com/office/powerpoint/2010/main" val="62508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5889B-90F0-9A47-AED3-7C61AE037F77}"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AA61E-C386-4C4E-8F9F-192F3C38D564}" type="slidenum">
              <a:rPr lang="en-US" smtClean="0"/>
              <a:t>‹#›</a:t>
            </a:fld>
            <a:endParaRPr lang="en-US"/>
          </a:p>
        </p:txBody>
      </p:sp>
    </p:spTree>
    <p:extLst>
      <p:ext uri="{BB962C8B-B14F-4D97-AF65-F5344CB8AC3E}">
        <p14:creationId xmlns:p14="http://schemas.microsoft.com/office/powerpoint/2010/main" val="364761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95889B-90F0-9A47-AED3-7C61AE037F77}"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AA61E-C386-4C4E-8F9F-192F3C38D564}" type="slidenum">
              <a:rPr lang="en-US" smtClean="0"/>
              <a:t>‹#›</a:t>
            </a:fld>
            <a:endParaRPr lang="en-US"/>
          </a:p>
        </p:txBody>
      </p:sp>
    </p:spTree>
    <p:extLst>
      <p:ext uri="{BB962C8B-B14F-4D97-AF65-F5344CB8AC3E}">
        <p14:creationId xmlns:p14="http://schemas.microsoft.com/office/powerpoint/2010/main" val="75150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95889B-90F0-9A47-AED3-7C61AE037F77}" type="datetimeFigureOut">
              <a:rPr lang="en-US" smtClean="0"/>
              <a:t>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AA61E-C386-4C4E-8F9F-192F3C38D564}" type="slidenum">
              <a:rPr lang="en-US" smtClean="0"/>
              <a:t>‹#›</a:t>
            </a:fld>
            <a:endParaRPr lang="en-US"/>
          </a:p>
        </p:txBody>
      </p:sp>
    </p:spTree>
    <p:extLst>
      <p:ext uri="{BB962C8B-B14F-4D97-AF65-F5344CB8AC3E}">
        <p14:creationId xmlns:p14="http://schemas.microsoft.com/office/powerpoint/2010/main" val="15893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95889B-90F0-9A47-AED3-7C61AE037F77}" type="datetimeFigureOut">
              <a:rPr lang="en-US" smtClean="0"/>
              <a:t>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AA61E-C386-4C4E-8F9F-192F3C38D564}" type="slidenum">
              <a:rPr lang="en-US" smtClean="0"/>
              <a:t>‹#›</a:t>
            </a:fld>
            <a:endParaRPr lang="en-US"/>
          </a:p>
        </p:txBody>
      </p:sp>
    </p:spTree>
    <p:extLst>
      <p:ext uri="{BB962C8B-B14F-4D97-AF65-F5344CB8AC3E}">
        <p14:creationId xmlns:p14="http://schemas.microsoft.com/office/powerpoint/2010/main" val="308548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5889B-90F0-9A47-AED3-7C61AE037F77}" type="datetimeFigureOut">
              <a:rPr lang="en-US" smtClean="0"/>
              <a:t>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AA61E-C386-4C4E-8F9F-192F3C38D564}" type="slidenum">
              <a:rPr lang="en-US" smtClean="0"/>
              <a:t>‹#›</a:t>
            </a:fld>
            <a:endParaRPr lang="en-US"/>
          </a:p>
        </p:txBody>
      </p:sp>
    </p:spTree>
    <p:extLst>
      <p:ext uri="{BB962C8B-B14F-4D97-AF65-F5344CB8AC3E}">
        <p14:creationId xmlns:p14="http://schemas.microsoft.com/office/powerpoint/2010/main" val="429495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5889B-90F0-9A47-AED3-7C61AE037F77}"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AA61E-C386-4C4E-8F9F-192F3C38D564}" type="slidenum">
              <a:rPr lang="en-US" smtClean="0"/>
              <a:t>‹#›</a:t>
            </a:fld>
            <a:endParaRPr lang="en-US"/>
          </a:p>
        </p:txBody>
      </p:sp>
    </p:spTree>
    <p:extLst>
      <p:ext uri="{BB962C8B-B14F-4D97-AF65-F5344CB8AC3E}">
        <p14:creationId xmlns:p14="http://schemas.microsoft.com/office/powerpoint/2010/main" val="64693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5889B-90F0-9A47-AED3-7C61AE037F77}"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AA61E-C386-4C4E-8F9F-192F3C38D564}" type="slidenum">
              <a:rPr lang="en-US" smtClean="0"/>
              <a:t>‹#›</a:t>
            </a:fld>
            <a:endParaRPr lang="en-US"/>
          </a:p>
        </p:txBody>
      </p:sp>
    </p:spTree>
    <p:extLst>
      <p:ext uri="{BB962C8B-B14F-4D97-AF65-F5344CB8AC3E}">
        <p14:creationId xmlns:p14="http://schemas.microsoft.com/office/powerpoint/2010/main" val="3159909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195889B-90F0-9A47-AED3-7C61AE037F77}" type="datetimeFigureOut">
              <a:rPr lang="en-US" smtClean="0"/>
              <a:t>9/20/16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8BAA61E-C386-4C4E-8F9F-192F3C38D564}" type="slidenum">
              <a:rPr lang="en-US" smtClean="0"/>
              <a:t>‹#›</a:t>
            </a:fld>
            <a:endParaRPr lang="en-US"/>
          </a:p>
        </p:txBody>
      </p:sp>
    </p:spTree>
    <p:extLst>
      <p:ext uri="{BB962C8B-B14F-4D97-AF65-F5344CB8AC3E}">
        <p14:creationId xmlns:p14="http://schemas.microsoft.com/office/powerpoint/2010/main" val="2103583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 544 Challenge 1</a:t>
            </a:r>
            <a:br>
              <a:rPr lang="en-US" dirty="0" smtClean="0"/>
            </a:br>
            <a:r>
              <a:rPr lang="en-US" dirty="0" smtClean="0"/>
              <a:t>Building A Nest</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Group 07</a:t>
            </a:r>
          </a:p>
          <a:p>
            <a:r>
              <a:rPr lang="en-US" dirty="0" err="1" smtClean="0"/>
              <a:t>Xiangtian</a:t>
            </a:r>
            <a:r>
              <a:rPr lang="en-US" dirty="0" smtClean="0"/>
              <a:t> Yi, </a:t>
            </a:r>
            <a:r>
              <a:rPr lang="en-US" dirty="0" err="1" smtClean="0"/>
              <a:t>Shisheng</a:t>
            </a:r>
            <a:r>
              <a:rPr lang="en-US" dirty="0" smtClean="0"/>
              <a:t> Wang, Ye Xing, </a:t>
            </a:r>
            <a:r>
              <a:rPr lang="en-US" dirty="0" err="1" smtClean="0"/>
              <a:t>Yanlin</a:t>
            </a:r>
            <a:r>
              <a:rPr lang="en-US" dirty="0" smtClean="0"/>
              <a:t> Zhou</a:t>
            </a:r>
            <a:endParaRPr lang="en-US" dirty="0"/>
          </a:p>
        </p:txBody>
      </p:sp>
    </p:spTree>
    <p:extLst>
      <p:ext uri="{BB962C8B-B14F-4D97-AF65-F5344CB8AC3E}">
        <p14:creationId xmlns:p14="http://schemas.microsoft.com/office/powerpoint/2010/main" val="1079134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575666276"/>
              </p:ext>
            </p:extLst>
          </p:nvPr>
        </p:nvGraphicFramePr>
        <p:xfrm>
          <a:off x="457200" y="1739383"/>
          <a:ext cx="8229600" cy="32918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293527">
                <a:tc>
                  <a:txBody>
                    <a:bodyPr/>
                    <a:lstStyle/>
                    <a:p>
                      <a:endParaRPr lang="en-US" dirty="0"/>
                    </a:p>
                  </a:txBody>
                  <a:tcPr/>
                </a:tc>
                <a:tc>
                  <a:txBody>
                    <a:bodyPr/>
                    <a:lstStyle/>
                    <a:p>
                      <a:pPr algn="ctr"/>
                      <a:r>
                        <a:rPr lang="en-US" dirty="0" err="1" smtClean="0"/>
                        <a:t>Xiangtian</a:t>
                      </a:r>
                      <a:endParaRPr lang="en-US" dirty="0"/>
                    </a:p>
                  </a:txBody>
                  <a:tcPr/>
                </a:tc>
                <a:tc>
                  <a:txBody>
                    <a:bodyPr/>
                    <a:lstStyle/>
                    <a:p>
                      <a:pPr algn="ctr"/>
                      <a:r>
                        <a:rPr lang="en-US" dirty="0" err="1" smtClean="0"/>
                        <a:t>Shisheng</a:t>
                      </a:r>
                      <a:endParaRPr lang="en-US" dirty="0"/>
                    </a:p>
                  </a:txBody>
                  <a:tcPr/>
                </a:tc>
                <a:tc>
                  <a:txBody>
                    <a:bodyPr/>
                    <a:lstStyle/>
                    <a:p>
                      <a:pPr algn="ctr"/>
                      <a:r>
                        <a:rPr lang="en-US" dirty="0" smtClean="0"/>
                        <a:t>Ye</a:t>
                      </a:r>
                      <a:endParaRPr lang="en-US" dirty="0"/>
                    </a:p>
                  </a:txBody>
                  <a:tcPr/>
                </a:tc>
                <a:tc>
                  <a:txBody>
                    <a:bodyPr/>
                    <a:lstStyle/>
                    <a:p>
                      <a:pPr algn="ctr"/>
                      <a:r>
                        <a:rPr lang="en-US" baseline="0" dirty="0" err="1" smtClean="0"/>
                        <a:t>Yanlin</a:t>
                      </a:r>
                      <a:endParaRPr lang="en-US" dirty="0"/>
                    </a:p>
                  </a:txBody>
                  <a:tcPr/>
                </a:tc>
              </a:tr>
              <a:tr h="293527">
                <a:tc>
                  <a:txBody>
                    <a:bodyPr/>
                    <a:lstStyle/>
                    <a:p>
                      <a:r>
                        <a:rPr lang="en-US" dirty="0" smtClean="0"/>
                        <a:t>Challenge</a:t>
                      </a:r>
                      <a:r>
                        <a:rPr lang="en-US" baseline="0" dirty="0" smtClean="0"/>
                        <a:t> 1</a:t>
                      </a:r>
                    </a:p>
                  </a:txBody>
                  <a:tcPr/>
                </a:tc>
                <a:tc>
                  <a:txBody>
                    <a:bodyPr/>
                    <a:lstStyle/>
                    <a:p>
                      <a:pPr algn="ctr"/>
                      <a:r>
                        <a:rPr lang="en-US" dirty="0" smtClean="0">
                          <a:solidFill>
                            <a:srgbClr val="FF0000"/>
                          </a:solidFill>
                        </a:rPr>
                        <a:t>Presenter</a:t>
                      </a:r>
                      <a:endParaRPr lang="en-US" dirty="0">
                        <a:solidFill>
                          <a:srgbClr val="FF0000"/>
                        </a:solidFill>
                      </a:endParaRP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293527">
                <a:tc>
                  <a:txBody>
                    <a:bodyPr/>
                    <a:lstStyle/>
                    <a:p>
                      <a:r>
                        <a:rPr lang="en-US" dirty="0" smtClean="0"/>
                        <a:t>Challenge 2</a:t>
                      </a:r>
                      <a:endParaRPr lang="en-US" dirty="0"/>
                    </a:p>
                  </a:txBody>
                  <a:tcPr/>
                </a:tc>
                <a:tc>
                  <a:txBody>
                    <a:bodyPr/>
                    <a:lstStyle/>
                    <a:p>
                      <a:pPr algn="ctr"/>
                      <a:endParaRPr lang="en-US" dirty="0"/>
                    </a:p>
                  </a:txBody>
                  <a:tcPr/>
                </a:tc>
                <a:tc>
                  <a:txBody>
                    <a:bodyPr/>
                    <a:lstStyle/>
                    <a:p>
                      <a:pPr algn="ctr"/>
                      <a:r>
                        <a:rPr lang="en-US" dirty="0" smtClean="0"/>
                        <a:t>Presenter</a:t>
                      </a:r>
                      <a:endParaRPr lang="en-US" dirty="0"/>
                    </a:p>
                  </a:txBody>
                  <a:tcPr/>
                </a:tc>
                <a:tc>
                  <a:txBody>
                    <a:bodyPr/>
                    <a:lstStyle/>
                    <a:p>
                      <a:pPr algn="ctr"/>
                      <a:endParaRPr lang="en-US"/>
                    </a:p>
                  </a:txBody>
                  <a:tcPr/>
                </a:tc>
                <a:tc>
                  <a:txBody>
                    <a:bodyPr/>
                    <a:lstStyle/>
                    <a:p>
                      <a:pPr algn="ctr"/>
                      <a:endParaRPr lang="en-US"/>
                    </a:p>
                  </a:txBody>
                  <a:tcPr/>
                </a:tc>
              </a:tr>
              <a:tr h="293527">
                <a:tc>
                  <a:txBody>
                    <a:bodyPr/>
                    <a:lstStyle/>
                    <a:p>
                      <a:r>
                        <a:rPr lang="en-US" dirty="0" smtClean="0"/>
                        <a:t>Challenge</a:t>
                      </a:r>
                      <a:r>
                        <a:rPr lang="en-US" baseline="0" dirty="0" smtClean="0"/>
                        <a:t> 3</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Presenter</a:t>
                      </a:r>
                      <a:endParaRPr lang="en-US" dirty="0"/>
                    </a:p>
                  </a:txBody>
                  <a:tcPr/>
                </a:tc>
                <a:tc>
                  <a:txBody>
                    <a:bodyPr/>
                    <a:lstStyle/>
                    <a:p>
                      <a:pPr algn="ctr"/>
                      <a:endParaRPr lang="en-US"/>
                    </a:p>
                  </a:txBody>
                  <a:tcPr/>
                </a:tc>
              </a:tr>
              <a:tr h="293527">
                <a:tc>
                  <a:txBody>
                    <a:bodyPr/>
                    <a:lstStyle/>
                    <a:p>
                      <a:r>
                        <a:rPr lang="en-US" dirty="0" smtClean="0"/>
                        <a:t>Challenge</a:t>
                      </a:r>
                      <a:r>
                        <a:rPr lang="en-US" baseline="0" dirty="0" smtClean="0"/>
                        <a:t> 4</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Presenter</a:t>
                      </a:r>
                      <a:endParaRPr lang="en-US" dirty="0"/>
                    </a:p>
                  </a:txBody>
                  <a:tcPr/>
                </a:tc>
              </a:tr>
              <a:tr h="293527">
                <a:tc>
                  <a:txBody>
                    <a:bodyPr/>
                    <a:lstStyle/>
                    <a:p>
                      <a:r>
                        <a:rPr lang="en-US" dirty="0" smtClean="0"/>
                        <a:t>Challenge 5</a:t>
                      </a:r>
                      <a:endParaRPr lang="en-US" dirty="0"/>
                    </a:p>
                  </a:txBody>
                  <a:tcPr/>
                </a:tc>
                <a:tc>
                  <a:txBody>
                    <a:bodyPr/>
                    <a:lstStyle/>
                    <a:p>
                      <a:pPr algn="ctr"/>
                      <a:r>
                        <a:rPr lang="en-US" dirty="0" smtClean="0"/>
                        <a:t>Presenter</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r>
              <a:tr h="293527">
                <a:tc>
                  <a:txBody>
                    <a:bodyPr/>
                    <a:lstStyle/>
                    <a:p>
                      <a:r>
                        <a:rPr lang="en-US" dirty="0" smtClean="0"/>
                        <a:t>Challenge 6</a:t>
                      </a:r>
                      <a:endParaRPr lang="en-US" dirty="0"/>
                    </a:p>
                  </a:txBody>
                  <a:tcPr/>
                </a:tc>
                <a:tc>
                  <a:txBody>
                    <a:bodyPr/>
                    <a:lstStyle/>
                    <a:p>
                      <a:pPr algn="ctr"/>
                      <a:endParaRPr lang="en-US" dirty="0"/>
                    </a:p>
                  </a:txBody>
                  <a:tcPr/>
                </a:tc>
                <a:tc>
                  <a:txBody>
                    <a:bodyPr/>
                    <a:lstStyle/>
                    <a:p>
                      <a:pPr algn="ctr"/>
                      <a:r>
                        <a:rPr lang="en-US" dirty="0" smtClean="0"/>
                        <a:t>Presenter</a:t>
                      </a:r>
                      <a:endParaRPr lang="en-US" dirty="0"/>
                    </a:p>
                  </a:txBody>
                  <a:tcPr/>
                </a:tc>
                <a:tc>
                  <a:txBody>
                    <a:bodyPr/>
                    <a:lstStyle/>
                    <a:p>
                      <a:pPr algn="ctr"/>
                      <a:endParaRPr lang="en-US"/>
                    </a:p>
                  </a:txBody>
                  <a:tcPr/>
                </a:tc>
                <a:tc>
                  <a:txBody>
                    <a:bodyPr/>
                    <a:lstStyle/>
                    <a:p>
                      <a:pPr algn="ctr"/>
                      <a:endParaRPr lang="en-US" dirty="0"/>
                    </a:p>
                  </a:txBody>
                  <a:tcPr/>
                </a:tc>
              </a:tr>
              <a:tr h="293527">
                <a:tc>
                  <a:txBody>
                    <a:bodyPr/>
                    <a:lstStyle/>
                    <a:p>
                      <a:r>
                        <a:rPr lang="en-US" dirty="0" smtClean="0"/>
                        <a:t>Challenge</a:t>
                      </a:r>
                      <a:r>
                        <a:rPr lang="en-US" baseline="0" dirty="0" smtClean="0"/>
                        <a:t> 7</a:t>
                      </a: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Presenter</a:t>
                      </a:r>
                      <a:endParaRPr lang="en-US" dirty="0"/>
                    </a:p>
                  </a:txBody>
                  <a:tcPr/>
                </a:tc>
                <a:tc>
                  <a:txBody>
                    <a:bodyPr/>
                    <a:lstStyle/>
                    <a:p>
                      <a:pPr algn="ctr"/>
                      <a:endParaRPr lang="en-US" dirty="0"/>
                    </a:p>
                  </a:txBody>
                  <a:tcPr/>
                </a:tc>
              </a:tr>
              <a:tr h="293527">
                <a:tc>
                  <a:txBody>
                    <a:bodyPr/>
                    <a:lstStyle/>
                    <a:p>
                      <a:r>
                        <a:rPr lang="en-US" dirty="0" smtClean="0"/>
                        <a:t>Challenge</a:t>
                      </a:r>
                      <a:r>
                        <a:rPr lang="en-US" baseline="0" dirty="0" smtClean="0"/>
                        <a:t> 8</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Presenter</a:t>
                      </a:r>
                      <a:endParaRPr lang="en-US" dirty="0"/>
                    </a:p>
                  </a:txBody>
                  <a:tcPr/>
                </a:tc>
              </a:tr>
            </a:tbl>
          </a:graphicData>
        </a:graphic>
      </p:graphicFrame>
      <p:sp>
        <p:nvSpPr>
          <p:cNvPr id="11" name="TextBox 10"/>
          <p:cNvSpPr txBox="1"/>
          <p:nvPr/>
        </p:nvSpPr>
        <p:spPr>
          <a:xfrm>
            <a:off x="225778" y="188147"/>
            <a:ext cx="2011865" cy="923330"/>
          </a:xfrm>
          <a:prstGeom prst="rect">
            <a:avLst/>
          </a:prstGeom>
          <a:noFill/>
        </p:spPr>
        <p:txBody>
          <a:bodyPr wrap="square" rtlCol="0">
            <a:spAutoFit/>
          </a:bodyPr>
          <a:lstStyle/>
          <a:p>
            <a:r>
              <a:rPr lang="en-US" dirty="0" smtClean="0"/>
              <a:t>Presenter on </a:t>
            </a:r>
            <a:r>
              <a:rPr lang="en-US" dirty="0" smtClean="0">
                <a:solidFill>
                  <a:srgbClr val="FF0000"/>
                </a:solidFill>
              </a:rPr>
              <a:t>this challenge</a:t>
            </a:r>
            <a:r>
              <a:rPr lang="en-US" dirty="0" smtClean="0"/>
              <a:t>, and to date</a:t>
            </a:r>
            <a:endParaRPr lang="en-US" dirty="0"/>
          </a:p>
        </p:txBody>
      </p:sp>
      <p:pic>
        <p:nvPicPr>
          <p:cNvPr id="2" name="Picture 1"/>
          <p:cNvPicPr>
            <a:picLocks noChangeAspect="1"/>
          </p:cNvPicPr>
          <p:nvPr/>
        </p:nvPicPr>
        <p:blipFill>
          <a:blip r:embed="rId3"/>
          <a:stretch>
            <a:fillRect/>
          </a:stretch>
        </p:blipFill>
        <p:spPr>
          <a:xfrm>
            <a:off x="3734892" y="46861"/>
            <a:ext cx="1692521" cy="169252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6856" y="114309"/>
            <a:ext cx="1218805" cy="162507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0276" y="94859"/>
            <a:ext cx="1596524" cy="1596524"/>
          </a:xfrm>
          <a:prstGeom prst="rect">
            <a:avLst/>
          </a:prstGeom>
        </p:spPr>
      </p:pic>
      <p:pic>
        <p:nvPicPr>
          <p:cNvPr id="12" name="Picture 11"/>
          <p:cNvPicPr>
            <a:picLocks noChangeAspect="1"/>
          </p:cNvPicPr>
          <p:nvPr/>
        </p:nvPicPr>
        <p:blipFill>
          <a:blip r:embed="rId6"/>
          <a:stretch>
            <a:fillRect/>
          </a:stretch>
        </p:blipFill>
        <p:spPr>
          <a:xfrm>
            <a:off x="5642717" y="140192"/>
            <a:ext cx="1232255" cy="1551191"/>
          </a:xfrm>
          <a:prstGeom prst="rect">
            <a:avLst/>
          </a:prstGeom>
        </p:spPr>
      </p:pic>
    </p:spTree>
    <p:extLst>
      <p:ext uri="{BB962C8B-B14F-4D97-AF65-F5344CB8AC3E}">
        <p14:creationId xmlns:p14="http://schemas.microsoft.com/office/powerpoint/2010/main" val="56883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86492218"/>
              </p:ext>
            </p:extLst>
          </p:nvPr>
        </p:nvGraphicFramePr>
        <p:xfrm>
          <a:off x="94073" y="1739383"/>
          <a:ext cx="8890001" cy="2895600"/>
        </p:xfrm>
        <a:graphic>
          <a:graphicData uri="http://schemas.openxmlformats.org/drawingml/2006/table">
            <a:tbl>
              <a:tblPr firstRow="1" bandRow="1">
                <a:tableStyleId>{5C22544A-7EE6-4342-B048-85BDC9FD1C3A}</a:tableStyleId>
              </a:tblPr>
              <a:tblGrid>
                <a:gridCol w="357013"/>
                <a:gridCol w="2089110"/>
                <a:gridCol w="2049880"/>
                <a:gridCol w="2246039"/>
                <a:gridCol w="2147959"/>
              </a:tblGrid>
              <a:tr h="293527">
                <a:tc>
                  <a:txBody>
                    <a:bodyPr/>
                    <a:lstStyle/>
                    <a:p>
                      <a:endParaRPr lang="en-US" dirty="0"/>
                    </a:p>
                  </a:txBody>
                  <a:tcPr/>
                </a:tc>
                <a:tc>
                  <a:txBody>
                    <a:bodyPr/>
                    <a:lstStyle/>
                    <a:p>
                      <a:pPr algn="ctr"/>
                      <a:r>
                        <a:rPr lang="en-US" dirty="0" err="1" smtClean="0"/>
                        <a:t>Xiangtian</a:t>
                      </a:r>
                      <a:endParaRPr lang="en-US" dirty="0"/>
                    </a:p>
                  </a:txBody>
                  <a:tcPr/>
                </a:tc>
                <a:tc>
                  <a:txBody>
                    <a:bodyPr/>
                    <a:lstStyle/>
                    <a:p>
                      <a:pPr algn="ctr"/>
                      <a:r>
                        <a:rPr lang="en-US" dirty="0" err="1" smtClean="0"/>
                        <a:t>Shisheng</a:t>
                      </a:r>
                      <a:endParaRPr lang="en-US" dirty="0"/>
                    </a:p>
                  </a:txBody>
                  <a:tcPr/>
                </a:tc>
                <a:tc>
                  <a:txBody>
                    <a:bodyPr/>
                    <a:lstStyle/>
                    <a:p>
                      <a:pPr algn="ctr"/>
                      <a:r>
                        <a:rPr lang="en-US" dirty="0" smtClean="0"/>
                        <a:t>Ye</a:t>
                      </a:r>
                      <a:endParaRPr lang="en-US" dirty="0"/>
                    </a:p>
                  </a:txBody>
                  <a:tcPr/>
                </a:tc>
                <a:tc>
                  <a:txBody>
                    <a:bodyPr/>
                    <a:lstStyle/>
                    <a:p>
                      <a:pPr algn="ctr"/>
                      <a:r>
                        <a:rPr lang="en-US" baseline="0" dirty="0" err="1" smtClean="0"/>
                        <a:t>Yanlin</a:t>
                      </a:r>
                      <a:endParaRPr lang="en-US" dirty="0"/>
                    </a:p>
                  </a:txBody>
                  <a:tcPr/>
                </a:tc>
              </a:tr>
              <a:tr h="293527">
                <a:tc>
                  <a:txBody>
                    <a:bodyPr/>
                    <a:lstStyle/>
                    <a:p>
                      <a:r>
                        <a:rPr lang="en-US" baseline="0" dirty="0" smtClean="0"/>
                        <a:t>1</a:t>
                      </a:r>
                    </a:p>
                  </a:txBody>
                  <a:tcPr/>
                </a:tc>
                <a:tc>
                  <a:txBody>
                    <a:bodyPr/>
                    <a:lstStyle/>
                    <a:p>
                      <a:pPr marL="171450" indent="-171450" algn="ctr">
                        <a:buFont typeface="Arial" charset="0"/>
                        <a:buChar char="•"/>
                      </a:pPr>
                      <a:r>
                        <a:rPr lang="en-US" sz="1600" dirty="0" smtClean="0">
                          <a:solidFill>
                            <a:schemeClr val="tx1"/>
                          </a:solidFill>
                        </a:rPr>
                        <a:t>I worked on the web configuration.</a:t>
                      </a:r>
                    </a:p>
                    <a:p>
                      <a:pPr marL="171450" indent="-171450" algn="l">
                        <a:buFont typeface="Arial" charset="0"/>
                        <a:buChar char="•"/>
                      </a:pPr>
                      <a:r>
                        <a:rPr lang="en-US" sz="1600" baseline="0" dirty="0" err="1" smtClean="0">
                          <a:solidFill>
                            <a:schemeClr val="tx1"/>
                          </a:solidFill>
                        </a:rPr>
                        <a:t>Node.js</a:t>
                      </a:r>
                      <a:r>
                        <a:rPr lang="en-US" sz="1600" baseline="0" dirty="0" smtClean="0">
                          <a:solidFill>
                            <a:schemeClr val="tx1"/>
                          </a:solidFill>
                        </a:rPr>
                        <a:t> coding and checked correctness of temperature data.</a:t>
                      </a:r>
                    </a:p>
                    <a:p>
                      <a:pPr marL="171450" indent="-171450" algn="l">
                        <a:buFont typeface="Arial" charset="0"/>
                        <a:buChar char="•"/>
                      </a:pPr>
                      <a:r>
                        <a:rPr lang="en-US" sz="1600" baseline="0" dirty="0" smtClean="0">
                          <a:solidFill>
                            <a:schemeClr val="tx1"/>
                          </a:solidFill>
                        </a:rPr>
                        <a:t>Arduino testing </a:t>
                      </a:r>
                      <a:r>
                        <a:rPr lang="en-US" sz="1600" baseline="0" smtClean="0">
                          <a:solidFill>
                            <a:schemeClr val="tx1"/>
                          </a:solidFill>
                        </a:rPr>
                        <a:t>and configuration. </a:t>
                      </a:r>
                      <a:endParaRPr lang="en-US" sz="1600" baseline="0" dirty="0" smtClean="0">
                        <a:solidFill>
                          <a:schemeClr val="tx1"/>
                        </a:solidFill>
                      </a:endParaRPr>
                    </a:p>
                    <a:p>
                      <a:pPr marL="171450" indent="-171450" algn="ctr">
                        <a:buFont typeface="Arial" charset="0"/>
                        <a:buChar char="•"/>
                      </a:pPr>
                      <a:endParaRPr lang="en-US" sz="12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mn-lt"/>
                          <a:ea typeface="+mn-ea"/>
                          <a:cs typeface="+mn-cs"/>
                        </a:rPr>
                        <a:t>Found the schematic online, connected all the components together on the board and Tested analog ports to make sure those could work.</a:t>
                      </a:r>
                      <a:endParaRPr lang="en-US" sz="1600" dirty="0"/>
                    </a:p>
                  </a:txBody>
                  <a:tcPr/>
                </a:tc>
                <a:tc>
                  <a:txBody>
                    <a:bodyPr/>
                    <a:lstStyle/>
                    <a:p>
                      <a:pPr algn="ctr"/>
                      <a:r>
                        <a:rPr lang="en-US" sz="1600" dirty="0" smtClean="0"/>
                        <a:t>I worked on the Arduino software part. My portion of this consisted of searching google for the equation to get the temperature and translating it to the Arduino code. And also participate into the test of project.</a:t>
                      </a: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mn-lt"/>
                          <a:ea typeface="+mn-ea"/>
                          <a:cs typeface="+mn-cs"/>
                        </a:rPr>
                        <a:t>I implemented the </a:t>
                      </a:r>
                      <a:r>
                        <a:rPr kumimoji="0" lang="en-US" sz="1600" b="0" i="0" u="none" strike="noStrike" kern="1200" cap="none" spc="0" normalizeH="0" baseline="0" noProof="0" dirty="0" err="1" smtClean="0">
                          <a:ln>
                            <a:noFill/>
                          </a:ln>
                          <a:solidFill>
                            <a:prstClr val="black"/>
                          </a:solidFill>
                          <a:effectLst/>
                          <a:uLnTx/>
                          <a:uFillTx/>
                          <a:latin typeface="+mn-lt"/>
                          <a:ea typeface="+mn-ea"/>
                          <a:cs typeface="+mn-cs"/>
                        </a:rPr>
                        <a:t>Xbee</a:t>
                      </a:r>
                      <a:r>
                        <a:rPr kumimoji="0" lang="en-US" sz="1600" b="0" i="0" u="none" strike="noStrike" kern="1200" cap="none" spc="0" normalizeH="0" baseline="0" noProof="0" dirty="0" smtClean="0">
                          <a:ln>
                            <a:noFill/>
                          </a:ln>
                          <a:solidFill>
                            <a:prstClr val="black"/>
                          </a:solidFill>
                          <a:effectLst/>
                          <a:uLnTx/>
                          <a:uFillTx/>
                          <a:latin typeface="+mn-lt"/>
                          <a:ea typeface="+mn-ea"/>
                          <a:cs typeface="+mn-cs"/>
                        </a:rPr>
                        <a:t> chat part. I followed the guide online to set up the devices and realized the communication between </a:t>
                      </a:r>
                      <a:r>
                        <a:rPr kumimoji="0" lang="en-US" sz="1600" b="0" i="0" u="none" strike="noStrike" kern="1200" cap="none" spc="0" normalizeH="0" baseline="0" noProof="0" dirty="0" err="1" smtClean="0">
                          <a:ln>
                            <a:noFill/>
                          </a:ln>
                          <a:solidFill>
                            <a:prstClr val="black"/>
                          </a:solidFill>
                          <a:effectLst/>
                          <a:uLnTx/>
                          <a:uFillTx/>
                          <a:latin typeface="+mn-lt"/>
                          <a:ea typeface="+mn-ea"/>
                          <a:cs typeface="+mn-cs"/>
                        </a:rPr>
                        <a:t>Xbees</a:t>
                      </a:r>
                      <a:r>
                        <a:rPr kumimoji="0" lang="en-US" sz="1600" b="0" i="0" u="none" strike="noStrike" kern="1200" cap="none" spc="0" normalizeH="0" baseline="0" noProof="0" dirty="0" smtClean="0">
                          <a:ln>
                            <a:noFill/>
                          </a:ln>
                          <a:solidFill>
                            <a:prstClr val="black"/>
                          </a:solidFill>
                          <a:effectLst/>
                          <a:uLnTx/>
                          <a:uFillTx/>
                          <a:latin typeface="+mn-lt"/>
                          <a:ea typeface="+mn-ea"/>
                          <a:cs typeface="+mn-cs"/>
                        </a:rPr>
                        <a:t>.</a:t>
                      </a:r>
                      <a:endParaRPr lang="en-US" sz="1600" dirty="0"/>
                    </a:p>
                  </a:txBody>
                  <a:tcPr/>
                </a:tc>
              </a:tr>
            </a:tbl>
          </a:graphicData>
        </a:graphic>
      </p:graphicFrame>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253" y="106360"/>
            <a:ext cx="1218805" cy="1625073"/>
          </a:xfrm>
          <a:prstGeom prst="rect">
            <a:avLst/>
          </a:prstGeom>
        </p:spPr>
      </p:pic>
      <p:pic>
        <p:nvPicPr>
          <p:cNvPr id="13" name="Picture 12"/>
          <p:cNvPicPr>
            <a:picLocks noChangeAspect="1"/>
          </p:cNvPicPr>
          <p:nvPr/>
        </p:nvPicPr>
        <p:blipFill>
          <a:blip r:embed="rId4"/>
          <a:stretch>
            <a:fillRect/>
          </a:stretch>
        </p:blipFill>
        <p:spPr>
          <a:xfrm>
            <a:off x="2846552" y="15480"/>
            <a:ext cx="1692521" cy="1692521"/>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379" y="106360"/>
            <a:ext cx="1596524" cy="1596524"/>
          </a:xfrm>
          <a:prstGeom prst="rect">
            <a:avLst/>
          </a:prstGeom>
        </p:spPr>
      </p:pic>
      <p:pic>
        <p:nvPicPr>
          <p:cNvPr id="2" name="Picture 1"/>
          <p:cNvPicPr>
            <a:picLocks noChangeAspect="1"/>
          </p:cNvPicPr>
          <p:nvPr/>
        </p:nvPicPr>
        <p:blipFill>
          <a:blip r:embed="rId6"/>
          <a:stretch>
            <a:fillRect/>
          </a:stretch>
        </p:blipFill>
        <p:spPr>
          <a:xfrm>
            <a:off x="5258567" y="106360"/>
            <a:ext cx="1232255" cy="1551191"/>
          </a:xfrm>
          <a:prstGeom prst="rect">
            <a:avLst/>
          </a:prstGeom>
        </p:spPr>
      </p:pic>
    </p:spTree>
    <p:extLst>
      <p:ext uri="{BB962C8B-B14F-4D97-AF65-F5344CB8AC3E}">
        <p14:creationId xmlns:p14="http://schemas.microsoft.com/office/powerpoint/2010/main" val="147376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Concept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34" y="1237623"/>
            <a:ext cx="1537415" cy="15374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613" y="1063229"/>
            <a:ext cx="1602698" cy="1602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031" y="2377045"/>
            <a:ext cx="1208111" cy="120811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0205" y="3308176"/>
            <a:ext cx="1631681" cy="1631681"/>
          </a:xfrm>
          <a:prstGeom prst="rect">
            <a:avLst/>
          </a:prstGeom>
        </p:spPr>
      </p:pic>
      <p:cxnSp>
        <p:nvCxnSpPr>
          <p:cNvPr id="10" name="Straight Arrow Connector 9"/>
          <p:cNvCxnSpPr/>
          <p:nvPr/>
        </p:nvCxnSpPr>
        <p:spPr>
          <a:xfrm>
            <a:off x="2247543" y="2006331"/>
            <a:ext cx="1208110" cy="6595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24248" y="2949432"/>
            <a:ext cx="1406301" cy="369332"/>
          </a:xfrm>
          <a:prstGeom prst="rect">
            <a:avLst/>
          </a:prstGeom>
          <a:noFill/>
        </p:spPr>
        <p:txBody>
          <a:bodyPr wrap="square" rtlCol="0">
            <a:spAutoFit/>
          </a:bodyPr>
          <a:lstStyle/>
          <a:p>
            <a:r>
              <a:rPr lang="en-US" dirty="0" smtClean="0"/>
              <a:t>Router 1</a:t>
            </a:r>
            <a:endParaRPr lang="en-US" dirty="0"/>
          </a:p>
        </p:txBody>
      </p:sp>
      <p:sp>
        <p:nvSpPr>
          <p:cNvPr id="12" name="TextBox 11"/>
          <p:cNvSpPr txBox="1"/>
          <p:nvPr/>
        </p:nvSpPr>
        <p:spPr>
          <a:xfrm>
            <a:off x="5458672" y="3939350"/>
            <a:ext cx="1406301" cy="369332"/>
          </a:xfrm>
          <a:prstGeom prst="rect">
            <a:avLst/>
          </a:prstGeom>
          <a:noFill/>
        </p:spPr>
        <p:txBody>
          <a:bodyPr wrap="square" rtlCol="0">
            <a:spAutoFit/>
          </a:bodyPr>
          <a:lstStyle/>
          <a:p>
            <a:r>
              <a:rPr lang="en-US" dirty="0" smtClean="0"/>
              <a:t>Router 3</a:t>
            </a:r>
            <a:endParaRPr lang="en-US" dirty="0"/>
          </a:p>
        </p:txBody>
      </p:sp>
      <p:sp>
        <p:nvSpPr>
          <p:cNvPr id="13" name="TextBox 12"/>
          <p:cNvSpPr txBox="1"/>
          <p:nvPr/>
        </p:nvSpPr>
        <p:spPr>
          <a:xfrm>
            <a:off x="7666322" y="1387056"/>
            <a:ext cx="1406301" cy="369332"/>
          </a:xfrm>
          <a:prstGeom prst="rect">
            <a:avLst/>
          </a:prstGeom>
          <a:noFill/>
        </p:spPr>
        <p:txBody>
          <a:bodyPr wrap="square" rtlCol="0">
            <a:spAutoFit/>
          </a:bodyPr>
          <a:lstStyle/>
          <a:p>
            <a:r>
              <a:rPr lang="en-US" dirty="0" smtClean="0"/>
              <a:t>Router 2</a:t>
            </a:r>
            <a:endParaRPr lang="en-US" dirty="0"/>
          </a:p>
        </p:txBody>
      </p:sp>
      <p:cxnSp>
        <p:nvCxnSpPr>
          <p:cNvPr id="15" name="Straight Arrow Connector 14"/>
          <p:cNvCxnSpPr/>
          <p:nvPr/>
        </p:nvCxnSpPr>
        <p:spPr>
          <a:xfrm flipH="1">
            <a:off x="4785130" y="1864578"/>
            <a:ext cx="1208289" cy="8013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4906851" y="3308176"/>
            <a:ext cx="1622738" cy="478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139586" y="1459218"/>
            <a:ext cx="2249688" cy="1092607"/>
          </a:xfrm>
          <a:prstGeom prst="rect">
            <a:avLst/>
          </a:prstGeom>
          <a:noFill/>
        </p:spPr>
        <p:txBody>
          <a:bodyPr wrap="square" rtlCol="0">
            <a:spAutoFit/>
          </a:bodyPr>
          <a:lstStyle/>
          <a:p>
            <a:r>
              <a:rPr lang="en-US" sz="1300" dirty="0" smtClean="0"/>
              <a:t>Coordinator:</a:t>
            </a:r>
          </a:p>
          <a:p>
            <a:endParaRPr lang="en-US" sz="1300" dirty="0" smtClean="0"/>
          </a:p>
          <a:p>
            <a:r>
              <a:rPr lang="en-US" sz="1300" dirty="0"/>
              <a:t>Calculating the average of </a:t>
            </a:r>
            <a:r>
              <a:rPr lang="en-US" sz="1300" dirty="0" smtClean="0"/>
              <a:t>3 </a:t>
            </a:r>
            <a:r>
              <a:rPr lang="en-US" sz="1300" dirty="0"/>
              <a:t>temperatures from </a:t>
            </a:r>
            <a:r>
              <a:rPr lang="en-US" sz="1300" dirty="0" smtClean="0"/>
              <a:t>3 </a:t>
            </a:r>
            <a:r>
              <a:rPr lang="en-US" sz="1300" dirty="0"/>
              <a:t>sensors</a:t>
            </a:r>
            <a:endParaRPr lang="x-none" sz="1300" dirty="0"/>
          </a:p>
          <a:p>
            <a:endParaRPr lang="en-US" sz="1300" dirty="0"/>
          </a:p>
        </p:txBody>
      </p:sp>
      <p:sp>
        <p:nvSpPr>
          <p:cNvPr id="19" name="TextBox 18"/>
          <p:cNvSpPr txBox="1"/>
          <p:nvPr/>
        </p:nvSpPr>
        <p:spPr>
          <a:xfrm>
            <a:off x="693133" y="3939350"/>
            <a:ext cx="2762519" cy="1231106"/>
          </a:xfrm>
          <a:prstGeom prst="rect">
            <a:avLst/>
          </a:prstGeom>
          <a:noFill/>
        </p:spPr>
        <p:txBody>
          <a:bodyPr wrap="square" rtlCol="0">
            <a:spAutoFit/>
          </a:bodyPr>
          <a:lstStyle/>
          <a:p>
            <a:r>
              <a:rPr lang="en-US" sz="1400" b="1" dirty="0"/>
              <a:t>Every sensor sends temperature every 2</a:t>
            </a:r>
            <a:r>
              <a:rPr lang="en-US" sz="1400" b="1" dirty="0" smtClean="0"/>
              <a:t> </a:t>
            </a:r>
            <a:r>
              <a:rPr lang="en-US" sz="1400" b="1" dirty="0"/>
              <a:t>second</a:t>
            </a:r>
            <a:r>
              <a:rPr lang="en-US" sz="1400" b="1" dirty="0" smtClean="0"/>
              <a:t>. And the coordinator would obtain the average temperature immediately.</a:t>
            </a:r>
            <a:endParaRPr lang="en-US" sz="1400" b="1" dirty="0">
              <a:solidFill>
                <a:srgbClr val="000000"/>
              </a:solidFill>
              <a:latin typeface="Century Gothic"/>
            </a:endParaRPr>
          </a:p>
          <a:p>
            <a:endParaRPr lang="en-US" dirty="0"/>
          </a:p>
        </p:txBody>
      </p:sp>
    </p:spTree>
    <p:extLst>
      <p:ext uri="{BB962C8B-B14F-4D97-AF65-F5344CB8AC3E}">
        <p14:creationId xmlns:p14="http://schemas.microsoft.com/office/powerpoint/2010/main" val="39640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7342" y="1547448"/>
            <a:ext cx="4134655" cy="2814467"/>
          </a:xfrm>
          <a:prstGeom prst="rect">
            <a:avLst/>
          </a:prstGeom>
        </p:spPr>
      </p:pic>
      <p:sp>
        <p:nvSpPr>
          <p:cNvPr id="8" name="TextBox 7"/>
          <p:cNvSpPr txBox="1"/>
          <p:nvPr/>
        </p:nvSpPr>
        <p:spPr>
          <a:xfrm>
            <a:off x="4617342" y="772733"/>
            <a:ext cx="4108627" cy="369332"/>
          </a:xfrm>
          <a:prstGeom prst="rect">
            <a:avLst/>
          </a:prstGeom>
          <a:noFill/>
        </p:spPr>
        <p:txBody>
          <a:bodyPr wrap="square" rtlCol="0">
            <a:spAutoFit/>
          </a:bodyPr>
          <a:lstStyle/>
          <a:p>
            <a:pPr algn="ctr"/>
            <a:r>
              <a:rPr lang="en-US" altLang="x-none" b="1">
                <a:solidFill>
                  <a:srgbClr val="454545"/>
                </a:solidFill>
                <a:latin typeface="Arial" charset="0"/>
                <a:cs typeface="Arial"/>
              </a:rPr>
              <a:t>Sample Breadboard </a:t>
            </a:r>
            <a:r>
              <a:rPr lang="en-US" altLang="zh-CN" b="1">
                <a:solidFill>
                  <a:srgbClr val="454545"/>
                </a:solidFill>
                <a:latin typeface="Arial" charset="0"/>
                <a:cs typeface="Arial"/>
              </a:rPr>
              <a:t>Wiring</a:t>
            </a:r>
            <a:endParaRPr lang="x-none" altLang="x-none" b="1" dirty="0">
              <a:solidFill>
                <a:srgbClr val="454545"/>
              </a:solidFill>
              <a:latin typeface="Arial" charset="0"/>
              <a:cs typeface="Aria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08" y="2279559"/>
            <a:ext cx="3567448" cy="1176654"/>
          </a:xfrm>
          <a:prstGeom prst="rect">
            <a:avLst/>
          </a:prstGeom>
        </p:spPr>
      </p:pic>
      <p:sp>
        <p:nvSpPr>
          <p:cNvPr id="10" name="Rectangle 9"/>
          <p:cNvSpPr/>
          <p:nvPr/>
        </p:nvSpPr>
        <p:spPr>
          <a:xfrm>
            <a:off x="823008" y="772733"/>
            <a:ext cx="2642647" cy="369332"/>
          </a:xfrm>
          <a:prstGeom prst="rect">
            <a:avLst/>
          </a:prstGeom>
        </p:spPr>
        <p:txBody>
          <a:bodyPr wrap="none">
            <a:spAutoFit/>
          </a:bodyPr>
          <a:lstStyle/>
          <a:p>
            <a:pPr algn="ctr"/>
            <a:r>
              <a:rPr lang="en-US" altLang="x-none" b="1">
                <a:solidFill>
                  <a:srgbClr val="454545"/>
                </a:solidFill>
                <a:latin typeface="Arial" charset="0"/>
                <a:cs typeface="Arial"/>
              </a:rPr>
              <a:t>Voltage Divider Circuit</a:t>
            </a:r>
            <a:endParaRPr lang="x-none" altLang="x-none" dirty="0">
              <a:solidFill>
                <a:srgbClr val="FFFFFF"/>
              </a:solidFill>
              <a:latin typeface="Arial" charset="0"/>
              <a:cs typeface="Arial"/>
            </a:endParaRPr>
          </a:p>
        </p:txBody>
      </p:sp>
      <p:sp>
        <p:nvSpPr>
          <p:cNvPr id="11" name="TextBox 10"/>
          <p:cNvSpPr txBox="1"/>
          <p:nvPr/>
        </p:nvSpPr>
        <p:spPr>
          <a:xfrm>
            <a:off x="1171977" y="4636394"/>
            <a:ext cx="6774288" cy="276999"/>
          </a:xfrm>
          <a:prstGeom prst="rect">
            <a:avLst/>
          </a:prstGeom>
          <a:noFill/>
        </p:spPr>
        <p:txBody>
          <a:bodyPr wrap="square" rtlCol="0">
            <a:spAutoFit/>
          </a:bodyPr>
          <a:lstStyle/>
          <a:p>
            <a:r>
              <a:rPr lang="en-US" sz="1200" dirty="0"/>
              <a:t>Ref: https://</a:t>
            </a:r>
            <a:r>
              <a:rPr lang="en-US" sz="1200" dirty="0" err="1"/>
              <a:t>computers.tutsplus.com</a:t>
            </a:r>
            <a:r>
              <a:rPr lang="en-US" sz="1200" dirty="0"/>
              <a:t>/tutorials/how-to-read-temperatures-with-</a:t>
            </a:r>
            <a:r>
              <a:rPr lang="en-US" sz="1200" dirty="0" err="1"/>
              <a:t>arduino</a:t>
            </a:r>
            <a:r>
              <a:rPr lang="en-US" sz="1200" dirty="0"/>
              <a:t>--mac-53714</a:t>
            </a:r>
          </a:p>
        </p:txBody>
      </p:sp>
    </p:spTree>
    <p:extLst>
      <p:ext uri="{BB962C8B-B14F-4D97-AF65-F5344CB8AC3E}">
        <p14:creationId xmlns:p14="http://schemas.microsoft.com/office/powerpoint/2010/main" val="308387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0791" y="727811"/>
            <a:ext cx="4301177" cy="369332"/>
          </a:xfrm>
          <a:prstGeom prst="rect">
            <a:avLst/>
          </a:prstGeom>
        </p:spPr>
        <p:txBody>
          <a:bodyPr wrap="none">
            <a:spAutoFit/>
          </a:bodyPr>
          <a:lstStyle/>
          <a:p>
            <a:r>
              <a:rPr lang="en-US" altLang="x-none" b="1">
                <a:solidFill>
                  <a:srgbClr val="454545"/>
                </a:solidFill>
                <a:latin typeface="Arial" charset="0"/>
                <a:cs typeface="Arial"/>
              </a:rPr>
              <a:t>(1) </a:t>
            </a:r>
            <a:r>
              <a:rPr lang="en-US" altLang="zh-CN" b="1">
                <a:solidFill>
                  <a:srgbClr val="454545"/>
                </a:solidFill>
                <a:latin typeface="Arial" charset="0"/>
                <a:cs typeface="Arial"/>
              </a:rPr>
              <a:t>Computing </a:t>
            </a:r>
            <a:r>
              <a:rPr lang="en-US" altLang="x-none" b="1">
                <a:solidFill>
                  <a:srgbClr val="454545"/>
                </a:solidFill>
                <a:latin typeface="Arial" charset="0"/>
                <a:cs typeface="Arial"/>
              </a:rPr>
              <a:t>Thermistor </a:t>
            </a:r>
            <a:r>
              <a:rPr lang="en-US" altLang="zh-CN" b="1">
                <a:solidFill>
                  <a:srgbClr val="454545"/>
                </a:solidFill>
                <a:latin typeface="Arial" charset="0"/>
                <a:cs typeface="Arial"/>
              </a:rPr>
              <a:t>Resistance</a:t>
            </a:r>
            <a:endParaRPr lang="zh-CN" altLang="en-US" b="1" dirty="0">
              <a:solidFill>
                <a:srgbClr val="454545"/>
              </a:solidFill>
              <a:latin typeface="Arial" charset="0"/>
              <a:cs typeface="Arial"/>
            </a:endParaRPr>
          </a:p>
        </p:txBody>
      </p:sp>
      <p:pic>
        <p:nvPicPr>
          <p:cNvPr id="6" name="内容占位符 3" descr="屏幕快照 2015-09-16 上午10.25.20.png"/>
          <p:cNvPicPr>
            <a:picLocks noGrp="1" noChangeAspect="1"/>
          </p:cNvPicPr>
          <p:nvPr>
            <p:ph idx="1"/>
          </p:nvPr>
        </p:nvPicPr>
        <p:blipFill>
          <a:blip r:embed="rId2"/>
          <a:stretch>
            <a:fillRect/>
          </a:stretch>
        </p:blipFill>
        <p:spPr>
          <a:xfrm>
            <a:off x="5067090" y="455253"/>
            <a:ext cx="4076910" cy="914447"/>
          </a:xfrm>
        </p:spPr>
      </p:pic>
      <p:sp>
        <p:nvSpPr>
          <p:cNvPr id="7" name="Rectangle 6"/>
          <p:cNvSpPr/>
          <p:nvPr/>
        </p:nvSpPr>
        <p:spPr>
          <a:xfrm>
            <a:off x="360791" y="1707673"/>
            <a:ext cx="4572000" cy="646331"/>
          </a:xfrm>
          <a:prstGeom prst="rect">
            <a:avLst/>
          </a:prstGeom>
        </p:spPr>
        <p:txBody>
          <a:bodyPr>
            <a:spAutoFit/>
          </a:bodyPr>
          <a:lstStyle/>
          <a:p>
            <a:r>
              <a:rPr lang="en-US" altLang="zh-CN" b="1" dirty="0">
                <a:solidFill>
                  <a:srgbClr val="454545"/>
                </a:solidFill>
                <a:latin typeface="Arial" charset="0"/>
                <a:cs typeface="Arial"/>
              </a:rPr>
              <a:t>(2) Steinhart-Hart Equation</a:t>
            </a:r>
            <a:br>
              <a:rPr lang="en-US" altLang="zh-CN" b="1" dirty="0">
                <a:solidFill>
                  <a:srgbClr val="454545"/>
                </a:solidFill>
                <a:latin typeface="Arial" charset="0"/>
                <a:cs typeface="Arial"/>
              </a:rPr>
            </a:br>
            <a:endParaRPr lang="zh-CN" altLang="en-US" b="1" dirty="0">
              <a:solidFill>
                <a:srgbClr val="454545"/>
              </a:solidFill>
              <a:latin typeface="Arial" charset="0"/>
            </a:endParaRPr>
          </a:p>
        </p:txBody>
      </p:sp>
      <p:pic>
        <p:nvPicPr>
          <p:cNvPr id="8" name="图片 8" descr="屏幕快照 2015-09-16 上午10.34.02.png"/>
          <p:cNvPicPr>
            <a:picLocks noChangeAspect="1"/>
          </p:cNvPicPr>
          <p:nvPr/>
        </p:nvPicPr>
        <p:blipFill>
          <a:blip r:embed="rId3"/>
          <a:stretch>
            <a:fillRect/>
          </a:stretch>
        </p:blipFill>
        <p:spPr>
          <a:xfrm>
            <a:off x="90152" y="2288189"/>
            <a:ext cx="8937938" cy="676345"/>
          </a:xfrm>
          <a:prstGeom prst="rect">
            <a:avLst/>
          </a:prstGeom>
        </p:spPr>
      </p:pic>
      <p:sp>
        <p:nvSpPr>
          <p:cNvPr id="9" name="Rectangle 8"/>
          <p:cNvSpPr/>
          <p:nvPr/>
        </p:nvSpPr>
        <p:spPr>
          <a:xfrm>
            <a:off x="360791" y="3272493"/>
            <a:ext cx="4572000" cy="1477328"/>
          </a:xfrm>
          <a:prstGeom prst="rect">
            <a:avLst/>
          </a:prstGeom>
        </p:spPr>
        <p:txBody>
          <a:bodyPr>
            <a:spAutoFit/>
          </a:bodyPr>
          <a:lstStyle/>
          <a:p>
            <a:r>
              <a:rPr lang="en-US" dirty="0">
                <a:solidFill>
                  <a:srgbClr val="000000"/>
                </a:solidFill>
                <a:latin typeface="Arial"/>
              </a:rPr>
              <a:t>where R = 10kohm</a:t>
            </a:r>
            <a:endParaRPr lang="x-none" dirty="0">
              <a:solidFill>
                <a:srgbClr val="000000"/>
              </a:solidFill>
              <a:latin typeface="Arial"/>
            </a:endParaRPr>
          </a:p>
          <a:p>
            <a:r>
              <a:rPr lang="en-US" dirty="0">
                <a:solidFill>
                  <a:srgbClr val="000000"/>
                </a:solidFill>
                <a:latin typeface="Arial"/>
              </a:rPr>
              <a:t>T =  Temperature in Celsius</a:t>
            </a:r>
            <a:endParaRPr lang="x-none" dirty="0">
              <a:solidFill>
                <a:srgbClr val="000000"/>
              </a:solidFill>
              <a:latin typeface="Arial"/>
            </a:endParaRPr>
          </a:p>
          <a:p>
            <a:r>
              <a:rPr lang="en-US" dirty="0">
                <a:solidFill>
                  <a:srgbClr val="000000"/>
                </a:solidFill>
                <a:latin typeface="Arial" charset="0"/>
              </a:rPr>
              <a:t>C1= 0.001129148 </a:t>
            </a:r>
          </a:p>
          <a:p>
            <a:r>
              <a:rPr lang="en-US" dirty="0">
                <a:solidFill>
                  <a:srgbClr val="000000"/>
                </a:solidFill>
                <a:latin typeface="Arial" charset="0"/>
              </a:rPr>
              <a:t>C2 = 0.000234125</a:t>
            </a:r>
          </a:p>
          <a:p>
            <a:r>
              <a:rPr lang="en-US" dirty="0">
                <a:solidFill>
                  <a:srgbClr val="000000"/>
                </a:solidFill>
                <a:latin typeface="Arial" charset="0"/>
              </a:rPr>
              <a:t>C3 = 8.76741E-08</a:t>
            </a:r>
          </a:p>
        </p:txBody>
      </p:sp>
      <p:sp>
        <p:nvSpPr>
          <p:cNvPr id="10" name="TextBox 9"/>
          <p:cNvSpPr txBox="1"/>
          <p:nvPr/>
        </p:nvSpPr>
        <p:spPr>
          <a:xfrm>
            <a:off x="2060620" y="2846231"/>
            <a:ext cx="5074276" cy="276999"/>
          </a:xfrm>
          <a:prstGeom prst="rect">
            <a:avLst/>
          </a:prstGeom>
          <a:noFill/>
        </p:spPr>
        <p:txBody>
          <a:bodyPr wrap="square" rtlCol="0">
            <a:spAutoFit/>
          </a:bodyPr>
          <a:lstStyle/>
          <a:p>
            <a:r>
              <a:rPr lang="en-US" sz="1200" dirty="0" smtClean="0"/>
              <a:t>Ref</a:t>
            </a:r>
            <a:r>
              <a:rPr lang="en-US" sz="1200" dirty="0"/>
              <a:t>: https://</a:t>
            </a:r>
            <a:r>
              <a:rPr lang="en-US" sz="1200" dirty="0" err="1"/>
              <a:t>en.wikipedia.org</a:t>
            </a:r>
            <a:r>
              <a:rPr lang="en-US" sz="1200" dirty="0"/>
              <a:t>/wiki/Steinhart%E2%80%93Hart_equation </a:t>
            </a:r>
          </a:p>
        </p:txBody>
      </p:sp>
    </p:spTree>
    <p:extLst>
      <p:ext uri="{BB962C8B-B14F-4D97-AF65-F5344CB8AC3E}">
        <p14:creationId xmlns:p14="http://schemas.microsoft.com/office/powerpoint/2010/main" val="82199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Encountered and Resolved</a:t>
            </a:r>
            <a:endParaRPr lang="en-US" dirty="0"/>
          </a:p>
        </p:txBody>
      </p:sp>
      <p:sp>
        <p:nvSpPr>
          <p:cNvPr id="3" name="Content Placeholder 2"/>
          <p:cNvSpPr>
            <a:spLocks noGrp="1"/>
          </p:cNvSpPr>
          <p:nvPr>
            <p:ph idx="1"/>
          </p:nvPr>
        </p:nvSpPr>
        <p:spPr/>
        <p:txBody>
          <a:bodyPr>
            <a:normAutofit/>
          </a:bodyPr>
          <a:lstStyle/>
          <a:p>
            <a:r>
              <a:rPr lang="en-US" sz="1800" dirty="0" smtClean="0"/>
              <a:t>The malfunction of some analog ports led to errors. Serial monitor presented unexpected result.</a:t>
            </a:r>
          </a:p>
          <a:p>
            <a:r>
              <a:rPr lang="en-US" sz="1800" dirty="0"/>
              <a:t>Different baud </a:t>
            </a:r>
            <a:r>
              <a:rPr lang="en-US" sz="1800" dirty="0" smtClean="0"/>
              <a:t>rate led to error.</a:t>
            </a:r>
          </a:p>
          <a:p>
            <a:r>
              <a:rPr lang="en-US" sz="1800" dirty="0" smtClean="0"/>
              <a:t>Cannot find the port of </a:t>
            </a:r>
            <a:r>
              <a:rPr lang="en-US" sz="1800" dirty="0"/>
              <a:t>3rd Party </a:t>
            </a:r>
            <a:r>
              <a:rPr lang="en-US" sz="1800" dirty="0" smtClean="0"/>
              <a:t>Arduino Board. </a:t>
            </a:r>
          </a:p>
          <a:p>
            <a:endParaRPr lang="en-US" sz="1800" dirty="0"/>
          </a:p>
          <a:p>
            <a:endParaRPr lang="en-US" sz="1800" dirty="0" smtClean="0"/>
          </a:p>
          <a:p>
            <a:r>
              <a:rPr lang="en-US" sz="1800" dirty="0">
                <a:solidFill>
                  <a:srgbClr val="000000"/>
                </a:solidFill>
                <a:latin typeface="Calibri" charset="0"/>
                <a:ea typeface="Calibri" charset="0"/>
                <a:cs typeface="Calibri" charset="0"/>
              </a:rPr>
              <a:t>Code Optimization to improve quality and efficiency </a:t>
            </a:r>
          </a:p>
          <a:p>
            <a:pPr marL="0" indent="0">
              <a:buNone/>
            </a:pPr>
            <a:endParaRPr lang="x-none" sz="1800" dirty="0">
              <a:latin typeface="Arial"/>
            </a:endParaRPr>
          </a:p>
        </p:txBody>
      </p:sp>
    </p:spTree>
    <p:extLst>
      <p:ext uri="{BB962C8B-B14F-4D97-AF65-F5344CB8AC3E}">
        <p14:creationId xmlns:p14="http://schemas.microsoft.com/office/powerpoint/2010/main" val="3563878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TotalTime>
  <Words>303</Words>
  <Application>Microsoft Macintosh PowerPoint</Application>
  <PresentationFormat>On-screen Show (16:9)</PresentationFormat>
  <Paragraphs>65</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Century Gothic</vt:lpstr>
      <vt:lpstr>宋体</vt:lpstr>
      <vt:lpstr>Arial</vt:lpstr>
      <vt:lpstr>Office Theme</vt:lpstr>
      <vt:lpstr>EC 544 Challenge 1 Building A Nest</vt:lpstr>
      <vt:lpstr>PowerPoint Presentation</vt:lpstr>
      <vt:lpstr>PowerPoint Presentation</vt:lpstr>
      <vt:lpstr>Design Concept</vt:lpstr>
      <vt:lpstr>PowerPoint Presentation</vt:lpstr>
      <vt:lpstr>PowerPoint Presentation</vt:lpstr>
      <vt:lpstr>Challenges Encountered and Resolved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 544 Challenge 1</dc:title>
  <dc:creator>tdcl</dc:creator>
  <cp:lastModifiedBy>Xiangtian Yi</cp:lastModifiedBy>
  <cp:revision>22</cp:revision>
  <dcterms:created xsi:type="dcterms:W3CDTF">2016-09-03T17:44:05Z</dcterms:created>
  <dcterms:modified xsi:type="dcterms:W3CDTF">2016-09-20T18:32:42Z</dcterms:modified>
</cp:coreProperties>
</file>