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3" r:id="rId2"/>
    <p:sldId id="334" r:id="rId3"/>
    <p:sldId id="289" r:id="rId4"/>
    <p:sldId id="351" r:id="rId5"/>
    <p:sldId id="352" r:id="rId6"/>
    <p:sldId id="340" r:id="rId7"/>
    <p:sldId id="342" r:id="rId8"/>
    <p:sldId id="345" r:id="rId9"/>
    <p:sldId id="353" r:id="rId10"/>
    <p:sldId id="346" r:id="rId11"/>
    <p:sldId id="354" r:id="rId12"/>
    <p:sldId id="344" r:id="rId13"/>
    <p:sldId id="348" r:id="rId14"/>
    <p:sldId id="34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0ED14F42-5058-4DDB-89EE-570A5C00BD36}">
          <p14:sldIdLst>
            <p14:sldId id="333"/>
            <p14:sldId id="334"/>
          </p14:sldIdLst>
        </p14:section>
        <p14:section name="fases de implementación" id="{8A30E0E5-4457-44E8-9E20-BCCA67200A7F}">
          <p14:sldIdLst>
            <p14:sldId id="289"/>
            <p14:sldId id="351"/>
            <p14:sldId id="352"/>
            <p14:sldId id="340"/>
            <p14:sldId id="342"/>
            <p14:sldId id="345"/>
            <p14:sldId id="353"/>
            <p14:sldId id="346"/>
            <p14:sldId id="354"/>
            <p14:sldId id="344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 Roberto Izquierdo Salvador" initials="PRIS" lastIdx="1" clrIdx="0"/>
  <p:cmAuthor id="1" name="Julio Cabezas Giménez" initials="JC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99"/>
    <a:srgbClr val="FFCC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2718" autoAdjust="0"/>
  </p:normalViewPr>
  <p:slideViewPr>
    <p:cSldViewPr snapToGrid="0" snapToObjects="1">
      <p:cViewPr varScale="1">
        <p:scale>
          <a:sx n="66" d="100"/>
          <a:sy n="66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D7289-12D8-470E-94A2-4374C36F935C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</dgm:pt>
    <dgm:pt modelId="{771D42F2-B59A-490F-BD09-D88ED912251B}">
      <dgm:prSet phldrT="[Texto]"/>
      <dgm:spPr/>
      <dgm:t>
        <a:bodyPr/>
        <a:lstStyle/>
        <a:p>
          <a:r>
            <a:rPr lang="es-EC" b="1" dirty="0" smtClean="0"/>
            <a:t>1</a:t>
          </a:r>
        </a:p>
        <a:p>
          <a:r>
            <a:rPr lang="es-EC" b="1" dirty="0" smtClean="0"/>
            <a:t>Fase de Inscripción</a:t>
          </a:r>
          <a:endParaRPr lang="es-EC" b="1" dirty="0"/>
        </a:p>
      </dgm:t>
    </dgm:pt>
    <dgm:pt modelId="{DC3167FE-750E-41E7-8F3A-6615F13EEC95}" type="parTrans" cxnId="{D2BC6F0D-EE8F-4F45-89E6-76C6B3BC1212}">
      <dgm:prSet/>
      <dgm:spPr/>
      <dgm:t>
        <a:bodyPr/>
        <a:lstStyle/>
        <a:p>
          <a:endParaRPr lang="es-EC"/>
        </a:p>
      </dgm:t>
    </dgm:pt>
    <dgm:pt modelId="{0B07E803-6871-4EF9-BE22-89477DF8CEDC}" type="sibTrans" cxnId="{D2BC6F0D-EE8F-4F45-89E6-76C6B3BC1212}">
      <dgm:prSet/>
      <dgm:spPr/>
      <dgm:t>
        <a:bodyPr/>
        <a:lstStyle/>
        <a:p>
          <a:endParaRPr lang="es-EC"/>
        </a:p>
      </dgm:t>
    </dgm:pt>
    <dgm:pt modelId="{FC38C937-2F74-40F9-B792-FA1CFD2518D9}">
      <dgm:prSet phldrT="[Texto]"/>
      <dgm:spPr/>
      <dgm:t>
        <a:bodyPr/>
        <a:lstStyle/>
        <a:p>
          <a:r>
            <a:rPr lang="es-EC" b="1" dirty="0" smtClean="0"/>
            <a:t>2</a:t>
          </a:r>
        </a:p>
        <a:p>
          <a:r>
            <a:rPr lang="es-EC" b="1" dirty="0" smtClean="0"/>
            <a:t>Fase de Verificación</a:t>
          </a:r>
          <a:endParaRPr lang="es-EC" b="1" dirty="0"/>
        </a:p>
      </dgm:t>
    </dgm:pt>
    <dgm:pt modelId="{EBB7FA71-1623-4D2E-A836-B55D6A847A9C}" type="parTrans" cxnId="{2B9A1E64-16D1-4F90-A11C-ECD0A059E825}">
      <dgm:prSet/>
      <dgm:spPr/>
      <dgm:t>
        <a:bodyPr/>
        <a:lstStyle/>
        <a:p>
          <a:endParaRPr lang="es-EC"/>
        </a:p>
      </dgm:t>
    </dgm:pt>
    <dgm:pt modelId="{D1E590C7-05CE-43DB-80D9-C0059650AB41}" type="sibTrans" cxnId="{2B9A1E64-16D1-4F90-A11C-ECD0A059E825}">
      <dgm:prSet/>
      <dgm:spPr/>
      <dgm:t>
        <a:bodyPr/>
        <a:lstStyle/>
        <a:p>
          <a:endParaRPr lang="es-EC"/>
        </a:p>
      </dgm:t>
    </dgm:pt>
    <dgm:pt modelId="{BF5C9437-EA0E-4205-B83D-6B0A825F3AF4}">
      <dgm:prSet phldrT="[Texto]"/>
      <dgm:spPr/>
      <dgm:t>
        <a:bodyPr/>
        <a:lstStyle/>
        <a:p>
          <a:r>
            <a:rPr lang="es-EC" b="1" dirty="0" smtClean="0"/>
            <a:t>3</a:t>
          </a:r>
        </a:p>
        <a:p>
          <a:r>
            <a:rPr lang="es-EC" b="1" dirty="0" smtClean="0"/>
            <a:t>Uso del Sello</a:t>
          </a:r>
          <a:endParaRPr lang="es-EC" b="1" dirty="0"/>
        </a:p>
      </dgm:t>
    </dgm:pt>
    <dgm:pt modelId="{7D0DABFC-8907-486A-BF96-2AB65A34A0A0}" type="parTrans" cxnId="{3AF08AC1-04A3-4F98-99E0-198261DB0BD8}">
      <dgm:prSet/>
      <dgm:spPr/>
      <dgm:t>
        <a:bodyPr/>
        <a:lstStyle/>
        <a:p>
          <a:endParaRPr lang="es-EC"/>
        </a:p>
      </dgm:t>
    </dgm:pt>
    <dgm:pt modelId="{4E565B73-FF33-4DD5-8EC9-9B1FB1AE92D6}" type="sibTrans" cxnId="{3AF08AC1-04A3-4F98-99E0-198261DB0BD8}">
      <dgm:prSet/>
      <dgm:spPr/>
      <dgm:t>
        <a:bodyPr/>
        <a:lstStyle/>
        <a:p>
          <a:endParaRPr lang="es-EC"/>
        </a:p>
      </dgm:t>
    </dgm:pt>
    <dgm:pt modelId="{D7502702-DBEA-4F6D-9D67-CB43166BA95C}">
      <dgm:prSet phldrT="[Texto]"/>
      <dgm:spPr/>
      <dgm:t>
        <a:bodyPr/>
        <a:lstStyle/>
        <a:p>
          <a:r>
            <a:rPr lang="es-EC" b="1" dirty="0" smtClean="0"/>
            <a:t>4 Seguimiento y control</a:t>
          </a:r>
          <a:endParaRPr lang="es-EC" b="1" dirty="0"/>
        </a:p>
      </dgm:t>
    </dgm:pt>
    <dgm:pt modelId="{E3BA74F8-A1E0-4B48-8171-A77D3EBC9FAD}" type="parTrans" cxnId="{BF5F2191-8410-4A17-99AF-9A7FDB7D8450}">
      <dgm:prSet/>
      <dgm:spPr/>
      <dgm:t>
        <a:bodyPr/>
        <a:lstStyle/>
        <a:p>
          <a:endParaRPr lang="es-EC"/>
        </a:p>
      </dgm:t>
    </dgm:pt>
    <dgm:pt modelId="{25A20D20-F80C-4069-BBBC-A260891B66BD}" type="sibTrans" cxnId="{BF5F2191-8410-4A17-99AF-9A7FDB7D8450}">
      <dgm:prSet/>
      <dgm:spPr/>
      <dgm:t>
        <a:bodyPr/>
        <a:lstStyle/>
        <a:p>
          <a:endParaRPr lang="es-EC"/>
        </a:p>
      </dgm:t>
    </dgm:pt>
    <dgm:pt modelId="{77ECD6C0-5C1D-41C7-AFD4-8F107B5F2930}" type="pres">
      <dgm:prSet presAssocID="{350D7289-12D8-470E-94A2-4374C36F935C}" presName="Name0" presStyleCnt="0">
        <dgm:presLayoutVars>
          <dgm:dir/>
          <dgm:animLvl val="lvl"/>
          <dgm:resizeHandles val="exact"/>
        </dgm:presLayoutVars>
      </dgm:prSet>
      <dgm:spPr/>
    </dgm:pt>
    <dgm:pt modelId="{252F9024-15F5-4CCC-9B20-24AC0433025E}" type="pres">
      <dgm:prSet presAssocID="{771D42F2-B59A-490F-BD09-D88ED912251B}" presName="parTxOnly" presStyleLbl="node1" presStyleIdx="0" presStyleCnt="4" custLinFactX="-19553" custLinFactNeighborX="-100000" custLinFactNeighborY="3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5849570-F306-42ED-8274-359C2D1891FC}" type="pres">
      <dgm:prSet presAssocID="{0B07E803-6871-4EF9-BE22-89477DF8CEDC}" presName="parTxOnlySpace" presStyleCnt="0"/>
      <dgm:spPr/>
    </dgm:pt>
    <dgm:pt modelId="{958427FA-49E1-4A3E-990F-333266532398}" type="pres">
      <dgm:prSet presAssocID="{FC38C937-2F74-40F9-B792-FA1CFD2518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A08F51B-4C2B-438B-9C75-B8F32919403B}" type="pres">
      <dgm:prSet presAssocID="{D1E590C7-05CE-43DB-80D9-C0059650AB41}" presName="parTxOnlySpace" presStyleCnt="0"/>
      <dgm:spPr/>
    </dgm:pt>
    <dgm:pt modelId="{129E0680-2635-41AB-A063-54FBE83C282A}" type="pres">
      <dgm:prSet presAssocID="{BF5C9437-EA0E-4205-B83D-6B0A825F3AF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72900F2-ED10-4252-AAB6-4DAD5F48F93B}" type="pres">
      <dgm:prSet presAssocID="{4E565B73-FF33-4DD5-8EC9-9B1FB1AE92D6}" presName="parTxOnlySpace" presStyleCnt="0"/>
      <dgm:spPr/>
    </dgm:pt>
    <dgm:pt modelId="{9C2202C4-EF92-4AA0-A01C-57CB5C94C5BE}" type="pres">
      <dgm:prSet presAssocID="{D7502702-DBEA-4F6D-9D67-CB43166BA95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1F7BF5CC-2CAB-4440-8A22-B4A36F43F9A7}" type="presOf" srcId="{350D7289-12D8-470E-94A2-4374C36F935C}" destId="{77ECD6C0-5C1D-41C7-AFD4-8F107B5F2930}" srcOrd="0" destOrd="0" presId="urn:microsoft.com/office/officeart/2005/8/layout/chevron1"/>
    <dgm:cxn modelId="{BF5F2191-8410-4A17-99AF-9A7FDB7D8450}" srcId="{350D7289-12D8-470E-94A2-4374C36F935C}" destId="{D7502702-DBEA-4F6D-9D67-CB43166BA95C}" srcOrd="3" destOrd="0" parTransId="{E3BA74F8-A1E0-4B48-8171-A77D3EBC9FAD}" sibTransId="{25A20D20-F80C-4069-BBBC-A260891B66BD}"/>
    <dgm:cxn modelId="{BA7B9E1E-F7BE-4588-B4F8-B2DE3FC1245A}" type="presOf" srcId="{FC38C937-2F74-40F9-B792-FA1CFD2518D9}" destId="{958427FA-49E1-4A3E-990F-333266532398}" srcOrd="0" destOrd="0" presId="urn:microsoft.com/office/officeart/2005/8/layout/chevron1"/>
    <dgm:cxn modelId="{3576B8F2-26C2-4443-A72F-55FA5A8E5BC2}" type="presOf" srcId="{771D42F2-B59A-490F-BD09-D88ED912251B}" destId="{252F9024-15F5-4CCC-9B20-24AC0433025E}" srcOrd="0" destOrd="0" presId="urn:microsoft.com/office/officeart/2005/8/layout/chevron1"/>
    <dgm:cxn modelId="{2B9A1E64-16D1-4F90-A11C-ECD0A059E825}" srcId="{350D7289-12D8-470E-94A2-4374C36F935C}" destId="{FC38C937-2F74-40F9-B792-FA1CFD2518D9}" srcOrd="1" destOrd="0" parTransId="{EBB7FA71-1623-4D2E-A836-B55D6A847A9C}" sibTransId="{D1E590C7-05CE-43DB-80D9-C0059650AB41}"/>
    <dgm:cxn modelId="{9D0E8090-4310-45E8-8570-431F33DFE19B}" type="presOf" srcId="{D7502702-DBEA-4F6D-9D67-CB43166BA95C}" destId="{9C2202C4-EF92-4AA0-A01C-57CB5C94C5BE}" srcOrd="0" destOrd="0" presId="urn:microsoft.com/office/officeart/2005/8/layout/chevron1"/>
    <dgm:cxn modelId="{F049729F-4451-4B50-8DE1-763F3FAED639}" type="presOf" srcId="{BF5C9437-EA0E-4205-B83D-6B0A825F3AF4}" destId="{129E0680-2635-41AB-A063-54FBE83C282A}" srcOrd="0" destOrd="0" presId="urn:microsoft.com/office/officeart/2005/8/layout/chevron1"/>
    <dgm:cxn modelId="{D2BC6F0D-EE8F-4F45-89E6-76C6B3BC1212}" srcId="{350D7289-12D8-470E-94A2-4374C36F935C}" destId="{771D42F2-B59A-490F-BD09-D88ED912251B}" srcOrd="0" destOrd="0" parTransId="{DC3167FE-750E-41E7-8F3A-6615F13EEC95}" sibTransId="{0B07E803-6871-4EF9-BE22-89477DF8CEDC}"/>
    <dgm:cxn modelId="{3AF08AC1-04A3-4F98-99E0-198261DB0BD8}" srcId="{350D7289-12D8-470E-94A2-4374C36F935C}" destId="{BF5C9437-EA0E-4205-B83D-6B0A825F3AF4}" srcOrd="2" destOrd="0" parTransId="{7D0DABFC-8907-486A-BF96-2AB65A34A0A0}" sibTransId="{4E565B73-FF33-4DD5-8EC9-9B1FB1AE92D6}"/>
    <dgm:cxn modelId="{718A4432-16CC-400F-BC03-D7F8BC9C634C}" type="presParOf" srcId="{77ECD6C0-5C1D-41C7-AFD4-8F107B5F2930}" destId="{252F9024-15F5-4CCC-9B20-24AC0433025E}" srcOrd="0" destOrd="0" presId="urn:microsoft.com/office/officeart/2005/8/layout/chevron1"/>
    <dgm:cxn modelId="{03EB53F2-2FE0-4244-AF72-87EBFD2A6D89}" type="presParOf" srcId="{77ECD6C0-5C1D-41C7-AFD4-8F107B5F2930}" destId="{E5849570-F306-42ED-8274-359C2D1891FC}" srcOrd="1" destOrd="0" presId="urn:microsoft.com/office/officeart/2005/8/layout/chevron1"/>
    <dgm:cxn modelId="{789B8A27-4DF0-4E0A-9766-AB80CEE7183E}" type="presParOf" srcId="{77ECD6C0-5C1D-41C7-AFD4-8F107B5F2930}" destId="{958427FA-49E1-4A3E-990F-333266532398}" srcOrd="2" destOrd="0" presId="urn:microsoft.com/office/officeart/2005/8/layout/chevron1"/>
    <dgm:cxn modelId="{A8635E66-EDF5-44BE-A1E3-8F49518FA481}" type="presParOf" srcId="{77ECD6C0-5C1D-41C7-AFD4-8F107B5F2930}" destId="{FA08F51B-4C2B-438B-9C75-B8F32919403B}" srcOrd="3" destOrd="0" presId="urn:microsoft.com/office/officeart/2005/8/layout/chevron1"/>
    <dgm:cxn modelId="{100AC85B-169D-47F2-AE2F-5196B7432772}" type="presParOf" srcId="{77ECD6C0-5C1D-41C7-AFD4-8F107B5F2930}" destId="{129E0680-2635-41AB-A063-54FBE83C282A}" srcOrd="4" destOrd="0" presId="urn:microsoft.com/office/officeart/2005/8/layout/chevron1"/>
    <dgm:cxn modelId="{7AC8E453-77D8-4796-8FF5-1F40EC1DFA16}" type="presParOf" srcId="{77ECD6C0-5C1D-41C7-AFD4-8F107B5F2930}" destId="{E72900F2-ED10-4252-AAB6-4DAD5F48F93B}" srcOrd="5" destOrd="0" presId="urn:microsoft.com/office/officeart/2005/8/layout/chevron1"/>
    <dgm:cxn modelId="{BB5B90AC-4F13-4AE8-B464-523F5B3661D6}" type="presParOf" srcId="{77ECD6C0-5C1D-41C7-AFD4-8F107B5F2930}" destId="{9C2202C4-EF92-4AA0-A01C-57CB5C94C5B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F9024-15F5-4CCC-9B20-24AC0433025E}">
      <dsp:nvSpPr>
        <dsp:cNvPr id="0" name=""/>
        <dsp:cNvSpPr/>
      </dsp:nvSpPr>
      <dsp:spPr>
        <a:xfrm>
          <a:off x="0" y="477376"/>
          <a:ext cx="2456032" cy="9824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Fase de Inscripción</a:t>
          </a:r>
          <a:endParaRPr lang="es-EC" sz="1900" b="1" kern="1200" dirty="0"/>
        </a:p>
      </dsp:txBody>
      <dsp:txXfrm>
        <a:off x="491206" y="477376"/>
        <a:ext cx="1473620" cy="982412"/>
      </dsp:txXfrm>
    </dsp:sp>
    <dsp:sp modelId="{958427FA-49E1-4A3E-990F-333266532398}">
      <dsp:nvSpPr>
        <dsp:cNvPr id="0" name=""/>
        <dsp:cNvSpPr/>
      </dsp:nvSpPr>
      <dsp:spPr>
        <a:xfrm>
          <a:off x="2214648" y="444897"/>
          <a:ext cx="2456032" cy="982412"/>
        </a:xfrm>
        <a:prstGeom prst="chevron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2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Fase de Verificación</a:t>
          </a:r>
          <a:endParaRPr lang="es-EC" sz="1900" b="1" kern="1200" dirty="0"/>
        </a:p>
      </dsp:txBody>
      <dsp:txXfrm>
        <a:off x="2705854" y="444897"/>
        <a:ext cx="1473620" cy="982412"/>
      </dsp:txXfrm>
    </dsp:sp>
    <dsp:sp modelId="{129E0680-2635-41AB-A063-54FBE83C282A}">
      <dsp:nvSpPr>
        <dsp:cNvPr id="0" name=""/>
        <dsp:cNvSpPr/>
      </dsp:nvSpPr>
      <dsp:spPr>
        <a:xfrm>
          <a:off x="4425076" y="444897"/>
          <a:ext cx="2456032" cy="982412"/>
        </a:xfrm>
        <a:prstGeom prst="chevron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3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Uso del Sello</a:t>
          </a:r>
          <a:endParaRPr lang="es-EC" sz="1900" b="1" kern="1200" dirty="0"/>
        </a:p>
      </dsp:txBody>
      <dsp:txXfrm>
        <a:off x="4916282" y="444897"/>
        <a:ext cx="1473620" cy="982412"/>
      </dsp:txXfrm>
    </dsp:sp>
    <dsp:sp modelId="{9C2202C4-EF92-4AA0-A01C-57CB5C94C5BE}">
      <dsp:nvSpPr>
        <dsp:cNvPr id="0" name=""/>
        <dsp:cNvSpPr/>
      </dsp:nvSpPr>
      <dsp:spPr>
        <a:xfrm>
          <a:off x="6635505" y="444897"/>
          <a:ext cx="2456032" cy="982412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b="1" kern="1200" dirty="0" smtClean="0"/>
            <a:t>4 Seguimiento y control</a:t>
          </a:r>
          <a:endParaRPr lang="es-EC" sz="1900" b="1" kern="1200" dirty="0"/>
        </a:p>
      </dsp:txBody>
      <dsp:txXfrm>
        <a:off x="7126711" y="444897"/>
        <a:ext cx="1473620" cy="98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FFE9A-BED4-4C01-8972-D2DB5254681B}" type="datetimeFigureOut">
              <a:rPr lang="es-EC" smtClean="0"/>
              <a:t>07/06/2018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E1E86-CBCD-45A3-99CD-76D282ACF4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419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1E86-CBCD-45A3-99CD-76D282ACF493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526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Son las provincias</a:t>
            </a:r>
            <a:r>
              <a:rPr lang="es-EC" baseline="0" dirty="0" smtClean="0"/>
              <a:t> con mayor presencia de CIALCOs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1E86-CBCD-45A3-99CD-76D282ACF493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710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5293-22E1-4799-BB3B-3F0B39DFC3E2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684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1E86-CBCD-45A3-99CD-76D282ACF493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56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1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17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19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6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10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0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1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9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11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14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49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FA13-B520-3E49-A927-A3381DE1BFF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5DCE-F821-654D-8791-1C4376E01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5.png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21" Type="http://schemas.openxmlformats.org/officeDocument/2006/relationships/image" Target="../media/image18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19" Type="http://schemas.openxmlformats.org/officeDocument/2006/relationships/image" Target="../media/image1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534" y="3002507"/>
            <a:ext cx="7772400" cy="2374711"/>
          </a:xfrm>
        </p:spPr>
        <p:txBody>
          <a:bodyPr>
            <a:normAutofit/>
          </a:bodyPr>
          <a:lstStyle/>
          <a:p>
            <a:r>
              <a:rPr lang="es-EC" sz="3600" b="1" dirty="0" smtClean="0"/>
              <a:t>IMPLEMENTACIÓN DEL </a:t>
            </a:r>
            <a:r>
              <a:rPr lang="es-EC" sz="3600" dirty="0" smtClean="0"/>
              <a:t> </a:t>
            </a:r>
            <a:r>
              <a:rPr lang="es-EC" sz="3600" b="1" dirty="0" smtClean="0"/>
              <a:t>SELLO DE LA AGRICULTURA FAMILIAR </a:t>
            </a:r>
            <a:r>
              <a:rPr lang="es-EC" sz="3600" b="1" dirty="0" smtClean="0"/>
              <a:t>CAMPESINA</a:t>
            </a:r>
            <a:r>
              <a:rPr lang="es-EC" b="1" dirty="0"/>
              <a:t/>
            </a:r>
            <a:br>
              <a:rPr lang="es-EC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5248" y="5570715"/>
            <a:ext cx="6400800" cy="79122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Coordinación General de Redes Comerciales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418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/>
          <p:nvPr/>
        </p:nvSpPr>
        <p:spPr>
          <a:xfrm rot="16200000">
            <a:off x="-1708049" y="3415957"/>
            <a:ext cx="4740347" cy="913132"/>
          </a:xfrm>
          <a:custGeom>
            <a:avLst/>
            <a:gdLst>
              <a:gd name="connsiteX0" fmla="*/ 0 w 4963887"/>
              <a:gd name="connsiteY0" fmla="*/ 0 h 943138"/>
              <a:gd name="connsiteX1" fmla="*/ 4963887 w 4963887"/>
              <a:gd name="connsiteY1" fmla="*/ 0 h 943138"/>
              <a:gd name="connsiteX2" fmla="*/ 4963887 w 4963887"/>
              <a:gd name="connsiteY2" fmla="*/ 943138 h 943138"/>
              <a:gd name="connsiteX3" fmla="*/ 0 w 4963887"/>
              <a:gd name="connsiteY3" fmla="*/ 943138 h 943138"/>
              <a:gd name="connsiteX4" fmla="*/ 0 w 4963887"/>
              <a:gd name="connsiteY4" fmla="*/ 0 h 9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3887" h="943138">
                <a:moveTo>
                  <a:pt x="0" y="0"/>
                </a:moveTo>
                <a:lnTo>
                  <a:pt x="4963887" y="0"/>
                </a:lnTo>
                <a:lnTo>
                  <a:pt x="4963887" y="943138"/>
                </a:lnTo>
                <a:lnTo>
                  <a:pt x="0" y="94313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19" tIns="20320" rIns="20320" bIns="20319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C" sz="2800" kern="1200" dirty="0" smtClean="0"/>
              <a:t>Actores </a:t>
            </a:r>
            <a:r>
              <a:rPr lang="es-EC" sz="2800" dirty="0" smtClean="0"/>
              <a:t>Sello AFC</a:t>
            </a:r>
            <a:endParaRPr lang="es-EC" sz="2800" kern="12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66087"/>
              </p:ext>
            </p:extLst>
          </p:nvPr>
        </p:nvGraphicFramePr>
        <p:xfrm>
          <a:off x="1172144" y="1502349"/>
          <a:ext cx="7721334" cy="47403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2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9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9400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 smtClean="0"/>
                        <a:t>Actor</a:t>
                      </a:r>
                      <a:endParaRPr lang="es-EC" sz="1800" b="1" dirty="0"/>
                    </a:p>
                  </a:txBody>
                  <a:tcPr marL="98866" marR="98866" marT="49433" marB="4943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 smtClean="0"/>
                        <a:t>Responsabilidad</a:t>
                      </a:r>
                      <a:r>
                        <a:rPr lang="es-EC" sz="1800" b="1" baseline="0" dirty="0" smtClean="0"/>
                        <a:t> </a:t>
                      </a:r>
                      <a:endParaRPr lang="es-EC" sz="1800" b="1" dirty="0"/>
                    </a:p>
                  </a:txBody>
                  <a:tcPr marL="98866" marR="98866" marT="49433" marB="4943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280">
                <a:tc>
                  <a:txBody>
                    <a:bodyPr/>
                    <a:lstStyle/>
                    <a:p>
                      <a:r>
                        <a:rPr lang="es-EC" sz="1300" b="0" dirty="0" smtClean="0"/>
                        <a:t>ADMINISTRADOR FUNCIONAL</a:t>
                      </a:r>
                      <a:endParaRPr lang="es-EC" sz="1300" b="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300" b="0" dirty="0" smtClean="0"/>
                        <a:t>Persona designada por la Coordinación General de Redes Comerciales, en planta central, que supervisa el funcionamiento del Sistema de Registro de Usuarios del Sello AFC (SIRUS AFC)</a:t>
                      </a:r>
                      <a:endParaRPr lang="es-EC" sz="1300" b="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192">
                <a:tc>
                  <a:txBody>
                    <a:bodyPr/>
                    <a:lstStyle/>
                    <a:p>
                      <a:r>
                        <a:rPr lang="es-EC" sz="1800" b="1" dirty="0" smtClean="0"/>
                        <a:t>RESPONSABLE AFC PROVINCIAL</a:t>
                      </a:r>
                      <a:endParaRPr lang="es-EC" sz="1800" b="1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/>
                        <a:t>Persona designada por el Director Provincial que coordina con los técnicos territoriales el proceso de inscripción y verificación</a:t>
                      </a:r>
                      <a:r>
                        <a:rPr lang="es-EC" sz="1800" b="1" baseline="0" dirty="0" smtClean="0"/>
                        <a:t> en la provincia.</a:t>
                      </a:r>
                      <a:r>
                        <a:rPr lang="es-EC" sz="1800" b="1" dirty="0" smtClean="0"/>
                        <a:t> </a:t>
                      </a:r>
                      <a:endParaRPr lang="es-EC" sz="1800" b="1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280">
                <a:tc>
                  <a:txBody>
                    <a:bodyPr/>
                    <a:lstStyle/>
                    <a:p>
                      <a:r>
                        <a:rPr lang="es-EC" sz="1300" dirty="0" smtClean="0"/>
                        <a:t>TÉCNICO INSCRIPCIÓN</a:t>
                      </a:r>
                      <a:endParaRPr lang="es-EC" sz="130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300" dirty="0" smtClean="0"/>
                        <a:t>Personal de Ventanilla Única de la DPA u otros técnicos designados por el Director Provincial que inscriben a los productores que se acercan a la Dirección Provincial a través del Sistema de Registro de Usuarios del Sello AFC. </a:t>
                      </a:r>
                      <a:endParaRPr lang="es-EC" sz="130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280">
                <a:tc>
                  <a:txBody>
                    <a:bodyPr/>
                    <a:lstStyle/>
                    <a:p>
                      <a:r>
                        <a:rPr lang="es-EC" sz="1300" dirty="0" smtClean="0"/>
                        <a:t>TÉCNICO SELLO AFC</a:t>
                      </a:r>
                      <a:endParaRPr lang="es-EC" sz="130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300" dirty="0" smtClean="0"/>
                        <a:t>Técnico territorial asignado a cada sector por la Dirección Provincial del MAG, quién realiza la visita de verificación del terreno</a:t>
                      </a:r>
                      <a:r>
                        <a:rPr lang="es-EC" sz="1300" baseline="0" dirty="0" smtClean="0"/>
                        <a:t> principal (el que tiene mayor producción o genera mayores ingresos) del grupo familiar campesino.</a:t>
                      </a:r>
                      <a:endParaRPr lang="es-EC" sz="130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2280">
                <a:tc>
                  <a:txBody>
                    <a:bodyPr/>
                    <a:lstStyle/>
                    <a:p>
                      <a:r>
                        <a:rPr lang="es-EC" sz="1300" dirty="0" smtClean="0"/>
                        <a:t>TÉCNICO AUDITOR AFC</a:t>
                      </a:r>
                      <a:endParaRPr lang="es-EC" sz="130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300" dirty="0" smtClean="0"/>
                        <a:t>Técnico provincial de las Unidades Zonales de Información (UZI) de la Coordinación General del Sistema Nacional de Información (CGSIN) realizan periódicamente revisiones de casos atípicos y aleatorios registrados en el SIRUS AFC. </a:t>
                      </a:r>
                      <a:endParaRPr lang="es-EC" sz="1300" dirty="0"/>
                    </a:p>
                  </a:txBody>
                  <a:tcPr marL="98866" marR="98866" marT="49433" marB="494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2 Subtítulo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7945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400" b="1" dirty="0" smtClean="0">
                <a:solidFill>
                  <a:schemeClr val="bg1"/>
                </a:solidFill>
              </a:rPr>
              <a:t>ACTORES QUE INTERVIENEN EN LA IMPLEMENTACIÓN DEL SELLO AFC</a:t>
            </a:r>
            <a:endParaRPr lang="es-EC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754742" y="127999"/>
            <a:ext cx="7953828" cy="699316"/>
            <a:chOff x="5822" y="1088572"/>
            <a:chExt cx="4080564" cy="1034606"/>
          </a:xfrm>
        </p:grpSpPr>
        <p:sp>
          <p:nvSpPr>
            <p:cNvPr id="6" name="5 Rectángulo redondeado"/>
            <p:cNvSpPr/>
            <p:nvPr/>
          </p:nvSpPr>
          <p:spPr>
            <a:xfrm>
              <a:off x="5822" y="1088572"/>
              <a:ext cx="4080564" cy="10346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36125" y="1118875"/>
              <a:ext cx="4019958" cy="974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3300" kern="1200" dirty="0" smtClean="0"/>
                <a:t>ACTIVIDADES DEL RESPONSABLE PROVINCIAL</a:t>
              </a:r>
              <a:endParaRPr lang="es-EC" sz="3300" kern="1200" dirty="0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130630" y="1074881"/>
            <a:ext cx="88972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EC" b="1" i="1" dirty="0" smtClean="0"/>
              <a:t>Coordina con los técnicos territoriales de la provincia las actividades de Implementación del Sello AFC</a:t>
            </a:r>
            <a:r>
              <a:rPr lang="es-EC" b="1" i="1" dirty="0" smtClean="0"/>
              <a:t>:</a:t>
            </a:r>
          </a:p>
          <a:p>
            <a:endParaRPr lang="es-EC" b="1" i="1" dirty="0" smtClean="0"/>
          </a:p>
          <a:p>
            <a:pPr marL="285750" lvl="0" indent="-285750">
              <a:buFont typeface="Wingdings" pitchFamily="2" charset="2"/>
              <a:buChar char="ü"/>
            </a:pPr>
            <a:r>
              <a:rPr lang="es-EC" dirty="0"/>
              <a:t>Elabora un listado de los técnicos de la provincia y organiza la distribución de los productores inscritos por parroquia o cantón, de acuerdo a la organización interna de la Dirección Provincial, para que los técnicos encuestadores realicen las visitas de verificación en campo</a:t>
            </a:r>
            <a:r>
              <a:rPr lang="es-EC" dirty="0" smtClean="0"/>
              <a:t>.</a:t>
            </a:r>
          </a:p>
          <a:p>
            <a:pPr lvl="0"/>
            <a:endParaRPr lang="es-EC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s-EC" dirty="0"/>
              <a:t>A través del Sistema Informático de Registro de Usuarios del Sello AFC (SIRUS AFC), asigna a cada técnico los productores inscritos en el Registro para coordinar la visita de verificación en campo. </a:t>
            </a:r>
            <a:endParaRPr lang="es-EC" dirty="0" smtClean="0"/>
          </a:p>
          <a:p>
            <a:pPr lvl="0"/>
            <a:endParaRPr lang="es-EC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s-EC" dirty="0"/>
              <a:t>Resuelve inconvenientes que se presenten en las visitas de verificación, y comunica inmediatamente al Director Provincial y al responsable de Redes Comerciales para dar una solución oportuna en el menor tiempo posible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68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754742" y="127999"/>
            <a:ext cx="7953828" cy="699316"/>
            <a:chOff x="5822" y="1088572"/>
            <a:chExt cx="4080564" cy="1034606"/>
          </a:xfrm>
        </p:grpSpPr>
        <p:sp>
          <p:nvSpPr>
            <p:cNvPr id="6" name="5 Rectángulo redondeado"/>
            <p:cNvSpPr/>
            <p:nvPr/>
          </p:nvSpPr>
          <p:spPr>
            <a:xfrm>
              <a:off x="5822" y="1088572"/>
              <a:ext cx="4080564" cy="10346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36125" y="1118875"/>
              <a:ext cx="4019958" cy="974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20955" rIns="20955" bIns="20955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3300" kern="1200" dirty="0" smtClean="0"/>
                <a:t>ACTIVIDADES DEL RESPONSABLE PROVINCIAL</a:t>
              </a:r>
              <a:endParaRPr lang="es-EC" sz="3300" kern="1200" dirty="0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130630" y="1801022"/>
            <a:ext cx="8897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s-EC" b="1" i="1" dirty="0" smtClean="0"/>
              <a:t>Realiza el monitoreo y seguimiento del levantamiento de información.</a:t>
            </a:r>
          </a:p>
          <a:p>
            <a:endParaRPr lang="es-EC" b="1" i="1" dirty="0" smtClean="0"/>
          </a:p>
          <a:p>
            <a:pPr lvl="0">
              <a:buFont typeface="Wingdings" pitchFamily="2" charset="2"/>
              <a:buChar char="ü"/>
            </a:pPr>
            <a:r>
              <a:rPr lang="es-EC" dirty="0" smtClean="0"/>
              <a:t>Revisa </a:t>
            </a:r>
            <a:r>
              <a:rPr lang="es-EC" dirty="0"/>
              <a:t>semanalmente en el SIRUS AFC los productores inscritos de su provincia y hace el seguimiento pertinente para que se cumplan las visitas de verificación por parte de los técnicos, dentro de los plazos establecidos (hasta 30 días laborables después de la inscripción</a:t>
            </a:r>
            <a:r>
              <a:rPr lang="es-EC" dirty="0" smtClean="0"/>
              <a:t>).</a:t>
            </a:r>
          </a:p>
          <a:p>
            <a:pPr lvl="0"/>
            <a:endParaRPr lang="es-EC" dirty="0"/>
          </a:p>
          <a:p>
            <a:pPr lvl="0">
              <a:buFont typeface="Wingdings" pitchFamily="2" charset="2"/>
              <a:buChar char="ü"/>
            </a:pPr>
            <a:r>
              <a:rPr lang="es-EC" dirty="0"/>
              <a:t>Realiza informes del cumplimiento de las actividades relacionadas con el sello AFC, con los formatos y periodicidad establecidos por la Coordinación General de Redes Comerciales y la Dirección Provincial. </a:t>
            </a:r>
          </a:p>
        </p:txBody>
      </p:sp>
    </p:spTree>
    <p:extLst>
      <p:ext uri="{BB962C8B-B14F-4D97-AF65-F5344CB8AC3E}">
        <p14:creationId xmlns:p14="http://schemas.microsoft.com/office/powerpoint/2010/main" val="25099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2056" y="129495"/>
            <a:ext cx="8686800" cy="799419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Herramientas para el proceso operativo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" y="1729434"/>
            <a:ext cx="4573156" cy="261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7369" y="1144659"/>
            <a:ext cx="402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Sistema de Registro de Usuarios </a:t>
            </a:r>
          </a:p>
          <a:p>
            <a:r>
              <a:rPr lang="es-EC" sz="1600" b="1" dirty="0" smtClean="0"/>
              <a:t>del Sello de la Agricultura Familiar Campesina</a:t>
            </a:r>
            <a:endParaRPr lang="es-EC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64" y="1883043"/>
            <a:ext cx="1694149" cy="2457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066277" y="1160571"/>
            <a:ext cx="17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/>
              <a:t>Protocolos para cada  Perfil</a:t>
            </a:r>
            <a:endParaRPr lang="es-EC" sz="1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22" y="2385694"/>
            <a:ext cx="18478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74" y="4525451"/>
            <a:ext cx="4073754" cy="23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7619547" y="1856802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 smtClean="0"/>
              <a:t>Guías</a:t>
            </a:r>
            <a:endParaRPr lang="es-EC" sz="16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342483" y="4317804"/>
            <a:ext cx="1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Formularios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415965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Metas 2018</a:t>
            </a:r>
            <a:endParaRPr lang="es-EC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9349"/>
              </p:ext>
            </p:extLst>
          </p:nvPr>
        </p:nvGraphicFramePr>
        <p:xfrm>
          <a:off x="389964" y="1417638"/>
          <a:ext cx="8619564" cy="4593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9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5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8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11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4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7415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Líneas Estratégicas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Ejes de la minga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Indicador de resultado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Línea Base 2017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Meta 2018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2019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2020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1" u="none" strike="noStrike" dirty="0">
                          <a:effectLst/>
                        </a:rPr>
                        <a:t>2021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904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400" u="none" strike="noStrike" dirty="0">
                          <a:effectLst/>
                        </a:rPr>
                        <a:t>#1: IMPLEMENTACIÓN Y MONITOREO DEL REGISTRO DE USUARIOS DEL SELLO DE AGRICULTURA FAMILIAR CAMPESINA (SELLO AFC)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400" u="none" strike="noStrike" dirty="0">
                          <a:effectLst/>
                        </a:rPr>
                        <a:t>ACCESO A MERCADOS</a:t>
                      </a:r>
                      <a:br>
                        <a:rPr lang="es-EC" sz="1400" u="none" strike="noStrike" dirty="0">
                          <a:effectLst/>
                        </a:rPr>
                      </a:br>
                      <a:r>
                        <a:rPr lang="es-EC" sz="1400" u="none" strike="noStrike" dirty="0">
                          <a:effectLst/>
                        </a:rPr>
                        <a:t>INFORMACIÓN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Número de familias de productores inscritas y </a:t>
                      </a:r>
                      <a:r>
                        <a:rPr lang="es-EC" sz="1400" u="none" strike="noStrike" dirty="0" smtClean="0">
                          <a:effectLst/>
                        </a:rPr>
                        <a:t>registradas </a:t>
                      </a:r>
                    </a:p>
                    <a:p>
                      <a:pPr algn="ctr" fontAlgn="ctr"/>
                      <a:r>
                        <a:rPr lang="es-EC" sz="1400" u="none" strike="noStrike" dirty="0" smtClean="0">
                          <a:effectLst/>
                        </a:rPr>
                        <a:t>para </a:t>
                      </a:r>
                      <a:r>
                        <a:rPr lang="es-EC" sz="1400" u="none" strike="noStrike" dirty="0">
                          <a:effectLst/>
                        </a:rPr>
                        <a:t>el Sello AFC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5300  Familias (de provincias priorizadas: Imbabura, Azuay, Pichincha, Manabí, Pastaza y Napo)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7400  Familias (de provincias priorizadas: Imbabura, Azuay, Pichincha, Manabí, Pastaza y Napo) obtienen el sello AFC </a:t>
                      </a:r>
                      <a:br>
                        <a:rPr lang="es-EC" sz="1400" u="none" strike="noStrike" dirty="0">
                          <a:effectLst/>
                        </a:rPr>
                      </a:br>
                      <a:r>
                        <a:rPr lang="es-EC" sz="1400" u="none" strike="noStrike" dirty="0">
                          <a:effectLst/>
                        </a:rPr>
                        <a:t/>
                      </a:r>
                      <a:br>
                        <a:rPr lang="es-EC" sz="1400" u="none" strike="noStrike" dirty="0">
                          <a:effectLst/>
                        </a:rPr>
                      </a:br>
                      <a:r>
                        <a:rPr lang="es-EC" sz="1400" u="none" strike="noStrike" dirty="0">
                          <a:effectLst/>
                        </a:rPr>
                        <a:t>Alcance de socialización del sello AFC 15.000 Familias productoras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15860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20618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26803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53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67951" y="904664"/>
            <a:ext cx="6358597" cy="904187"/>
          </a:xfrm>
        </p:spPr>
        <p:txBody>
          <a:bodyPr>
            <a:noAutofit/>
          </a:bodyPr>
          <a:lstStyle/>
          <a:p>
            <a:pPr algn="l"/>
            <a:r>
              <a:rPr lang="es-EC" sz="4000" b="1" dirty="0" smtClean="0"/>
              <a:t>Objetivos de la Presentación</a:t>
            </a:r>
            <a:endParaRPr lang="es-EC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1" y="2208629"/>
            <a:ext cx="8229600" cy="317120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C" sz="2800" dirty="0" smtClean="0"/>
              <a:t>Socializar la estrategia de implementación del Sello AFC a nivel nacional.</a:t>
            </a:r>
          </a:p>
          <a:p>
            <a:pPr algn="just">
              <a:buFont typeface="Wingdings" pitchFamily="2" charset="2"/>
              <a:buChar char="Ø"/>
            </a:pPr>
            <a:r>
              <a:rPr lang="es-EC" sz="2800" dirty="0" smtClean="0"/>
              <a:t>Presenta el Rol del Líder provincial del Sello AFC (actividades y responsabilidades)</a:t>
            </a:r>
          </a:p>
          <a:p>
            <a:pPr algn="just">
              <a:buFont typeface="Wingdings" pitchFamily="2" charset="2"/>
              <a:buChar char="Ø"/>
            </a:pPr>
            <a:r>
              <a:rPr lang="es-EC" sz="2800" dirty="0"/>
              <a:t>F</a:t>
            </a:r>
            <a:r>
              <a:rPr lang="es-EC" sz="2800" dirty="0" smtClean="0"/>
              <a:t>lujo de procesos y herramientas para el proceso logísticos y operativos de acceso al Sello AFC.</a:t>
            </a:r>
          </a:p>
        </p:txBody>
      </p:sp>
      <p:pic>
        <p:nvPicPr>
          <p:cNvPr id="4" name="Picture 2" descr="C:\Users\Julio Cabezas\Desktop\logos registro AFC\LOGOAFC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0431" y="315338"/>
            <a:ext cx="967655" cy="8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1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ligia chipantasi\AppData\Local\Microsoft\Windows\Temporary Internet Files\Content.Outlook\NID4SRNC\CENEFAS AF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458" y="5076738"/>
            <a:ext cx="7918720" cy="9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91952" y="2711400"/>
            <a:ext cx="7630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Implementación del Sello de la Agricultura </a:t>
            </a:r>
            <a:r>
              <a:rPr lang="es-ES" sz="4400" b="1" dirty="0"/>
              <a:t>F</a:t>
            </a:r>
            <a:r>
              <a:rPr lang="es-ES" sz="4400" b="1" dirty="0" smtClean="0"/>
              <a:t>amiliar Campesina</a:t>
            </a:r>
            <a:endParaRPr lang="es-EC" sz="4400" b="1" dirty="0"/>
          </a:p>
        </p:txBody>
      </p:sp>
      <p:pic>
        <p:nvPicPr>
          <p:cNvPr id="7" name="Picture 3" descr="C:\Users\ligia chipantasi\AppData\Local\Microsoft\Windows\Temporary Internet Files\Content.Outlook\NID4SRNC\CENEFAS AF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458" y="1109268"/>
            <a:ext cx="7918720" cy="9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53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1469975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2400" b="1" dirty="0">
                <a:solidFill>
                  <a:schemeClr val="accent6">
                    <a:lumMod val="75000"/>
                  </a:schemeClr>
                </a:solidFill>
              </a:rPr>
              <a:t>La línea de tiempo hacia el Sello AFC - Estado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539552" y="4077072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646504" y="4555370"/>
            <a:ext cx="12863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2012-2013, Vinculación </a:t>
            </a:r>
            <a:r>
              <a:rPr lang="es-EC" sz="1400" dirty="0" smtClean="0"/>
              <a:t>del Ecuador a </a:t>
            </a:r>
            <a:r>
              <a:rPr lang="es-EC" sz="1400" dirty="0"/>
              <a:t>la </a:t>
            </a:r>
            <a:r>
              <a:rPr lang="es-EC" sz="1400" dirty="0" smtClean="0"/>
              <a:t>REAF - Mercosur</a:t>
            </a:r>
            <a:endParaRPr lang="es-EC" sz="1400" dirty="0"/>
          </a:p>
        </p:txBody>
      </p:sp>
      <p:sp>
        <p:nvSpPr>
          <p:cNvPr id="11" name="10 Rectángulo"/>
          <p:cNvSpPr/>
          <p:nvPr/>
        </p:nvSpPr>
        <p:spPr>
          <a:xfrm>
            <a:off x="539552" y="2369122"/>
            <a:ext cx="1367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2014, Año internacional de la Agricultura Familiar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198627" y="2260029"/>
            <a:ext cx="1605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2014, dic, Recomendación de la REAF  para la creación </a:t>
            </a:r>
            <a:r>
              <a:rPr lang="es-EC" sz="1400" dirty="0"/>
              <a:t>de distintivos para la AF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889436" y="2339214"/>
            <a:ext cx="16736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2016 abril, Ley Orgánica de Tierras Rurales y Territorios </a:t>
            </a:r>
            <a:r>
              <a:rPr lang="es-EC" sz="1400" dirty="0" smtClean="0"/>
              <a:t>Ancestrales, </a:t>
            </a:r>
            <a:r>
              <a:rPr lang="es-EC" sz="1400" dirty="0"/>
              <a:t>y Reglamento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167026" y="4581128"/>
            <a:ext cx="17224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2014, </a:t>
            </a:r>
            <a:r>
              <a:rPr lang="es-EC" sz="1400" dirty="0" smtClean="0"/>
              <a:t> jul Taller Nacional de definición de la Agricultura Familiar en Ecuador</a:t>
            </a:r>
            <a:endParaRPr lang="es-EC" sz="1400" dirty="0"/>
          </a:p>
        </p:txBody>
      </p:sp>
      <p:sp>
        <p:nvSpPr>
          <p:cNvPr id="18" name="17 Rectángulo"/>
          <p:cNvSpPr/>
          <p:nvPr/>
        </p:nvSpPr>
        <p:spPr>
          <a:xfrm>
            <a:off x="4185954" y="4619888"/>
            <a:ext cx="20046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2016 </a:t>
            </a:r>
            <a:r>
              <a:rPr lang="es-EC" sz="1400" dirty="0" smtClean="0"/>
              <a:t> sept, II Módulo de  intercambio de experiencias sobre registros de la AF – REAF, Quito</a:t>
            </a:r>
            <a:endParaRPr lang="es-EC" sz="1400" dirty="0"/>
          </a:p>
        </p:txBody>
      </p:sp>
      <p:sp>
        <p:nvSpPr>
          <p:cNvPr id="19" name="18 Rectángulo"/>
          <p:cNvSpPr/>
          <p:nvPr/>
        </p:nvSpPr>
        <p:spPr>
          <a:xfrm>
            <a:off x="5710635" y="2446935"/>
            <a:ext cx="1522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2016, nov Inicio la construcción de la Sello de AFC con apoyo de FAO</a:t>
            </a:r>
            <a:endParaRPr lang="es-EC" sz="1400" dirty="0"/>
          </a:p>
        </p:txBody>
      </p:sp>
      <p:sp>
        <p:nvSpPr>
          <p:cNvPr id="20" name="19 Rectángulo"/>
          <p:cNvSpPr/>
          <p:nvPr/>
        </p:nvSpPr>
        <p:spPr>
          <a:xfrm>
            <a:off x="6472011" y="4593538"/>
            <a:ext cx="1798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2017  oct, Firma de Acuerdo Ministerial  228 de Creación del Sello </a:t>
            </a:r>
            <a:endParaRPr lang="es-EC" sz="1400" dirty="0"/>
          </a:p>
        </p:txBody>
      </p:sp>
      <p:cxnSp>
        <p:nvCxnSpPr>
          <p:cNvPr id="23" name="22 Conector recto"/>
          <p:cNvCxnSpPr/>
          <p:nvPr/>
        </p:nvCxnSpPr>
        <p:spPr>
          <a:xfrm>
            <a:off x="852750" y="4077072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339752" y="4100366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559160" y="3583900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6948264" y="4103422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2245" y="260648"/>
            <a:ext cx="1228298" cy="109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21 Conector recto"/>
          <p:cNvCxnSpPr/>
          <p:nvPr/>
        </p:nvCxnSpPr>
        <p:spPr>
          <a:xfrm>
            <a:off x="1547664" y="3560606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847242" y="3559873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172324" y="4077072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999761" y="3508765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971600" y="36333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2014</a:t>
            </a:r>
            <a:endParaRPr lang="es-EC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76530" y="36334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2012</a:t>
            </a:r>
            <a:endParaRPr lang="es-EC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923928" y="37077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2016</a:t>
            </a:r>
            <a:endParaRPr lang="es-EC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516216" y="37077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2017</a:t>
            </a:r>
            <a:endParaRPr lang="es-EC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699056" y="3645024"/>
            <a:ext cx="76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2018</a:t>
            </a:r>
            <a:endParaRPr lang="es-EC" b="1" dirty="0"/>
          </a:p>
        </p:txBody>
      </p:sp>
      <p:cxnSp>
        <p:nvCxnSpPr>
          <p:cNvPr id="35" name="34 Conector recto"/>
          <p:cNvCxnSpPr/>
          <p:nvPr/>
        </p:nvCxnSpPr>
        <p:spPr>
          <a:xfrm>
            <a:off x="8269574" y="3559740"/>
            <a:ext cx="190858" cy="51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7385103" y="2662378"/>
            <a:ext cx="1522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2018, abr, implementación a nivel territorial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7826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158753" y="3192069"/>
            <a:ext cx="209206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>
              <a:buFont typeface="Arial" pitchFamily="34" charset="0"/>
              <a:buChar char="•"/>
            </a:pPr>
            <a:r>
              <a:rPr lang="es-EC" sz="1400" dirty="0" smtClean="0"/>
              <a:t>Puntos Focales </a:t>
            </a:r>
          </a:p>
          <a:p>
            <a:pPr algn="r"/>
            <a:r>
              <a:rPr lang="es-EC" sz="1400" dirty="0" smtClean="0"/>
              <a:t>Redes,</a:t>
            </a:r>
          </a:p>
          <a:p>
            <a:pPr marL="285750" indent="-285750" algn="r">
              <a:buFont typeface="Arial" pitchFamily="34" charset="0"/>
              <a:buChar char="•"/>
            </a:pPr>
            <a:r>
              <a:rPr lang="es-EC" sz="1400" dirty="0" smtClean="0"/>
              <a:t>PITPPA</a:t>
            </a:r>
            <a:r>
              <a:rPr lang="es-EC" sz="1400" dirty="0"/>
              <a:t>,</a:t>
            </a:r>
          </a:p>
          <a:p>
            <a:pPr marL="285750" indent="-285750" algn="r">
              <a:buFont typeface="Arial" pitchFamily="34" charset="0"/>
              <a:buChar char="•"/>
            </a:pPr>
            <a:r>
              <a:rPr lang="es-EC" sz="1400" dirty="0" smtClean="0"/>
              <a:t>CGSIN- DSII</a:t>
            </a:r>
          </a:p>
          <a:p>
            <a:pPr marL="285750" indent="-285750" algn="r">
              <a:buFont typeface="Arial" pitchFamily="34" charset="0"/>
              <a:buChar char="•"/>
            </a:pPr>
            <a:r>
              <a:rPr lang="es-EC" sz="1400" dirty="0" smtClean="0"/>
              <a:t>Innovación,</a:t>
            </a:r>
          </a:p>
          <a:p>
            <a:pPr marL="285750" indent="-285750" algn="r">
              <a:buFont typeface="Arial" pitchFamily="34" charset="0"/>
              <a:buChar char="•"/>
            </a:pPr>
            <a:r>
              <a:rPr lang="es-EC" sz="1400" dirty="0" smtClean="0"/>
              <a:t>Otros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094320" y="3345840"/>
            <a:ext cx="211118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Innovación,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ATPA,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/>
              <a:t>PITPPA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Redes Comerciales,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 UZI,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otros de la DPA</a:t>
            </a:r>
            <a:endParaRPr lang="es-EC" sz="1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0307" y="72933"/>
            <a:ext cx="8229600" cy="653209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MODELO DE GESTIÓN </a:t>
            </a:r>
            <a:r>
              <a:rPr lang="es-EC" b="1" dirty="0" smtClean="0"/>
              <a:t>SELLO AFC </a:t>
            </a:r>
            <a:endParaRPr lang="es-EC" dirty="0"/>
          </a:p>
        </p:txBody>
      </p:sp>
      <p:sp>
        <p:nvSpPr>
          <p:cNvPr id="7" name="6 CuadroTexto"/>
          <p:cNvSpPr txBox="1"/>
          <p:nvPr/>
        </p:nvSpPr>
        <p:spPr>
          <a:xfrm>
            <a:off x="153597" y="729856"/>
            <a:ext cx="2479937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Priorización de territorios,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Capacitación Técnicos,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Acompañamiento metodológico,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Gestión institucional y comunicacional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/>
              <a:t>Administración de Registro,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/>
              <a:t>Seguimiento </a:t>
            </a:r>
            <a:r>
              <a:rPr lang="es-EC" sz="1400" dirty="0" smtClean="0"/>
              <a:t>Nacional,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Coordinación Interinstitucional para el diseño de Política Pública</a:t>
            </a:r>
            <a:endParaRPr lang="es-EC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306671" y="622280"/>
            <a:ext cx="2662517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C" sz="1400" dirty="0"/>
              <a:t>Conformación del equipo local,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Planificación de acciones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Estrategias de socialización y promoción,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/>
              <a:t>Seguimiento local,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Articulación con actores locales,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400" dirty="0" smtClean="0"/>
              <a:t>Definición de metas provinciales</a:t>
            </a:r>
            <a:endParaRPr lang="es-EC" sz="1400" dirty="0"/>
          </a:p>
        </p:txBody>
      </p:sp>
      <p:grpSp>
        <p:nvGrpSpPr>
          <p:cNvPr id="19" name="18 Grupo"/>
          <p:cNvGrpSpPr/>
          <p:nvPr/>
        </p:nvGrpSpPr>
        <p:grpSpPr>
          <a:xfrm>
            <a:off x="2345468" y="2245659"/>
            <a:ext cx="4558553" cy="2649747"/>
            <a:chOff x="2366681" y="1659910"/>
            <a:chExt cx="4558553" cy="2310416"/>
          </a:xfrm>
        </p:grpSpPr>
        <p:sp>
          <p:nvSpPr>
            <p:cNvPr id="18" name="17 Flecha abajo"/>
            <p:cNvSpPr/>
            <p:nvPr/>
          </p:nvSpPr>
          <p:spPr>
            <a:xfrm>
              <a:off x="2366681" y="1659910"/>
              <a:ext cx="4558553" cy="2310416"/>
            </a:xfrm>
            <a:prstGeom prst="downArrow">
              <a:avLst>
                <a:gd name="adj1" fmla="val 78963"/>
                <a:gd name="adj2" fmla="val 5003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870946" y="1780171"/>
              <a:ext cx="1694330" cy="5647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600" dirty="0" smtClean="0"/>
                <a:t>EQUIPOS TERRITORIALES </a:t>
              </a:r>
              <a:endParaRPr lang="es-EC" sz="16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4572005" y="1764243"/>
              <a:ext cx="1855694" cy="5687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600" dirty="0" smtClean="0"/>
                <a:t>EQUIPOS PLANTA CENTRAL </a:t>
              </a:r>
              <a:endParaRPr lang="es-EC" sz="16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2312894" y="740903"/>
            <a:ext cx="4047578" cy="1424074"/>
            <a:chOff x="2474262" y="767797"/>
            <a:chExt cx="3805528" cy="1223681"/>
          </a:xfrm>
        </p:grpSpPr>
        <p:sp>
          <p:nvSpPr>
            <p:cNvPr id="4" name="3 Rectángulo redondeado"/>
            <p:cNvSpPr/>
            <p:nvPr/>
          </p:nvSpPr>
          <p:spPr>
            <a:xfrm>
              <a:off x="2474262" y="938989"/>
              <a:ext cx="1640540" cy="8812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dirty="0" smtClean="0"/>
                <a:t>REDES COMERCIALES</a:t>
              </a:r>
              <a:endParaRPr lang="es-EC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5029208" y="767797"/>
              <a:ext cx="1250582" cy="122368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dirty="0" smtClean="0"/>
                <a:t>DPA</a:t>
              </a:r>
              <a:endParaRPr lang="es-EC" dirty="0"/>
            </a:p>
          </p:txBody>
        </p:sp>
        <p:sp>
          <p:nvSpPr>
            <p:cNvPr id="11" name="10 Más"/>
            <p:cNvSpPr/>
            <p:nvPr/>
          </p:nvSpPr>
          <p:spPr>
            <a:xfrm>
              <a:off x="4114802" y="938988"/>
              <a:ext cx="914406" cy="816218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pic>
        <p:nvPicPr>
          <p:cNvPr id="15" name="Picture 2" descr="C:\Users\Julio Cabezas\Desktop\logos registro AFC\LOGOAF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0366" y="4976088"/>
            <a:ext cx="2097620" cy="183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5983941" y="4976088"/>
            <a:ext cx="2971800" cy="156966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r>
              <a:rPr lang="es-EC" sz="1600" b="1" dirty="0" smtClean="0"/>
              <a:t>PRODUCTORES AFC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600" dirty="0" smtClean="0"/>
              <a:t>Acceso al Sello.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600" dirty="0" smtClean="0"/>
              <a:t>Acompañamiento técnico,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600" dirty="0" smtClean="0"/>
              <a:t>Participación en diseño e implementación de política pública diferenciada</a:t>
            </a:r>
            <a:endParaRPr lang="es-EC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294529" y="3097939"/>
            <a:ext cx="279281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C" sz="1400" dirty="0" smtClean="0"/>
              <a:t>Facilitar acceso al Sello,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C" sz="1400" dirty="0" smtClean="0"/>
              <a:t>Acompañamiento uso de Sello,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C" sz="1400" dirty="0" smtClean="0"/>
              <a:t>Monitoreo y control de uso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s-EC" sz="1400" dirty="0" smtClean="0"/>
              <a:t>Evaluación de avances 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53598" y="5099198"/>
            <a:ext cx="3302296" cy="1323439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r>
              <a:rPr lang="es-EC" sz="1600" b="1" dirty="0" smtClean="0"/>
              <a:t>TERRITORIO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600" dirty="0" smtClean="0"/>
              <a:t>Fortalecimiento de identidad del sector a nivel local y nacional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1600" dirty="0" smtClean="0"/>
              <a:t>Información sobre el sector para su caracterización local</a:t>
            </a:r>
          </a:p>
        </p:txBody>
      </p:sp>
    </p:spTree>
    <p:extLst>
      <p:ext uri="{BB962C8B-B14F-4D97-AF65-F5344CB8AC3E}">
        <p14:creationId xmlns:p14="http://schemas.microsoft.com/office/powerpoint/2010/main" val="19786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9851"/>
            <a:ext cx="8229600" cy="7916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C" sz="2800" b="1" dirty="0"/>
              <a:t>El Proceso de </a:t>
            </a:r>
            <a:r>
              <a:rPr lang="es-EC" sz="2800" b="1" dirty="0" smtClean="0"/>
              <a:t>Implementación del Sello AFC</a:t>
            </a:r>
            <a:endParaRPr lang="es-EC" sz="2800" b="1" dirty="0"/>
          </a:p>
        </p:txBody>
      </p:sp>
      <p:pic>
        <p:nvPicPr>
          <p:cNvPr id="4" name="Picture 2" descr="C:\Users\Julio Cabezas\Desktop\logos registro AFC\LOGOAFC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504" y="2348188"/>
            <a:ext cx="2703148" cy="23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723025" y="1147859"/>
            <a:ext cx="423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8 PROVINCIAS PILOTOS EN 2018, </a:t>
            </a:r>
            <a:r>
              <a:rPr lang="es-EC" dirty="0" smtClean="0"/>
              <a:t>inicialmente con productores AFC  que estén vinculados a CIALCOS 	</a:t>
            </a:r>
          </a:p>
          <a:p>
            <a:pPr algn="ctr"/>
            <a:endParaRPr lang="es-EC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85698"/>
              </p:ext>
            </p:extLst>
          </p:nvPr>
        </p:nvGraphicFramePr>
        <p:xfrm>
          <a:off x="4005943" y="2928756"/>
          <a:ext cx="3759200" cy="24415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>
                          <a:effectLst/>
                        </a:rPr>
                        <a:t>Imbabura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>
                          <a:effectLst/>
                        </a:rPr>
                        <a:t>Pichincha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</a:rPr>
                        <a:t>Napo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</a:rPr>
                        <a:t>Chimborazo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</a:rPr>
                        <a:t>Manabí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</a:rPr>
                        <a:t>Guayas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 smtClean="0">
                          <a:effectLst/>
                        </a:rPr>
                        <a:t>Azuay y Cañar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5191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>
                          <a:effectLst/>
                        </a:rPr>
                        <a:t>Loja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6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4297" y="188640"/>
            <a:ext cx="8784976" cy="792088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s-EC" sz="2400" b="1" dirty="0" smtClean="0">
                <a:solidFill>
                  <a:schemeClr val="bg1"/>
                </a:solidFill>
              </a:rPr>
              <a:t>LÍNEA DE TIEMPO DE IMPLEMENTACIÓN SELLO AFC EN TERRITORIO</a:t>
            </a:r>
          </a:p>
          <a:p>
            <a:r>
              <a:rPr lang="es-EC" sz="2400" b="1" dirty="0" smtClean="0">
                <a:solidFill>
                  <a:schemeClr val="bg1"/>
                </a:solidFill>
              </a:rPr>
              <a:t>2018</a:t>
            </a:r>
            <a:endParaRPr lang="es-EC" sz="2400" b="1" dirty="0">
              <a:solidFill>
                <a:schemeClr val="bg1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4955" y="3425476"/>
            <a:ext cx="9099045" cy="100860"/>
          </a:xfrm>
          <a:prstGeom prst="straightConnector1">
            <a:avLst/>
          </a:prstGeom>
          <a:ln w="28575" cmpd="dbl"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H="1" flipV="1">
            <a:off x="863858" y="2588719"/>
            <a:ext cx="309150" cy="895951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116252" y="3484670"/>
            <a:ext cx="244020" cy="681714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 flipV="1">
            <a:off x="3513348" y="2841565"/>
            <a:ext cx="245186" cy="634341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060302" y="3480714"/>
            <a:ext cx="360040" cy="710070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0" y="1308803"/>
            <a:ext cx="2360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/>
              <a:t>Socialización del Sello AFC</a:t>
            </a:r>
            <a:r>
              <a:rPr lang="es-EC" sz="1400" dirty="0" smtClean="0"/>
              <a:t> Direcciones Provinciales, Coordinadores zonales  y Directores Zonal de Redes</a:t>
            </a:r>
            <a:endParaRPr lang="es-EC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1129" y="2236534"/>
            <a:ext cx="192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>
                <a:solidFill>
                  <a:srgbClr val="00B050"/>
                </a:solidFill>
              </a:rPr>
              <a:t> Febrero -  marzo 2018</a:t>
            </a:r>
            <a:endParaRPr lang="es-EC" sz="1400" b="1" dirty="0">
              <a:solidFill>
                <a:srgbClr val="00B05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0" y="4489724"/>
            <a:ext cx="3500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/>
              <a:t>Capacitación a Técnicos en el  Territorios Para la Inscripción al sello  </a:t>
            </a:r>
            <a:r>
              <a:rPr lang="es-EC" sz="1400" dirty="0" smtClean="0"/>
              <a:t>(Persona Ventanilla Única y Técnicos)</a:t>
            </a:r>
          </a:p>
          <a:p>
            <a:r>
              <a:rPr lang="es-EC" sz="1400" b="1" dirty="0" smtClean="0"/>
              <a:t>Para la Verificación en campo</a:t>
            </a:r>
          </a:p>
          <a:p>
            <a:r>
              <a:rPr lang="es-EC" sz="1400" dirty="0" smtClean="0"/>
              <a:t>Técnicos del Territorio, Líderes Provinciales</a:t>
            </a:r>
            <a:endParaRPr lang="es-EC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66824" y="4188561"/>
            <a:ext cx="192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rgbClr val="C00000"/>
                </a:solidFill>
              </a:rPr>
              <a:t>Abril</a:t>
            </a:r>
            <a:r>
              <a:rPr lang="es-EC" sz="1400" b="1" dirty="0" smtClean="0">
                <a:solidFill>
                  <a:srgbClr val="C00000"/>
                </a:solidFill>
              </a:rPr>
              <a:t> </a:t>
            </a:r>
            <a:endParaRPr lang="es-EC" sz="1400" b="1" dirty="0">
              <a:solidFill>
                <a:srgbClr val="C0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639119" y="1618022"/>
            <a:ext cx="2321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/>
              <a:t>Capacitación a los Técnicos CIALCO y Lideres del Sello Provincial</a:t>
            </a:r>
            <a:endParaRPr lang="es-EC" sz="14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2268757" y="1882291"/>
            <a:ext cx="240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/>
              <a:t>Socializaciones a productores</a:t>
            </a:r>
          </a:p>
          <a:p>
            <a:r>
              <a:rPr lang="es-EC" sz="1400" b="1" dirty="0" smtClean="0"/>
              <a:t>Con </a:t>
            </a:r>
            <a:r>
              <a:rPr lang="es-EC" sz="1400" dirty="0" smtClean="0"/>
              <a:t>Direcciones Provinciales</a:t>
            </a:r>
            <a:endParaRPr lang="es-EC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485391" y="2405512"/>
            <a:ext cx="230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EC" sz="1400" b="1" dirty="0" err="1" smtClean="0">
                <a:solidFill>
                  <a:schemeClr val="accent5">
                    <a:lumMod val="75000"/>
                  </a:schemeClr>
                </a:solidFill>
              </a:rPr>
              <a:t>Imb</a:t>
            </a:r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s-EC" sz="1400" b="1" dirty="0" err="1" smtClean="0">
                <a:solidFill>
                  <a:schemeClr val="accent5">
                    <a:lumMod val="75000"/>
                  </a:schemeClr>
                </a:solidFill>
              </a:rPr>
              <a:t>Pich</a:t>
            </a:r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; Napo; </a:t>
            </a:r>
            <a:r>
              <a:rPr lang="es-EC" sz="1400" b="1" dirty="0" err="1" smtClean="0">
                <a:solidFill>
                  <a:schemeClr val="accent5">
                    <a:lumMod val="75000"/>
                  </a:schemeClr>
                </a:solidFill>
              </a:rPr>
              <a:t>Az</a:t>
            </a:r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 (Guay, </a:t>
            </a:r>
            <a:r>
              <a:rPr lang="es-EC" sz="1400" b="1" dirty="0" err="1" smtClean="0">
                <a:solidFill>
                  <a:schemeClr val="accent5">
                    <a:lumMod val="75000"/>
                  </a:schemeClr>
                </a:solidFill>
              </a:rPr>
              <a:t>Chim</a:t>
            </a:r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s-EC" sz="1400" b="1" dirty="0" err="1" smtClean="0">
                <a:solidFill>
                  <a:schemeClr val="accent5">
                    <a:lumMod val="75000"/>
                  </a:schemeClr>
                </a:solidFill>
              </a:rPr>
              <a:t>Man</a:t>
            </a:r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, Loja)</a:t>
            </a:r>
            <a:endParaRPr lang="es-EC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293272" y="4623735"/>
            <a:ext cx="21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/>
              <a:t>Verificación en campo a </a:t>
            </a:r>
            <a:r>
              <a:rPr lang="es-EC" sz="1400" b="1" dirty="0" smtClean="0"/>
              <a:t>Productores y lanzamientos locales</a:t>
            </a:r>
            <a:endParaRPr lang="es-EC" sz="1400" b="1" dirty="0" smtClean="0"/>
          </a:p>
          <a:p>
            <a:pPr algn="ctr"/>
            <a:r>
              <a:rPr lang="es-EC" sz="1400" dirty="0" smtClean="0"/>
              <a:t>Técnicos </a:t>
            </a:r>
            <a:r>
              <a:rPr lang="es-EC" sz="1400" dirty="0" smtClean="0"/>
              <a:t>Territoriales </a:t>
            </a:r>
            <a:endParaRPr lang="es-EC" sz="14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4250488" y="4188561"/>
            <a:ext cx="222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Finales de </a:t>
            </a:r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Julio </a:t>
            </a:r>
            <a:endParaRPr lang="es-EC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(Inicia las Verificaciones)</a:t>
            </a:r>
            <a:endParaRPr lang="es-EC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 flipH="1" flipV="1">
            <a:off x="5921881" y="2605528"/>
            <a:ext cx="270474" cy="870378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42322" y="3056144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1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602063" y="3606703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2</a:t>
            </a:r>
            <a:endParaRPr lang="es-EC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114405" y="3033434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3</a:t>
            </a:r>
            <a:endParaRPr lang="es-EC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400345" y="2969216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5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4718786" y="3794096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4</a:t>
            </a:r>
            <a:endParaRPr lang="es-EC" b="1" dirty="0"/>
          </a:p>
        </p:txBody>
      </p:sp>
      <p:cxnSp>
        <p:nvCxnSpPr>
          <p:cNvPr id="35" name="34 Conector recto"/>
          <p:cNvCxnSpPr/>
          <p:nvPr/>
        </p:nvCxnSpPr>
        <p:spPr>
          <a:xfrm>
            <a:off x="7444436" y="3470492"/>
            <a:ext cx="360040" cy="710070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867837" y="3566262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6</a:t>
            </a:r>
          </a:p>
        </p:txBody>
      </p:sp>
      <p:cxnSp>
        <p:nvCxnSpPr>
          <p:cNvPr id="45" name="44 Conector recto"/>
          <p:cNvCxnSpPr/>
          <p:nvPr/>
        </p:nvCxnSpPr>
        <p:spPr>
          <a:xfrm>
            <a:off x="8287657" y="2836712"/>
            <a:ext cx="270347" cy="604315"/>
          </a:xfrm>
          <a:prstGeom prst="line">
            <a:avLst/>
          </a:prstGeom>
          <a:ln w="28575" cmpd="dbl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6354450" y="4163428"/>
            <a:ext cx="262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rgbClr val="FFC000"/>
                </a:solidFill>
              </a:rPr>
              <a:t>Jul en adelante Difusión </a:t>
            </a:r>
            <a:r>
              <a:rPr lang="es-EC" sz="1400" b="1" dirty="0" smtClean="0">
                <a:solidFill>
                  <a:srgbClr val="FFC000"/>
                </a:solidFill>
              </a:rPr>
              <a:t>y Publicidad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635305" y="4643611"/>
            <a:ext cx="2493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 smtClean="0"/>
              <a:t>Pág</a:t>
            </a:r>
            <a:r>
              <a:rPr lang="es-EC" sz="1400" dirty="0"/>
              <a:t>. </a:t>
            </a:r>
            <a:r>
              <a:rPr lang="es-EC" sz="1400" dirty="0" smtClean="0"/>
              <a:t>Web, </a:t>
            </a:r>
            <a:r>
              <a:rPr lang="es-EC" sz="1400" dirty="0"/>
              <a:t>materiales </a:t>
            </a:r>
            <a:r>
              <a:rPr lang="es-EC" sz="1400" dirty="0" smtClean="0"/>
              <a:t>impresos, videos informativos, </a:t>
            </a:r>
            <a:r>
              <a:rPr lang="es-EC" sz="1400" dirty="0" smtClean="0"/>
              <a:t>pautas </a:t>
            </a:r>
            <a:r>
              <a:rPr lang="es-EC" sz="1400" dirty="0" smtClean="0"/>
              <a:t>publicitarias en radio y televisión </a:t>
            </a:r>
            <a:r>
              <a:rPr lang="es-EC" sz="1400" dirty="0" smtClean="0"/>
              <a:t>y</a:t>
            </a:r>
            <a:endParaRPr lang="es-EC" sz="1400" dirty="0" smtClean="0"/>
          </a:p>
        </p:txBody>
      </p:sp>
      <p:sp>
        <p:nvSpPr>
          <p:cNvPr id="47" name="46 CuadroTexto"/>
          <p:cNvSpPr txBox="1"/>
          <p:nvPr/>
        </p:nvSpPr>
        <p:spPr>
          <a:xfrm>
            <a:off x="7624456" y="3024286"/>
            <a:ext cx="5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/>
              <a:t>7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7128605" y="2143901"/>
            <a:ext cx="1900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rgbClr val="00B0F0"/>
                </a:solidFill>
              </a:rPr>
              <a:t>Seguimiento y control del uso del Sello</a:t>
            </a:r>
          </a:p>
          <a:p>
            <a:pPr algn="ctr"/>
            <a:r>
              <a:rPr lang="es-EC" sz="1400" b="1" dirty="0" smtClean="0">
                <a:solidFill>
                  <a:srgbClr val="00B0F0"/>
                </a:solidFill>
              </a:rPr>
              <a:t>(Julio – Diciembre) </a:t>
            </a:r>
            <a:endParaRPr lang="es-EC" sz="1400" b="1" dirty="0">
              <a:solidFill>
                <a:srgbClr val="00B0F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123782" y="2359345"/>
            <a:ext cx="135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Junio</a:t>
            </a:r>
            <a:endParaRPr lang="es-EC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693343" y="3791369"/>
            <a:ext cx="1885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200" b="1" dirty="0"/>
              <a:t>Inscripción de Productores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2541450" y="3584587"/>
            <a:ext cx="230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accent5">
                    <a:lumMod val="75000"/>
                  </a:schemeClr>
                </a:solidFill>
              </a:rPr>
              <a:t>Segunda Semana de Junio</a:t>
            </a:r>
            <a:endParaRPr lang="es-EC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639119" y="1527955"/>
            <a:ext cx="2480524" cy="727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52 Elipse"/>
          <p:cNvSpPr/>
          <p:nvPr/>
        </p:nvSpPr>
        <p:spPr>
          <a:xfrm>
            <a:off x="2395679" y="3484670"/>
            <a:ext cx="2480524" cy="727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53 Elipse"/>
          <p:cNvSpPr/>
          <p:nvPr/>
        </p:nvSpPr>
        <p:spPr>
          <a:xfrm>
            <a:off x="2229803" y="1804632"/>
            <a:ext cx="2480524" cy="727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4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1957" y="116632"/>
            <a:ext cx="8364673" cy="576064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s-EC" sz="2400" b="1" dirty="0" smtClean="0">
                <a:solidFill>
                  <a:schemeClr val="bg1"/>
                </a:solidFill>
              </a:rPr>
              <a:t>PROCESO LOGISTICO PARA LA OBTENCIÓN DEL SELLO AFC</a:t>
            </a:r>
            <a:endParaRPr lang="es-EC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94891089"/>
              </p:ext>
            </p:extLst>
          </p:nvPr>
        </p:nvGraphicFramePr>
        <p:xfrm>
          <a:off x="0" y="756827"/>
          <a:ext cx="9095757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30274" y="5255658"/>
            <a:ext cx="245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 smtClean="0">
                <a:solidFill>
                  <a:srgbClr val="0070C0"/>
                </a:solidFill>
                <a:latin typeface="Comic Sans MS" pitchFamily="66" charset="0"/>
              </a:rPr>
              <a:t>Técnicos apoya al productor en el llenado del formulario de inscripción</a:t>
            </a:r>
            <a:endParaRPr lang="es-EC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37" name="36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912" y="2579706"/>
            <a:ext cx="793077" cy="715152"/>
          </a:xfrm>
          <a:prstGeom prst="rect">
            <a:avLst/>
          </a:prstGeom>
        </p:spPr>
      </p:pic>
      <p:grpSp>
        <p:nvGrpSpPr>
          <p:cNvPr id="24" name="23 Grupo"/>
          <p:cNvGrpSpPr/>
          <p:nvPr/>
        </p:nvGrpSpPr>
        <p:grpSpPr>
          <a:xfrm>
            <a:off x="2761575" y="2299491"/>
            <a:ext cx="4084456" cy="3831182"/>
            <a:chOff x="3160609" y="2317565"/>
            <a:chExt cx="5713209" cy="4623634"/>
          </a:xfrm>
        </p:grpSpPr>
        <p:grpSp>
          <p:nvGrpSpPr>
            <p:cNvPr id="19" name="18 Grupo"/>
            <p:cNvGrpSpPr/>
            <p:nvPr/>
          </p:nvGrpSpPr>
          <p:grpSpPr>
            <a:xfrm>
              <a:off x="3381767" y="2973560"/>
              <a:ext cx="2544013" cy="1200119"/>
              <a:chOff x="9069573" y="3564674"/>
              <a:chExt cx="2249068" cy="969372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9573" y="3564674"/>
                <a:ext cx="831574" cy="945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20 Imagen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064476" y="3594310"/>
                <a:ext cx="1254165" cy="939736"/>
              </a:xfrm>
              <a:prstGeom prst="roundRect">
                <a:avLst/>
              </a:prstGeom>
            </p:spPr>
          </p:pic>
        </p:grpSp>
        <p:sp>
          <p:nvSpPr>
            <p:cNvPr id="22" name="21 CuadroTexto"/>
            <p:cNvSpPr txBox="1"/>
            <p:nvPr/>
          </p:nvSpPr>
          <p:spPr>
            <a:xfrm>
              <a:off x="3633737" y="2317565"/>
              <a:ext cx="2365112" cy="63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1400" dirty="0" smtClean="0">
                  <a:solidFill>
                    <a:srgbClr val="0070C0"/>
                  </a:solidFill>
                  <a:latin typeface="Comic Sans MS" pitchFamily="66" charset="0"/>
                </a:rPr>
                <a:t>Técnicos Territoriales</a:t>
              </a:r>
              <a:endParaRPr lang="es-EC" sz="1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571402" y="4190115"/>
              <a:ext cx="2819210" cy="780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 smtClean="0">
                  <a:solidFill>
                    <a:srgbClr val="0070C0"/>
                  </a:solidFill>
                  <a:latin typeface="Comic Sans MS" pitchFamily="66" charset="0"/>
                </a:rPr>
                <a:t>Llamar 3 días antes al productor para Agendar la visita</a:t>
              </a:r>
              <a:endParaRPr lang="es-EC" sz="12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cxnSp>
          <p:nvCxnSpPr>
            <p:cNvPr id="27" name="26 Conector angular"/>
            <p:cNvCxnSpPr/>
            <p:nvPr/>
          </p:nvCxnSpPr>
          <p:spPr>
            <a:xfrm rot="16200000" flipH="1">
              <a:off x="3128470" y="4533072"/>
              <a:ext cx="1356782" cy="61144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3160609" y="5938316"/>
              <a:ext cx="2582756" cy="100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1200" dirty="0" smtClean="0">
                  <a:solidFill>
                    <a:srgbClr val="002060"/>
                  </a:solidFill>
                  <a:latin typeface="Comic Sans MS" pitchFamily="66" charset="0"/>
                </a:rPr>
                <a:t>Subir la información  al sistema  y validad, 3 días después de la visita</a:t>
              </a:r>
              <a:endParaRPr lang="es-EC" sz="1200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390612" y="5811089"/>
              <a:ext cx="248320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1400" dirty="0" smtClean="0">
                  <a:solidFill>
                    <a:srgbClr val="0070C0"/>
                  </a:solidFill>
                  <a:latin typeface="Comic Sans MS" pitchFamily="66" charset="0"/>
                </a:rPr>
                <a:t>Aprueban y Entrega el Sello AFC</a:t>
              </a:r>
              <a:endParaRPr lang="es-EC" sz="1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grpSp>
          <p:nvGrpSpPr>
            <p:cNvPr id="40" name="39 Grupo"/>
            <p:cNvGrpSpPr/>
            <p:nvPr/>
          </p:nvGrpSpPr>
          <p:grpSpPr>
            <a:xfrm>
              <a:off x="4112585" y="5008089"/>
              <a:ext cx="3053186" cy="994512"/>
              <a:chOff x="4088209" y="4947265"/>
              <a:chExt cx="3648473" cy="1144257"/>
            </a:xfrm>
          </p:grpSpPr>
          <p:pic>
            <p:nvPicPr>
              <p:cNvPr id="25" name="24 Imagen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8209" y="5268154"/>
                <a:ext cx="529730" cy="529731"/>
              </a:xfrm>
              <a:prstGeom prst="rect">
                <a:avLst/>
              </a:prstGeom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2241" y="4947265"/>
                <a:ext cx="521318" cy="949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3" name="32 Conector recto de flecha"/>
              <p:cNvCxnSpPr/>
              <p:nvPr/>
            </p:nvCxnSpPr>
            <p:spPr>
              <a:xfrm>
                <a:off x="5652324" y="5471722"/>
                <a:ext cx="689917" cy="0"/>
              </a:xfrm>
              <a:prstGeom prst="straightConnector1">
                <a:avLst/>
              </a:prstGeom>
              <a:ln w="28575"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 rotWithShape="1"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814877" y="4978502"/>
                <a:ext cx="921805" cy="819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4205" y="5052011"/>
                <a:ext cx="843487" cy="1039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3" name="42 Grupo"/>
          <p:cNvGrpSpPr/>
          <p:nvPr/>
        </p:nvGrpSpPr>
        <p:grpSpPr>
          <a:xfrm>
            <a:off x="4981702" y="2367425"/>
            <a:ext cx="2238964" cy="1743668"/>
            <a:chOff x="6370135" y="2689199"/>
            <a:chExt cx="2632193" cy="2121096"/>
          </a:xfrm>
        </p:grpSpPr>
        <p:sp>
          <p:nvSpPr>
            <p:cNvPr id="36" name="35 CuadroTexto"/>
            <p:cNvSpPr txBox="1"/>
            <p:nvPr/>
          </p:nvSpPr>
          <p:spPr>
            <a:xfrm>
              <a:off x="6370135" y="2689199"/>
              <a:ext cx="1531680" cy="636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1400" dirty="0" smtClean="0">
                  <a:solidFill>
                    <a:srgbClr val="0070C0"/>
                  </a:solidFill>
                  <a:latin typeface="Comic Sans MS" pitchFamily="66" charset="0"/>
                </a:rPr>
                <a:t>Productores Familiares</a:t>
              </a:r>
              <a:endParaRPr lang="es-EC" sz="1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942" y="3281227"/>
              <a:ext cx="521318" cy="949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122" y="4055439"/>
              <a:ext cx="1269206" cy="754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2" name="41 Conector recto de flecha"/>
            <p:cNvCxnSpPr>
              <a:stCxn id="38" idx="3"/>
              <a:endCxn id="37" idx="1"/>
            </p:cNvCxnSpPr>
            <p:nvPr/>
          </p:nvCxnSpPr>
          <p:spPr>
            <a:xfrm flipV="1">
              <a:off x="7397259" y="3382405"/>
              <a:ext cx="530832" cy="373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stCxn id="38" idx="3"/>
            </p:cNvCxnSpPr>
            <p:nvPr/>
          </p:nvCxnSpPr>
          <p:spPr>
            <a:xfrm>
              <a:off x="7397260" y="3756049"/>
              <a:ext cx="428956" cy="425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38 CuadroTexto"/>
          <p:cNvSpPr txBox="1"/>
          <p:nvPr/>
        </p:nvSpPr>
        <p:spPr>
          <a:xfrm>
            <a:off x="973788" y="2225762"/>
            <a:ext cx="238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 smtClean="0">
                <a:solidFill>
                  <a:srgbClr val="0070C0"/>
                </a:solidFill>
                <a:latin typeface="Comic Sans MS" pitchFamily="66" charset="0"/>
              </a:rPr>
              <a:t>Máximo 30 días la visita</a:t>
            </a:r>
            <a:r>
              <a:rPr lang="es-EC" sz="14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endParaRPr lang="es-EC" sz="1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193720" y="2425817"/>
            <a:ext cx="1973197" cy="2684254"/>
            <a:chOff x="133477" y="2472565"/>
            <a:chExt cx="3096344" cy="32748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40" y="2472565"/>
              <a:ext cx="521319" cy="949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133477" y="4419640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dirty="0" smtClean="0">
                  <a:solidFill>
                    <a:srgbClr val="0070C0"/>
                  </a:solidFill>
                  <a:latin typeface="Comic Sans MS" pitchFamily="66" charset="0"/>
                </a:rPr>
                <a:t>Dirección Provincial Agropecuaria</a:t>
              </a:r>
              <a:endParaRPr lang="es-EC" sz="1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50079" y="3471295"/>
              <a:ext cx="1870212" cy="63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1400" dirty="0" smtClean="0">
                  <a:solidFill>
                    <a:srgbClr val="0070C0"/>
                  </a:solidFill>
                  <a:latin typeface="Comic Sans MS" pitchFamily="66" charset="0"/>
                </a:rPr>
                <a:t>Técnico Autorizado  </a:t>
              </a:r>
              <a:endParaRPr lang="es-EC" sz="1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grpSp>
          <p:nvGrpSpPr>
            <p:cNvPr id="34" name="33 Grupo"/>
            <p:cNvGrpSpPr/>
            <p:nvPr/>
          </p:nvGrpSpPr>
          <p:grpSpPr>
            <a:xfrm>
              <a:off x="173758" y="4730882"/>
              <a:ext cx="2855664" cy="1016508"/>
              <a:chOff x="70087" y="4626829"/>
              <a:chExt cx="3558952" cy="949644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087" y="4673818"/>
                <a:ext cx="1036831" cy="683139"/>
              </a:xfrm>
              <a:prstGeom prst="rect">
                <a:avLst/>
              </a:prstGeom>
            </p:spPr>
          </p:pic>
          <p:pic>
            <p:nvPicPr>
              <p:cNvPr id="14" name="13 Imagen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13035" y="4647135"/>
                <a:ext cx="1381483" cy="782553"/>
              </a:xfrm>
              <a:prstGeom prst="rect">
                <a:avLst/>
              </a:prstGeom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918" y="4626829"/>
                <a:ext cx="521318" cy="949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17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082" y="4673818"/>
                <a:ext cx="741957" cy="741957"/>
              </a:xfrm>
              <a:prstGeom prst="rect">
                <a:avLst/>
              </a:prstGeom>
            </p:spPr>
          </p:pic>
        </p:grpSp>
        <p:cxnSp>
          <p:nvCxnSpPr>
            <p:cNvPr id="5" name="4 Conector angular"/>
            <p:cNvCxnSpPr/>
            <p:nvPr/>
          </p:nvCxnSpPr>
          <p:spPr>
            <a:xfrm rot="10800000" flipV="1">
              <a:off x="325553" y="3649955"/>
              <a:ext cx="676630" cy="1354720"/>
            </a:xfrm>
            <a:prstGeom prst="bentConnector3">
              <a:avLst>
                <a:gd name="adj1" fmla="val 133785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34054" y="3091267"/>
              <a:ext cx="0" cy="43814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CuadroTexto"/>
          <p:cNvSpPr txBox="1"/>
          <p:nvPr/>
        </p:nvSpPr>
        <p:spPr>
          <a:xfrm>
            <a:off x="802600" y="2648780"/>
            <a:ext cx="111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>
                <a:solidFill>
                  <a:srgbClr val="0070C0"/>
                </a:solidFill>
                <a:latin typeface="Comic Sans MS" pitchFamily="66" charset="0"/>
              </a:rPr>
              <a:t>Productor </a:t>
            </a:r>
            <a:endParaRPr lang="es-EC" sz="1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1050" y="5371659"/>
            <a:ext cx="793077" cy="715152"/>
          </a:xfrm>
          <a:prstGeom prst="rect">
            <a:avLst/>
          </a:prstGeom>
        </p:spPr>
      </p:pic>
      <p:sp>
        <p:nvSpPr>
          <p:cNvPr id="48" name="47 CuadroTexto"/>
          <p:cNvSpPr txBox="1"/>
          <p:nvPr/>
        </p:nvSpPr>
        <p:spPr>
          <a:xfrm>
            <a:off x="7261216" y="2457100"/>
            <a:ext cx="177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>
                <a:solidFill>
                  <a:srgbClr val="0070C0"/>
                </a:solidFill>
                <a:latin typeface="Comic Sans MS" pitchFamily="66" charset="0"/>
              </a:rPr>
              <a:t>Cada 3 meses de forma aleatoria por provincia </a:t>
            </a:r>
            <a:endParaRPr lang="es-EC" sz="1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050" y="3528048"/>
            <a:ext cx="725143" cy="9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48 Conector recto de flecha"/>
          <p:cNvCxnSpPr/>
          <p:nvPr/>
        </p:nvCxnSpPr>
        <p:spPr>
          <a:xfrm>
            <a:off x="8278752" y="3085344"/>
            <a:ext cx="0" cy="3591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8283690" y="5012532"/>
            <a:ext cx="0" cy="3591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7327543" y="4489312"/>
            <a:ext cx="177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>
                <a:solidFill>
                  <a:srgbClr val="0070C0"/>
                </a:solidFill>
                <a:latin typeface="Comic Sans MS" pitchFamily="66" charset="0"/>
              </a:rPr>
              <a:t>Técnicos Unidades Zonales de Información</a:t>
            </a:r>
            <a:endParaRPr lang="es-EC" sz="1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cxnSp>
        <p:nvCxnSpPr>
          <p:cNvPr id="41" name="40 Conector angular"/>
          <p:cNvCxnSpPr>
            <a:stCxn id="35" idx="3"/>
            <a:endCxn id="38" idx="1"/>
          </p:cNvCxnSpPr>
          <p:nvPr/>
        </p:nvCxnSpPr>
        <p:spPr>
          <a:xfrm flipH="1" flipV="1">
            <a:off x="5411945" y="3244439"/>
            <a:ext cx="212977" cy="1620000"/>
          </a:xfrm>
          <a:prstGeom prst="bentConnector5">
            <a:avLst>
              <a:gd name="adj1" fmla="val -107336"/>
              <a:gd name="adj2" fmla="val 47026"/>
              <a:gd name="adj3" fmla="val 207336"/>
            </a:avLst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7099989" y="2869626"/>
            <a:ext cx="412756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915668" y="2533539"/>
            <a:ext cx="2526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5791"/>
            <a:ext cx="8229600" cy="1143000"/>
          </a:xfrm>
        </p:spPr>
        <p:txBody>
          <a:bodyPr/>
          <a:lstStyle/>
          <a:p>
            <a:r>
              <a:rPr lang="es-EC" dirty="0" smtClean="0"/>
              <a:t>Video informativo productores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948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5675</TotalTime>
  <Words>1191</Words>
  <Application>Microsoft Office PowerPoint</Application>
  <PresentationFormat>Presentación en pantalla (4:3)</PresentationFormat>
  <Paragraphs>182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IMPLEMENTACIÓN DEL  SELLO DE LA AGRICULTURA FAMILIAR CAMPESINA </vt:lpstr>
      <vt:lpstr>Objetivos de la Presentación</vt:lpstr>
      <vt:lpstr>Presentación de PowerPoint</vt:lpstr>
      <vt:lpstr>Presentación de PowerPoint</vt:lpstr>
      <vt:lpstr>MODELO DE GESTIÓN SELLO AFC </vt:lpstr>
      <vt:lpstr>El Proceso de Implementación del Sello AFC</vt:lpstr>
      <vt:lpstr>Presentación de PowerPoint</vt:lpstr>
      <vt:lpstr>Presentación de PowerPoint</vt:lpstr>
      <vt:lpstr>Video informativo productores</vt:lpstr>
      <vt:lpstr>ACTORES QUE INTERVIENEN EN LA IMPLEMENTACIÓN DEL SELLO AFC</vt:lpstr>
      <vt:lpstr>Presentación de PowerPoint</vt:lpstr>
      <vt:lpstr>Presentación de PowerPoint</vt:lpstr>
      <vt:lpstr>Herramientas para el proceso operativo</vt:lpstr>
      <vt:lpstr>Metas 2018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Taipe</dc:creator>
  <cp:lastModifiedBy>Ligia Marcela Chipantasi Maila</cp:lastModifiedBy>
  <cp:revision>643</cp:revision>
  <dcterms:created xsi:type="dcterms:W3CDTF">2017-10-25T20:35:41Z</dcterms:created>
  <dcterms:modified xsi:type="dcterms:W3CDTF">2018-06-07T20:13:21Z</dcterms:modified>
</cp:coreProperties>
</file>