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sldIdLst>
    <p:sldId id="511" r:id="rId2"/>
    <p:sldId id="273" r:id="rId3"/>
    <p:sldId id="684" r:id="rId4"/>
    <p:sldId id="685" r:id="rId5"/>
    <p:sldId id="686" r:id="rId6"/>
    <p:sldId id="720" r:id="rId7"/>
    <p:sldId id="696" r:id="rId8"/>
    <p:sldId id="697" r:id="rId9"/>
    <p:sldId id="698" r:id="rId10"/>
    <p:sldId id="701" r:id="rId11"/>
    <p:sldId id="699" r:id="rId12"/>
    <p:sldId id="695" r:id="rId13"/>
    <p:sldId id="687" r:id="rId14"/>
    <p:sldId id="702" r:id="rId15"/>
    <p:sldId id="513" r:id="rId16"/>
    <p:sldId id="539" r:id="rId17"/>
    <p:sldId id="688" r:id="rId18"/>
    <p:sldId id="689" r:id="rId19"/>
    <p:sldId id="690" r:id="rId20"/>
    <p:sldId id="691" r:id="rId21"/>
    <p:sldId id="528" r:id="rId22"/>
    <p:sldId id="692" r:id="rId23"/>
    <p:sldId id="693" r:id="rId24"/>
    <p:sldId id="517" r:id="rId25"/>
    <p:sldId id="704" r:id="rId26"/>
    <p:sldId id="703" r:id="rId27"/>
    <p:sldId id="530" r:id="rId28"/>
    <p:sldId id="531" r:id="rId29"/>
    <p:sldId id="545" r:id="rId30"/>
    <p:sldId id="547" r:id="rId31"/>
    <p:sldId id="546" r:id="rId32"/>
    <p:sldId id="535" r:id="rId33"/>
    <p:sldId id="548" r:id="rId34"/>
    <p:sldId id="549" r:id="rId35"/>
    <p:sldId id="550" r:id="rId36"/>
    <p:sldId id="706" r:id="rId37"/>
    <p:sldId id="721" r:id="rId38"/>
    <p:sldId id="705" r:id="rId39"/>
    <p:sldId id="707" r:id="rId40"/>
    <p:sldId id="708" r:id="rId41"/>
    <p:sldId id="709" r:id="rId42"/>
    <p:sldId id="710" r:id="rId43"/>
    <p:sldId id="711" r:id="rId44"/>
    <p:sldId id="575" r:id="rId45"/>
    <p:sldId id="551" r:id="rId46"/>
    <p:sldId id="552" r:id="rId47"/>
    <p:sldId id="553" r:id="rId48"/>
    <p:sldId id="682" r:id="rId49"/>
    <p:sldId id="683" r:id="rId50"/>
    <p:sldId id="712" r:id="rId51"/>
    <p:sldId id="713" r:id="rId52"/>
    <p:sldId id="554" r:id="rId53"/>
    <p:sldId id="555" r:id="rId54"/>
    <p:sldId id="556" r:id="rId55"/>
    <p:sldId id="557" r:id="rId56"/>
    <p:sldId id="558" r:id="rId57"/>
    <p:sldId id="559" r:id="rId58"/>
    <p:sldId id="560" r:id="rId59"/>
    <p:sldId id="718" r:id="rId60"/>
    <p:sldId id="719" r:id="rId61"/>
    <p:sldId id="717" r:id="rId62"/>
    <p:sldId id="561" r:id="rId63"/>
    <p:sldId id="715" r:id="rId64"/>
    <p:sldId id="714" r:id="rId65"/>
    <p:sldId id="512" r:id="rId6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E86"/>
    <a:srgbClr val="006600"/>
    <a:srgbClr val="159200"/>
    <a:srgbClr val="FFFAB3"/>
    <a:srgbClr val="FA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9" autoAdjust="0"/>
    <p:restoredTop sz="82886" autoAdjust="0"/>
  </p:normalViewPr>
  <p:slideViewPr>
    <p:cSldViewPr>
      <p:cViewPr varScale="1">
        <p:scale>
          <a:sx n="66" d="100"/>
          <a:sy n="66" d="100"/>
        </p:scale>
        <p:origin x="6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AF718-7FB6-428A-921C-D3FB8613A777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C349-82A0-46EB-8399-361E04CC9D2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9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Charles_Simonyi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pt.wikipedia.org/wiki/Programa" TargetMode="External"/><Relationship Id="rId4" Type="http://schemas.openxmlformats.org/officeDocument/2006/relationships/hyperlink" Target="http://pt.wikipedia.org/wiki/Tipo_de_vari%C3%A1vel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Netscape" TargetMode="External"/><Relationship Id="rId13" Type="http://schemas.openxmlformats.org/officeDocument/2006/relationships/hyperlink" Target="http://pt.wikipedia.org/wiki/Internet_Explorer" TargetMode="External"/><Relationship Id="rId18" Type="http://schemas.openxmlformats.org/officeDocument/2006/relationships/hyperlink" Target="http://pt.wikipedia.org/wiki/Padr%C3%A3o" TargetMode="External"/><Relationship Id="rId3" Type="http://schemas.openxmlformats.org/officeDocument/2006/relationships/hyperlink" Target="http://pt.wikipedia.org/wiki/1994" TargetMode="External"/><Relationship Id="rId21" Type="http://schemas.openxmlformats.org/officeDocument/2006/relationships/hyperlink" Target="http://pt.wikipedia.org/wiki/Adobe" TargetMode="External"/><Relationship Id="rId7" Type="http://schemas.openxmlformats.org/officeDocument/2006/relationships/hyperlink" Target="http://pt.wikipedia.org/w/index.php?title=Brendan_Eich&amp;action=edit&amp;redlink=1" TargetMode="External"/><Relationship Id="rId12" Type="http://schemas.openxmlformats.org/officeDocument/2006/relationships/hyperlink" Target="http://pt.wikipedia.org/wiki/Microsoft" TargetMode="External"/><Relationship Id="rId17" Type="http://schemas.openxmlformats.org/officeDocument/2006/relationships/hyperlink" Target="http://pt.wikipedia.org/wiki/1961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pt.wikipedia.org/wiki/Acr%C3%B4nimo" TargetMode="External"/><Relationship Id="rId20" Type="http://schemas.openxmlformats.org/officeDocument/2006/relationships/hyperlink" Target="http://pt.wikipedia.org/wiki/ActionScrip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ECMAScript" TargetMode="External"/><Relationship Id="rId11" Type="http://schemas.openxmlformats.org/officeDocument/2006/relationships/hyperlink" Target="http://pt.wikipedia.org/wiki/Web" TargetMode="External"/><Relationship Id="rId5" Type="http://schemas.openxmlformats.org/officeDocument/2006/relationships/hyperlink" Target="http://pt.wikipedia.org/wiki/Netscape_Communications_Corporation" TargetMode="External"/><Relationship Id="rId15" Type="http://schemas.openxmlformats.org/officeDocument/2006/relationships/hyperlink" Target="http://pt.wikipedia.org/wiki/1997" TargetMode="External"/><Relationship Id="rId10" Type="http://schemas.openxmlformats.org/officeDocument/2006/relationships/hyperlink" Target="http://pt.wikipedia.org/wiki/Netscape_Navigator" TargetMode="External"/><Relationship Id="rId19" Type="http://schemas.openxmlformats.org/officeDocument/2006/relationships/hyperlink" Target="http://pt.wikipedia.org/wiki/Europa" TargetMode="External"/><Relationship Id="rId4" Type="http://schemas.openxmlformats.org/officeDocument/2006/relationships/hyperlink" Target="http://pt.wikipedia.org/wiki/Sun_Microsystems" TargetMode="External"/><Relationship Id="rId9" Type="http://schemas.openxmlformats.org/officeDocument/2006/relationships/hyperlink" Target="http://pt.wikipedia.org/wiki/1996" TargetMode="External"/><Relationship Id="rId14" Type="http://schemas.openxmlformats.org/officeDocument/2006/relationships/hyperlink" Target="http://pt.wikipedia.org/wiki/Ecma_International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Netscape" TargetMode="External"/><Relationship Id="rId13" Type="http://schemas.openxmlformats.org/officeDocument/2006/relationships/hyperlink" Target="http://pt.wikipedia.org/wiki/Internet_Explorer" TargetMode="External"/><Relationship Id="rId18" Type="http://schemas.openxmlformats.org/officeDocument/2006/relationships/hyperlink" Target="http://pt.wikipedia.org/wiki/Padr%C3%A3o" TargetMode="External"/><Relationship Id="rId3" Type="http://schemas.openxmlformats.org/officeDocument/2006/relationships/hyperlink" Target="http://pt.wikipedia.org/wiki/1994" TargetMode="External"/><Relationship Id="rId21" Type="http://schemas.openxmlformats.org/officeDocument/2006/relationships/hyperlink" Target="http://pt.wikipedia.org/wiki/Adobe" TargetMode="External"/><Relationship Id="rId7" Type="http://schemas.openxmlformats.org/officeDocument/2006/relationships/hyperlink" Target="http://pt.wikipedia.org/w/index.php?title=Brendan_Eich&amp;action=edit&amp;redlink=1" TargetMode="External"/><Relationship Id="rId12" Type="http://schemas.openxmlformats.org/officeDocument/2006/relationships/hyperlink" Target="http://pt.wikipedia.org/wiki/Microsoft" TargetMode="External"/><Relationship Id="rId17" Type="http://schemas.openxmlformats.org/officeDocument/2006/relationships/hyperlink" Target="http://pt.wikipedia.org/wiki/1961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://pt.wikipedia.org/wiki/Acr%C3%B4nimo" TargetMode="External"/><Relationship Id="rId20" Type="http://schemas.openxmlformats.org/officeDocument/2006/relationships/hyperlink" Target="http://pt.wikipedia.org/wiki/ActionScript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ECMAScript" TargetMode="External"/><Relationship Id="rId11" Type="http://schemas.openxmlformats.org/officeDocument/2006/relationships/hyperlink" Target="http://pt.wikipedia.org/wiki/Web" TargetMode="External"/><Relationship Id="rId5" Type="http://schemas.openxmlformats.org/officeDocument/2006/relationships/hyperlink" Target="http://pt.wikipedia.org/wiki/Netscape_Communications_Corporation" TargetMode="External"/><Relationship Id="rId15" Type="http://schemas.openxmlformats.org/officeDocument/2006/relationships/hyperlink" Target="http://pt.wikipedia.org/wiki/1997" TargetMode="External"/><Relationship Id="rId10" Type="http://schemas.openxmlformats.org/officeDocument/2006/relationships/hyperlink" Target="http://pt.wikipedia.org/wiki/Netscape_Navigator" TargetMode="External"/><Relationship Id="rId19" Type="http://schemas.openxmlformats.org/officeDocument/2006/relationships/hyperlink" Target="http://pt.wikipedia.org/wiki/Europa" TargetMode="External"/><Relationship Id="rId4" Type="http://schemas.openxmlformats.org/officeDocument/2006/relationships/hyperlink" Target="http://pt.wikipedia.org/wiki/Sun_Microsystems" TargetMode="External"/><Relationship Id="rId9" Type="http://schemas.openxmlformats.org/officeDocument/2006/relationships/hyperlink" Target="http://pt.wikipedia.org/wiki/1996" TargetMode="External"/><Relationship Id="rId14" Type="http://schemas.openxmlformats.org/officeDocument/2006/relationships/hyperlink" Target="http://pt.wikipedia.org/wiki/Ecma_Internation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59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11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alert</a:t>
            </a:r>
            <a:r>
              <a:rPr lang="pt-BR" dirty="0" smtClean="0"/>
              <a:t>('</a:t>
            </a:r>
            <a:r>
              <a:rPr lang="pt-BR" dirty="0" err="1" smtClean="0"/>
              <a:t>Hello</a:t>
            </a:r>
            <a:r>
              <a:rPr lang="pt-BR" dirty="0" smtClean="0"/>
              <a:t> World!');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897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 é uma </a:t>
            </a:r>
            <a:r>
              <a:rPr lang="pt-BR" dirty="0" err="1" smtClean="0"/>
              <a:t>tag</a:t>
            </a:r>
            <a:r>
              <a:rPr lang="pt-BR" baseline="0" dirty="0" smtClean="0"/>
              <a:t> HTML e sua finalidade é fornecer um meio de misturar o código do script com o código HTML. O código que aparece dentro desta </a:t>
            </a:r>
            <a:r>
              <a:rPr lang="pt-BR" baseline="0" dirty="0" err="1" smtClean="0"/>
              <a:t>tag</a:t>
            </a:r>
            <a:r>
              <a:rPr lang="pt-BR" baseline="0" dirty="0" smtClean="0"/>
              <a:t> é o código JavaScript.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2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alert</a:t>
            </a:r>
            <a:r>
              <a:rPr lang="pt-BR" dirty="0" smtClean="0"/>
              <a:t>('</a:t>
            </a:r>
            <a:r>
              <a:rPr lang="pt-BR" dirty="0" err="1" smtClean="0"/>
              <a:t>Hello</a:t>
            </a:r>
            <a:r>
              <a:rPr lang="pt-BR" dirty="0" smtClean="0"/>
              <a:t> World!');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2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683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Hello</a:t>
            </a:r>
            <a:r>
              <a:rPr lang="pt-BR" dirty="0" smtClean="0"/>
              <a:t> World!');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4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3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670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50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9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Fazer</a:t>
            </a:r>
            <a:r>
              <a:rPr lang="pt-BR" baseline="0" dirty="0" smtClean="0"/>
              <a:t> uma demonstração: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HTML: Construir um formulário com alguns elementos de texto e botões</a:t>
            </a:r>
          </a:p>
          <a:p>
            <a:r>
              <a:rPr lang="pt-BR" baseline="0" dirty="0" smtClean="0"/>
              <a:t>CSS: Aplicar estilos aos botões e aos campos de texto.</a:t>
            </a:r>
          </a:p>
          <a:p>
            <a:r>
              <a:rPr lang="pt-BR" baseline="0" dirty="0" smtClean="0"/>
              <a:t>JAVASCRIPT: Interagir com os elementos.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OBS: O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entra em ação quando o usuário pede que a página execute uma tarefa.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HTML + CSS + JAVASCRIPT = INTERATIVIDADE REAL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870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Hello</a:t>
            </a:r>
            <a:r>
              <a:rPr lang="pt-BR" dirty="0" smtClean="0"/>
              <a:t> World!');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3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953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9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81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456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Fornecendo</a:t>
            </a:r>
            <a:r>
              <a:rPr lang="pt-BR" baseline="0" dirty="0" smtClean="0"/>
              <a:t> um tipo MIME, os navegadores capazes de processar o tipo o fazem, enquanto outros navegadores pulam a seção. Isso garante que apenas aplicações que possam processar o script realmente o acessem.</a:t>
            </a:r>
          </a:p>
          <a:p>
            <a:endParaRPr lang="pt-BR" baseline="0" dirty="0" smtClean="0"/>
          </a:p>
          <a:p>
            <a:r>
              <a:rPr lang="pt-BR" dirty="0" smtClean="0"/>
              <a:t>Versões</a:t>
            </a:r>
            <a:r>
              <a:rPr lang="pt-BR" baseline="0" dirty="0" smtClean="0"/>
              <a:t> anteriores da </a:t>
            </a:r>
            <a:r>
              <a:rPr lang="pt-BR" baseline="0" dirty="0" err="1" smtClean="0"/>
              <a:t>tag</a:t>
            </a:r>
            <a:r>
              <a:rPr lang="pt-BR" baseline="0" dirty="0" smtClean="0"/>
              <a:t> script recebiam um atributo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, que era usado para designar a versão da linguagem, assim como o tipo: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1.2 em comparação ao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 1.1. Entretanto, o uso de </a:t>
            </a:r>
            <a:r>
              <a:rPr lang="pt-BR" baseline="0" dirty="0" err="1" smtClean="0"/>
              <a:t>language</a:t>
            </a:r>
            <a:r>
              <a:rPr lang="pt-BR" baseline="0" dirty="0" smtClean="0"/>
              <a:t> ficou obsoleto em HTML 4.01, embora ainda apareça em muitos exemplos de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127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539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93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		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javaScript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	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 </a:t>
            </a:r>
            <a:r>
              <a:rPr lang="pt-BR" dirty="0" err="1" smtClean="0"/>
              <a:t>defer</a:t>
            </a:r>
            <a:r>
              <a:rPr lang="pt-BR" dirty="0" smtClean="0"/>
              <a:t>="</a:t>
            </a:r>
            <a:r>
              <a:rPr lang="pt-BR" dirty="0" err="1" smtClean="0"/>
              <a:t>defer</a:t>
            </a:r>
            <a:r>
              <a:rPr lang="pt-BR" dirty="0" smtClean="0"/>
              <a:t>" </a:t>
            </a:r>
            <a:r>
              <a:rPr lang="pt-BR" dirty="0" err="1" smtClean="0"/>
              <a:t>charset</a:t>
            </a:r>
            <a:r>
              <a:rPr lang="pt-BR" dirty="0" smtClean="0"/>
              <a:t>="</a:t>
            </a:r>
            <a:r>
              <a:rPr lang="pt-BR" dirty="0" err="1" smtClean="0"/>
              <a:t>utf</a:t>
            </a:r>
            <a:r>
              <a:rPr lang="pt-BR" dirty="0" smtClean="0"/>
              <a:t>-8"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funcoes</a:t>
            </a:r>
            <a:r>
              <a:rPr lang="pt-BR" dirty="0" smtClean="0"/>
              <a:t>.</a:t>
            </a:r>
            <a:r>
              <a:rPr lang="pt-BR" dirty="0" err="1" smtClean="0"/>
              <a:t>js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		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('</a:t>
            </a:r>
            <a:r>
              <a:rPr lang="pt-BR" dirty="0" err="1" smtClean="0"/>
              <a:t>maria</a:t>
            </a:r>
            <a:r>
              <a:rPr lang="pt-BR" dirty="0" smtClean="0"/>
              <a:t> da silva&lt;</a:t>
            </a:r>
            <a:r>
              <a:rPr lang="pt-BR" dirty="0" err="1" smtClean="0"/>
              <a:t>br</a:t>
            </a:r>
            <a:r>
              <a:rPr lang="pt-BR" dirty="0" smtClean="0"/>
              <a:t>&gt;');</a:t>
            </a:r>
          </a:p>
          <a:p>
            <a:r>
              <a:rPr lang="pt-BR" dirty="0" smtClean="0"/>
              <a:t>		&lt;/script&gt;</a:t>
            </a:r>
          </a:p>
          <a:p>
            <a:r>
              <a:rPr lang="pt-BR" dirty="0" smtClean="0"/>
              <a:t>	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wilton</a:t>
            </a:r>
            <a:r>
              <a:rPr lang="pt-BR" dirty="0" smtClean="0"/>
              <a:t> filho 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Sistemas para Internet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br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970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64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795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71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20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702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552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Notação húngara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criada por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harles Simonyi"/>
              </a:rPr>
              <a:t>Charles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harles Simonyi"/>
              </a:rPr>
              <a:t>Simonyi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visa a facilitar o reconhecimento do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Tipo de variável"/>
              </a:rPr>
              <a:t>tipo de variável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num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Programa"/>
              </a:rPr>
              <a:t>programa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 nome foi dado a partir de uma brincadeira comum entre os primeiros a conhecer a notação que a achavam estranha, fazendo o seguinte comentário: "É tão estranho que até parece húngaro".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0809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93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887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13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31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4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Objetivo:</a:t>
            </a:r>
            <a:r>
              <a:rPr lang="pt-BR" baseline="0" dirty="0" smtClean="0"/>
              <a:t> revisar alguns conceitos de CSS</a:t>
            </a:r>
          </a:p>
          <a:p>
            <a:r>
              <a:rPr lang="pt-BR" baseline="0" dirty="0" smtClean="0"/>
              <a:t>Mostrar através desse exemplo alguns fundamentos de JavaScript</a:t>
            </a:r>
          </a:p>
          <a:p>
            <a:r>
              <a:rPr lang="pt-BR" baseline="0" dirty="0" smtClean="0"/>
              <a:t>Discutir no código abaixo que ao trocar o y por i as instrucoes não sao executadas (linguagem interpretada)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Código:</a:t>
            </a:r>
          </a:p>
          <a:p>
            <a:endParaRPr lang="pt-BR" dirty="0" smtClean="0"/>
          </a:p>
          <a:p>
            <a:r>
              <a:rPr lang="pt-BR" dirty="0" smtClean="0"/>
              <a:t>&lt;!DOCTYPE html&gt;</a:t>
            </a:r>
          </a:p>
          <a:p>
            <a:r>
              <a:rPr lang="pt-BR" dirty="0" smtClean="0"/>
              <a:t>&lt;html lang="en"&gt;</a:t>
            </a:r>
          </a:p>
          <a:p>
            <a:r>
              <a:rPr lang="pt-BR" dirty="0" smtClean="0"/>
              <a:t>&lt;head&gt;</a:t>
            </a:r>
          </a:p>
          <a:p>
            <a:r>
              <a:rPr lang="pt-BR" dirty="0" smtClean="0"/>
              <a:t>  &lt;meta charset="UTF-8"&gt;</a:t>
            </a:r>
          </a:p>
          <a:p>
            <a:r>
              <a:rPr lang="pt-BR" dirty="0" smtClean="0"/>
              <a:t>  &lt;title&gt;Document&lt;/title&gt;</a:t>
            </a:r>
          </a:p>
          <a:p>
            <a:r>
              <a:rPr lang="pt-BR" dirty="0" smtClean="0"/>
              <a:t>  &lt;style&gt;</a:t>
            </a:r>
          </a:p>
          <a:p>
            <a:r>
              <a:rPr lang="pt-BR" dirty="0" smtClean="0"/>
              <a:t>    .box {</a:t>
            </a:r>
          </a:p>
          <a:p>
            <a:r>
              <a:rPr lang="pt-BR" dirty="0" smtClean="0"/>
              <a:t>      display: flex;</a:t>
            </a:r>
          </a:p>
          <a:p>
            <a:r>
              <a:rPr lang="pt-BR" dirty="0" smtClean="0"/>
              <a:t>      margin: auto;</a:t>
            </a:r>
          </a:p>
          <a:p>
            <a:r>
              <a:rPr lang="pt-BR" dirty="0" smtClean="0"/>
              <a:t>      justify-content: center;</a:t>
            </a:r>
          </a:p>
          <a:p>
            <a:r>
              <a:rPr lang="pt-BR" dirty="0" smtClean="0"/>
              <a:t>      align-items: center;</a:t>
            </a:r>
          </a:p>
          <a:p>
            <a:r>
              <a:rPr lang="pt-BR" dirty="0" smtClean="0"/>
              <a:t>      width: 400px;</a:t>
            </a:r>
          </a:p>
          <a:p>
            <a:r>
              <a:rPr lang="pt-BR" dirty="0" smtClean="0"/>
              <a:t>      height: 400px;</a:t>
            </a:r>
          </a:p>
          <a:p>
            <a:r>
              <a:rPr lang="pt-BR" dirty="0" smtClean="0"/>
              <a:t>      background-color: yellow;</a:t>
            </a:r>
          </a:p>
          <a:p>
            <a:r>
              <a:rPr lang="pt-BR" dirty="0" smtClean="0"/>
              <a:t>      border: 1px solid red;</a:t>
            </a:r>
          </a:p>
          <a:p>
            <a:r>
              <a:rPr lang="pt-BR" dirty="0" smtClean="0"/>
              <a:t>    }</a:t>
            </a:r>
          </a:p>
          <a:p>
            <a:r>
              <a:rPr lang="pt-BR" dirty="0" smtClean="0"/>
              <a:t>  &lt;/style&gt;</a:t>
            </a:r>
          </a:p>
          <a:p>
            <a:r>
              <a:rPr lang="pt-BR" dirty="0" smtClean="0"/>
              <a:t>  &lt;script&gt;</a:t>
            </a:r>
          </a:p>
          <a:p>
            <a:r>
              <a:rPr lang="pt-BR" dirty="0" smtClean="0"/>
              <a:t>    function mudarCor() {</a:t>
            </a:r>
          </a:p>
          <a:p>
            <a:r>
              <a:rPr lang="pt-BR" dirty="0" smtClean="0"/>
              <a:t>      document.getElementById("caixa").style.backgroundColor = "green";</a:t>
            </a:r>
          </a:p>
          <a:p>
            <a:r>
              <a:rPr lang="pt-BR" dirty="0" smtClean="0"/>
              <a:t>      document.getElementById("caixa").stile.color = "white";</a:t>
            </a:r>
          </a:p>
          <a:p>
            <a:r>
              <a:rPr lang="pt-BR" dirty="0" smtClean="0"/>
              <a:t>      document.getElementById("caixa").style.width = "300px";</a:t>
            </a:r>
          </a:p>
          <a:p>
            <a:r>
              <a:rPr lang="pt-BR" dirty="0" smtClean="0"/>
              <a:t>    }</a:t>
            </a:r>
          </a:p>
          <a:p>
            <a:r>
              <a:rPr lang="pt-BR" dirty="0" smtClean="0"/>
              <a:t>  &lt;/script&gt;</a:t>
            </a:r>
          </a:p>
          <a:p>
            <a:r>
              <a:rPr lang="pt-BR" dirty="0" smtClean="0"/>
              <a:t>&lt;/head&gt;</a:t>
            </a:r>
          </a:p>
          <a:p>
            <a:r>
              <a:rPr lang="pt-BR" dirty="0" smtClean="0"/>
              <a:t>&lt;body&gt;</a:t>
            </a:r>
          </a:p>
          <a:p>
            <a:r>
              <a:rPr lang="pt-BR" dirty="0" smtClean="0"/>
              <a:t>  &lt;form&gt;</a:t>
            </a:r>
          </a:p>
          <a:p>
            <a:r>
              <a:rPr lang="pt-BR" dirty="0" smtClean="0"/>
              <a:t>    &lt;input type="button" value="Mudar cor" onclick="mudarCor()"&gt;</a:t>
            </a:r>
          </a:p>
          <a:p>
            <a:r>
              <a:rPr lang="pt-BR" dirty="0" smtClean="0"/>
              <a:t>  &lt;/form&gt; </a:t>
            </a:r>
          </a:p>
          <a:p>
            <a:r>
              <a:rPr lang="pt-BR" dirty="0" smtClean="0"/>
              <a:t>  &lt;div class="box" id="caixa"&gt;</a:t>
            </a:r>
          </a:p>
          <a:p>
            <a:r>
              <a:rPr lang="pt-BR" dirty="0" smtClean="0"/>
              <a:t>    Wilton de Paula Filho</a:t>
            </a:r>
          </a:p>
          <a:p>
            <a:r>
              <a:rPr lang="pt-BR" dirty="0" smtClean="0"/>
              <a:t>  &lt;/div&gt;</a:t>
            </a:r>
          </a:p>
          <a:p>
            <a:r>
              <a:rPr lang="pt-BR" dirty="0" smtClean="0"/>
              <a:t>&lt;/body&gt;</a:t>
            </a:r>
          </a:p>
          <a:p>
            <a:r>
              <a:rPr lang="pt-BR" dirty="0" smtClean="0"/>
              <a:t>&lt;/html&gt;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472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Ainda</a:t>
            </a:r>
            <a:r>
              <a:rPr lang="pt-BR" baseline="0" dirty="0" smtClean="0"/>
              <a:t> pode ser utilizado o </a:t>
            </a:r>
            <a:r>
              <a:rPr lang="pt-BR" baseline="0" dirty="0" err="1" smtClean="0"/>
              <a:t>typeof</a:t>
            </a:r>
            <a:r>
              <a:rPr lang="pt-BR" baseline="0" dirty="0" smtClean="0"/>
              <a:t> para mostrar que as duas últimas variáveis ficarão indefinidas após a execução do código acima.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172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use one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statement and declare multiple variables delimited by commas. It’s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practice to also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 the variable with an initial value at the time you declare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it. This can prevent logical errors (all uninitialized and declared variables are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value undefined) and also improve the code readability. When you look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later, you can get an idea about the intended use of a variable based on its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value—for example, was it supposed to be an object or an integer?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902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enables you to have multiple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statements anywhere in a function,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all act as if the variables were declared at the top of the function. This behavior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hoisting. This can lead to logical errors when you use a variable and then you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it further in the function. For JavaScript, as long as a variable is in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 (same function), it’s considered declared, even when it’s used before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 a look at this example (left code).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example, you might expect that the first alert() will prompt “global”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will prompt “local.” It’s a reasonable expectation because, at the time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alert,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not declared and therefore the function should probably “see”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global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But that’s not how it works. The first alert will say “undefined”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considered declared as a local variable to the function. (Although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declaration comes after.) All the variable declarations get hoisted to the top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Therefore to avoid this type of confusion, it’s best to declare upfront all variables</a:t>
            </a:r>
          </a:p>
          <a:p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intend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use.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53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&lt;!DOCTYPE HTML PUBLIC "-//W3C//DTD HTML 4.01//EN" "http://www.w3.org/TR/html4/strict.</a:t>
            </a:r>
            <a:r>
              <a:rPr lang="pt-BR" dirty="0" err="1" smtClean="0"/>
              <a:t>dtd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&lt;meta </a:t>
            </a:r>
            <a:r>
              <a:rPr lang="pt-BR" dirty="0" err="1" smtClean="0"/>
              <a:t>http-equiv</a:t>
            </a:r>
            <a:r>
              <a:rPr lang="pt-BR" dirty="0" smtClean="0"/>
              <a:t>="</a:t>
            </a:r>
            <a:r>
              <a:rPr lang="pt-BR" dirty="0" err="1" smtClean="0"/>
              <a:t>Content-Type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html</a:t>
            </a:r>
            <a:r>
              <a:rPr lang="pt-BR" dirty="0" smtClean="0"/>
              <a:t>; </a:t>
            </a:r>
            <a:r>
              <a:rPr lang="pt-BR" dirty="0" err="1" smtClean="0"/>
              <a:t>charset</a:t>
            </a:r>
            <a:r>
              <a:rPr lang="pt-BR" dirty="0" smtClean="0"/>
              <a:t>=</a:t>
            </a:r>
            <a:r>
              <a:rPr lang="pt-BR" dirty="0" err="1" smtClean="0"/>
              <a:t>iso</a:t>
            </a:r>
            <a:r>
              <a:rPr lang="pt-BR" dirty="0" smtClean="0"/>
              <a:t>-8859-1"&gt;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  <a:r>
              <a:rPr lang="pt-BR" dirty="0" err="1" smtClean="0"/>
              <a:t>Untitled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&lt;script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text</a:t>
            </a:r>
            <a:r>
              <a:rPr lang="pt-BR" dirty="0" smtClean="0"/>
              <a:t>/</a:t>
            </a:r>
            <a:r>
              <a:rPr lang="pt-BR" dirty="0" err="1" smtClean="0"/>
              <a:t>javascript</a:t>
            </a:r>
            <a:r>
              <a:rPr lang="pt-BR" dirty="0" smtClean="0"/>
              <a:t>"&gt;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mensagem() {</a:t>
            </a:r>
          </a:p>
          <a:p>
            <a:r>
              <a:rPr lang="pt-BR" dirty="0" smtClean="0"/>
              <a:t>		msg01 = "</a:t>
            </a:r>
            <a:r>
              <a:rPr lang="pt-BR" dirty="0" err="1" smtClean="0"/>
              <a:t>Hello</a:t>
            </a:r>
            <a:r>
              <a:rPr lang="pt-BR" dirty="0" smtClean="0"/>
              <a:t> World 01!";         // Variável global</a:t>
            </a:r>
          </a:p>
          <a:p>
            <a:r>
              <a:rPr lang="pt-BR" dirty="0" smtClean="0"/>
              <a:t>		var msg02 = "</a:t>
            </a:r>
            <a:r>
              <a:rPr lang="pt-BR" dirty="0" err="1" smtClean="0"/>
              <a:t>Hello</a:t>
            </a:r>
            <a:r>
              <a:rPr lang="pt-BR" dirty="0" smtClean="0"/>
              <a:t> World 02!";     // </a:t>
            </a:r>
            <a:r>
              <a:rPr lang="pt-BR" dirty="0" err="1" smtClean="0"/>
              <a:t>Variavel</a:t>
            </a:r>
            <a:r>
              <a:rPr lang="pt-BR" dirty="0" smtClean="0"/>
              <a:t> local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("Mensagem");</a:t>
            </a:r>
          </a:p>
          <a:p>
            <a:r>
              <a:rPr lang="pt-BR" dirty="0" smtClean="0"/>
              <a:t>		testar();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   // Teste assim e depois tente mudar a </a:t>
            </a:r>
            <a:r>
              <a:rPr lang="pt-BR" dirty="0" err="1" smtClean="0"/>
              <a:t>sequencia</a:t>
            </a:r>
            <a:r>
              <a:rPr lang="pt-BR" dirty="0" smtClean="0"/>
              <a:t> destas duas instruções.  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(msg02);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&lt;/script&gt;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 </a:t>
            </a:r>
            <a:r>
              <a:rPr lang="pt-BR" dirty="0" err="1" smtClean="0"/>
              <a:t>onLoad</a:t>
            </a:r>
            <a:r>
              <a:rPr lang="pt-BR" dirty="0" smtClean="0"/>
              <a:t>="mensagem()"&gt;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---------------------------------------------------------------------------- Problema com o uso de </a:t>
            </a:r>
            <a:r>
              <a:rPr lang="pt-BR" dirty="0" err="1" smtClean="0"/>
              <a:t>variavel</a:t>
            </a:r>
            <a:r>
              <a:rPr lang="pt-BR" dirty="0" smtClean="0"/>
              <a:t> global ---------------------------------------------------------------</a:t>
            </a:r>
          </a:p>
          <a:p>
            <a:endParaRPr lang="pt-BR" dirty="0" smtClean="0"/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mensagem() {</a:t>
            </a:r>
          </a:p>
          <a:p>
            <a:r>
              <a:rPr lang="pt-BR" dirty="0" smtClean="0"/>
              <a:t>		msg01 = "</a:t>
            </a:r>
            <a:r>
              <a:rPr lang="pt-BR" dirty="0" err="1" smtClean="0"/>
              <a:t>Hello</a:t>
            </a:r>
            <a:r>
              <a:rPr lang="pt-BR" dirty="0" smtClean="0"/>
              <a:t> World 01!";         // Variável local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testar();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</a:t>
            </a:r>
          </a:p>
          <a:p>
            <a:r>
              <a:rPr lang="pt-BR" dirty="0" smtClean="0"/>
              <a:t>	}</a:t>
            </a:r>
          </a:p>
          <a:p>
            <a:r>
              <a:rPr lang="pt-BR" dirty="0" smtClean="0"/>
              <a:t>	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function</a:t>
            </a:r>
            <a:r>
              <a:rPr lang="pt-BR" dirty="0" smtClean="0"/>
              <a:t> testar() 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alert</a:t>
            </a:r>
            <a:r>
              <a:rPr lang="pt-BR" dirty="0" smtClean="0"/>
              <a:t>(msg01);</a:t>
            </a:r>
          </a:p>
          <a:p>
            <a:r>
              <a:rPr lang="pt-BR" dirty="0" smtClean="0"/>
              <a:t>		msg01 = "mudei";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068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14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9157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</a:t>
            </a:r>
            <a:r>
              <a:rPr lang="pt-BR" baseline="0" dirty="0" smtClean="0"/>
              <a:t> aplicações funcionarão em navegadores mais antigos, mas não conseguirá dar suporte a todos os ambientes de todas as pessoas.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2158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var nome =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String();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nome = "Instituto Federal do Triângulo Mineiro, campus Uberlândia";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(nome.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"));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(nome.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")[4]);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93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&lt;script&gt;</a:t>
            </a:r>
          </a:p>
          <a:p>
            <a:r>
              <a:rPr lang="pt-BR" dirty="0" smtClean="0"/>
              <a:t>            var frase = </a:t>
            </a:r>
            <a:r>
              <a:rPr lang="pt-BR" dirty="0" err="1" smtClean="0"/>
              <a:t>prompt</a:t>
            </a:r>
            <a:r>
              <a:rPr lang="pt-BR" dirty="0" smtClean="0"/>
              <a:t>("Informe uma frase:");</a:t>
            </a:r>
          </a:p>
          <a:p>
            <a:r>
              <a:rPr lang="pt-BR" dirty="0" smtClean="0"/>
              <a:t>            var remover = </a:t>
            </a:r>
            <a:r>
              <a:rPr lang="pt-BR" dirty="0" err="1" smtClean="0"/>
              <a:t>prompt</a:t>
            </a:r>
            <a:r>
              <a:rPr lang="pt-BR" dirty="0" smtClean="0"/>
              <a:t>("Informe a palavra a ser removida:");</a:t>
            </a:r>
          </a:p>
          <a:p>
            <a:r>
              <a:rPr lang="pt-BR" dirty="0" smtClean="0"/>
              <a:t>            frase = frase.</a:t>
            </a:r>
            <a:r>
              <a:rPr lang="pt-BR" dirty="0" err="1" smtClean="0"/>
              <a:t>replace</a:t>
            </a:r>
            <a:r>
              <a:rPr lang="pt-BR" dirty="0" smtClean="0"/>
              <a:t>(remover, "");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(frase);</a:t>
            </a:r>
          </a:p>
          <a:p>
            <a:r>
              <a:rPr lang="pt-BR" dirty="0" smtClean="0"/>
              <a:t>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3316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&lt;script&gt;</a:t>
            </a:r>
          </a:p>
          <a:p>
            <a:r>
              <a:rPr lang="pt-BR" dirty="0" smtClean="0"/>
              <a:t>            var nome = </a:t>
            </a:r>
            <a:r>
              <a:rPr lang="pt-BR" dirty="0" err="1" smtClean="0"/>
              <a:t>prompt</a:t>
            </a:r>
            <a:r>
              <a:rPr lang="pt-BR" dirty="0" smtClean="0"/>
              <a:t>("Informe o seu nome completo:");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(nome.</a:t>
            </a:r>
            <a:r>
              <a:rPr lang="pt-BR" dirty="0" err="1" smtClean="0"/>
              <a:t>toUpperCase</a:t>
            </a:r>
            <a:r>
              <a:rPr lang="pt-BR" dirty="0" smtClean="0"/>
              <a:t>());</a:t>
            </a:r>
          </a:p>
          <a:p>
            <a:r>
              <a:rPr lang="pt-BR" dirty="0" smtClean="0"/>
              <a:t>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7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371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Solução 1:</a:t>
            </a:r>
          </a:p>
          <a:p>
            <a:r>
              <a:rPr lang="pt-BR" dirty="0" smtClean="0"/>
              <a:t>======</a:t>
            </a:r>
          </a:p>
          <a:p>
            <a:r>
              <a:rPr lang="pt-BR" dirty="0" smtClean="0"/>
              <a:t> &lt;script&gt;</a:t>
            </a:r>
          </a:p>
          <a:p>
            <a:r>
              <a:rPr lang="pt-BR" dirty="0" smtClean="0"/>
              <a:t>            var nome = </a:t>
            </a:r>
            <a:r>
              <a:rPr lang="pt-BR" dirty="0" err="1" smtClean="0"/>
              <a:t>prompt</a:t>
            </a:r>
            <a:r>
              <a:rPr lang="pt-BR" dirty="0" smtClean="0"/>
              <a:t>("Informe o seu nome completo:");</a:t>
            </a:r>
          </a:p>
          <a:p>
            <a:r>
              <a:rPr lang="pt-BR" dirty="0" smtClean="0"/>
              <a:t>            nome = nome.</a:t>
            </a:r>
            <a:r>
              <a:rPr lang="pt-BR" dirty="0" err="1" smtClean="0"/>
              <a:t>split</a:t>
            </a:r>
            <a:r>
              <a:rPr lang="pt-BR" dirty="0" smtClean="0"/>
              <a:t>(" ");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ultimosNomes</a:t>
            </a:r>
            <a:r>
              <a:rPr lang="pt-BR" dirty="0" smtClean="0"/>
              <a:t> = nome;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primeiroNome</a:t>
            </a:r>
            <a:r>
              <a:rPr lang="pt-BR" dirty="0" smtClean="0"/>
              <a:t> = nome[0].</a:t>
            </a:r>
            <a:r>
              <a:rPr lang="pt-BR" dirty="0" err="1" smtClean="0"/>
              <a:t>toUpperCase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ultimosNomes</a:t>
            </a:r>
            <a:r>
              <a:rPr lang="pt-BR" dirty="0" smtClean="0"/>
              <a:t>.reverse().pop();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ultimosNomes</a:t>
            </a:r>
            <a:r>
              <a:rPr lang="pt-BR" dirty="0" smtClean="0"/>
              <a:t>.</a:t>
            </a:r>
            <a:r>
              <a:rPr lang="pt-BR" dirty="0" err="1" smtClean="0"/>
              <a:t>push</a:t>
            </a:r>
            <a:r>
              <a:rPr lang="pt-BR" dirty="0" smtClean="0"/>
              <a:t>(</a:t>
            </a:r>
            <a:r>
              <a:rPr lang="pt-BR" dirty="0" err="1" smtClean="0"/>
              <a:t>primeiroNome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ultimosNomes</a:t>
            </a:r>
            <a:r>
              <a:rPr lang="pt-BR" dirty="0" smtClean="0"/>
              <a:t>.reverse().</a:t>
            </a:r>
            <a:r>
              <a:rPr lang="pt-BR" dirty="0" err="1" smtClean="0"/>
              <a:t>join</a:t>
            </a:r>
            <a:r>
              <a:rPr lang="pt-BR" dirty="0" smtClean="0"/>
              <a:t>(" "));</a:t>
            </a:r>
          </a:p>
          <a:p>
            <a:r>
              <a:rPr lang="pt-BR" dirty="0" smtClean="0"/>
              <a:t>        &lt;/script&gt;</a:t>
            </a:r>
          </a:p>
          <a:p>
            <a:endParaRPr lang="pt-BR" dirty="0" smtClean="0"/>
          </a:p>
          <a:p>
            <a:r>
              <a:rPr lang="pt-BR" dirty="0" smtClean="0"/>
              <a:t>Solução 2:</a:t>
            </a:r>
          </a:p>
          <a:p>
            <a:r>
              <a:rPr lang="pt-BR" dirty="0" smtClean="0"/>
              <a:t>======</a:t>
            </a:r>
          </a:p>
          <a:p>
            <a:r>
              <a:rPr lang="pt-BR" dirty="0" smtClean="0"/>
              <a:t> &lt;script&gt;</a:t>
            </a:r>
          </a:p>
          <a:p>
            <a:r>
              <a:rPr lang="pt-BR" dirty="0" smtClean="0"/>
              <a:t>            var nome = </a:t>
            </a:r>
            <a:r>
              <a:rPr lang="pt-BR" dirty="0" err="1" smtClean="0"/>
              <a:t>prompt</a:t>
            </a:r>
            <a:r>
              <a:rPr lang="pt-BR" dirty="0" smtClean="0"/>
              <a:t>("Informe o seu nome completo:");</a:t>
            </a:r>
          </a:p>
          <a:p>
            <a:r>
              <a:rPr lang="pt-BR" dirty="0" smtClean="0"/>
              <a:t>            nome = nome.</a:t>
            </a:r>
            <a:r>
              <a:rPr lang="pt-BR" dirty="0" err="1" smtClean="0"/>
              <a:t>split</a:t>
            </a:r>
            <a:r>
              <a:rPr lang="pt-BR" dirty="0" smtClean="0"/>
              <a:t>(" ");</a:t>
            </a:r>
          </a:p>
          <a:p>
            <a:r>
              <a:rPr lang="pt-BR" dirty="0" smtClean="0"/>
              <a:t>            nome[0] = nome[0].</a:t>
            </a:r>
            <a:r>
              <a:rPr lang="pt-BR" dirty="0" err="1" smtClean="0"/>
              <a:t>toUpperCase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(nome.</a:t>
            </a:r>
            <a:r>
              <a:rPr lang="pt-BR" dirty="0" err="1" smtClean="0"/>
              <a:t>join</a:t>
            </a:r>
            <a:r>
              <a:rPr lang="pt-BR" dirty="0" smtClean="0"/>
              <a:t>(" "));</a:t>
            </a:r>
          </a:p>
          <a:p>
            <a:r>
              <a:rPr lang="pt-BR" dirty="0" smtClean="0"/>
              <a:t>        &lt;/script&gt;</a:t>
            </a:r>
          </a:p>
          <a:p>
            <a:endParaRPr lang="pt-BR" dirty="0" smtClean="0"/>
          </a:p>
          <a:p>
            <a:r>
              <a:rPr lang="pt-BR" dirty="0" smtClean="0"/>
              <a:t>Solução 3:</a:t>
            </a:r>
          </a:p>
          <a:p>
            <a:r>
              <a:rPr lang="pt-BR" dirty="0" smtClean="0"/>
              <a:t>======</a:t>
            </a:r>
          </a:p>
          <a:p>
            <a:r>
              <a:rPr lang="pt-BR" dirty="0" smtClean="0"/>
              <a:t> &lt;script&gt;</a:t>
            </a:r>
          </a:p>
          <a:p>
            <a:r>
              <a:rPr lang="pt-BR" dirty="0" smtClean="0"/>
              <a:t>            var nome = </a:t>
            </a:r>
            <a:r>
              <a:rPr lang="pt-BR" dirty="0" err="1" smtClean="0"/>
              <a:t>prompt</a:t>
            </a:r>
            <a:r>
              <a:rPr lang="pt-BR" dirty="0" smtClean="0"/>
              <a:t>("Informe o seu nome completo:");</a:t>
            </a:r>
          </a:p>
          <a:p>
            <a:r>
              <a:rPr lang="pt-BR" dirty="0" smtClean="0"/>
              <a:t>            var </a:t>
            </a:r>
            <a:r>
              <a:rPr lang="pt-BR" dirty="0" err="1" smtClean="0"/>
              <a:t>indice</a:t>
            </a:r>
            <a:r>
              <a:rPr lang="pt-BR" dirty="0" smtClean="0"/>
              <a:t> = nome.</a:t>
            </a:r>
            <a:r>
              <a:rPr lang="pt-BR" dirty="0" err="1" smtClean="0"/>
              <a:t>indexOf</a:t>
            </a:r>
            <a:r>
              <a:rPr lang="pt-BR" dirty="0" smtClean="0"/>
              <a:t>(" ");</a:t>
            </a:r>
          </a:p>
          <a:p>
            <a:r>
              <a:rPr lang="pt-BR" dirty="0" smtClean="0"/>
              <a:t>            var </a:t>
            </a:r>
            <a:r>
              <a:rPr lang="pt-BR" dirty="0" err="1" smtClean="0"/>
              <a:t>primeiroNome</a:t>
            </a:r>
            <a:r>
              <a:rPr lang="pt-BR" dirty="0" smtClean="0"/>
              <a:t> = nome.</a:t>
            </a:r>
            <a:r>
              <a:rPr lang="pt-BR" dirty="0" err="1" smtClean="0"/>
              <a:t>substr</a:t>
            </a:r>
            <a:r>
              <a:rPr lang="pt-BR" dirty="0" smtClean="0"/>
              <a:t>(0,</a:t>
            </a:r>
            <a:r>
              <a:rPr lang="pt-BR" dirty="0" err="1" smtClean="0"/>
              <a:t>indice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    var </a:t>
            </a:r>
            <a:r>
              <a:rPr lang="pt-BR" dirty="0" err="1" smtClean="0"/>
              <a:t>restanteNome</a:t>
            </a:r>
            <a:r>
              <a:rPr lang="pt-BR" dirty="0" smtClean="0"/>
              <a:t> = nome.</a:t>
            </a:r>
            <a:r>
              <a:rPr lang="pt-BR" dirty="0" err="1" smtClean="0"/>
              <a:t>slice</a:t>
            </a:r>
            <a:r>
              <a:rPr lang="pt-BR" dirty="0" smtClean="0"/>
              <a:t>(</a:t>
            </a:r>
            <a:r>
              <a:rPr lang="pt-BR" dirty="0" err="1" smtClean="0"/>
              <a:t>indice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    </a:t>
            </a:r>
            <a:r>
              <a:rPr lang="pt-BR" dirty="0" err="1" smtClean="0"/>
              <a:t>alert</a:t>
            </a:r>
            <a:r>
              <a:rPr lang="pt-BR" dirty="0" smtClean="0"/>
              <a:t>(</a:t>
            </a:r>
            <a:r>
              <a:rPr lang="pt-BR" dirty="0" err="1" smtClean="0"/>
              <a:t>primeiroNome</a:t>
            </a:r>
            <a:r>
              <a:rPr lang="pt-BR" dirty="0" smtClean="0"/>
              <a:t>.</a:t>
            </a:r>
            <a:r>
              <a:rPr lang="pt-BR" dirty="0" err="1" smtClean="0"/>
              <a:t>toUpperCase</a:t>
            </a:r>
            <a:r>
              <a:rPr lang="pt-BR" dirty="0" smtClean="0"/>
              <a:t>() + </a:t>
            </a:r>
            <a:r>
              <a:rPr lang="pt-BR" dirty="0" err="1" smtClean="0"/>
              <a:t>restanteNome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2033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4711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2051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280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177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573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406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7027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para verificar se a conversão de um numero aconteceu com sucesso:</a:t>
            </a:r>
          </a:p>
          <a:p>
            <a:endParaRPr lang="pt-BR" dirty="0" smtClean="0"/>
          </a:p>
          <a:p>
            <a:r>
              <a:rPr lang="pt-BR" dirty="0" err="1" smtClean="0"/>
              <a:t>if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isNaN</a:t>
            </a:r>
            <a:r>
              <a:rPr lang="pt-BR" baseline="0" dirty="0" smtClean="0"/>
              <a:t>()) 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940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ATENÇÂO: você só poderá usar constantes no JavaScript 1.5, pois isso é uma inovação desta versão do 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JavaScript. Caso tente usar o comando </a:t>
            </a:r>
            <a:r>
              <a:rPr lang="pt-BR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declarar uma constante usando JavaScript 1.4 e 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anteriores, ocorrerá uma mensagem de erro de sintaxe.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06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59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164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=\"1\"&gt;");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=\"100px\"&gt;Hexadecimal&lt;/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for(linha=0; linha&lt;=15; linha++)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&gt;"+String(linha.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(16)).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toUpperCase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798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=\"1\"&gt;");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=\"100px\"&gt;Hexadecimal&lt;/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for(linha=0; linha&lt;=15; linha++)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&gt;"+String(linha.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(16)).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toUpperCase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801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=\"1\"&gt;");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=\"100px\"&gt;Hexadecimal&lt;/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=\"100px\"&gt;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Octal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for(linha=0; linha&lt;=15; linha++) {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&gt;"+String(linha.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(16)).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toUpperCase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&gt;"+linha.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(8)+"&lt;/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("&lt;/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&gt;");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1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princípio, chamado de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LiveScript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Netscape após o sucesso inicial desta linguagem, recebe uma colaboração considerável da Sun </a:t>
            </a:r>
            <a:r>
              <a:rPr lang="pt-B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Microsystems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empresa que há longo tempo vem se dedicando ao desenvolvimento de aplicações para a Internet, como talvez a linguagem mais poderosa da rede, o Java, uma linguagem que requer um profundo conhecimento de programação e de seu kit de desenvolvimento, bem diferente do JavaScript que não necessita de tanto. Após esta</a:t>
            </a:r>
          </a:p>
          <a:p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colaboração, podemos dizer que o JavaScript é uma linguagem compatível com a linguagem Java, por esta razão, a semelhança dos nomes “JavaScript”.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1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 navegadores web executam o código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navegadores web têm uma parte especial do software dentro deles chamada interpretador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seu serviço é executar o código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aparece em uma página.</a:t>
            </a:r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dezembro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1994"/>
              </a:rPr>
              <a:t>1994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n Microsystems"/>
              </a:rPr>
              <a:t>Sun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n Microsystems"/>
              </a:rPr>
              <a:t>Microsystems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Netscape Communications Corporation"/>
              </a:rPr>
              <a:t>Netscape Communications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Netscape Communications Corporation"/>
              </a:rPr>
              <a:t>Corporation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anunciaram o JavaScript num </a:t>
            </a:r>
            <a:r>
              <a:rPr lang="pt-B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</a:t>
            </a:r>
            <a:r>
              <a:rPr lang="pt-B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release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baseado nos trabalhos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Brendan Eich (página não existe)"/>
              </a:rPr>
              <a:t>Brendan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Brendan Eich (página não existe)"/>
              </a:rPr>
              <a:t>Eich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Netscape"/>
              </a:rPr>
              <a:t>Netscape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sob o nome Mocha e, mais tarde,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Em março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1996"/>
              </a:rPr>
              <a:t>1996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 Netscape Communications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Corporation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lançou 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Netscape Navigator"/>
              </a:rPr>
              <a:t>Navegador Netscape 2.0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 suporte para JavaScript. Com o sucesso do JavaScript como linguagem de </a:t>
            </a:r>
            <a:r>
              <a:rPr lang="pt-B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scripting</a:t>
            </a:r>
            <a:r>
              <a:rPr lang="pt-B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o desenvolvimento de páginas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Web"/>
              </a:rPr>
              <a:t>web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Microsoft"/>
              </a:rPr>
              <a:t>Microsoft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 sua vez, desenvolveu uma linguagem bastante próxima batizada de JScript, incluída mais tarde no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Internet Explorer"/>
              </a:rPr>
              <a:t>Internet Explorer 3.0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lançado em agosto de 1996.</a:t>
            </a: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Netscape submeteu as especificações do JavaScript para padronização pela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Ecma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International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o trabalho na especificação, ECMA-262, começou em novembro de 1996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[2]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primeira edição do ECMA-262 foi adaptada pela ECMA General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junho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1997"/>
              </a:rPr>
              <a:t>1997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[3]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linguagem de scripts padronizada pelo ECMA-262. Tanto a tecnologia JavaScript quanto a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compatíveis com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porém cada um provê recursos adicionais não descritos na especificação ECMA.</a:t>
            </a:r>
          </a:p>
          <a:p>
            <a:endParaRPr lang="pt-BR" b="0" dirty="0" smtClean="0"/>
          </a:p>
          <a:p>
            <a:r>
              <a:rPr lang="pt-BR" b="0" dirty="0" err="1" smtClean="0"/>
              <a:t>Ecma</a:t>
            </a:r>
            <a:r>
              <a:rPr lang="pt-BR" b="0" dirty="0" smtClean="0"/>
              <a:t> Internacional é uma associação internacional localizada em Genebra</a:t>
            </a:r>
            <a:r>
              <a:rPr lang="pt-BR" b="0" baseline="0" dirty="0" smtClean="0"/>
              <a:t> (2ª maior cidade da </a:t>
            </a:r>
            <a:r>
              <a:rPr lang="pt-BR" b="0" baseline="0" dirty="0" err="1" smtClean="0"/>
              <a:t>Suiça</a:t>
            </a:r>
            <a:r>
              <a:rPr lang="pt-BR" b="0" baseline="0" dirty="0" smtClean="0"/>
              <a:t> – a primeira é Zurique). Esta organização tem como finalidade a elaboração (desenvolvimento) de documentos para padronização de Tecnologias na área de comunicação e informação além de alguns eletrônicos. Esta organização é composta por vários membros, por exemplo, Sony, Canon, Fujitsu, Toshiba, Google, HP, Philips, </a:t>
            </a:r>
            <a:r>
              <a:rPr lang="pt-BR" b="0" baseline="0" dirty="0" err="1" smtClean="0"/>
              <a:t>Sansung</a:t>
            </a:r>
            <a:r>
              <a:rPr lang="pt-BR" b="0" baseline="0" dirty="0" smtClean="0"/>
              <a:t>, Yahoo, Adobe, Microsoft, etc.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Esta organização foi fundada em 1961. Todas as publicações são livres e podem ser acessadas a partir do site: http://www.ecma-international.org/publications/index.html. Mais de 390 padronizações já foram publicadas, sendo 2/3 já aprovadas como padrões internacionais.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OBS: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Formed in 1961by major multinational computer hardware manufacturers present in Europe. Originally “ECMA” stood for “European Computer Manufacturers’ Association”.  In 1994 -due to the high reputation and wide public knowledge -the “brand name” was kept, but changed to simply “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(now with capital and small letters,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change of the original mission of the Association). 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•“International” was added because membership is from around the world, in Asia, Australia, Europe and North America.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•Broad scope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standardisation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topics including hardware, software, communications, consumer electronics, media, storage, environmental subjects, etc…</a:t>
            </a:r>
          </a:p>
          <a:p>
            <a:endParaRPr lang="pt-BR" b="0" baseline="0" dirty="0" smtClean="0"/>
          </a:p>
          <a:p>
            <a:r>
              <a:rPr lang="pt-BR" b="1" dirty="0" smtClean="0"/>
              <a:t>ECMA</a:t>
            </a:r>
            <a:r>
              <a:rPr lang="pt-BR" dirty="0" smtClean="0"/>
              <a:t> (</a:t>
            </a:r>
            <a:r>
              <a:rPr lang="pt-BR" dirty="0" smtClean="0">
                <a:hlinkClick r:id="rId16" tooltip="Acrônimo"/>
              </a:rPr>
              <a:t>acrônimo</a:t>
            </a:r>
            <a:r>
              <a:rPr lang="pt-BR" dirty="0" smtClean="0"/>
              <a:t> para </a:t>
            </a:r>
            <a:r>
              <a:rPr lang="pt-BR" b="1" i="1" dirty="0" err="1" smtClean="0"/>
              <a:t>E</a:t>
            </a:r>
            <a:r>
              <a:rPr lang="pt-BR" i="1" dirty="0" err="1" smtClean="0"/>
              <a:t>uropean</a:t>
            </a:r>
            <a:r>
              <a:rPr lang="pt-BR" i="1" dirty="0" smtClean="0"/>
              <a:t> </a:t>
            </a:r>
            <a:r>
              <a:rPr lang="pt-BR" b="1" i="1" dirty="0" err="1" smtClean="0"/>
              <a:t>C</a:t>
            </a:r>
            <a:r>
              <a:rPr lang="pt-BR" i="1" dirty="0" err="1" smtClean="0"/>
              <a:t>omputer</a:t>
            </a:r>
            <a:r>
              <a:rPr lang="pt-BR" i="1" dirty="0" smtClean="0"/>
              <a:t> </a:t>
            </a:r>
            <a:r>
              <a:rPr lang="pt-BR" b="1" i="1" dirty="0" err="1" smtClean="0"/>
              <a:t>M</a:t>
            </a:r>
            <a:r>
              <a:rPr lang="pt-BR" i="1" dirty="0" err="1" smtClean="0"/>
              <a:t>anufacturers</a:t>
            </a:r>
            <a:r>
              <a:rPr lang="pt-BR" i="1" dirty="0" smtClean="0"/>
              <a:t> </a:t>
            </a:r>
            <a:r>
              <a:rPr lang="pt-BR" b="1" i="1" dirty="0" err="1" smtClean="0"/>
              <a:t>A</a:t>
            </a:r>
            <a:r>
              <a:rPr lang="pt-BR" i="1" dirty="0" err="1" smtClean="0"/>
              <a:t>ssociation</a:t>
            </a:r>
            <a:r>
              <a:rPr lang="pt-BR" dirty="0" smtClean="0"/>
              <a:t>) é uma associação fundada em </a:t>
            </a:r>
            <a:r>
              <a:rPr lang="pt-BR" dirty="0" smtClean="0">
                <a:hlinkClick r:id="rId17" tooltip="1961"/>
              </a:rPr>
              <a:t>1961</a:t>
            </a:r>
            <a:r>
              <a:rPr lang="pt-BR" dirty="0" smtClean="0"/>
              <a:t> dedicada à </a:t>
            </a:r>
            <a:r>
              <a:rPr lang="pt-BR" dirty="0" smtClean="0">
                <a:hlinkClick r:id="rId18" tooltip="Padrão"/>
              </a:rPr>
              <a:t>padronização</a:t>
            </a:r>
            <a:r>
              <a:rPr lang="pt-BR" dirty="0" smtClean="0"/>
              <a:t> de sistemas de informação. Desde </a:t>
            </a:r>
            <a:r>
              <a:rPr lang="pt-BR" dirty="0" smtClean="0">
                <a:hlinkClick r:id="rId3" tooltip="1994"/>
              </a:rPr>
              <a:t>1994</a:t>
            </a:r>
            <a:r>
              <a:rPr lang="pt-BR" dirty="0" smtClean="0"/>
              <a:t> passou a se denominar </a:t>
            </a:r>
            <a:r>
              <a:rPr lang="pt-BR" b="1" dirty="0" err="1" smtClean="0"/>
              <a:t>Ecma</a:t>
            </a:r>
            <a:r>
              <a:rPr lang="pt-BR" b="1" dirty="0" smtClean="0"/>
              <a:t> </a:t>
            </a:r>
            <a:r>
              <a:rPr lang="pt-BR" b="1" dirty="0" err="1" smtClean="0"/>
              <a:t>International</a:t>
            </a:r>
            <a:r>
              <a:rPr lang="pt-BR" dirty="0" smtClean="0"/>
              <a:t> para refletir suas atividades internacionais. A associação é aberta a companhias que produzem, comercializam ou desenvolvem sistemas de computação ou de comunicação na </a:t>
            </a:r>
            <a:r>
              <a:rPr lang="pt-BR" dirty="0" smtClean="0">
                <a:hlinkClick r:id="rId19" tooltip="Europa"/>
              </a:rPr>
              <a:t>Europa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Este padrão,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ECMAScript</a:t>
            </a:r>
            <a:r>
              <a:rPr lang="pt-BR" baseline="0" dirty="0" smtClean="0"/>
              <a:t>,</a:t>
            </a:r>
            <a:r>
              <a:rPr lang="pt-BR" dirty="0" smtClean="0"/>
              <a:t> é seguido, por exemplo, pela linguagem </a:t>
            </a:r>
            <a:r>
              <a:rPr lang="pt-BR" dirty="0" err="1" smtClean="0">
                <a:hlinkClick r:id="rId20" tooltip="ActionScript"/>
              </a:rPr>
              <a:t>ActionScript</a:t>
            </a:r>
            <a:r>
              <a:rPr lang="pt-BR" dirty="0" smtClean="0"/>
              <a:t> da </a:t>
            </a:r>
            <a:r>
              <a:rPr lang="pt-BR" dirty="0" smtClean="0">
                <a:hlinkClick r:id="rId21" tooltip="Adobe"/>
              </a:rPr>
              <a:t>Adobe</a:t>
            </a:r>
            <a:r>
              <a:rPr lang="pt-BR" dirty="0" smtClean="0"/>
              <a:t> (Antigamente </a:t>
            </a:r>
            <a:r>
              <a:rPr lang="pt-BR" dirty="0" err="1" smtClean="0"/>
              <a:t>Macromedia</a:t>
            </a:r>
            <a:r>
              <a:rPr lang="pt-BR" dirty="0" smtClean="0"/>
              <a:t>, porém a empresa foi vendida à Adobe).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3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os navegadores web executam o código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navegadores web têm uma parte especial do software dentro deles chamada interpretador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seu serviço é executar o código </a:t>
            </a:r>
            <a:r>
              <a:rPr lang="pt-B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aparece em uma página.</a:t>
            </a:r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dezembro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1994"/>
              </a:rPr>
              <a:t>1994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n Microsystems"/>
              </a:rPr>
              <a:t>Sun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un Microsystems"/>
              </a:rPr>
              <a:t>Microsystems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Netscape Communications Corporation"/>
              </a:rPr>
              <a:t>Netscape Communications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Netscape Communications Corporation"/>
              </a:rPr>
              <a:t>Corporation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anunciaram o JavaScript num </a:t>
            </a:r>
            <a:r>
              <a:rPr lang="pt-B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press</a:t>
            </a:r>
            <a:r>
              <a:rPr lang="pt-B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release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baseado nos trabalhos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Brendan Eich (página não existe)"/>
              </a:rPr>
              <a:t>Brendan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Brendan Eich (página não existe)"/>
              </a:rPr>
              <a:t>Eich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Netscape"/>
              </a:rPr>
              <a:t>Netscape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sob o nome Mocha e, mais tarde,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LiveScript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Em março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1996"/>
              </a:rPr>
              <a:t>1996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 Netscape Communications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Corporation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lançou 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Netscape Navigator"/>
              </a:rPr>
              <a:t>Navegador Netscape 2.0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 suporte para JavaScript. Com o sucesso do JavaScript como linguagem de </a:t>
            </a:r>
            <a:r>
              <a:rPr lang="pt-B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scripting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desenvolvimento de páginas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Web"/>
              </a:rPr>
              <a:t>web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Microsoft"/>
              </a:rPr>
              <a:t>Microsoft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 sua vez, desenvolveu uma linguagem bastante próxima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baptizada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incluída mais tarde no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Internet Explorer"/>
              </a:rPr>
              <a:t>Internet Explorer 3.0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lançado em agosto de 1996.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Netscape submeteu as especificações do JavaScript para padronização pela 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Ecma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Ecma International"/>
              </a:rPr>
              <a:t>International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o trabalho na especificação, ECMA-262, começou em novembro de 1996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[2]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primeira edição do ECMA-262 foi adaptada pela ECMA General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Assembly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 junho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1997"/>
              </a:rPr>
              <a:t>1997</a:t>
            </a:r>
            <a:r>
              <a:rPr lang="pt-BR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[3]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linguagem de scripts padronizada pelo ECMA-262. Tanto a tecnologia JavaScript quanto a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compatíveis com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ECMAScript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porém cada um provê recursos adicionais não descritos na especificação ECMA.</a:t>
            </a:r>
          </a:p>
          <a:p>
            <a:endParaRPr lang="pt-BR" b="0" dirty="0" smtClean="0"/>
          </a:p>
          <a:p>
            <a:r>
              <a:rPr lang="pt-BR" b="0" dirty="0" err="1" smtClean="0"/>
              <a:t>Ecma</a:t>
            </a:r>
            <a:r>
              <a:rPr lang="pt-BR" b="0" dirty="0" smtClean="0"/>
              <a:t> Internacional é uma associação internacional localizada em Genebra</a:t>
            </a:r>
            <a:r>
              <a:rPr lang="pt-BR" b="0" baseline="0" dirty="0" smtClean="0"/>
              <a:t> (2ª maior cidade da </a:t>
            </a:r>
            <a:r>
              <a:rPr lang="pt-BR" b="0" baseline="0" dirty="0" err="1" smtClean="0"/>
              <a:t>Suiça</a:t>
            </a:r>
            <a:r>
              <a:rPr lang="pt-BR" b="0" baseline="0" dirty="0" smtClean="0"/>
              <a:t> – a primeira é Zurique). Esta organização tem como finalidade a elaboração (desenvolvimento) de documentos para padronização de Tecnologias na área de comunicação e informação além de alguns eletrônicos. Esta organização é composta por vários membros, por exemplo, Sony, Canon, Fujitsu, Toshiba, Google, HP, Philips, </a:t>
            </a:r>
            <a:r>
              <a:rPr lang="pt-BR" b="0" baseline="0" dirty="0" err="1" smtClean="0"/>
              <a:t>Sansung</a:t>
            </a:r>
            <a:r>
              <a:rPr lang="pt-BR" b="0" baseline="0" dirty="0" smtClean="0"/>
              <a:t>, Yahoo, Adobe, Microsoft, etc.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Esta organização foi fundada em 1961. Todas as publicações são livres e podem ser acessadas a partir do site: http://www.ecma-international.org/publications/index.html. Mais de 390 padronizações já foram publicadas, sendo 2/3 já aprovadas como padrões internacionais.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OBS: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Formed in 1961by major multinational computer hardware manufacturers present in Europe. Originally “ECMA” stood for “European Computer Manufacturers’ Association”.  In 1994 -due to the high reputation and wide public knowledge -the “brand name” was kept, but changed to simply “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Ecma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(now with capital and small letters,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change of the original mission of the Association). 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•“International” was added because membership is from around the world, in Asia, Australia, Europe and North America.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•Broad scope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standardisation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topics including hardware, software, communications, consumer electronics, media, storage, environmental subjects, etc…</a:t>
            </a:r>
          </a:p>
          <a:p>
            <a:endParaRPr lang="pt-BR" b="0" baseline="0" dirty="0" smtClean="0"/>
          </a:p>
          <a:p>
            <a:r>
              <a:rPr lang="pt-BR" b="1" dirty="0" smtClean="0"/>
              <a:t>ECMA</a:t>
            </a:r>
            <a:r>
              <a:rPr lang="pt-BR" dirty="0" smtClean="0"/>
              <a:t> (</a:t>
            </a:r>
            <a:r>
              <a:rPr lang="pt-BR" dirty="0" smtClean="0">
                <a:hlinkClick r:id="rId16" tooltip="Acrônimo"/>
              </a:rPr>
              <a:t>acrônimo</a:t>
            </a:r>
            <a:r>
              <a:rPr lang="pt-BR" dirty="0" smtClean="0"/>
              <a:t> para </a:t>
            </a:r>
            <a:r>
              <a:rPr lang="pt-BR" b="1" i="1" dirty="0" err="1" smtClean="0"/>
              <a:t>E</a:t>
            </a:r>
            <a:r>
              <a:rPr lang="pt-BR" i="1" dirty="0" err="1" smtClean="0"/>
              <a:t>uropean</a:t>
            </a:r>
            <a:r>
              <a:rPr lang="pt-BR" i="1" dirty="0" smtClean="0"/>
              <a:t> </a:t>
            </a:r>
            <a:r>
              <a:rPr lang="pt-BR" b="1" i="1" dirty="0" err="1" smtClean="0"/>
              <a:t>C</a:t>
            </a:r>
            <a:r>
              <a:rPr lang="pt-BR" i="1" dirty="0" err="1" smtClean="0"/>
              <a:t>omputer</a:t>
            </a:r>
            <a:r>
              <a:rPr lang="pt-BR" i="1" dirty="0" smtClean="0"/>
              <a:t> </a:t>
            </a:r>
            <a:r>
              <a:rPr lang="pt-BR" b="1" i="1" dirty="0" err="1" smtClean="0"/>
              <a:t>M</a:t>
            </a:r>
            <a:r>
              <a:rPr lang="pt-BR" i="1" dirty="0" err="1" smtClean="0"/>
              <a:t>anufacturers</a:t>
            </a:r>
            <a:r>
              <a:rPr lang="pt-BR" i="1" dirty="0" smtClean="0"/>
              <a:t> </a:t>
            </a:r>
            <a:r>
              <a:rPr lang="pt-BR" b="1" i="1" dirty="0" err="1" smtClean="0"/>
              <a:t>A</a:t>
            </a:r>
            <a:r>
              <a:rPr lang="pt-BR" i="1" dirty="0" err="1" smtClean="0"/>
              <a:t>ssociation</a:t>
            </a:r>
            <a:r>
              <a:rPr lang="pt-BR" dirty="0" smtClean="0"/>
              <a:t>) é uma associação fundada em </a:t>
            </a:r>
            <a:r>
              <a:rPr lang="pt-BR" dirty="0" smtClean="0">
                <a:hlinkClick r:id="rId17" tooltip="1961"/>
              </a:rPr>
              <a:t>1961</a:t>
            </a:r>
            <a:r>
              <a:rPr lang="pt-BR" dirty="0" smtClean="0"/>
              <a:t> dedicada à </a:t>
            </a:r>
            <a:r>
              <a:rPr lang="pt-BR" dirty="0" smtClean="0">
                <a:hlinkClick r:id="rId18" tooltip="Padrão"/>
              </a:rPr>
              <a:t>padronização</a:t>
            </a:r>
            <a:r>
              <a:rPr lang="pt-BR" dirty="0" smtClean="0"/>
              <a:t> de sistemas de informação. Desde </a:t>
            </a:r>
            <a:r>
              <a:rPr lang="pt-BR" dirty="0" smtClean="0">
                <a:hlinkClick r:id="rId3" tooltip="1994"/>
              </a:rPr>
              <a:t>1994</a:t>
            </a:r>
            <a:r>
              <a:rPr lang="pt-BR" dirty="0" smtClean="0"/>
              <a:t> passou a se denominar </a:t>
            </a:r>
            <a:r>
              <a:rPr lang="pt-BR" b="1" dirty="0" err="1" smtClean="0"/>
              <a:t>Ecma</a:t>
            </a:r>
            <a:r>
              <a:rPr lang="pt-BR" b="1" dirty="0" smtClean="0"/>
              <a:t> </a:t>
            </a:r>
            <a:r>
              <a:rPr lang="pt-BR" b="1" dirty="0" err="1" smtClean="0"/>
              <a:t>International</a:t>
            </a:r>
            <a:r>
              <a:rPr lang="pt-BR" dirty="0" smtClean="0"/>
              <a:t> para refletir suas atividades internacionais. A associação é aberta a companhias que produzem, comercializam ou desenvolvem sistemas de computação ou de comunicação na </a:t>
            </a:r>
            <a:r>
              <a:rPr lang="pt-BR" dirty="0" smtClean="0">
                <a:hlinkClick r:id="rId19" tooltip="Europa"/>
              </a:rPr>
              <a:t>Europa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Este padrão,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ECMAScript</a:t>
            </a:r>
            <a:r>
              <a:rPr lang="pt-BR" baseline="0" dirty="0" smtClean="0"/>
              <a:t>,</a:t>
            </a:r>
            <a:r>
              <a:rPr lang="pt-BR" dirty="0" smtClean="0"/>
              <a:t> é seguido, por exemplo, pela linguagem </a:t>
            </a:r>
            <a:r>
              <a:rPr lang="pt-BR" dirty="0" err="1" smtClean="0">
                <a:hlinkClick r:id="rId20" tooltip="ActionScript"/>
              </a:rPr>
              <a:t>ActionScript</a:t>
            </a:r>
            <a:r>
              <a:rPr lang="pt-BR" dirty="0" smtClean="0"/>
              <a:t> da </a:t>
            </a:r>
            <a:r>
              <a:rPr lang="pt-BR" dirty="0" smtClean="0">
                <a:hlinkClick r:id="rId21" tooltip="Adobe"/>
              </a:rPr>
              <a:t>Adobe</a:t>
            </a:r>
            <a:r>
              <a:rPr lang="pt-BR" dirty="0" smtClean="0"/>
              <a:t> (Antigamente </a:t>
            </a:r>
            <a:r>
              <a:rPr lang="pt-BR" dirty="0" err="1" smtClean="0"/>
              <a:t>Macromedia</a:t>
            </a:r>
            <a:r>
              <a:rPr lang="pt-BR" dirty="0" smtClean="0"/>
              <a:t>, porém a empresa foi vendida à Adobe).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8C349-82A0-46EB-8399-361E04CC9D2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42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DFDC1D-EAAD-4095-8B40-5BBE948C611D}" type="datetimeFigureOut">
              <a:rPr lang="pt-BR" smtClean="0"/>
              <a:pPr/>
              <a:t>27/08/2018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B04174-04F1-4CFC-A68E-9D1BC206F64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arn-javascript-tutorial.com/" TargetMode="External"/><Relationship Id="rId5" Type="http://schemas.openxmlformats.org/officeDocument/2006/relationships/hyperlink" Target="http://javascript.about.com/od/learnjavascript/a/tut00.htm" TargetMode="External"/><Relationship Id="rId4" Type="http://schemas.openxmlformats.org/officeDocument/2006/relationships/hyperlink" Target="http://javascript.about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popup.as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tonfilho.com/disciplinas/fundamentos-de-web-design-ii/materiais-de-apoi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Melhores%20trabalhos%20dos%20ALUNOS/Space%20Invaders%20-%20Rodrigo%20Fonseca/spaceInvaders/spaceInvaders.html" TargetMode="External"/><Relationship Id="rId7" Type="http://schemas.openxmlformats.org/officeDocument/2006/relationships/hyperlink" Target="https://dl.dropboxusercontent.com/u/4323748/Disciplinas/FWII/Solucoes/Libelula/Libelula%20Imorta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inicafisiovip.com/profissionais.html" TargetMode="External"/><Relationship Id="rId5" Type="http://schemas.openxmlformats.org/officeDocument/2006/relationships/hyperlink" Target="https://dl.dropboxusercontent.com/u/4323748/Disciplinas/FWII/Solucoes/Cookie/Exercicio%2002/index.html" TargetMode="External"/><Relationship Id="rId4" Type="http://schemas.openxmlformats.org/officeDocument/2006/relationships/hyperlink" Target="http://www.wiltonfilho.com/dicas---fundamentos-de-web-design-ii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agosto de 18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pt-BR" sz="1700" dirty="0" smtClean="0"/>
              <a:t>A partir do sucesso de JavaScript foi criado um padrão ECMA (</a:t>
            </a:r>
            <a:r>
              <a:rPr lang="pt-BR" sz="1700" b="1" dirty="0" err="1" smtClean="0"/>
              <a:t>E</a:t>
            </a:r>
            <a:r>
              <a:rPr lang="pt-BR" sz="1700" dirty="0" err="1" smtClean="0"/>
              <a:t>uropean</a:t>
            </a:r>
            <a:r>
              <a:rPr lang="pt-BR" sz="1700" dirty="0" smtClean="0"/>
              <a:t> </a:t>
            </a:r>
            <a:r>
              <a:rPr lang="pt-BR" sz="1700" b="1" dirty="0" smtClean="0"/>
              <a:t>C</a:t>
            </a:r>
            <a:r>
              <a:rPr lang="pt-BR" sz="1700" dirty="0" smtClean="0"/>
              <a:t>omputer </a:t>
            </a:r>
            <a:r>
              <a:rPr lang="pt-BR" sz="1700" b="1" dirty="0" err="1" smtClean="0"/>
              <a:t>M</a:t>
            </a:r>
            <a:r>
              <a:rPr lang="pt-BR" sz="1700" dirty="0" err="1" smtClean="0"/>
              <a:t>anufacturers</a:t>
            </a:r>
            <a:r>
              <a:rPr lang="pt-BR" sz="1700" dirty="0" smtClean="0"/>
              <a:t> </a:t>
            </a:r>
            <a:r>
              <a:rPr lang="pt-BR" sz="1700" b="1" dirty="0" err="1" smtClean="0"/>
              <a:t>A</a:t>
            </a:r>
            <a:r>
              <a:rPr lang="pt-BR" sz="1700" dirty="0" err="1" smtClean="0"/>
              <a:t>ssociation</a:t>
            </a:r>
            <a:r>
              <a:rPr lang="pt-BR" sz="1700" dirty="0" smtClean="0"/>
              <a:t>), o ECMA-262, também conhecido como </a:t>
            </a:r>
            <a:r>
              <a:rPr lang="pt-BR" sz="1700" dirty="0" err="1" smtClean="0"/>
              <a:t>ECMAScript</a:t>
            </a:r>
            <a:r>
              <a:rPr lang="pt-BR" sz="1700" dirty="0" smtClean="0"/>
              <a:t>.</a:t>
            </a:r>
          </a:p>
          <a:p>
            <a:pPr lvl="0" algn="just">
              <a:lnSpc>
                <a:spcPct val="170000"/>
              </a:lnSpc>
            </a:pPr>
            <a:endParaRPr lang="pt-BR" sz="1700" dirty="0" smtClean="0"/>
          </a:p>
          <a:p>
            <a:pPr lvl="1" algn="just">
              <a:lnSpc>
                <a:spcPct val="170000"/>
              </a:lnSpc>
              <a:buNone/>
            </a:pPr>
            <a:endParaRPr lang="pt-BR" sz="1700" dirty="0" smtClean="0"/>
          </a:p>
          <a:p>
            <a:pPr lvl="1" algn="just">
              <a:lnSpc>
                <a:spcPct val="170000"/>
              </a:lnSpc>
            </a:pPr>
            <a:endParaRPr lang="pt-BR" sz="1700" dirty="0" smtClean="0"/>
          </a:p>
          <a:p>
            <a:pPr lvl="1" algn="just">
              <a:lnSpc>
                <a:spcPct val="170000"/>
              </a:lnSpc>
            </a:pPr>
            <a:endParaRPr lang="pt-BR" sz="17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7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700" dirty="0" smtClean="0"/>
          </a:p>
          <a:p>
            <a:pPr lvl="0" algn="just">
              <a:lnSpc>
                <a:spcPct val="170000"/>
              </a:lnSpc>
            </a:pPr>
            <a:endParaRPr lang="pt-BR" sz="1700" dirty="0" smtClean="0"/>
          </a:p>
          <a:p>
            <a:pPr lvl="0" algn="just">
              <a:lnSpc>
                <a:spcPct val="170000"/>
              </a:lnSpc>
            </a:pPr>
            <a:endParaRPr lang="pt-BR" sz="1700" dirty="0" smtClean="0"/>
          </a:p>
          <a:p>
            <a:pPr lvl="1" algn="just">
              <a:lnSpc>
                <a:spcPct val="170000"/>
              </a:lnSpc>
            </a:pPr>
            <a:endParaRPr lang="pt-BR" sz="1700" dirty="0" smtClean="0"/>
          </a:p>
          <a:p>
            <a:pPr lvl="0" algn="just">
              <a:lnSpc>
                <a:spcPct val="170000"/>
              </a:lnSpc>
            </a:pPr>
            <a:endParaRPr lang="pt-BR" sz="17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2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963896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1800" dirty="0" smtClean="0">
                <a:hlinkClick r:id="rId3"/>
              </a:rPr>
              <a:t>http://www.ecma-international.org/default.htm</a:t>
            </a:r>
          </a:p>
          <a:p>
            <a:pPr algn="just">
              <a:lnSpc>
                <a:spcPct val="160000"/>
              </a:lnSpc>
            </a:pPr>
            <a:r>
              <a:rPr lang="pt-BR" sz="1800" dirty="0" smtClean="0">
                <a:hlinkClick r:id="rId3"/>
              </a:rPr>
              <a:t>http://www.ecma-international.org/publications/files/ECMA-ST/ECMA-262.pdf</a:t>
            </a:r>
          </a:p>
          <a:p>
            <a:pPr algn="just">
              <a:lnSpc>
                <a:spcPct val="160000"/>
              </a:lnSpc>
            </a:pPr>
            <a:r>
              <a:rPr lang="pt-BR" sz="1800" dirty="0" smtClean="0">
                <a:hlinkClick r:id="rId3"/>
              </a:rPr>
              <a:t>http://www.w3schools.com/js/default.asp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>
                <a:hlinkClick r:id="rId4"/>
              </a:rPr>
              <a:t>http://javascript.about.com/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>
                <a:hlinkClick r:id="rId5"/>
              </a:rPr>
              <a:t>http://javascript.about.com/od/learnjavascript/a/tut00.htm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dirty="0" smtClean="0">
                <a:hlinkClick r:id="rId6"/>
              </a:rPr>
              <a:t>http://www.learn-javascript-tutorial.com/</a:t>
            </a:r>
            <a:endParaRPr lang="pt-BR" sz="1800" dirty="0" smtClean="0"/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Algumas referências na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228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Hello</a:t>
            </a:r>
            <a:r>
              <a:rPr lang="pt-BR" dirty="0" smtClean="0"/>
              <a:t> World </a:t>
            </a:r>
            <a:r>
              <a:rPr lang="pt-BR" sz="1800" dirty="0" smtClean="0"/>
              <a:t>(versão 1)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483768" y="2564904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2353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alert</a:t>
            </a:r>
            <a:r>
              <a:rPr lang="pt-BR" sz="2000" dirty="0" smtClean="0"/>
              <a:t>(“</a:t>
            </a:r>
            <a:r>
              <a:rPr lang="pt-BR" sz="2000" dirty="0" err="1" smtClean="0"/>
              <a:t>Hello</a:t>
            </a:r>
            <a:r>
              <a:rPr lang="pt-BR" sz="2000" dirty="0" smtClean="0"/>
              <a:t> World”);</a:t>
            </a:r>
            <a:endParaRPr lang="pt-BR" sz="1600" dirty="0" smtClean="0"/>
          </a:p>
          <a:p>
            <a:pPr lvl="2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195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68397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500" dirty="0" smtClean="0"/>
              <a:t>Não é necessário instalação ou configuração de nenhuma biblioteca</a:t>
            </a:r>
          </a:p>
          <a:p>
            <a:pPr lvl="0" algn="just">
              <a:lnSpc>
                <a:spcPct val="160000"/>
              </a:lnSpc>
            </a:pPr>
            <a:r>
              <a:rPr lang="pt-BR" sz="1500" dirty="0" smtClean="0"/>
              <a:t>O bloco de &lt;script&gt;</a:t>
            </a:r>
            <a:r>
              <a:rPr lang="pt-BR" sz="1500" dirty="0" smtClean="0">
                <a:solidFill>
                  <a:srgbClr val="FF0000"/>
                </a:solidFill>
              </a:rPr>
              <a:t>*</a:t>
            </a:r>
            <a:r>
              <a:rPr lang="pt-BR" sz="1500" dirty="0" smtClean="0"/>
              <a:t> pode ser adicionado ao elemento &lt;</a:t>
            </a:r>
            <a:r>
              <a:rPr lang="pt-BR" sz="1500" dirty="0" err="1" smtClean="0"/>
              <a:t>head</a:t>
            </a:r>
            <a:r>
              <a:rPr lang="pt-BR" sz="1500" dirty="0" smtClean="0"/>
              <a:t>&gt; e/ou &lt;</a:t>
            </a:r>
            <a:r>
              <a:rPr lang="pt-BR" sz="1500" dirty="0" err="1" smtClean="0"/>
              <a:t>body</a:t>
            </a:r>
            <a:r>
              <a:rPr lang="pt-BR" sz="1500" dirty="0" smtClean="0"/>
              <a:t>&gt;</a:t>
            </a:r>
          </a:p>
          <a:p>
            <a:pPr lvl="0" algn="just">
              <a:lnSpc>
                <a:spcPct val="160000"/>
              </a:lnSpc>
            </a:pPr>
            <a:endParaRPr lang="pt-BR" sz="1500" dirty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050" dirty="0"/>
          </a:p>
          <a:p>
            <a:pPr lvl="0" algn="just">
              <a:lnSpc>
                <a:spcPct val="160000"/>
              </a:lnSpc>
            </a:pPr>
            <a:r>
              <a:rPr lang="pt-BR" sz="1500" b="1" dirty="0" smtClean="0">
                <a:solidFill>
                  <a:srgbClr val="FF0000"/>
                </a:solidFill>
              </a:rPr>
              <a:t>* Na versão do HTML5 não é mais necessário o uso do atributo </a:t>
            </a:r>
            <a:r>
              <a:rPr lang="pt-BR" sz="1500" b="1" dirty="0" err="1" smtClean="0">
                <a:solidFill>
                  <a:srgbClr val="FF0000"/>
                </a:solidFill>
              </a:rPr>
              <a:t>type</a:t>
            </a:r>
            <a:r>
              <a:rPr lang="pt-BR" sz="1500" b="1" dirty="0" smtClean="0">
                <a:solidFill>
                  <a:srgbClr val="FF0000"/>
                </a:solidFill>
              </a:rPr>
              <a:t> na </a:t>
            </a:r>
            <a:r>
              <a:rPr lang="pt-BR" sz="1500" b="1" dirty="0" err="1" smtClean="0">
                <a:solidFill>
                  <a:srgbClr val="FF0000"/>
                </a:solidFill>
              </a:rPr>
              <a:t>tag</a:t>
            </a:r>
            <a:r>
              <a:rPr lang="pt-BR" sz="1500" b="1" dirty="0" smtClean="0">
                <a:solidFill>
                  <a:srgbClr val="FF0000"/>
                </a:solidFill>
              </a:rPr>
              <a:t> &lt;script&gt;</a:t>
            </a:r>
          </a:p>
          <a:p>
            <a:pPr lvl="1" algn="just">
              <a:lnSpc>
                <a:spcPct val="160000"/>
              </a:lnSpc>
            </a:pPr>
            <a:endParaRPr lang="pt-BR" sz="1500" dirty="0" smtClean="0"/>
          </a:p>
          <a:p>
            <a:pPr lvl="1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5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  <a:p>
            <a:pPr lvl="1" algn="just">
              <a:lnSpc>
                <a:spcPct val="160000"/>
              </a:lnSpc>
            </a:pPr>
            <a:endParaRPr lang="pt-BR" sz="1500" dirty="0" smtClean="0"/>
          </a:p>
          <a:p>
            <a:pPr lvl="0" algn="just">
              <a:lnSpc>
                <a:spcPct val="160000"/>
              </a:lnSpc>
            </a:pPr>
            <a:endParaRPr lang="pt-BR" sz="15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 sobre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123728" y="2780928"/>
            <a:ext cx="5112568" cy="1932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sz="2000" dirty="0" smtClean="0"/>
              <a:t>&lt;script </a:t>
            </a:r>
            <a:r>
              <a:rPr lang="pt-BR" sz="2000" dirty="0" err="1" smtClean="0"/>
              <a:t>type</a:t>
            </a:r>
            <a:r>
              <a:rPr lang="pt-BR" sz="2000" dirty="0" smtClean="0"/>
              <a:t>=“</a:t>
            </a:r>
            <a:r>
              <a:rPr lang="pt-BR" sz="2000" dirty="0" err="1" smtClean="0"/>
              <a:t>text</a:t>
            </a:r>
            <a:r>
              <a:rPr lang="pt-BR" sz="2000" dirty="0" smtClean="0"/>
              <a:t>/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”&gt;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	</a:t>
            </a:r>
          </a:p>
          <a:p>
            <a:pPr lvl="1"/>
            <a:r>
              <a:rPr lang="pt-BR" sz="2000" dirty="0" smtClean="0"/>
              <a:t>&lt;/script&gt;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694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Considerações sobre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89188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JavaScript é uma linguagem </a:t>
            </a:r>
            <a:r>
              <a:rPr lang="pt-BR" sz="2000" i="1" dirty="0" smtClean="0"/>
              <a:t>Case </a:t>
            </a:r>
            <a:r>
              <a:rPr lang="pt-BR" sz="2000" i="1" dirty="0" err="1" smtClean="0"/>
              <a:t>Sensitive</a:t>
            </a:r>
            <a:endParaRPr lang="pt-BR" sz="2000" i="1" dirty="0" smtClean="0"/>
          </a:p>
          <a:p>
            <a:pPr lvl="0" algn="just">
              <a:lnSpc>
                <a:spcPct val="160000"/>
              </a:lnSpc>
            </a:pPr>
            <a:endParaRPr lang="pt-BR" sz="2000" i="1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O uso de ponto e vírgula ao término de instruções é facultativo, a não ser que haja mais de uma instrução na mesma linha (o uso de ponto e vírgula é uma boa prática de programação em JavaScript)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4021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>
              <a:lnSpc>
                <a:spcPct val="170000"/>
              </a:lnSpc>
            </a:pPr>
            <a:r>
              <a:rPr lang="pt-BR" sz="2400" dirty="0" smtClean="0"/>
              <a:t>Notas iniciais:</a:t>
            </a:r>
          </a:p>
          <a:p>
            <a:pPr lvl="1" algn="just">
              <a:lnSpc>
                <a:spcPct val="170000"/>
              </a:lnSpc>
            </a:pPr>
            <a:r>
              <a:rPr lang="pt-BR" sz="1800" u="sng" dirty="0" smtClean="0"/>
              <a:t>Desafiador</a:t>
            </a:r>
            <a:r>
              <a:rPr lang="pt-BR" sz="1800" dirty="0" smtClean="0"/>
              <a:t>: precisa trabalhar em diferentes tipos de máquinas e em diferentes navegadores</a:t>
            </a:r>
          </a:p>
          <a:p>
            <a:pPr lvl="1" algn="just">
              <a:lnSpc>
                <a:spcPct val="170000"/>
              </a:lnSpc>
            </a:pPr>
            <a:endParaRPr lang="pt-BR" sz="1800" dirty="0" smtClean="0"/>
          </a:p>
          <a:p>
            <a:pPr lvl="1" algn="just">
              <a:lnSpc>
                <a:spcPct val="170000"/>
              </a:lnSpc>
            </a:pPr>
            <a:r>
              <a:rPr lang="pt-BR" sz="1800" u="sng" dirty="0" smtClean="0"/>
              <a:t>Navegadores-alvo</a:t>
            </a:r>
            <a:r>
              <a:rPr lang="pt-BR" sz="1800" dirty="0" smtClean="0"/>
              <a:t>: definir um grupo de navegadores mais usados para testar as aplicações.</a:t>
            </a:r>
          </a:p>
          <a:p>
            <a:pPr lvl="1" algn="just">
              <a:lnSpc>
                <a:spcPct val="170000"/>
              </a:lnSpc>
            </a:pPr>
            <a:endParaRPr lang="en-US" sz="1800" dirty="0" smtClean="0"/>
          </a:p>
          <a:p>
            <a:pPr lvl="1" algn="just">
              <a:lnSpc>
                <a:spcPct val="170000"/>
              </a:lnSpc>
            </a:pPr>
            <a:r>
              <a:rPr lang="en-US" sz="1800" dirty="0" smtClean="0"/>
              <a:t>O </a:t>
            </a:r>
            <a:r>
              <a:rPr lang="en-US" sz="1800" dirty="0" err="1" smtClean="0"/>
              <a:t>resultado</a:t>
            </a:r>
            <a:r>
              <a:rPr lang="en-US" sz="1800" dirty="0" smtClean="0"/>
              <a:t> final do </a:t>
            </a:r>
            <a:r>
              <a:rPr lang="en-US" sz="1800" dirty="0" err="1" smtClean="0"/>
              <a:t>exemplo</a:t>
            </a:r>
            <a:r>
              <a:rPr lang="en-US" sz="1800" dirty="0" smtClean="0"/>
              <a:t> anterior, o alert(“Hello Word”),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idêntico</a:t>
            </a:r>
            <a:r>
              <a:rPr lang="en-US" sz="1800" dirty="0" smtClean="0"/>
              <a:t> em </a:t>
            </a:r>
            <a:r>
              <a:rPr lang="en-US" sz="1800" dirty="0" err="1" smtClean="0"/>
              <a:t>todos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navegadores</a:t>
            </a:r>
            <a:r>
              <a:rPr lang="en-US" sz="1800" dirty="0" smtClean="0"/>
              <a:t>: I.E, Firefox e Chrome?</a:t>
            </a:r>
            <a:endParaRPr lang="pt-BR" sz="1800" dirty="0" smtClean="0"/>
          </a:p>
          <a:p>
            <a:pPr lvl="1" algn="just">
              <a:lnSpc>
                <a:spcPct val="170000"/>
              </a:lnSpc>
            </a:pPr>
            <a:endParaRPr lang="pt-BR" sz="1800" dirty="0" smtClean="0"/>
          </a:p>
          <a:p>
            <a:pPr lvl="1" algn="just">
              <a:lnSpc>
                <a:spcPct val="170000"/>
              </a:lnSpc>
            </a:pPr>
            <a:endParaRPr lang="pt-BR" sz="14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1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Ambiente de 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Considerações sobre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211960" y="2204864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459840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600" dirty="0" smtClean="0"/>
              <a:t>Comentários em 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smtClean="0"/>
              <a:t>Linha</a:t>
            </a:r>
            <a:r>
              <a:rPr lang="pt-BR" sz="1600" dirty="0" smtClean="0"/>
              <a:t>: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dirty="0" smtClean="0"/>
              <a:t>	// Comentário</a:t>
            </a:r>
          </a:p>
          <a:p>
            <a:pPr lvl="1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r>
              <a:rPr lang="pt-BR" sz="1600" b="1" dirty="0" smtClean="0"/>
              <a:t>Bloco</a:t>
            </a:r>
            <a:r>
              <a:rPr lang="pt-BR" sz="1600" dirty="0" smtClean="0"/>
              <a:t>: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i="1" dirty="0" smtClean="0"/>
              <a:t>	/*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i="1" dirty="0" smtClean="0"/>
              <a:t>          Comentário de  ...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i="1" dirty="0" smtClean="0"/>
              <a:t>		... bloco </a:t>
            </a:r>
          </a:p>
          <a:p>
            <a:pPr lvl="1" algn="just">
              <a:lnSpc>
                <a:spcPct val="160000"/>
              </a:lnSpc>
              <a:buNone/>
            </a:pPr>
            <a:r>
              <a:rPr lang="pt-BR" sz="1600" i="1" dirty="0" smtClean="0"/>
              <a:t>    */</a:t>
            </a:r>
          </a:p>
          <a:p>
            <a:pPr lvl="2" algn="just">
              <a:lnSpc>
                <a:spcPct val="160000"/>
              </a:lnSpc>
            </a:pPr>
            <a:endParaRPr lang="pt-BR" sz="11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2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Caixas de diálogo</a:t>
            </a:r>
            <a:endParaRPr lang="pt-BR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2321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JavaScript</a:t>
            </a:r>
            <a:r>
              <a:rPr lang="pt-BR" sz="2000" dirty="0" smtClean="0"/>
              <a:t> possui 3 tipos de caixas de diálogo: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3448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56" y="3645350"/>
            <a:ext cx="3448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7" y="5020720"/>
            <a:ext cx="34480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4355976" y="2314556"/>
            <a:ext cx="3456384" cy="7232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60000"/>
              </a:lnSpc>
            </a:pPr>
            <a:r>
              <a:rPr lang="pt-BR" sz="2000" dirty="0" err="1" smtClean="0"/>
              <a:t>window.alert</a:t>
            </a:r>
            <a:r>
              <a:rPr lang="pt-BR" sz="2000" dirty="0" smtClean="0"/>
              <a:t>()</a:t>
            </a:r>
          </a:p>
        </p:txBody>
      </p:sp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4355976" y="3858244"/>
            <a:ext cx="3456384" cy="7232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60000"/>
              </a:lnSpc>
            </a:pPr>
            <a:r>
              <a:rPr lang="pt-BR" sz="2000" dirty="0" err="1" smtClean="0"/>
              <a:t>window.confirm</a:t>
            </a:r>
            <a:r>
              <a:rPr lang="pt-BR" sz="2000" dirty="0" smtClean="0"/>
              <a:t>()</a:t>
            </a: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4355976" y="5298404"/>
            <a:ext cx="3456384" cy="7232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60000"/>
              </a:lnSpc>
            </a:pPr>
            <a:r>
              <a:rPr lang="pt-BR" sz="2000" dirty="0" err="1" smtClean="0"/>
              <a:t>window.prompt</a:t>
            </a:r>
            <a:r>
              <a:rPr lang="pt-BR" sz="2000" dirty="0" smtClean="0"/>
              <a:t>()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067013" y="6560982"/>
            <a:ext cx="4041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Fonte</a:t>
            </a:r>
            <a:r>
              <a:rPr lang="en-US" sz="1200" dirty="0" smtClean="0"/>
              <a:t>: </a:t>
            </a:r>
            <a:r>
              <a:rPr lang="pt-BR" sz="1200" dirty="0">
                <a:hlinkClick r:id="rId6"/>
              </a:rPr>
              <a:t>http://www.w3schools.com/js/js_popup.asp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511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Exercício: </a:t>
            </a:r>
            <a:r>
              <a:rPr lang="pt-BR" dirty="0" err="1" smtClean="0">
                <a:solidFill>
                  <a:srgbClr val="FF0000"/>
                </a:solidFill>
              </a:rPr>
              <a:t>window.alert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página web contendo no corpo do documento o nome desta disciplina “Fundamentos de Web Design II”. </a:t>
            </a:r>
          </a:p>
          <a:p>
            <a:pPr marL="109728" lvl="0" indent="0" algn="just">
              <a:lnSpc>
                <a:spcPct val="160000"/>
              </a:lnSpc>
              <a:buNone/>
            </a:pPr>
            <a:endParaRPr lang="pt-BR" sz="2000" b="1" dirty="0"/>
          </a:p>
          <a:p>
            <a:pPr marL="365760" lvl="1" indent="0" algn="just">
              <a:lnSpc>
                <a:spcPct val="160000"/>
              </a:lnSpc>
              <a:buNone/>
            </a:pPr>
            <a:r>
              <a:rPr lang="pt-BR" sz="1600" b="1" dirty="0" smtClean="0"/>
              <a:t>OBS</a:t>
            </a:r>
            <a:r>
              <a:rPr lang="pt-BR" sz="1600" dirty="0" smtClean="0"/>
              <a:t>: Antes de mostrar o nome da disciplina no corpo do documento, a página deverá exibir, através de uma caixa de diálogo, a seguinte mensagem ao usuário “Pressione o botão Ok para visualizar o nome da disciplina”.</a:t>
            </a:r>
          </a:p>
        </p:txBody>
      </p:sp>
    </p:spTree>
    <p:extLst>
      <p:ext uri="{BB962C8B-B14F-4D97-AF65-F5344CB8AC3E}">
        <p14:creationId xmlns:p14="http://schemas.microsoft.com/office/powerpoint/2010/main" val="36073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Exercício: </a:t>
            </a:r>
            <a:r>
              <a:rPr lang="pt-BR" dirty="0" err="1" smtClean="0">
                <a:solidFill>
                  <a:srgbClr val="FF0000"/>
                </a:solidFill>
              </a:rPr>
              <a:t>window.confirm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página web de tal forma que, antes do carregamento da página a seguinte mensagem seja exibida ao usuário: “Você gostaria de saber o nome desta disciplina?”. Em caso afirmativo, a mensagem, dentro de uma caixa de diálogo, deverá ser exibida ao usuário “Fundamentos de Web Design II”. Caso contrário, a mensagem “Caso queira visualizar o nome da disciplina, atualize a página novamente”, deverá ser exibida ao usuário através de uma caixa de diálogo.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82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pt-BR" sz="2400" dirty="0" smtClean="0"/>
              <a:t>CSS</a:t>
            </a:r>
          </a:p>
          <a:p>
            <a:pPr lvl="0" algn="just">
              <a:lnSpc>
                <a:spcPct val="170000"/>
              </a:lnSpc>
            </a:pPr>
            <a:r>
              <a:rPr lang="pt-BR" sz="2400" smtClean="0"/>
              <a:t>HTML</a:t>
            </a:r>
            <a:endParaRPr lang="pt-BR" sz="2400" dirty="0" smtClean="0"/>
          </a:p>
          <a:p>
            <a:pPr lvl="0" algn="just">
              <a:lnSpc>
                <a:spcPct val="170000"/>
              </a:lnSpc>
            </a:pPr>
            <a:r>
              <a:rPr lang="pt-BR" sz="2400" dirty="0" smtClean="0"/>
              <a:t>Noções de programação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smtClean="0"/>
              <a:t>Estruturas repetitivas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smtClean="0"/>
              <a:t>Estruturas condicionais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smtClean="0"/>
              <a:t>Variáveis e tipos de dados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err="1" smtClean="0"/>
              <a:t>Modularização</a:t>
            </a:r>
            <a:r>
              <a:rPr lang="pt-BR" sz="1400" dirty="0" smtClean="0"/>
              <a:t> de programas (funções e procedimentos)</a:t>
            </a:r>
          </a:p>
          <a:p>
            <a:pPr lvl="1" algn="just">
              <a:lnSpc>
                <a:spcPct val="170000"/>
              </a:lnSpc>
            </a:pPr>
            <a:endParaRPr lang="pt-BR" sz="14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1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Pré-requisitos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Exercício: </a:t>
            </a:r>
            <a:r>
              <a:rPr lang="pt-BR" dirty="0" err="1" smtClean="0">
                <a:solidFill>
                  <a:srgbClr val="FF0000"/>
                </a:solidFill>
              </a:rPr>
              <a:t>window.prompt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página web e peça ao usuário para informar, após o carregamento completo da página, dois valores numéricos separadamente, ou seja, cada valor deverá ser informado em uma caixa de diálogo diferente. Em seguida, exiba o resultado da multiplicação entre eles em uma caixa de diálogo.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396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Hello</a:t>
            </a:r>
            <a:r>
              <a:rPr lang="pt-BR" dirty="0" smtClean="0"/>
              <a:t> World </a:t>
            </a:r>
            <a:r>
              <a:rPr lang="pt-BR" sz="1800" dirty="0" smtClean="0"/>
              <a:t>(versão 2)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83768" y="2564904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72353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document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(“</a:t>
            </a:r>
            <a:r>
              <a:rPr lang="pt-BR" sz="2000" dirty="0" err="1" smtClean="0"/>
              <a:t>Hello</a:t>
            </a:r>
            <a:r>
              <a:rPr lang="pt-BR" sz="2000" dirty="0" smtClean="0"/>
              <a:t> World”);</a:t>
            </a:r>
            <a:endParaRPr lang="pt-BR" sz="1600" dirty="0" smtClean="0"/>
          </a:p>
          <a:p>
            <a:pPr lvl="2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Exercício: </a:t>
            </a:r>
            <a:r>
              <a:rPr lang="pt-BR" dirty="0" err="1" smtClean="0">
                <a:solidFill>
                  <a:srgbClr val="FF0000"/>
                </a:solidFill>
              </a:rPr>
              <a:t>document.write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7952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página web contendo no corpo do documento o nome desta disciplina “Fundamentos de Web Design II”. A página deverá ser capaz de:</a:t>
            </a:r>
          </a:p>
          <a:p>
            <a:pPr marL="82296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 err="1" smtClean="0"/>
              <a:t>Exibir</a:t>
            </a:r>
            <a:r>
              <a:rPr lang="en-US" sz="1600" dirty="0" smtClean="0"/>
              <a:t> 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“Sistemas para Internet”, em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caixa</a:t>
            </a:r>
            <a:r>
              <a:rPr lang="en-US" sz="1600" dirty="0" smtClean="0"/>
              <a:t> de </a:t>
            </a:r>
            <a:r>
              <a:rPr lang="en-US" sz="1600" dirty="0" err="1" smtClean="0"/>
              <a:t>diáogo</a:t>
            </a:r>
            <a:r>
              <a:rPr lang="en-US" sz="1600" dirty="0" smtClean="0"/>
              <a:t>, antes de </a:t>
            </a:r>
            <a:r>
              <a:rPr lang="en-US" sz="1600" dirty="0" err="1" smtClean="0"/>
              <a:t>exibir</a:t>
            </a:r>
            <a:r>
              <a:rPr lang="en-US" sz="1600" dirty="0" smtClean="0"/>
              <a:t> o </a:t>
            </a:r>
            <a:r>
              <a:rPr lang="en-US" sz="1600" dirty="0" err="1" smtClean="0"/>
              <a:t>conteúdo</a:t>
            </a:r>
            <a:r>
              <a:rPr lang="en-US" sz="1600" dirty="0" smtClean="0"/>
              <a:t> do </a:t>
            </a:r>
            <a:r>
              <a:rPr lang="en-US" sz="1600" dirty="0" err="1" smtClean="0"/>
              <a:t>corpo</a:t>
            </a:r>
            <a:r>
              <a:rPr lang="en-US" sz="1600" dirty="0" smtClean="0"/>
              <a:t> do </a:t>
            </a:r>
            <a:r>
              <a:rPr lang="en-US" sz="1600" dirty="0" err="1" smtClean="0"/>
              <a:t>documento</a:t>
            </a:r>
            <a:endParaRPr lang="en-US" sz="1600" dirty="0" smtClean="0"/>
          </a:p>
          <a:p>
            <a:pPr marL="82296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 err="1" smtClean="0"/>
              <a:t>Exibir</a:t>
            </a:r>
            <a:r>
              <a:rPr lang="en-US" sz="1600" dirty="0" smtClean="0"/>
              <a:t> em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caixa</a:t>
            </a:r>
            <a:r>
              <a:rPr lang="en-US" sz="1600" dirty="0" smtClean="0"/>
              <a:t> de </a:t>
            </a:r>
            <a:r>
              <a:rPr lang="en-US" sz="1600" dirty="0" err="1" smtClean="0"/>
              <a:t>diálogo</a:t>
            </a:r>
            <a:r>
              <a:rPr lang="en-US" sz="1600" dirty="0" smtClean="0"/>
              <a:t> 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“Prof. Wilton Filho”, </a:t>
            </a:r>
            <a:r>
              <a:rPr lang="en-US" sz="1600" dirty="0" err="1" smtClean="0"/>
              <a:t>após</a:t>
            </a:r>
            <a:r>
              <a:rPr lang="en-US" sz="1600" dirty="0" smtClean="0"/>
              <a:t> </a:t>
            </a:r>
            <a:r>
              <a:rPr lang="en-US" sz="1600" dirty="0" err="1" smtClean="0"/>
              <a:t>exibir</a:t>
            </a:r>
            <a:r>
              <a:rPr lang="en-US" sz="1600" dirty="0" smtClean="0"/>
              <a:t> 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do </a:t>
            </a:r>
            <a:r>
              <a:rPr lang="en-US" sz="1600" dirty="0" err="1" smtClean="0"/>
              <a:t>corpo</a:t>
            </a:r>
            <a:r>
              <a:rPr lang="en-US" sz="1600" dirty="0" smtClean="0"/>
              <a:t> do </a:t>
            </a:r>
            <a:r>
              <a:rPr lang="en-US" sz="1600" dirty="0" err="1" smtClean="0"/>
              <a:t>documento</a:t>
            </a:r>
            <a:endParaRPr lang="en-US" sz="1600" dirty="0" smtClean="0"/>
          </a:p>
          <a:p>
            <a:pPr marL="82296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1600" dirty="0" err="1" smtClean="0"/>
              <a:t>Após</a:t>
            </a:r>
            <a:r>
              <a:rPr lang="en-US" sz="1600" dirty="0" smtClean="0"/>
              <a:t> </a:t>
            </a:r>
            <a:r>
              <a:rPr lang="en-US" sz="1600" dirty="0" err="1" smtClean="0"/>
              <a:t>fechar</a:t>
            </a:r>
            <a:r>
              <a:rPr lang="en-US" sz="1600" dirty="0" smtClean="0"/>
              <a:t> a </a:t>
            </a:r>
            <a:r>
              <a:rPr lang="en-US" sz="1600" dirty="0" err="1" smtClean="0"/>
              <a:t>caixa</a:t>
            </a:r>
            <a:r>
              <a:rPr lang="en-US" sz="1600" dirty="0" smtClean="0"/>
              <a:t> de </a:t>
            </a:r>
            <a:r>
              <a:rPr lang="en-US" sz="1600" dirty="0" err="1" smtClean="0"/>
              <a:t>diálogo</a:t>
            </a:r>
            <a:r>
              <a:rPr lang="en-US" sz="1600" dirty="0" smtClean="0"/>
              <a:t> do </a:t>
            </a:r>
            <a:r>
              <a:rPr lang="en-US" sz="1600" dirty="0" err="1" smtClean="0"/>
              <a:t>passo</a:t>
            </a:r>
            <a:r>
              <a:rPr lang="en-US" sz="1600" dirty="0" smtClean="0"/>
              <a:t> anterior, </a:t>
            </a:r>
            <a:r>
              <a:rPr lang="en-US" sz="1600" dirty="0" err="1" smtClean="0"/>
              <a:t>deverá</a:t>
            </a:r>
            <a:r>
              <a:rPr lang="en-US" sz="1600" dirty="0" smtClean="0"/>
              <a:t> </a:t>
            </a:r>
            <a:r>
              <a:rPr lang="en-US" sz="1600" dirty="0" err="1" smtClean="0"/>
              <a:t>aparecer</a:t>
            </a:r>
            <a:r>
              <a:rPr lang="en-US" sz="1600" dirty="0" smtClean="0"/>
              <a:t> 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“</a:t>
            </a:r>
            <a:r>
              <a:rPr lang="en-US" sz="1600" dirty="0" err="1" smtClean="0"/>
              <a:t>Fim</a:t>
            </a:r>
            <a:r>
              <a:rPr lang="en-US" sz="1600" dirty="0" smtClean="0"/>
              <a:t> do </a:t>
            </a:r>
            <a:r>
              <a:rPr lang="en-US" sz="1600" dirty="0" err="1" smtClean="0"/>
              <a:t>exercício</a:t>
            </a:r>
            <a:r>
              <a:rPr lang="en-US" sz="1600" dirty="0" smtClean="0"/>
              <a:t>” logo </a:t>
            </a:r>
            <a:r>
              <a:rPr lang="en-US" sz="1600" dirty="0" err="1" smtClean="0"/>
              <a:t>abaixo</a:t>
            </a:r>
            <a:r>
              <a:rPr lang="en-US" sz="1600" dirty="0" smtClean="0"/>
              <a:t> do </a:t>
            </a:r>
            <a:r>
              <a:rPr lang="en-US" sz="1600" dirty="0" err="1" smtClean="0"/>
              <a:t>texto</a:t>
            </a:r>
            <a:r>
              <a:rPr lang="en-US" sz="1600" dirty="0" smtClean="0"/>
              <a:t> “</a:t>
            </a:r>
            <a:r>
              <a:rPr lang="en-US" sz="1600" dirty="0" err="1" smtClean="0"/>
              <a:t>Fundamentos</a:t>
            </a:r>
            <a:r>
              <a:rPr lang="en-US" sz="1600" dirty="0" smtClean="0"/>
              <a:t> de Web Design II”</a:t>
            </a:r>
          </a:p>
          <a:p>
            <a:pPr marL="566928" lvl="0" indent="-457200" algn="just">
              <a:lnSpc>
                <a:spcPct val="160000"/>
              </a:lnSpc>
              <a:buFont typeface="+mj-lt"/>
              <a:buAutoNum type="arabicPeriod"/>
            </a:pPr>
            <a:endParaRPr lang="en-US" sz="20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481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827584" y="1052736"/>
            <a:ext cx="7488832" cy="46805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3200" b="1" dirty="0" smtClean="0"/>
              <a:t>Resolver a “</a:t>
            </a:r>
            <a:r>
              <a:rPr lang="en-US" sz="3200" b="1" dirty="0" err="1" smtClean="0"/>
              <a:t>Lista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Exercício</a:t>
            </a:r>
            <a:r>
              <a:rPr lang="en-US" sz="3200" b="1" dirty="0" smtClean="0"/>
              <a:t> 01”</a:t>
            </a:r>
          </a:p>
          <a:p>
            <a:pPr algn="ctr">
              <a:lnSpc>
                <a:spcPct val="250000"/>
              </a:lnSpc>
            </a:pPr>
            <a:r>
              <a:rPr lang="en-US" dirty="0" smtClean="0">
                <a:hlinkClick r:id="rId3"/>
              </a:rPr>
              <a:t>Disponível no site do professor Wilton Filho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7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b="1" dirty="0" smtClean="0">
                <a:solidFill>
                  <a:srgbClr val="C00000"/>
                </a:solidFill>
              </a:rPr>
              <a:t>console</a:t>
            </a:r>
            <a:r>
              <a:rPr lang="pt-BR" sz="2400" b="1" dirty="0" smtClean="0"/>
              <a:t>: 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é um objeto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Não faz parte da linguagem, mas sim do ambiente (navegador). OBS: Presente na maioria dos navegadores</a:t>
            </a:r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Mozilla Firefox: extensão </a:t>
            </a:r>
            <a:r>
              <a:rPr lang="pt-BR" sz="2000" dirty="0" err="1" smtClean="0"/>
              <a:t>Firebug</a:t>
            </a:r>
            <a:endParaRPr lang="pt-BR" sz="2000" dirty="0" smtClean="0"/>
          </a:p>
          <a:p>
            <a:pPr lvl="1" algn="just">
              <a:lnSpc>
                <a:spcPct val="160000"/>
              </a:lnSpc>
            </a:pPr>
            <a:r>
              <a:rPr lang="pt-BR" sz="2000" dirty="0" smtClean="0"/>
              <a:t>Tecla de atalho: ALT + F12</a:t>
            </a:r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1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console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293096"/>
            <a:ext cx="3074094" cy="223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console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323528" y="1628800"/>
            <a:ext cx="8516331" cy="2232248"/>
            <a:chOff x="467543" y="1412776"/>
            <a:chExt cx="8516331" cy="22322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3" y="1412776"/>
              <a:ext cx="8516331" cy="2160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tângulo 6"/>
            <p:cNvSpPr/>
            <p:nvPr/>
          </p:nvSpPr>
          <p:spPr>
            <a:xfrm>
              <a:off x="1259632" y="3284984"/>
              <a:ext cx="770485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b="1" dirty="0" smtClean="0">
                <a:solidFill>
                  <a:srgbClr val="C00000"/>
                </a:solidFill>
              </a:rPr>
              <a:t>&lt;script&gt;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Código não deverá ser processado como HTML ou XHTML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O controle sobre o conteúdo é passado para o mecanismo de </a:t>
            </a:r>
            <a:r>
              <a:rPr lang="pt-BR" sz="1800" i="1" dirty="0" err="1" smtClean="0"/>
              <a:t>scripting</a:t>
            </a:r>
            <a:r>
              <a:rPr lang="pt-BR" sz="1800" dirty="0" smtClean="0"/>
              <a:t> do navegador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Na versão do HTML 5 não é mais utilizado os atributos </a:t>
            </a:r>
            <a:r>
              <a:rPr lang="pt-BR" sz="1800" dirty="0" err="1" smtClean="0"/>
              <a:t>type</a:t>
            </a:r>
            <a:r>
              <a:rPr lang="pt-BR" sz="1800" dirty="0" smtClean="0"/>
              <a:t> e </a:t>
            </a:r>
            <a:r>
              <a:rPr lang="pt-BR" sz="1800" dirty="0" err="1" smtClean="0"/>
              <a:t>language</a:t>
            </a:r>
            <a:r>
              <a:rPr lang="pt-BR" sz="1800" dirty="0" smtClean="0"/>
              <a:t> na </a:t>
            </a:r>
            <a:r>
              <a:rPr lang="pt-BR" sz="1800" dirty="0" err="1" smtClean="0"/>
              <a:t>tag</a:t>
            </a:r>
            <a:r>
              <a:rPr lang="pt-BR" sz="1800" dirty="0" smtClean="0"/>
              <a:t> &lt;script&gt;</a:t>
            </a:r>
          </a:p>
          <a:p>
            <a:pPr lvl="2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  <a:p>
            <a:pPr lvl="1" algn="just">
              <a:lnSpc>
                <a:spcPct val="160000"/>
              </a:lnSpc>
            </a:pPr>
            <a:endParaRPr lang="pt-BR" sz="3200" dirty="0" smtClean="0"/>
          </a:p>
          <a:p>
            <a:pPr lvl="0" algn="just">
              <a:lnSpc>
                <a:spcPct val="160000"/>
              </a:lnSpc>
            </a:pPr>
            <a:endParaRPr lang="pt-BR" sz="36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 sobre </a:t>
            </a:r>
            <a:r>
              <a:rPr lang="pt-BR" dirty="0" err="1" smtClean="0"/>
              <a:t>JavaScript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&lt;script&gt; - A</a:t>
            </a:r>
            <a:r>
              <a:rPr lang="pt-BR" sz="1600" dirty="0" smtClean="0"/>
              <a:t>tributos: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type</a:t>
            </a:r>
            <a:r>
              <a:rPr lang="pt-BR" sz="1600" dirty="0" smtClean="0"/>
              <a:t>: Os </a:t>
            </a:r>
            <a:r>
              <a:rPr lang="pt-BR" sz="1600" dirty="0"/>
              <a:t>valores de </a:t>
            </a:r>
            <a:r>
              <a:rPr lang="pt-BR" sz="1600" i="1" dirty="0" err="1"/>
              <a:t>type</a:t>
            </a:r>
            <a:r>
              <a:rPr lang="pt-BR" sz="1600" dirty="0"/>
              <a:t> descrevem o MIME (</a:t>
            </a:r>
            <a:r>
              <a:rPr lang="pt-BR" sz="1600" i="1" dirty="0" err="1"/>
              <a:t>Multipurpose</a:t>
            </a:r>
            <a:r>
              <a:rPr lang="pt-BR" sz="1600" i="1" dirty="0"/>
              <a:t> Internet Mail </a:t>
            </a:r>
            <a:r>
              <a:rPr lang="pt-BR" sz="1600" i="1" dirty="0" err="1"/>
              <a:t>Extension</a:t>
            </a:r>
            <a:r>
              <a:rPr lang="pt-BR" sz="1600" dirty="0"/>
              <a:t>), é uma forma de identificar como o conteúdo está codificado (p. ex., </a:t>
            </a:r>
            <a:r>
              <a:rPr lang="pt-BR" sz="1600" dirty="0" err="1"/>
              <a:t>text</a:t>
            </a:r>
            <a:r>
              <a:rPr lang="pt-BR" sz="1600" dirty="0"/>
              <a:t>) e seu formato específico (</a:t>
            </a:r>
            <a:r>
              <a:rPr lang="pt-BR" sz="1600" dirty="0" err="1"/>
              <a:t>javascript</a:t>
            </a:r>
            <a:r>
              <a:rPr lang="pt-BR" sz="1600" dirty="0"/>
              <a:t>)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src</a:t>
            </a:r>
            <a:r>
              <a:rPr lang="pt-BR" sz="1600" dirty="0" smtClean="0"/>
              <a:t>: carrega arquivos externos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defer</a:t>
            </a:r>
            <a:r>
              <a:rPr lang="pt-BR" sz="1600" dirty="0" smtClean="0"/>
              <a:t>: indica ao navegador que o script não irá gerar qualquer conteúdo de documento e que o navegador pode continuar processando o resto do conteúdo da página, retornado para o script quando a página tiver sido processada e exibida.</a:t>
            </a:r>
          </a:p>
          <a:p>
            <a:pPr lvl="1" algn="just">
              <a:lnSpc>
                <a:spcPct val="160000"/>
              </a:lnSpc>
            </a:pPr>
            <a:r>
              <a:rPr lang="pt-BR" sz="1600" b="1" dirty="0" err="1" smtClean="0"/>
              <a:t>charset</a:t>
            </a:r>
            <a:r>
              <a:rPr lang="pt-BR" sz="1600" dirty="0" smtClean="0"/>
              <a:t>: define a codificação de caracteres usada com o </a:t>
            </a:r>
            <a:r>
              <a:rPr lang="pt-BR" sz="1600" i="1" dirty="0" smtClean="0"/>
              <a:t>script</a:t>
            </a:r>
            <a:r>
              <a:rPr lang="pt-BR" sz="1600" dirty="0" smtClean="0"/>
              <a:t>.</a:t>
            </a:r>
          </a:p>
          <a:p>
            <a:pPr lvl="2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Hello</a:t>
            </a:r>
            <a:r>
              <a:rPr lang="pt-BR" dirty="0" smtClean="0"/>
              <a:t> World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BR" sz="2000" dirty="0" smtClean="0"/>
              <a:t>Onde posicionar o elemento &lt;script&gt;?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&lt;</a:t>
            </a:r>
            <a:r>
              <a:rPr lang="pt-BR" sz="2000" dirty="0" err="1" smtClean="0"/>
              <a:t>head</a:t>
            </a:r>
            <a:r>
              <a:rPr lang="pt-BR" sz="2000" dirty="0" smtClean="0"/>
              <a:t>&gt;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Fácil manutenção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Scripts são carregados primeiro*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Navegador precisa esperar todo o carregamento do script</a:t>
            </a:r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&lt;</a:t>
            </a:r>
            <a:r>
              <a:rPr lang="pt-BR" sz="2000" dirty="0" err="1" smtClean="0"/>
              <a:t>body</a:t>
            </a:r>
            <a:r>
              <a:rPr lang="pt-BR" sz="2000" dirty="0" smtClean="0"/>
              <a:t>&gt;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Desempenho</a:t>
            </a:r>
          </a:p>
          <a:p>
            <a:pPr algn="just">
              <a:lnSpc>
                <a:spcPct val="160000"/>
              </a:lnSpc>
            </a:pPr>
            <a:r>
              <a:rPr lang="pt-BR" sz="1400" dirty="0" smtClean="0"/>
              <a:t>Livro (</a:t>
            </a:r>
            <a:r>
              <a:rPr lang="pt-BR" sz="1400" dirty="0" err="1" smtClean="0"/>
              <a:t>High</a:t>
            </a:r>
            <a:r>
              <a:rPr lang="pt-BR" sz="1400" dirty="0" smtClean="0"/>
              <a:t> Performance Web Sites – Steve </a:t>
            </a:r>
            <a:r>
              <a:rPr lang="pt-BR" sz="1400" dirty="0" err="1" smtClean="0"/>
              <a:t>Souders</a:t>
            </a:r>
            <a:r>
              <a:rPr lang="pt-BR" sz="1400" dirty="0" smtClean="0"/>
              <a:t>): recomenda a colocação dos elementos script na parte de baixo de um documento, para permitir que o resto da página web seja carregada primeiro, antes do script.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Localização de &lt;script&gt;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084168" y="5877272"/>
            <a:ext cx="2664296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2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pt-BR" sz="7200" dirty="0" smtClean="0"/>
              <a:t>Variáveis e </a:t>
            </a:r>
            <a:br>
              <a:rPr lang="pt-BR" sz="7200" dirty="0" smtClean="0"/>
            </a:br>
            <a:r>
              <a:rPr lang="pt-BR" sz="7200" dirty="0" smtClean="0"/>
              <a:t>Tipos de Dados </a:t>
            </a:r>
            <a:br>
              <a:rPr lang="pt-BR" sz="7200" dirty="0" smtClean="0"/>
            </a:br>
            <a:r>
              <a:rPr lang="pt-BR" sz="7200" dirty="0" smtClean="0"/>
              <a:t>JavaScript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70000"/>
              </a:lnSpc>
            </a:pPr>
            <a:endParaRPr lang="pt-BR" sz="14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1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Compreendendo melhor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547664" y="1628800"/>
            <a:ext cx="6336704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HTML = ESTRUTURA</a:t>
            </a:r>
            <a:endParaRPr lang="pt-BR" sz="28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547664" y="3212976"/>
            <a:ext cx="6336704" cy="1224136"/>
          </a:xfrm>
          <a:prstGeom prst="roundRect">
            <a:avLst/>
          </a:prstGeom>
          <a:solidFill>
            <a:srgbClr val="B4DE86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rgbClr val="006600"/>
                </a:solidFill>
              </a:rPr>
              <a:t>CSS= APRESENTAÇÃO</a:t>
            </a:r>
            <a:endParaRPr lang="pt-BR" sz="2800" dirty="0">
              <a:solidFill>
                <a:srgbClr val="006600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547664" y="4797152"/>
            <a:ext cx="6336704" cy="12241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JAVASCRIPT= AÇÃO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800" dirty="0" smtClean="0"/>
              <a:t>O que veremos?</a:t>
            </a:r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Outas características da linguagem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Identificadores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Tipos primitivos: string, </a:t>
            </a:r>
            <a:r>
              <a:rPr lang="pt-BR" sz="1800" dirty="0" err="1" smtClean="0"/>
              <a:t>boolean</a:t>
            </a:r>
            <a:r>
              <a:rPr lang="pt-BR" sz="1800" dirty="0" smtClean="0"/>
              <a:t> e </a:t>
            </a:r>
            <a:r>
              <a:rPr lang="pt-BR" sz="1800" dirty="0" err="1" smtClean="0"/>
              <a:t>number</a:t>
            </a:r>
            <a:endParaRPr lang="pt-BR" sz="1800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Tipos especiais: </a:t>
            </a:r>
            <a:r>
              <a:rPr lang="pt-BR" sz="1800" i="1" dirty="0" err="1" smtClean="0"/>
              <a:t>null</a:t>
            </a:r>
            <a:r>
              <a:rPr lang="pt-BR" sz="1800" dirty="0" smtClean="0"/>
              <a:t> e </a:t>
            </a:r>
            <a:r>
              <a:rPr lang="pt-BR" sz="1800" i="1" dirty="0" err="1" smtClean="0"/>
              <a:t>undefined</a:t>
            </a:r>
            <a:endParaRPr lang="pt-BR" sz="1800" i="1" dirty="0" smtClean="0"/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Funções internas para modificar valores dos tipos acima</a:t>
            </a:r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600" dirty="0" smtClean="0"/>
          </a:p>
          <a:p>
            <a:pPr lvl="1" algn="just">
              <a:lnSpc>
                <a:spcPct val="160000"/>
              </a:lnSpc>
            </a:pPr>
            <a:endParaRPr lang="pt-BR" sz="36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32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4400" dirty="0" smtClean="0"/>
          </a:p>
          <a:p>
            <a:pPr lvl="0" algn="just">
              <a:lnSpc>
                <a:spcPct val="160000"/>
              </a:lnSpc>
            </a:pPr>
            <a:endParaRPr lang="pt-BR" sz="4400" dirty="0" smtClean="0"/>
          </a:p>
          <a:p>
            <a:pPr lvl="0" algn="just">
              <a:lnSpc>
                <a:spcPct val="160000"/>
              </a:lnSpc>
            </a:pPr>
            <a:endParaRPr lang="pt-BR" sz="4400" dirty="0" smtClean="0"/>
          </a:p>
          <a:p>
            <a:pPr lvl="1" algn="just">
              <a:lnSpc>
                <a:spcPct val="160000"/>
              </a:lnSpc>
            </a:pPr>
            <a:endParaRPr lang="pt-BR" sz="4400" dirty="0" smtClean="0"/>
          </a:p>
          <a:p>
            <a:pPr lvl="0" algn="just">
              <a:lnSpc>
                <a:spcPct val="160000"/>
              </a:lnSpc>
            </a:pPr>
            <a:endParaRPr lang="pt-BR" sz="4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u="sng" dirty="0" err="1" smtClean="0"/>
              <a:t>Tipagem</a:t>
            </a:r>
            <a:r>
              <a:rPr lang="pt-BR" sz="2000" u="sng" dirty="0" smtClean="0"/>
              <a:t> fraca (linguagem fracamente </a:t>
            </a:r>
            <a:r>
              <a:rPr lang="pt-BR" sz="2000" u="sng" dirty="0" err="1" smtClean="0"/>
              <a:t>tipada</a:t>
            </a:r>
            <a:r>
              <a:rPr lang="pt-BR" sz="2000" u="sng" dirty="0" smtClean="0"/>
              <a:t>)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Não há declaração antecipada do tipo de dados.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2000" u="sng" dirty="0" err="1" smtClean="0"/>
              <a:t>Tipagem</a:t>
            </a:r>
            <a:r>
              <a:rPr lang="pt-BR" sz="2000" u="sng" dirty="0" smtClean="0"/>
              <a:t> dinâmica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Uma variável JavaScript pode armazenar diferentes tipos de dados em diferentes momentos dependendo do contexto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Características da linguagem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400" dirty="0" smtClean="0"/>
              <a:t>Deve começar com: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Caracter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Cifrão</a:t>
            </a:r>
          </a:p>
          <a:p>
            <a:pPr lvl="1" algn="just">
              <a:lnSpc>
                <a:spcPct val="160000"/>
              </a:lnSpc>
            </a:pPr>
            <a:r>
              <a:rPr lang="pt-BR" sz="1800" dirty="0" smtClean="0"/>
              <a:t>Sublinhado</a:t>
            </a:r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algn="just">
              <a:lnSpc>
                <a:spcPct val="160000"/>
              </a:lnSpc>
            </a:pPr>
            <a:r>
              <a:rPr lang="pt-BR" sz="2000" b="1" dirty="0" smtClean="0">
                <a:solidFill>
                  <a:srgbClr val="159200"/>
                </a:solidFill>
              </a:rPr>
              <a:t>Exemplos válidos</a:t>
            </a:r>
            <a:r>
              <a:rPr lang="pt-BR" sz="2000" dirty="0" smtClean="0"/>
              <a:t>: _teste, valor, $</a:t>
            </a:r>
            <a:r>
              <a:rPr lang="pt-BR" sz="2000" dirty="0" err="1" smtClean="0"/>
              <a:t>nro</a:t>
            </a:r>
            <a:r>
              <a:rPr lang="pt-BR" sz="2000" dirty="0" smtClean="0"/>
              <a:t>, msg01, </a:t>
            </a:r>
            <a:r>
              <a:rPr lang="pt-BR" sz="2000" dirty="0" err="1" smtClean="0"/>
              <a:t>etc</a:t>
            </a:r>
            <a:endParaRPr lang="pt-BR" sz="2000" dirty="0" smtClean="0"/>
          </a:p>
          <a:p>
            <a:pPr algn="just">
              <a:lnSpc>
                <a:spcPct val="16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Exemplos inválidos</a:t>
            </a:r>
            <a:r>
              <a:rPr lang="pt-BR" sz="2000" dirty="0" smtClean="0"/>
              <a:t>: 9teste, x valor, (</a:t>
            </a:r>
            <a:r>
              <a:rPr lang="pt-BR" sz="2000" dirty="0" err="1" smtClean="0"/>
              <a:t>variavel</a:t>
            </a: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Identificadores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Identificadores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8759"/>
            <a:ext cx="5904656" cy="5284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4499992" y="6577607"/>
            <a:ext cx="4176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Fonte: http://javascript.about.com/library/blreserved.htm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Além das palavras reservadas de </a:t>
            </a:r>
            <a:r>
              <a:rPr lang="pt-BR" sz="2000" dirty="0" err="1" smtClean="0"/>
              <a:t>ECMAScript</a:t>
            </a:r>
            <a:r>
              <a:rPr lang="pt-BR" sz="2000" dirty="0" smtClean="0"/>
              <a:t>, determinadas palavras específicas de JavaScript implementadas na maioria dos navegadores são consideradas reservadas por implementação. Muitas são baseadas no Browser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Model</a:t>
            </a:r>
            <a:r>
              <a:rPr lang="pt-BR" sz="2000" dirty="0" smtClean="0"/>
              <a:t> (BOM).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Lista não definitiva (palavras reservadas típicas de navegadores):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alert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array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blur</a:t>
            </a:r>
            <a:r>
              <a:rPr lang="pt-BR" sz="1500" b="1" i="1" dirty="0" smtClean="0">
                <a:solidFill>
                  <a:srgbClr val="006600"/>
                </a:solidFill>
              </a:rPr>
              <a:t>, date,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document</a:t>
            </a:r>
            <a:r>
              <a:rPr lang="pt-BR" sz="1500" b="1" i="1" dirty="0" smtClean="0">
                <a:solidFill>
                  <a:srgbClr val="006600"/>
                </a:solidFill>
              </a:rPr>
              <a:t>, escape,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eval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focus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function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history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image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isNaN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length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location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math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name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navigator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number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object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onLoad</a:t>
            </a:r>
            <a:r>
              <a:rPr lang="pt-BR" sz="1500" b="1" i="1" dirty="0" smtClean="0">
                <a:solidFill>
                  <a:srgbClr val="006600"/>
                </a:solidFill>
              </a:rPr>
              <a:t>, open,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outerHeight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parent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parseFloat</a:t>
            </a:r>
            <a:r>
              <a:rPr lang="pt-BR" sz="1500" b="1" i="1" dirty="0" smtClean="0">
                <a:solidFill>
                  <a:srgbClr val="006600"/>
                </a:solidFill>
              </a:rPr>
              <a:t>, </a:t>
            </a:r>
            <a:r>
              <a:rPr lang="pt-BR" sz="1500" b="1" i="1" dirty="0" err="1" smtClean="0">
                <a:solidFill>
                  <a:srgbClr val="006600"/>
                </a:solidFill>
              </a:rPr>
              <a:t>regExp</a:t>
            </a:r>
            <a:r>
              <a:rPr lang="pt-BR" sz="1500" b="1" i="1" dirty="0" smtClean="0">
                <a:solidFill>
                  <a:srgbClr val="006600"/>
                </a:solidFill>
              </a:rPr>
              <a:t>, status, string.</a:t>
            </a:r>
            <a:endParaRPr lang="pt-BR" sz="2000" b="1" i="1" dirty="0" smtClean="0">
              <a:solidFill>
                <a:srgbClr val="006600"/>
              </a:solidFill>
            </a:endParaRP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Identificadores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Nomenclatura utilizada (funções e variáveis): </a:t>
            </a:r>
            <a:r>
              <a:rPr lang="pt-BR" sz="2000" dirty="0" err="1" smtClean="0"/>
              <a:t>CamelCase</a:t>
            </a:r>
            <a:endParaRPr lang="pt-BR" sz="2000" dirty="0" smtClean="0"/>
          </a:p>
          <a:p>
            <a:pPr lvl="1" algn="just">
              <a:lnSpc>
                <a:spcPct val="160000"/>
              </a:lnSpc>
            </a:pPr>
            <a:r>
              <a:rPr lang="pt-BR" sz="1600" u="sng" dirty="0" smtClean="0"/>
              <a:t>Exemplo</a:t>
            </a:r>
            <a:r>
              <a:rPr lang="pt-BR" sz="1600" dirty="0" smtClean="0"/>
              <a:t>: </a:t>
            </a:r>
            <a:r>
              <a:rPr lang="pt-BR" sz="1600" dirty="0" err="1" smtClean="0"/>
              <a:t>nomeVariavel</a:t>
            </a:r>
            <a:r>
              <a:rPr lang="pt-BR" sz="1600" dirty="0" smtClean="0"/>
              <a:t>, </a:t>
            </a:r>
            <a:r>
              <a:rPr lang="pt-BR" sz="1600" dirty="0" err="1" smtClean="0"/>
              <a:t>salarioFuncionario</a:t>
            </a:r>
            <a:r>
              <a:rPr lang="pt-BR" sz="1600" dirty="0" smtClean="0"/>
              <a:t>, </a:t>
            </a:r>
            <a:r>
              <a:rPr lang="pt-BR" sz="1600" dirty="0" err="1" smtClean="0"/>
              <a:t>etc</a:t>
            </a: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Notação </a:t>
            </a:r>
            <a:r>
              <a:rPr lang="pt-BR" sz="2000" dirty="0" err="1" smtClean="0"/>
              <a:t>Jscript</a:t>
            </a:r>
            <a:r>
              <a:rPr lang="pt-BR" sz="2000" dirty="0" smtClean="0"/>
              <a:t> muito utilizada: húngara</a:t>
            </a:r>
          </a:p>
          <a:p>
            <a:pPr lvl="1" algn="just">
              <a:lnSpc>
                <a:spcPct val="160000"/>
              </a:lnSpc>
            </a:pPr>
            <a:r>
              <a:rPr lang="pt-BR" sz="1600" u="sng" dirty="0" smtClean="0"/>
              <a:t>Exemplo</a:t>
            </a:r>
            <a:r>
              <a:rPr lang="pt-BR" sz="1600" dirty="0" smtClean="0"/>
              <a:t>: </a:t>
            </a:r>
            <a:r>
              <a:rPr lang="pt-BR" sz="1600" dirty="0" err="1" smtClean="0"/>
              <a:t>strNomeFunc</a:t>
            </a:r>
            <a:r>
              <a:rPr lang="pt-BR" sz="1600" dirty="0" smtClean="0"/>
              <a:t>, </a:t>
            </a:r>
            <a:r>
              <a:rPr lang="pt-BR" sz="1600" dirty="0" err="1" smtClean="0"/>
              <a:t>intSalario</a:t>
            </a:r>
            <a:r>
              <a:rPr lang="pt-BR" sz="1600" dirty="0" smtClean="0"/>
              <a:t>, etc.</a:t>
            </a:r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r>
              <a:rPr lang="pt-BR" sz="1800" dirty="0" smtClean="0"/>
              <a:t>OBS: As notações JavaScript mais novas invariavelmente usam a notação </a:t>
            </a:r>
            <a:r>
              <a:rPr lang="pt-BR" sz="1800" dirty="0" err="1" smtClean="0"/>
              <a:t>CamelCase</a:t>
            </a: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Identificadores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err="1" smtClean="0"/>
              <a:t>JavaScript</a:t>
            </a:r>
            <a:r>
              <a:rPr lang="pt-BR" sz="1800" dirty="0" smtClean="0"/>
              <a:t> utiliza funções para gerenciar o escopo do código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Uma variável declarada dentro de uma função é local para a função e não disponível fora da </a:t>
            </a:r>
            <a:r>
              <a:rPr lang="pt-BR" sz="1800" dirty="0" smtClean="0"/>
              <a:t>função (sem uso do var)</a:t>
            </a: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Variáveis locais são declaradas fora de qualquer função ou simplesmente utilizadas sem estarem declaradas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b="1" dirty="0" smtClean="0">
                <a:solidFill>
                  <a:srgbClr val="FF0000"/>
                </a:solidFill>
              </a:rPr>
              <a:t>Demonstrações</a:t>
            </a:r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b="1" dirty="0" smtClean="0">
                <a:solidFill>
                  <a:srgbClr val="FF0000"/>
                </a:solidFill>
              </a:rPr>
              <a:t>Demonstrações (o que será exibido?)</a:t>
            </a:r>
            <a:endParaRPr lang="pt-BR" sz="1800" b="1" dirty="0" smtClean="0">
              <a:solidFill>
                <a:srgbClr val="FF0000"/>
              </a:solidFill>
            </a:endParaRPr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1" y="2133949"/>
            <a:ext cx="2919654" cy="2144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95" y="2133949"/>
            <a:ext cx="2685459" cy="21441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4996" y="444919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Nada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3620" y="44528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10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101" y="2133949"/>
            <a:ext cx="2643723" cy="2144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280" y="444919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Nada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092" y="1556792"/>
            <a:ext cx="847738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4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Problemas com variáveis globais:</a:t>
            </a:r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2118342"/>
            <a:ext cx="84146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717032"/>
            <a:ext cx="364540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717032"/>
            <a:ext cx="2522851" cy="112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Ao término da disciplina ...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en-US" sz="1600" b="1" dirty="0" err="1" smtClean="0"/>
              <a:t>Criar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jogos</a:t>
            </a:r>
            <a:r>
              <a:rPr lang="en-US" sz="1600" dirty="0" smtClean="0"/>
              <a:t> (Ex: </a:t>
            </a:r>
            <a:r>
              <a:rPr lang="en-US" sz="1600" dirty="0" smtClean="0">
                <a:hlinkClick r:id="rId3" action="ppaction://hlinkfile"/>
              </a:rPr>
              <a:t>Space invaders</a:t>
            </a:r>
            <a:r>
              <a:rPr lang="en-US" sz="1600" dirty="0" smtClean="0"/>
              <a:t>. Jogo </a:t>
            </a:r>
            <a:r>
              <a:rPr lang="en-US" sz="1600" dirty="0" err="1" smtClean="0"/>
              <a:t>criado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Rodrigo Fonseca, </a:t>
            </a:r>
            <a:r>
              <a:rPr lang="en-US" sz="1600" dirty="0" err="1" smtClean="0"/>
              <a:t>aluno</a:t>
            </a:r>
            <a:r>
              <a:rPr lang="en-US" sz="1600" dirty="0" smtClean="0"/>
              <a:t> do </a:t>
            </a:r>
            <a:r>
              <a:rPr lang="en-US" sz="1600" dirty="0" err="1" smtClean="0"/>
              <a:t>curso</a:t>
            </a:r>
            <a:r>
              <a:rPr lang="en-US" sz="1600" dirty="0" smtClean="0"/>
              <a:t> de Sistemas para Internet do IFTM, </a:t>
            </a:r>
            <a:r>
              <a:rPr lang="en-US" sz="1600" dirty="0" err="1" smtClean="0"/>
              <a:t>Uberlândia</a:t>
            </a:r>
            <a:r>
              <a:rPr lang="en-US" sz="1600" dirty="0" smtClean="0"/>
              <a:t> Centro no </a:t>
            </a:r>
            <a:r>
              <a:rPr lang="en-US" sz="1600" dirty="0" err="1" smtClean="0"/>
              <a:t>período</a:t>
            </a:r>
            <a:r>
              <a:rPr lang="en-US" sz="1600" dirty="0" smtClean="0"/>
              <a:t> 2013/1)</a:t>
            </a:r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/>
              <a:t>Realizar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validação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formulários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>
                <a:hlinkClick r:id="rId4"/>
              </a:rPr>
              <a:t>Criar</a:t>
            </a:r>
            <a:r>
              <a:rPr lang="en-US" sz="1600" b="1" dirty="0" smtClean="0">
                <a:hlinkClick r:id="rId4"/>
              </a:rPr>
              <a:t> </a:t>
            </a:r>
            <a:r>
              <a:rPr lang="en-US" sz="1600" b="1" dirty="0" err="1" smtClean="0">
                <a:hlinkClick r:id="rId4"/>
              </a:rPr>
              <a:t>máscaras</a:t>
            </a:r>
            <a:r>
              <a:rPr lang="en-US" sz="1600" b="1" dirty="0" smtClean="0">
                <a:hlinkClick r:id="rId4"/>
              </a:rPr>
              <a:t> em </a:t>
            </a:r>
            <a:r>
              <a:rPr lang="en-US" sz="1600" b="1" dirty="0" err="1" smtClean="0">
                <a:hlinkClick r:id="rId4"/>
              </a:rPr>
              <a:t>campos</a:t>
            </a:r>
            <a:r>
              <a:rPr lang="en-US" sz="1600" b="1" dirty="0" smtClean="0">
                <a:hlinkClick r:id="rId4"/>
              </a:rPr>
              <a:t> de </a:t>
            </a:r>
            <a:r>
              <a:rPr lang="en-US" sz="1600" b="1" dirty="0" err="1" smtClean="0">
                <a:hlinkClick r:id="rId4"/>
              </a:rPr>
              <a:t>formulários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/>
              <a:t>Alterar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dinâmicamente</a:t>
            </a:r>
            <a:r>
              <a:rPr lang="en-US" sz="1600" b="1" dirty="0" smtClean="0"/>
              <a:t> o CSS de </a:t>
            </a:r>
            <a:r>
              <a:rPr lang="en-US" sz="1600" b="1" dirty="0" err="1" smtClean="0"/>
              <a:t>uma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página</a:t>
            </a:r>
            <a:r>
              <a:rPr lang="en-US" sz="1600" b="1" dirty="0" smtClean="0"/>
              <a:t> web</a:t>
            </a:r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>
                <a:hlinkClick r:id="rId5"/>
              </a:rPr>
              <a:t>Gravar</a:t>
            </a:r>
            <a:r>
              <a:rPr lang="en-US" sz="1600" b="1" dirty="0" smtClean="0">
                <a:hlinkClick r:id="rId5"/>
              </a:rPr>
              <a:t> de </a:t>
            </a:r>
            <a:r>
              <a:rPr lang="en-US" sz="1600" b="1" dirty="0" err="1" smtClean="0">
                <a:hlinkClick r:id="rId5"/>
              </a:rPr>
              <a:t>informações</a:t>
            </a:r>
            <a:r>
              <a:rPr lang="en-US" sz="1600" b="1" dirty="0" smtClean="0">
                <a:hlinkClick r:id="rId5"/>
              </a:rPr>
              <a:t> </a:t>
            </a:r>
            <a:r>
              <a:rPr lang="en-US" sz="1600" b="1" dirty="0" err="1" smtClean="0">
                <a:hlinkClick r:id="rId5"/>
              </a:rPr>
              <a:t>na</a:t>
            </a:r>
            <a:r>
              <a:rPr lang="en-US" sz="1600" b="1" dirty="0" smtClean="0">
                <a:hlinkClick r:id="rId5"/>
              </a:rPr>
              <a:t> </a:t>
            </a:r>
            <a:r>
              <a:rPr lang="en-US" sz="1600" b="1" dirty="0" err="1" smtClean="0">
                <a:hlinkClick r:id="rId5"/>
              </a:rPr>
              <a:t>máquina</a:t>
            </a:r>
            <a:r>
              <a:rPr lang="en-US" sz="1600" b="1" dirty="0" smtClean="0">
                <a:hlinkClick r:id="rId5"/>
              </a:rPr>
              <a:t> do </a:t>
            </a:r>
            <a:r>
              <a:rPr lang="en-US" sz="1600" b="1" dirty="0" err="1" smtClean="0">
                <a:hlinkClick r:id="rId5"/>
              </a:rPr>
              <a:t>usuário</a:t>
            </a:r>
            <a:r>
              <a:rPr lang="en-US" sz="1600" b="1" dirty="0" smtClean="0">
                <a:hlinkClick r:id="rId5"/>
              </a:rPr>
              <a:t> (cookies)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>
                <a:hlinkClick r:id="rId6"/>
              </a:rPr>
              <a:t>Criar</a:t>
            </a:r>
            <a:r>
              <a:rPr lang="en-US" sz="1600" b="1" dirty="0" smtClean="0">
                <a:hlinkClick r:id="rId6"/>
              </a:rPr>
              <a:t> slide show de </a:t>
            </a:r>
            <a:r>
              <a:rPr lang="en-US" sz="1600" b="1" dirty="0" err="1" smtClean="0">
                <a:hlinkClick r:id="rId6"/>
              </a:rPr>
              <a:t>fotografias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smtClean="0">
                <a:hlinkClick r:id="rId7"/>
              </a:rPr>
              <a:t>Utilizar </a:t>
            </a:r>
            <a:r>
              <a:rPr lang="en-US" sz="1600" b="1" dirty="0" err="1" smtClean="0">
                <a:hlinkClick r:id="rId7"/>
              </a:rPr>
              <a:t>temporizadores</a:t>
            </a:r>
            <a:r>
              <a:rPr lang="en-US" sz="1600" b="1" dirty="0" smtClean="0">
                <a:hlinkClick r:id="rId7"/>
              </a:rPr>
              <a:t> em páginas web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r>
              <a:rPr lang="en-US" sz="1600" b="1" dirty="0" err="1" smtClean="0"/>
              <a:t>Aprender</a:t>
            </a:r>
            <a:r>
              <a:rPr lang="en-US" sz="1600" b="1" dirty="0" smtClean="0"/>
              <a:t> a </a:t>
            </a:r>
            <a:r>
              <a:rPr lang="en-US" sz="1600" b="1" dirty="0" err="1" smtClean="0"/>
              <a:t>compor</a:t>
            </a:r>
            <a:r>
              <a:rPr lang="en-US" sz="1600" b="1" dirty="0" smtClean="0"/>
              <a:t> as cores de um website, </a:t>
            </a:r>
            <a:r>
              <a:rPr lang="en-US" sz="1600" b="1" dirty="0" err="1" smtClean="0"/>
              <a:t>fundamentos</a:t>
            </a:r>
            <a:r>
              <a:rPr lang="en-US" sz="1600" b="1" dirty="0" smtClean="0"/>
              <a:t> de web design, </a:t>
            </a:r>
            <a:r>
              <a:rPr lang="en-US" sz="1600" b="1" dirty="0" err="1" smtClean="0"/>
              <a:t>etc</a:t>
            </a:r>
            <a:endParaRPr lang="en-US" sz="1600" b="1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2" algn="just">
              <a:lnSpc>
                <a:spcPct val="160000"/>
              </a:lnSpc>
            </a:pPr>
            <a:endParaRPr lang="pt-BR" sz="14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9997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042" y="1412776"/>
            <a:ext cx="846969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367" y="4293096"/>
            <a:ext cx="279250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2479" y="3861048"/>
            <a:ext cx="8047953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4978896" cy="453996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Efeitos colaterais quando se esquece o var:</a:t>
            </a:r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x, y e z são variáveis globais?</a:t>
            </a:r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Porque apenas a primeira mensagem 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pt-BR" sz="1800" dirty="0" smtClean="0"/>
              <a:t>é </a:t>
            </a:r>
            <a:r>
              <a:rPr lang="pt-BR" sz="1800" b="1" dirty="0" err="1" smtClean="0"/>
              <a:t>false</a:t>
            </a:r>
            <a:r>
              <a:rPr lang="pt-BR" sz="1800" dirty="0" smtClean="0"/>
              <a:t>?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pt-BR" sz="1800" dirty="0" smtClean="0"/>
              <a:t>    R: </a:t>
            </a:r>
            <a:r>
              <a:rPr lang="en-US" sz="1800" i="1" dirty="0" smtClean="0"/>
              <a:t>This shows that implied </a:t>
            </a:r>
            <a:r>
              <a:rPr lang="en-US" sz="1800" i="1" dirty="0" err="1" smtClean="0"/>
              <a:t>globals</a:t>
            </a:r>
            <a:r>
              <a:rPr lang="en-US" sz="1800" i="1" dirty="0" smtClean="0"/>
              <a:t> are technically not real variables, but they are properties of the global object. Properties can be deleted with the delete operator whereas variables cannot</a:t>
            </a:r>
            <a:endParaRPr lang="pt-BR" sz="1800" i="1" dirty="0" smtClean="0"/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628800"/>
            <a:ext cx="317109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3996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Uso do padrão var: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Boa prática: declaração + inicialização da variável com algum valor.</a:t>
            </a:r>
          </a:p>
          <a:p>
            <a:pPr lvl="0" algn="just">
              <a:lnSpc>
                <a:spcPct val="150000"/>
              </a:lnSpc>
            </a:pPr>
            <a:endParaRPr lang="pt-BR" sz="1800" i="1" dirty="0" smtClean="0"/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9262" y="1901194"/>
            <a:ext cx="441535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locais e globais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0072" y="6505599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Livro: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</a:t>
            </a:r>
            <a:r>
              <a:rPr lang="pt-BR" sz="1400" dirty="0" err="1" smtClean="0"/>
              <a:t>Patterns</a:t>
            </a:r>
            <a:r>
              <a:rPr lang="pt-BR" sz="1400" dirty="0" smtClean="0"/>
              <a:t>. </a:t>
            </a:r>
            <a:r>
              <a:rPr lang="pt-BR" sz="1400" dirty="0" err="1" smtClean="0"/>
              <a:t>Stoyan</a:t>
            </a:r>
            <a:r>
              <a:rPr lang="pt-BR" sz="1400" dirty="0" smtClean="0"/>
              <a:t> </a:t>
            </a:r>
            <a:r>
              <a:rPr lang="pt-BR" sz="1400" dirty="0" err="1" smtClean="0"/>
              <a:t>Stefanov</a:t>
            </a:r>
            <a:endParaRPr lang="pt-BR" sz="1400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Quais mensagens serão exibidas pelo código abaixo (esquerda)?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Para evitar esta confusão, o que deve ser feito? (Veja código: direita)</a:t>
            </a:r>
            <a:endParaRPr lang="pt-BR" sz="1800" i="1" dirty="0" smtClean="0"/>
          </a:p>
          <a:p>
            <a:pPr lvl="0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20888"/>
            <a:ext cx="3600400" cy="2025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420888"/>
            <a:ext cx="4840538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996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 smtClean="0"/>
              <a:t>Define o escopo de uma variável como local, caso contrário, será considerada uma variável global.</a:t>
            </a:r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0" algn="just">
              <a:lnSpc>
                <a:spcPct val="150000"/>
              </a:lnSpc>
            </a:pPr>
            <a:r>
              <a:rPr lang="pt-BR" sz="1800" b="1" dirty="0" smtClean="0"/>
              <a:t>OBS</a:t>
            </a:r>
            <a:r>
              <a:rPr lang="pt-BR" sz="1800" dirty="0" smtClean="0"/>
              <a:t>: Evitar o uso de variáveis globais.</a:t>
            </a:r>
          </a:p>
          <a:p>
            <a:pPr lvl="0" algn="just">
              <a:lnSpc>
                <a:spcPct val="150000"/>
              </a:lnSpc>
            </a:pPr>
            <a:r>
              <a:rPr lang="pt-BR" sz="1800" dirty="0" smtClean="0"/>
              <a:t>Em caso de uso de variáveis globais usar um identificador de fácil identificação. Sugestão: </a:t>
            </a:r>
            <a:r>
              <a:rPr lang="pt-BR" sz="1800" dirty="0" err="1" smtClean="0"/>
              <a:t>g_nome</a:t>
            </a:r>
            <a:r>
              <a:rPr lang="pt-BR" sz="1800" dirty="0" smtClean="0"/>
              <a:t>, </a:t>
            </a:r>
            <a:r>
              <a:rPr lang="pt-BR" sz="1800" dirty="0" err="1" smtClean="0"/>
              <a:t>g_salarioFunc</a:t>
            </a:r>
            <a:r>
              <a:rPr lang="pt-BR" sz="1800" dirty="0" smtClean="0"/>
              <a:t>, etc.</a:t>
            </a:r>
            <a:endParaRPr lang="pt-BR" sz="1400" dirty="0" smtClean="0"/>
          </a:p>
          <a:p>
            <a:pPr lvl="0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800" dirty="0" smtClean="0"/>
          </a:p>
          <a:p>
            <a:pPr lvl="1" algn="just">
              <a:lnSpc>
                <a:spcPct val="150000"/>
              </a:lnSpc>
            </a:pPr>
            <a:endParaRPr lang="pt-BR" sz="14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5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400" dirty="0" smtClean="0"/>
          </a:p>
          <a:p>
            <a:pPr lvl="1" algn="just">
              <a:lnSpc>
                <a:spcPct val="150000"/>
              </a:lnSpc>
            </a:pPr>
            <a:endParaRPr lang="pt-BR" sz="2400" dirty="0" smtClean="0"/>
          </a:p>
          <a:p>
            <a:pPr lvl="0" algn="just">
              <a:lnSpc>
                <a:spcPct val="15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Palavra-chave</a:t>
            </a:r>
            <a:r>
              <a:rPr lang="pt-BR" dirty="0" smtClean="0"/>
              <a:t> “var”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483768" y="2708920"/>
            <a:ext cx="4320480" cy="11521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Demonstração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JavaScript tem apenas três tipos primitivos de dados: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string, </a:t>
            </a:r>
            <a:r>
              <a:rPr lang="pt-BR" sz="1600" dirty="0" err="1" smtClean="0"/>
              <a:t>numeric</a:t>
            </a:r>
            <a:r>
              <a:rPr lang="pt-BR" sz="1600" dirty="0" smtClean="0"/>
              <a:t> e </a:t>
            </a:r>
            <a:r>
              <a:rPr lang="pt-BR" sz="1600" dirty="0" err="1" smtClean="0"/>
              <a:t>boolean</a:t>
            </a: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1800" dirty="0" smtClean="0"/>
              <a:t>JavaScript também contém os seguintes objetos internos: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String, </a:t>
            </a:r>
            <a:r>
              <a:rPr lang="pt-BR" sz="1600" dirty="0" err="1" smtClean="0"/>
              <a:t>Number</a:t>
            </a:r>
            <a:r>
              <a:rPr lang="pt-BR" sz="1600" dirty="0" smtClean="0"/>
              <a:t> e </a:t>
            </a:r>
            <a:r>
              <a:rPr lang="pt-BR" sz="1600" dirty="0" err="1" smtClean="0"/>
              <a:t>Boolean</a:t>
            </a:r>
            <a:r>
              <a:rPr lang="pt-BR" sz="1600" dirty="0" smtClean="0"/>
              <a:t> (possuem propriedades e métodos )</a:t>
            </a:r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  <a:p>
            <a:pPr lvl="1" algn="just">
              <a:lnSpc>
                <a:spcPct val="160000"/>
              </a:lnSpc>
            </a:pPr>
            <a:endParaRPr lang="pt-BR" sz="2800" dirty="0" smtClean="0"/>
          </a:p>
          <a:p>
            <a:pPr lvl="0" algn="just">
              <a:lnSpc>
                <a:spcPct val="16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1560" y="3645024"/>
            <a:ext cx="8208912" cy="2664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</a:pPr>
            <a:r>
              <a:rPr lang="pt-BR" b="1" dirty="0" smtClean="0"/>
              <a:t>As duas classes acima estão intimamente relacionadas. Como assim?</a:t>
            </a:r>
          </a:p>
          <a:p>
            <a:pPr algn="ctr">
              <a:lnSpc>
                <a:spcPct val="160000"/>
              </a:lnSpc>
            </a:pPr>
            <a:r>
              <a:rPr lang="pt-BR" dirty="0" smtClean="0"/>
              <a:t>O objeto String envolve o tipo primitivo string, assim como os objetos </a:t>
            </a:r>
            <a:r>
              <a:rPr lang="pt-BR" dirty="0" err="1" smtClean="0"/>
              <a:t>Number</a:t>
            </a:r>
            <a:r>
              <a:rPr lang="pt-BR" dirty="0" smtClean="0"/>
              <a:t> e </a:t>
            </a:r>
            <a:r>
              <a:rPr lang="pt-BR" dirty="0" err="1" smtClean="0"/>
              <a:t>Boolean</a:t>
            </a:r>
            <a:r>
              <a:rPr lang="pt-BR" dirty="0" smtClean="0"/>
              <a:t> o fazem com seus tipos de dados primitivos individuais, </a:t>
            </a:r>
            <a:r>
              <a:rPr lang="pt-BR" dirty="0" err="1" smtClean="0"/>
              <a:t>numeric</a:t>
            </a:r>
            <a:r>
              <a:rPr lang="pt-BR" dirty="0" smtClean="0"/>
              <a:t> e </a:t>
            </a:r>
            <a:r>
              <a:rPr lang="pt-BR" dirty="0" err="1" smtClean="0"/>
              <a:t>boolean</a:t>
            </a:r>
            <a:r>
              <a:rPr lang="pt-BR" dirty="0" smtClean="0"/>
              <a:t>, respectivamente.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primitivos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67544" y="1368152"/>
            <a:ext cx="8208912" cy="5301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60000"/>
              </a:lnSpc>
            </a:pPr>
            <a:r>
              <a:rPr lang="pt-BR" b="1" dirty="0" smtClean="0"/>
              <a:t>Para ficar mais claro, veja o exemplo abaixo:</a:t>
            </a:r>
          </a:p>
          <a:p>
            <a:pPr algn="ctr">
              <a:lnSpc>
                <a:spcPct val="160000"/>
              </a:lnSpc>
            </a:pPr>
            <a:endParaRPr lang="pt-BR" sz="1200" b="1" dirty="0" smtClean="0"/>
          </a:p>
          <a:p>
            <a:pPr>
              <a:lnSpc>
                <a:spcPct val="16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nome = “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wilton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lnSpc>
                <a:spcPct val="160000"/>
              </a:lnSpc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nomeMaiusculas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nome.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60000"/>
              </a:lnSpc>
            </a:pPr>
            <a:endParaRPr lang="pt-BR" sz="1200" dirty="0" smtClean="0"/>
          </a:p>
          <a:p>
            <a:pPr>
              <a:lnSpc>
                <a:spcPct val="150000"/>
              </a:lnSpc>
            </a:pPr>
            <a:r>
              <a:rPr lang="pt-BR" sz="1600" dirty="0" smtClean="0"/>
              <a:t>No trecho de código acima, quando o método </a:t>
            </a:r>
            <a:r>
              <a:rPr lang="pt-BR" sz="1600" dirty="0" err="1" smtClean="0"/>
              <a:t>toUpperCase</a:t>
            </a:r>
            <a:r>
              <a:rPr lang="pt-BR" sz="1600" dirty="0" smtClean="0"/>
              <a:t> é chamado por “nome.”, um objeto é criado para envolver a string e a seguir processar a chamada do método antes que o objeto seja descartado. Para todos os propósitos, nome se parece com um objeto e atua como um objeto ao chamar o método, mas é um tipo primitivo.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Quando uma variável é identificada como string?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Valor atribuído a variável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Contexto de seu uso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Representação: aspas dupla (“...”) ou simples (‘...’)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Exemplos: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primitivo </a:t>
            </a:r>
            <a:r>
              <a:rPr lang="pt-BR" u="sng" dirty="0" smtClean="0"/>
              <a:t>string</a:t>
            </a:r>
            <a:endParaRPr lang="pt-BR" u="sng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971600" y="4077072"/>
            <a:ext cx="7416824" cy="2520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var teste = “”;                                   // string vazia</a:t>
            </a:r>
          </a:p>
          <a:p>
            <a:r>
              <a:rPr lang="pt-BR" dirty="0" smtClean="0"/>
              <a:t>var teste = ‘’;                                   // string vazia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de Paula Filho”;   // Ok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de ‘Paula’ Filho”  // Ok</a:t>
            </a:r>
          </a:p>
          <a:p>
            <a:r>
              <a:rPr lang="pt-BR" dirty="0" smtClean="0"/>
              <a:t>var teste = ‘</a:t>
            </a:r>
            <a:r>
              <a:rPr lang="pt-BR" dirty="0" err="1" smtClean="0"/>
              <a:t>Wilton</a:t>
            </a:r>
            <a:r>
              <a:rPr lang="pt-BR" dirty="0" smtClean="0"/>
              <a:t> de “Paula” Filho’  // Ok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de “</a:t>
            </a:r>
            <a:r>
              <a:rPr lang="pt-BR" dirty="0" err="1" smtClean="0"/>
              <a:t>paula</a:t>
            </a:r>
            <a:r>
              <a:rPr lang="pt-BR" dirty="0" smtClean="0"/>
              <a:t>” filho”; // Erro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de \</a:t>
            </a:r>
            <a:r>
              <a:rPr lang="pt-BR" dirty="0" err="1" smtClean="0"/>
              <a:t>nPaula</a:t>
            </a:r>
            <a:r>
              <a:rPr lang="pt-BR" dirty="0" smtClean="0"/>
              <a:t> Filho // Ok. Duas linhas</a:t>
            </a:r>
          </a:p>
          <a:p>
            <a:r>
              <a:rPr lang="pt-BR" dirty="0" smtClean="0"/>
              <a:t>var teste = “</a:t>
            </a:r>
            <a:r>
              <a:rPr lang="pt-BR" dirty="0" err="1" smtClean="0"/>
              <a:t>Wilton</a:t>
            </a:r>
            <a:r>
              <a:rPr lang="pt-BR" dirty="0" smtClean="0"/>
              <a:t> \“de\”  Paula”     // 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uma variável contendo o seguinte texto: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Crie um script para imprimir em uma caixa de diálogo apenas a palavra Mineiro.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11560" y="2276872"/>
            <a:ext cx="7920880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“Instituto Federal do Triângulo Mineiro Uberlândia Centro”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Peça ao usuário para informar as seguintes informações: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Uma frase e</a:t>
            </a:r>
          </a:p>
          <a:p>
            <a:pPr marL="736092" lvl="1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pt-BR" sz="1600" dirty="0" smtClean="0"/>
              <a:t>Uma palavra contido no texto.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OBS: Utilize um </a:t>
            </a:r>
            <a:r>
              <a:rPr lang="pt-BR" sz="2000" i="1" dirty="0" err="1" smtClean="0"/>
              <a:t>prompt</a:t>
            </a:r>
            <a:r>
              <a:rPr lang="pt-BR" sz="2000" dirty="0" smtClean="0"/>
              <a:t> para a entrada de dados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Após a entrada de dados, informe ao usuário através de uma caixa de diálogo, a frase modificada sem a presença da primeira ocorrência da palavra no texto.</a:t>
            </a:r>
          </a:p>
          <a:p>
            <a:pPr lvl="0" algn="just">
              <a:lnSpc>
                <a:spcPct val="160000"/>
              </a:lnSpc>
              <a:buNone/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911640" y="1424824"/>
            <a:ext cx="7416824" cy="47525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EXEMPLO:</a:t>
            </a:r>
          </a:p>
          <a:p>
            <a:endParaRPr lang="pt-BR" sz="2400" dirty="0" smtClean="0"/>
          </a:p>
          <a:p>
            <a:pPr algn="just"/>
            <a:r>
              <a:rPr lang="pt-BR" sz="2400" u="sng" dirty="0" smtClean="0"/>
              <a:t>Informe uma frase</a:t>
            </a:r>
            <a:r>
              <a:rPr lang="pt-BR" sz="2400" dirty="0" smtClean="0"/>
              <a:t>: O menino pulou o arame, mas o menino não machucou.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u="sng" dirty="0" smtClean="0"/>
              <a:t>Informe a palavra</a:t>
            </a:r>
            <a:r>
              <a:rPr lang="pt-BR" sz="2400" dirty="0" smtClean="0"/>
              <a:t>: menino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u="sng" dirty="0" smtClean="0"/>
              <a:t>Texto alterado</a:t>
            </a:r>
            <a:r>
              <a:rPr lang="pt-BR" sz="2400" dirty="0" smtClean="0"/>
              <a:t>: O pulou o arame, mas o menino não machucou.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" y="404664"/>
            <a:ext cx="90392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 uma  página web capaz  de  solicitar  o  nome  completo  do  usuário  e  em  seguida exiba,  através  de  uma MENSAGEM  DE  ALERTA,  o nome  informado contendo  apenas letras maiúsculas.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 uma  página  web capaz  de  solicitar  o  nome  completo  do  usuário  e,  em  seguida,  exiba no CORPO DO DOCUMENTO o primeiro nome dele contendo letras maiúsculas e o restante composto apenas por letras minúsculas...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OBS: Proponha pelo menos 3 soluções diferentes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Conversão para strings (implícita)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73993"/>
              </p:ext>
            </p:extLst>
          </p:nvPr>
        </p:nvGraphicFramePr>
        <p:xfrm>
          <a:off x="347622" y="1397000"/>
          <a:ext cx="8424938" cy="52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64"/>
                <a:gridCol w="2216625"/>
                <a:gridCol w="3590349"/>
              </a:tblGrid>
              <a:tr h="37581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Instrução (ões)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Resultado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Observação</a:t>
                      </a:r>
                      <a:endParaRPr lang="pt-BR" sz="14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pt-BR" sz="1400" dirty="0" smtClean="0"/>
                        <a:t>var valor = 10;</a:t>
                      </a:r>
                    </a:p>
                    <a:p>
                      <a:pPr algn="l"/>
                      <a:r>
                        <a:rPr lang="pt-BR" sz="1400" dirty="0" err="1" smtClean="0"/>
                        <a:t>alert</a:t>
                      </a:r>
                      <a:r>
                        <a:rPr lang="pt-BR" sz="1400" dirty="0" smtClean="0"/>
                        <a:t>(valor);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Exibe </a:t>
                      </a:r>
                      <a:r>
                        <a:rPr lang="pt-BR" sz="1400" baseline="0" dirty="0" smtClean="0"/>
                        <a:t>uma mensagem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err="1" smtClean="0"/>
                        <a:t>alert</a:t>
                      </a:r>
                      <a:r>
                        <a:rPr lang="pt-BR" sz="1400" dirty="0" smtClean="0"/>
                        <a:t> espera uma string. Conversão</a:t>
                      </a:r>
                      <a:r>
                        <a:rPr lang="pt-BR" sz="1400" baseline="0" dirty="0" smtClean="0"/>
                        <a:t> implícita.</a:t>
                      </a:r>
                      <a:endParaRPr lang="pt-BR" sz="1400" dirty="0"/>
                    </a:p>
                  </a:txBody>
                  <a:tcPr/>
                </a:tc>
              </a:tr>
              <a:tr h="866725">
                <a:tc>
                  <a:txBody>
                    <a:bodyPr/>
                    <a:lstStyle/>
                    <a:p>
                      <a:pPr algn="l"/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var</a:t>
                      </a:r>
                      <a:r>
                        <a:rPr lang="pt-BR" sz="1400" baseline="0" dirty="0" smtClean="0"/>
                        <a:t> valor = 14;</a:t>
                      </a:r>
                    </a:p>
                    <a:p>
                      <a:pPr algn="l"/>
                      <a:r>
                        <a:rPr lang="pt-BR" sz="1400" baseline="0" dirty="0" smtClean="0"/>
                        <a:t>var </a:t>
                      </a:r>
                      <a:r>
                        <a:rPr lang="pt-BR" sz="1400" baseline="0" dirty="0" err="1" smtClean="0"/>
                        <a:t>msg</a:t>
                      </a:r>
                      <a:r>
                        <a:rPr lang="pt-BR" sz="1400" baseline="0" dirty="0" smtClean="0"/>
                        <a:t> = “</a:t>
                      </a:r>
                      <a:r>
                        <a:rPr lang="pt-BR" sz="1400" baseline="0" dirty="0" err="1" smtClean="0"/>
                        <a:t>Nro</a:t>
                      </a:r>
                      <a:r>
                        <a:rPr lang="pt-BR" sz="1400" baseline="0" dirty="0" smtClean="0"/>
                        <a:t> =” + valor;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 smtClean="0"/>
                    </a:p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“</a:t>
                      </a:r>
                      <a:r>
                        <a:rPr lang="pt-BR" sz="1400" dirty="0" err="1" smtClean="0"/>
                        <a:t>Nro</a:t>
                      </a:r>
                      <a:r>
                        <a:rPr lang="pt-BR" sz="1400" baseline="0" dirty="0" smtClean="0"/>
                        <a:t> = 14”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Conversão implícita. O operador + (concatenação neste caso) informa ao mecanismo de </a:t>
                      </a:r>
                      <a:r>
                        <a:rPr lang="pt-BR" sz="1400" dirty="0" err="1" smtClean="0"/>
                        <a:t>scripting</a:t>
                      </a:r>
                      <a:r>
                        <a:rPr lang="pt-BR" sz="1400" dirty="0" smtClean="0"/>
                        <a:t> para converter o</a:t>
                      </a:r>
                      <a:r>
                        <a:rPr lang="pt-BR" sz="1400" baseline="0" dirty="0" smtClean="0"/>
                        <a:t> conteúdo da variável </a:t>
                      </a:r>
                      <a:r>
                        <a:rPr lang="pt-BR" sz="1400" dirty="0" smtClean="0"/>
                        <a:t>valor em string.</a:t>
                      </a:r>
                      <a:endParaRPr lang="pt-BR" sz="1400" dirty="0"/>
                    </a:p>
                  </a:txBody>
                  <a:tcPr/>
                </a:tc>
              </a:tr>
              <a:tr h="866725">
                <a:tc>
                  <a:txBody>
                    <a:bodyPr/>
                    <a:lstStyle/>
                    <a:p>
                      <a:pPr algn="l"/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var valor</a:t>
                      </a:r>
                      <a:r>
                        <a:rPr lang="pt-BR" sz="1400" baseline="0" dirty="0" smtClean="0"/>
                        <a:t> = “4” + 3 + 1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“431”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Como o</a:t>
                      </a:r>
                      <a:r>
                        <a:rPr lang="pt-BR" sz="1400" baseline="0" dirty="0" smtClean="0"/>
                        <a:t> primeiro valor é uma string os demais serão tratados como string. </a:t>
                      </a:r>
                      <a:r>
                        <a:rPr lang="pt-BR" sz="1400" baseline="0" dirty="0" err="1" smtClean="0"/>
                        <a:t>Consequência</a:t>
                      </a:r>
                      <a:r>
                        <a:rPr lang="pt-BR" sz="1400" baseline="0" dirty="0" smtClean="0"/>
                        <a:t>: concatenação de strings</a:t>
                      </a:r>
                      <a:endParaRPr lang="pt-BR" sz="1400" dirty="0"/>
                    </a:p>
                  </a:txBody>
                  <a:tcPr/>
                </a:tc>
              </a:tr>
              <a:tr h="766579">
                <a:tc>
                  <a:txBody>
                    <a:bodyPr/>
                    <a:lstStyle/>
                    <a:p>
                      <a:pPr algn="l"/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var valor = 4</a:t>
                      </a:r>
                      <a:r>
                        <a:rPr lang="pt-BR" sz="1400" baseline="0" dirty="0" smtClean="0"/>
                        <a:t> + 3 + “1”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“71”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Soma os dois primeiros valores e por último</a:t>
                      </a:r>
                      <a:r>
                        <a:rPr lang="pt-BR" sz="1400" baseline="0" dirty="0" smtClean="0"/>
                        <a:t> concatena o resultado da soma a string “1”</a:t>
                      </a:r>
                      <a:endParaRPr lang="pt-BR" sz="1400" dirty="0"/>
                    </a:p>
                  </a:txBody>
                  <a:tcPr/>
                </a:tc>
              </a:tr>
              <a:tr h="866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var valor</a:t>
                      </a:r>
                      <a:r>
                        <a:rPr lang="pt-BR" sz="1400" baseline="0" dirty="0" smtClean="0"/>
                        <a:t> = “4” + 3 - 1</a:t>
                      </a:r>
                      <a:endParaRPr lang="pt-BR" sz="1400" dirty="0" smtClean="0"/>
                    </a:p>
                    <a:p>
                      <a:pPr algn="l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“42”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 caso</a:t>
                      </a:r>
                      <a:r>
                        <a:rPr lang="pt-BR" sz="1400" baseline="0" dirty="0" smtClean="0"/>
                        <a:t> de outros operadores (-,/ e *). A operação é feita primeiro e em seguida a concatenação.</a:t>
                      </a:r>
                      <a:endParaRPr lang="pt-BR" sz="1400" dirty="0"/>
                    </a:p>
                  </a:txBody>
                  <a:tcPr/>
                </a:tc>
              </a:tr>
              <a:tr h="866725">
                <a:tc>
                  <a:txBody>
                    <a:bodyPr/>
                    <a:lstStyle/>
                    <a:p>
                      <a:pPr algn="l"/>
                      <a:endParaRPr lang="pt-BR" sz="1400" dirty="0" smtClean="0"/>
                    </a:p>
                    <a:p>
                      <a:pPr algn="l"/>
                      <a:r>
                        <a:rPr lang="pt-BR" sz="1400" dirty="0" smtClean="0"/>
                        <a:t>var valor = “30” * 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 smtClean="0"/>
                    </a:p>
                    <a:p>
                      <a:pPr algn="ctr"/>
                      <a:r>
                        <a:rPr lang="pt-BR" sz="1400" dirty="0" smtClean="0"/>
                        <a:t>60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</a:t>
                      </a:r>
                      <a:r>
                        <a:rPr lang="pt-BR" sz="1400" baseline="0" dirty="0" smtClean="0"/>
                        <a:t> variável valor armazenará um literal do tipo numérico.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3275856" y="2564904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75856" y="3429000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275856" y="4236824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275856" y="5069448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5907076"/>
            <a:ext cx="1584176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Conversão para strings (explícita)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611560" y="1556792"/>
            <a:ext cx="302433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numeric</a:t>
            </a:r>
            <a:endParaRPr lang="pt-BR" sz="20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11560" y="2708920"/>
            <a:ext cx="302433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err="1" smtClean="0"/>
              <a:t>boolean</a:t>
            </a:r>
            <a:endParaRPr lang="pt-BR" sz="2000" dirty="0"/>
          </a:p>
        </p:txBody>
      </p:sp>
      <p:sp>
        <p:nvSpPr>
          <p:cNvPr id="8" name="Seta para a direita 7"/>
          <p:cNvSpPr/>
          <p:nvPr/>
        </p:nvSpPr>
        <p:spPr>
          <a:xfrm>
            <a:off x="3824882" y="1916832"/>
            <a:ext cx="1584176" cy="13681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</a:t>
            </a:r>
          </a:p>
          <a:p>
            <a:pPr algn="ctr"/>
            <a:r>
              <a:rPr lang="pt-BR" dirty="0" smtClean="0"/>
              <a:t>String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5508104" y="2132856"/>
            <a:ext cx="3024336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string</a:t>
            </a:r>
            <a:endParaRPr lang="pt-BR" sz="2000" dirty="0"/>
          </a:p>
        </p:txBody>
      </p:sp>
      <p:sp>
        <p:nvSpPr>
          <p:cNvPr id="10" name="Retângulo 9"/>
          <p:cNvSpPr/>
          <p:nvPr/>
        </p:nvSpPr>
        <p:spPr>
          <a:xfrm>
            <a:off x="509572" y="4035044"/>
            <a:ext cx="8136904" cy="23762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 smtClean="0"/>
          </a:p>
          <a:p>
            <a:r>
              <a:rPr lang="pt-BR" dirty="0" smtClean="0"/>
              <a:t>  var </a:t>
            </a:r>
            <a:r>
              <a:rPr lang="pt-BR" dirty="0" err="1" smtClean="0"/>
              <a:t>nro</a:t>
            </a:r>
            <a:r>
              <a:rPr lang="pt-BR" dirty="0" smtClean="0"/>
              <a:t> = 10;</a:t>
            </a:r>
          </a:p>
          <a:p>
            <a:r>
              <a:rPr lang="pt-BR" dirty="0" smtClean="0"/>
              <a:t>  var </a:t>
            </a:r>
            <a:r>
              <a:rPr lang="pt-BR" dirty="0" err="1" smtClean="0"/>
              <a:t>bol</a:t>
            </a:r>
            <a:r>
              <a:rPr lang="pt-BR" dirty="0" smtClean="0"/>
              <a:t>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var nulo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var nada;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document</a:t>
            </a:r>
            <a:r>
              <a:rPr lang="pt-BR" dirty="0" smtClean="0"/>
              <a:t>.</a:t>
            </a:r>
            <a:r>
              <a:rPr lang="pt-BR" dirty="0" err="1" smtClean="0"/>
              <a:t>write</a:t>
            </a:r>
            <a:r>
              <a:rPr lang="pt-BR" dirty="0" smtClean="0"/>
              <a:t>(String(</a:t>
            </a:r>
            <a:r>
              <a:rPr lang="pt-BR" dirty="0" err="1" smtClean="0"/>
              <a:t>nro</a:t>
            </a:r>
            <a:r>
              <a:rPr lang="pt-BR" dirty="0" smtClean="0"/>
              <a:t>)+String(</a:t>
            </a:r>
            <a:r>
              <a:rPr lang="pt-BR" dirty="0" err="1" smtClean="0"/>
              <a:t>bol</a:t>
            </a:r>
            <a:r>
              <a:rPr lang="pt-BR" dirty="0" smtClean="0"/>
              <a:t>)+String(nulo)+String(nada));</a:t>
            </a:r>
          </a:p>
          <a:p>
            <a:endParaRPr lang="pt-BR" dirty="0" smtClean="0"/>
          </a:p>
          <a:p>
            <a:r>
              <a:rPr lang="pt-BR" b="1" dirty="0" smtClean="0"/>
              <a:t>  Saída produzida</a:t>
            </a:r>
            <a:r>
              <a:rPr lang="pt-BR" dirty="0" smtClean="0"/>
              <a:t>: 10 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 </a:t>
            </a:r>
            <a:r>
              <a:rPr lang="pt-BR" dirty="0" err="1" smtClean="0"/>
              <a:t>undefined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Valores: </a:t>
            </a:r>
            <a:r>
              <a:rPr lang="pt-BR" sz="2000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i="1" dirty="0" err="1" smtClean="0"/>
              <a:t>false</a:t>
            </a:r>
            <a:endParaRPr lang="pt-BR" sz="2000" i="1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Tabela de conversão </a:t>
            </a:r>
            <a:r>
              <a:rPr lang="pt-BR" sz="2000" dirty="0" err="1" smtClean="0"/>
              <a:t>toBoolean</a:t>
            </a: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primitivo </a:t>
            </a:r>
            <a:r>
              <a:rPr lang="pt-BR" u="sng" dirty="0" err="1" smtClean="0"/>
              <a:t>boolean</a:t>
            </a:r>
            <a:endParaRPr lang="pt-BR" u="sng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83568" y="2924944"/>
          <a:ext cx="77768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38884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Entrada (input)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Undefined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Null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Valor</a:t>
                      </a:r>
                      <a:r>
                        <a:rPr lang="pt-BR" baseline="0" dirty="0" smtClean="0"/>
                        <a:t> dele mesmo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Number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False</a:t>
                      </a:r>
                      <a:r>
                        <a:rPr lang="pt-BR" baseline="0" dirty="0" smtClean="0"/>
                        <a:t> se o número for 0 </a:t>
                      </a:r>
                      <a:r>
                        <a:rPr lang="pt-BR" b="1" baseline="0" dirty="0" smtClean="0">
                          <a:solidFill>
                            <a:srgbClr val="FF0000"/>
                          </a:solidFill>
                        </a:rPr>
                        <a:t>ou </a:t>
                      </a:r>
                      <a:r>
                        <a:rPr lang="pt-BR" b="1" baseline="0" dirty="0" err="1" smtClean="0">
                          <a:solidFill>
                            <a:srgbClr val="FF0000"/>
                          </a:solidFill>
                        </a:rPr>
                        <a:t>NaN</a:t>
                      </a:r>
                      <a:r>
                        <a:rPr lang="pt-BR" baseline="0" dirty="0" smtClean="0"/>
                        <a:t>, caso contrário, </a:t>
                      </a:r>
                      <a:r>
                        <a:rPr lang="pt-BR" baseline="0" dirty="0" err="1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False</a:t>
                      </a:r>
                      <a:r>
                        <a:rPr lang="pt-BR" dirty="0" smtClean="0"/>
                        <a:t> se a string for vazia,</a:t>
                      </a:r>
                      <a:r>
                        <a:rPr lang="pt-BR" baseline="0" dirty="0" smtClean="0"/>
                        <a:t> caso contrário, </a:t>
                      </a:r>
                      <a:r>
                        <a:rPr lang="pt-BR" baseline="0" dirty="0" err="1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Object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Conversões explícitas: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Conversão para </a:t>
            </a:r>
            <a:r>
              <a:rPr lang="pt-BR" dirty="0" err="1" smtClean="0"/>
              <a:t>boolean</a:t>
            </a:r>
            <a:endParaRPr lang="pt-BR" u="sng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755576" y="2276872"/>
            <a:ext cx="7704856" cy="3960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var valor = 0;                   // Valor numérico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flag</a:t>
            </a:r>
            <a:r>
              <a:rPr lang="pt-BR" dirty="0" smtClean="0"/>
              <a:t> = </a:t>
            </a:r>
            <a:r>
              <a:rPr lang="pt-BR" dirty="0" err="1" smtClean="0"/>
              <a:t>Boolean</a:t>
            </a:r>
            <a:r>
              <a:rPr lang="pt-BR" dirty="0" smtClean="0"/>
              <a:t>(valor); // Converte valor para </a:t>
            </a:r>
            <a:r>
              <a:rPr lang="pt-BR" dirty="0" err="1" smtClean="0"/>
              <a:t>false</a:t>
            </a:r>
            <a:endParaRPr lang="pt-BR" dirty="0" smtClean="0"/>
          </a:p>
          <a:p>
            <a:r>
              <a:rPr lang="pt-BR" dirty="0" smtClean="0"/>
              <a:t>var </a:t>
            </a:r>
            <a:r>
              <a:rPr lang="pt-BR" dirty="0" err="1" smtClean="0"/>
              <a:t>msg</a:t>
            </a:r>
            <a:r>
              <a:rPr lang="pt-BR" dirty="0" smtClean="0"/>
              <a:t> = “</a:t>
            </a:r>
            <a:r>
              <a:rPr lang="pt-BR" dirty="0" err="1" smtClean="0"/>
              <a:t>Wilton</a:t>
            </a:r>
            <a:r>
              <a:rPr lang="pt-BR" dirty="0" smtClean="0"/>
              <a:t>”;          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result</a:t>
            </a:r>
            <a:r>
              <a:rPr lang="pt-BR" dirty="0" smtClean="0"/>
              <a:t> = </a:t>
            </a:r>
            <a:r>
              <a:rPr lang="pt-BR" dirty="0" err="1" smtClean="0"/>
              <a:t>Boolean</a:t>
            </a:r>
            <a:r>
              <a:rPr lang="pt-BR" dirty="0" smtClean="0"/>
              <a:t>(</a:t>
            </a:r>
            <a:r>
              <a:rPr lang="pt-BR" dirty="0" err="1" smtClean="0"/>
              <a:t>msg</a:t>
            </a:r>
            <a:r>
              <a:rPr lang="pt-BR" dirty="0" smtClean="0"/>
              <a:t>); // Converte </a:t>
            </a:r>
            <a:r>
              <a:rPr lang="pt-BR" dirty="0" err="1" smtClean="0"/>
              <a:t>msg</a:t>
            </a:r>
            <a:r>
              <a:rPr lang="pt-BR" dirty="0" smtClean="0"/>
              <a:t> para </a:t>
            </a:r>
            <a:r>
              <a:rPr lang="pt-BR" dirty="0" err="1" smtClean="0"/>
              <a:t>true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---------- Outras formas de conversão explícita -----------</a:t>
            </a:r>
          </a:p>
          <a:p>
            <a:endParaRPr lang="pt-BR" dirty="0" smtClean="0"/>
          </a:p>
          <a:p>
            <a:r>
              <a:rPr lang="pt-BR" dirty="0" smtClean="0"/>
              <a:t>var valor01 = “1”;</a:t>
            </a:r>
          </a:p>
          <a:p>
            <a:r>
              <a:rPr lang="pt-BR" dirty="0" smtClean="0"/>
              <a:t>var valor02 = 0;</a:t>
            </a:r>
          </a:p>
          <a:p>
            <a:r>
              <a:rPr lang="pt-BR" dirty="0" smtClean="0"/>
              <a:t>var flag01 = !!valor01;</a:t>
            </a:r>
          </a:p>
          <a:p>
            <a:r>
              <a:rPr lang="pt-BR" dirty="0" smtClean="0"/>
              <a:t>var flag02 = !!valor02;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Tipos de dados numéricos em JavaScript são números de ponto flutuante, mas podem ou não ter um componente fracionário</a:t>
            </a:r>
          </a:p>
          <a:p>
            <a:pPr lvl="0" algn="just">
              <a:lnSpc>
                <a:spcPct val="160000"/>
              </a:lnSpc>
            </a:pPr>
            <a:endParaRPr lang="pt-BR" sz="2000" i="1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Se não contiverem um componente decimal ou </a:t>
            </a:r>
            <a:r>
              <a:rPr lang="pt-BR" sz="2000" dirty="0" err="1" smtClean="0"/>
              <a:t>fracional</a:t>
            </a:r>
            <a:r>
              <a:rPr lang="pt-BR" sz="2000" dirty="0" smtClean="0"/>
              <a:t>, são tratados como inteiros (números inteiros de base 10 em uma faixa de -253 a 253)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b="1" dirty="0" smtClean="0"/>
              <a:t>Exemplos</a:t>
            </a:r>
            <a:r>
              <a:rPr lang="pt-BR" sz="2000" dirty="0" smtClean="0"/>
              <a:t>: -1000,  0,  2333,  19.5e-2,  etc.</a:t>
            </a:r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primitivo </a:t>
            </a:r>
            <a:r>
              <a:rPr lang="pt-BR" u="sng" dirty="0" err="1" smtClean="0"/>
              <a:t>number</a:t>
            </a:r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 fontScale="85000" lnSpcReduction="10000"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Embora números maiores sejam suportados, algumas funções podem trabalhar apenas com números na faixa de -2e</a:t>
            </a:r>
            <a:r>
              <a:rPr lang="pt-BR" sz="2000" baseline="30000" dirty="0" smtClean="0"/>
              <a:t>31</a:t>
            </a:r>
            <a:r>
              <a:rPr lang="pt-BR" sz="2000" dirty="0" smtClean="0"/>
              <a:t> a 2e</a:t>
            </a:r>
            <a:r>
              <a:rPr lang="pt-BR" sz="2000" baseline="30000" dirty="0" smtClean="0"/>
              <a:t>31 </a:t>
            </a:r>
            <a:r>
              <a:rPr lang="pt-BR" sz="2000" dirty="0" smtClean="0"/>
              <a:t>(-2,147,483,648 a 2,147,483,648).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err="1" smtClean="0"/>
              <a:t>Infinity</a:t>
            </a:r>
            <a:r>
              <a:rPr lang="pt-BR" sz="2000" dirty="0" smtClean="0"/>
              <a:t> e –</a:t>
            </a:r>
            <a:r>
              <a:rPr lang="pt-BR" sz="2000" dirty="0" err="1" smtClean="0"/>
              <a:t>Infinity</a:t>
            </a: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Notação hexadecimal:  começa com 0 (zero) seguido de x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Exemplo: var valor01 = 0xFFA;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Notação </a:t>
            </a:r>
            <a:r>
              <a:rPr lang="pt-BR" sz="2000" dirty="0" err="1" smtClean="0"/>
              <a:t>octal</a:t>
            </a:r>
            <a:r>
              <a:rPr lang="pt-BR" sz="2000" dirty="0" smtClean="0"/>
              <a:t>: começa com o valor 0 (zero)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Exemplo: valor valor02 = 0532;</a:t>
            </a:r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 primitivo </a:t>
            </a:r>
            <a:r>
              <a:rPr lang="pt-BR" u="sng" dirty="0" err="1" smtClean="0"/>
              <a:t>number</a:t>
            </a:r>
            <a:endParaRPr lang="pt-B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Conversão para número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Conversões explícitas: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55576" y="2276872"/>
            <a:ext cx="7704856" cy="3960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var valor01 = “12”;</a:t>
            </a:r>
          </a:p>
          <a:p>
            <a:r>
              <a:rPr lang="pt-BR" dirty="0" smtClean="0"/>
              <a:t>var valor02 = “12e-3”;</a:t>
            </a:r>
          </a:p>
          <a:p>
            <a:r>
              <a:rPr lang="pt-BR" dirty="0" smtClean="0"/>
              <a:t>var valor03 = “3.14”;</a:t>
            </a:r>
          </a:p>
          <a:p>
            <a:r>
              <a:rPr lang="pt-BR" dirty="0" smtClean="0"/>
              <a:t>var idade = “25 anos”;</a:t>
            </a:r>
          </a:p>
          <a:p>
            <a:r>
              <a:rPr lang="pt-BR" dirty="0" smtClean="0"/>
              <a:t>var </a:t>
            </a:r>
            <a:r>
              <a:rPr lang="pt-BR" dirty="0" err="1" smtClean="0"/>
              <a:t>endereco</a:t>
            </a:r>
            <a:r>
              <a:rPr lang="pt-BR" dirty="0" smtClean="0"/>
              <a:t> = “rua 10”;</a:t>
            </a:r>
          </a:p>
          <a:p>
            <a:endParaRPr lang="pt-BR" dirty="0" smtClean="0"/>
          </a:p>
          <a:p>
            <a:r>
              <a:rPr lang="pt-BR" dirty="0" smtClean="0"/>
              <a:t>var result01 = </a:t>
            </a:r>
            <a:r>
              <a:rPr lang="pt-BR" dirty="0" err="1" smtClean="0"/>
              <a:t>parseInt</a:t>
            </a:r>
            <a:r>
              <a:rPr lang="pt-BR" dirty="0" smtClean="0"/>
              <a:t>(valor01);      // result01 = 12</a:t>
            </a:r>
          </a:p>
          <a:p>
            <a:r>
              <a:rPr lang="pt-BR" dirty="0" smtClean="0"/>
              <a:t>var result02 = </a:t>
            </a:r>
            <a:r>
              <a:rPr lang="pt-BR" dirty="0" err="1" smtClean="0"/>
              <a:t>parseFloat</a:t>
            </a:r>
            <a:r>
              <a:rPr lang="pt-BR" dirty="0" smtClean="0"/>
              <a:t>(valor02);  // result02 = 0.012</a:t>
            </a:r>
          </a:p>
          <a:p>
            <a:r>
              <a:rPr lang="pt-BR" dirty="0" smtClean="0"/>
              <a:t>var result03 = </a:t>
            </a:r>
            <a:r>
              <a:rPr lang="pt-BR" dirty="0" err="1" smtClean="0"/>
              <a:t>parseInt</a:t>
            </a:r>
            <a:r>
              <a:rPr lang="pt-BR" dirty="0" smtClean="0"/>
              <a:t>(valor03);     // result03 = 3</a:t>
            </a:r>
          </a:p>
          <a:p>
            <a:r>
              <a:rPr lang="pt-BR" dirty="0" smtClean="0"/>
              <a:t>var result04 = </a:t>
            </a:r>
            <a:r>
              <a:rPr lang="pt-BR" dirty="0" err="1" smtClean="0"/>
              <a:t>parseInt</a:t>
            </a:r>
            <a:r>
              <a:rPr lang="pt-BR" dirty="0" smtClean="0"/>
              <a:t>(idade);        // result04 = 25</a:t>
            </a:r>
          </a:p>
          <a:p>
            <a:r>
              <a:rPr lang="pt-BR" dirty="0" smtClean="0"/>
              <a:t>var result05 = </a:t>
            </a:r>
            <a:r>
              <a:rPr lang="pt-BR" dirty="0" err="1" smtClean="0"/>
              <a:t>parseInt</a:t>
            </a:r>
            <a:r>
              <a:rPr lang="pt-BR" dirty="0" smtClean="0"/>
              <a:t>(</a:t>
            </a:r>
            <a:r>
              <a:rPr lang="pt-BR" dirty="0" err="1" smtClean="0"/>
              <a:t>endereco</a:t>
            </a:r>
            <a:r>
              <a:rPr lang="pt-BR" dirty="0" smtClean="0"/>
              <a:t>);  // result05 = </a:t>
            </a:r>
            <a:r>
              <a:rPr lang="pt-BR" dirty="0" err="1" smtClean="0"/>
              <a:t>NaN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Variáveis nulas e identificadas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u="sng" dirty="0" err="1" smtClean="0"/>
              <a:t>null</a:t>
            </a:r>
            <a:r>
              <a:rPr lang="pt-BR" sz="2000" dirty="0" smtClean="0"/>
              <a:t>: 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Declarada e valor </a:t>
            </a:r>
            <a:r>
              <a:rPr lang="pt-BR" sz="1600" dirty="0" err="1" smtClean="0"/>
              <a:t>null</a:t>
            </a:r>
            <a:r>
              <a:rPr lang="pt-BR" sz="1600" dirty="0" smtClean="0"/>
              <a:t> atribuído a variável.</a:t>
            </a:r>
          </a:p>
          <a:p>
            <a:pPr lvl="0" algn="just">
              <a:lnSpc>
                <a:spcPct val="160000"/>
              </a:lnSpc>
            </a:pPr>
            <a:r>
              <a:rPr lang="pt-BR" sz="2000" u="sng" dirty="0" err="1" smtClean="0"/>
              <a:t>undefined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Variável declarada mas não inicializada.</a:t>
            </a:r>
          </a:p>
          <a:p>
            <a:pPr algn="just">
              <a:lnSpc>
                <a:spcPct val="160000"/>
              </a:lnSpc>
            </a:pPr>
            <a:r>
              <a:rPr lang="pt-BR" sz="2000" u="sng" dirty="0" smtClean="0"/>
              <a:t>vazia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Não é nula e não está indefinida. É atribuído um valor inicial do tipo “”</a:t>
            </a:r>
          </a:p>
          <a:p>
            <a:pPr algn="just">
              <a:lnSpc>
                <a:spcPct val="160000"/>
              </a:lnSpc>
            </a:pPr>
            <a:r>
              <a:rPr lang="pt-BR" sz="2000" u="sng" dirty="0" err="1" smtClean="0"/>
              <a:t>NaN</a:t>
            </a:r>
            <a:r>
              <a:rPr lang="pt-BR" sz="2000" u="sng" dirty="0" smtClean="0"/>
              <a:t> (</a:t>
            </a:r>
            <a:r>
              <a:rPr lang="pt-BR" sz="2000" u="sng" dirty="0" err="1" smtClean="0"/>
              <a:t>Not</a:t>
            </a:r>
            <a:r>
              <a:rPr lang="pt-BR" sz="2000" u="sng" dirty="0" smtClean="0"/>
              <a:t> a </a:t>
            </a:r>
            <a:r>
              <a:rPr lang="pt-BR" sz="2000" u="sng" dirty="0" err="1" smtClean="0"/>
              <a:t>Number</a:t>
            </a:r>
            <a:r>
              <a:rPr lang="pt-BR" sz="2000" u="sng" dirty="0" smtClean="0"/>
              <a:t>)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smtClean="0"/>
              <a:t>Caso uma variável booleana ou do tipo string não puder ser convertida para número.</a:t>
            </a:r>
          </a:p>
          <a:p>
            <a:pPr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553336"/>
            <a:ext cx="8229600" cy="4467952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600" b="1" dirty="0" err="1" smtClean="0"/>
              <a:t>Javascript</a:t>
            </a:r>
            <a:r>
              <a:rPr lang="pt-BR" sz="1600" dirty="0" smtClean="0"/>
              <a:t>: linguagem de script, </a:t>
            </a:r>
            <a:r>
              <a:rPr lang="pt-BR" sz="1600" dirty="0" err="1" smtClean="0"/>
              <a:t>scripting</a:t>
            </a:r>
            <a:r>
              <a:rPr lang="pt-BR" sz="1600" dirty="0" smtClean="0"/>
              <a:t> ou de extensão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r>
              <a:rPr lang="pt-BR" sz="1600" b="1" dirty="0" smtClean="0"/>
              <a:t>Linguagem de script</a:t>
            </a:r>
            <a:r>
              <a:rPr lang="pt-BR" sz="1600" dirty="0" smtClean="0"/>
              <a:t>: linguagens executadas no interior de programas e/ou de outras linguagens de programação, não se restringindo a esses ambientes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r>
              <a:rPr lang="pt-BR" sz="1600" dirty="0"/>
              <a:t>As linguagens de script servem para estender a funcionalidade de um programa e/ou </a:t>
            </a:r>
            <a:r>
              <a:rPr lang="pt-BR" sz="1600" dirty="0" smtClean="0"/>
              <a:t>controlá-lo</a:t>
            </a:r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r>
              <a:rPr lang="pt-BR" sz="1600" b="1" dirty="0" smtClean="0"/>
              <a:t>Outros exemplos</a:t>
            </a:r>
            <a:r>
              <a:rPr lang="pt-BR" sz="1600" dirty="0" smtClean="0"/>
              <a:t>: </a:t>
            </a:r>
            <a:r>
              <a:rPr lang="pt-BR" sz="1600" dirty="0" err="1" smtClean="0"/>
              <a:t>Actionscript</a:t>
            </a:r>
            <a:r>
              <a:rPr lang="pt-BR" sz="1600" dirty="0" smtClean="0"/>
              <a:t>, Basic, Lua, PHP, Python, </a:t>
            </a:r>
            <a:r>
              <a:rPr lang="pt-BR" sz="1600" dirty="0" err="1" smtClean="0"/>
              <a:t>Ruby</a:t>
            </a:r>
            <a:r>
              <a:rPr lang="pt-BR" sz="1600" dirty="0" smtClean="0"/>
              <a:t>, </a:t>
            </a:r>
            <a:r>
              <a:rPr lang="pt-BR" sz="1600" dirty="0" err="1" smtClean="0"/>
              <a:t>Tcl</a:t>
            </a:r>
            <a:r>
              <a:rPr lang="pt-BR" sz="1600" dirty="0" smtClean="0"/>
              <a:t>, </a:t>
            </a:r>
            <a:r>
              <a:rPr lang="pt-BR" sz="1600" dirty="0" err="1" smtClean="0"/>
              <a:t>VBScript</a:t>
            </a:r>
            <a:r>
              <a:rPr lang="pt-BR" sz="1600" dirty="0" smtClean="0"/>
              <a:t>, </a:t>
            </a:r>
            <a:r>
              <a:rPr lang="pt-BR" sz="1600" dirty="0" err="1" smtClean="0"/>
              <a:t>etc</a:t>
            </a: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2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  <a:p>
            <a:pPr lvl="1" algn="just">
              <a:lnSpc>
                <a:spcPct val="160000"/>
              </a:lnSpc>
            </a:pPr>
            <a:endParaRPr lang="pt-BR" sz="1600" dirty="0" smtClean="0"/>
          </a:p>
          <a:p>
            <a:pPr lvl="0" algn="just">
              <a:lnSpc>
                <a:spcPct val="16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Constantes</a:t>
            </a:r>
            <a:endParaRPr lang="pt-BR" u="sng" dirty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539960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Valos apenas de leitura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Não pode ser alterado a partir da definição inicial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Pode ter qualquer valor (string, numérico ou booleano)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Pode ter escopo local e global</a:t>
            </a:r>
            <a:endParaRPr lang="pt-BR" sz="1600" dirty="0" smtClean="0"/>
          </a:p>
          <a:p>
            <a:pPr algn="just">
              <a:lnSpc>
                <a:spcPct val="160000"/>
              </a:lnSpc>
            </a:pPr>
            <a:r>
              <a:rPr lang="pt-BR" sz="2000" dirty="0" smtClean="0"/>
              <a:t>Por convenção utiliza-se letras maiúsculas</a:t>
            </a:r>
          </a:p>
          <a:p>
            <a:pPr lvl="0" algn="just">
              <a:lnSpc>
                <a:spcPct val="160000"/>
              </a:lnSpc>
            </a:pPr>
            <a:endParaRPr lang="pt-BR" sz="2000" b="1" dirty="0" smtClean="0"/>
          </a:p>
          <a:p>
            <a:pPr lvl="0" algn="just">
              <a:lnSpc>
                <a:spcPct val="160000"/>
              </a:lnSpc>
            </a:pPr>
            <a:r>
              <a:rPr lang="pt-BR" sz="2000" b="1" dirty="0" smtClean="0"/>
              <a:t>Exemplo</a:t>
            </a:r>
            <a:r>
              <a:rPr lang="pt-BR" sz="20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600" dirty="0" err="1" smtClean="0"/>
              <a:t>const</a:t>
            </a:r>
            <a:r>
              <a:rPr lang="pt-BR" sz="1600" dirty="0" smtClean="0"/>
              <a:t>  MES = “Janeiro”;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Complete a tabela abaixo: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71600" y="2348880"/>
          <a:ext cx="6984776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/>
                <a:gridCol w="3492388"/>
              </a:tblGrid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Instrução(</a:t>
                      </a:r>
                      <a:r>
                        <a:rPr lang="pt-BR" dirty="0" err="1" smtClean="0"/>
                        <a:t>ões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err="1" smtClean="0"/>
                        <a:t>alert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parseInt</a:t>
                      </a:r>
                      <a:r>
                        <a:rPr lang="pt-BR" baseline="0" dirty="0" smtClean="0"/>
                        <a:t>(10.2))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var x;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alert</a:t>
                      </a:r>
                      <a:r>
                        <a:rPr lang="pt-BR" baseline="0" dirty="0" smtClean="0"/>
                        <a:t>(x);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undefined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(“10” + “2”)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“102”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(“10” * “2”)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parseInt</a:t>
                      </a:r>
                      <a:r>
                        <a:rPr lang="pt-BR" dirty="0" smtClean="0"/>
                        <a:t>(“zero”))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NaN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</a:t>
                      </a:r>
                      <a:r>
                        <a:rPr lang="pt-BR" dirty="0" err="1" smtClean="0"/>
                        <a:t>parseInt</a:t>
                      </a:r>
                      <a:r>
                        <a:rPr lang="pt-BR" dirty="0" smtClean="0"/>
                        <a:t>("25+2")+"2"*3)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“31”</a:t>
                      </a:r>
                      <a:endParaRPr lang="pt-BR" dirty="0"/>
                    </a:p>
                  </a:txBody>
                  <a:tcPr/>
                </a:tc>
              </a:tr>
              <a:tr h="531059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alert</a:t>
                      </a:r>
                      <a:r>
                        <a:rPr lang="pt-BR" dirty="0" smtClean="0"/>
                        <a:t>(!</a:t>
                      </a:r>
                      <a:r>
                        <a:rPr lang="pt-BR" dirty="0" err="1" smtClean="0"/>
                        <a:t>Boolean</a:t>
                      </a:r>
                      <a:r>
                        <a:rPr lang="pt-BR" dirty="0" smtClean="0"/>
                        <a:t>("</a:t>
                      </a:r>
                      <a:r>
                        <a:rPr lang="pt-BR" dirty="0" err="1" smtClean="0"/>
                        <a:t>wilton</a:t>
                      </a:r>
                      <a:r>
                        <a:rPr lang="pt-BR" dirty="0" smtClean="0"/>
                        <a:t>"))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false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5364088" y="2924944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64088" y="3458804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364088" y="3990996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64088" y="4523188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64088" y="5057048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364088" y="5571655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64088" y="6109032"/>
            <a:ext cx="158417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?</a:t>
            </a: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Qual é o próximo número da sequência abaixo?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		    1  1  2  3  5  8  ...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 script em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 para mostrar os N primeiros desta sequência. N deverá ser informado pelo usuário.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Qual é o próximo número da sequência abaixo?</a:t>
            </a:r>
          </a:p>
          <a:p>
            <a:pPr lvl="0" algn="just">
              <a:lnSpc>
                <a:spcPct val="160000"/>
              </a:lnSpc>
              <a:buNone/>
            </a:pPr>
            <a:r>
              <a:rPr lang="pt-BR" sz="2000" dirty="0" smtClean="0"/>
              <a:t>				    1  2  5  14  ...</a:t>
            </a:r>
          </a:p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 script em </a:t>
            </a:r>
            <a:r>
              <a:rPr lang="pt-BR" sz="2000" dirty="0" err="1" smtClean="0"/>
              <a:t>JavaScript</a:t>
            </a:r>
            <a:r>
              <a:rPr lang="pt-BR" sz="2000" dirty="0" smtClean="0"/>
              <a:t> para mostrar os N primeiros desta sequência. N deverá ser informado pelo usuário.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</a:t>
            </a:r>
            <a:endParaRPr lang="pt-BR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51928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</a:pPr>
            <a:r>
              <a:rPr lang="pt-BR" sz="2000" dirty="0" smtClean="0"/>
              <a:t>Construa uma página HTML, utilizando JavaScript, capaz de mostrar a tabela abaixo (utilize a função de conversão de bases do JavaScript e a estrutura de repetição </a:t>
            </a:r>
            <a:r>
              <a:rPr lang="pt-BR" sz="2000" i="1" dirty="0" smtClean="0"/>
              <a:t>for</a:t>
            </a:r>
            <a:r>
              <a:rPr lang="pt-BR" sz="2000" dirty="0" smtClean="0"/>
              <a:t> para montar esta tabela):</a:t>
            </a:r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000" dirty="0" smtClean="0"/>
          </a:p>
          <a:p>
            <a:pPr lvl="1" algn="just">
              <a:lnSpc>
                <a:spcPct val="160000"/>
              </a:lnSpc>
            </a:pPr>
            <a:endParaRPr lang="pt-BR" sz="20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915817" y="3455248"/>
          <a:ext cx="576063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13"/>
                <a:gridCol w="1920213"/>
                <a:gridCol w="1920213"/>
              </a:tblGrid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Decimal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Octal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Hexadecimal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dirty="0"/>
                    </a:p>
                  </a:txBody>
                  <a:tcPr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4282" y="2492896"/>
            <a:ext cx="8715436" cy="121159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5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JavaScript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731714"/>
            <a:ext cx="7772400" cy="1199704"/>
          </a:xfrm>
        </p:spPr>
        <p:txBody>
          <a:bodyPr>
            <a:noAutofit/>
          </a:bodyPr>
          <a:lstStyle/>
          <a:p>
            <a:pPr marR="0" algn="ctr"/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Disciplina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: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Fundamentos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de Web Design II</a:t>
            </a:r>
          </a:p>
          <a:p>
            <a:pPr marR="0" algn="ctr"/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Prof. </a:t>
            </a:r>
            <a:r>
              <a:rPr lang="en-US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M.e</a:t>
            </a:r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t> Wilton de Paula Filho</a:t>
            </a:r>
            <a:endParaRPr lang="pt-BR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  <a:p>
            <a:pPr marR="0" algn="ctr"/>
            <a:fld id="{B4583585-9C52-4253-A294-2EDA826C6916}" type="datetime6">
              <a:rPr lang="pt-BR" sz="14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</a:rPr>
              <a:pPr marR="0" algn="ctr"/>
              <a:t>agosto de 18</a:t>
            </a:fld>
            <a:endParaRPr lang="en-US" sz="1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6" name="Picture 6" descr="IFuberlandia - logo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825" y="390525"/>
            <a:ext cx="21113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58674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4000"/>
              </a:lnSpc>
              <a:spcAft>
                <a:spcPts val="1000"/>
              </a:spcAft>
            </a:pPr>
            <a:r>
              <a:rPr lang="pt-BR" sz="1100" b="1">
                <a:latin typeface="Calibri" pitchFamily="34" charset="0"/>
              </a:rPr>
              <a:t>MINISTÉRIO DA EDUCAÇÃO</a:t>
            </a:r>
          </a:p>
          <a:p>
            <a:pPr algn="ctr">
              <a:lnSpc>
                <a:spcPct val="104000"/>
              </a:lnSpc>
            </a:pPr>
            <a:r>
              <a:rPr lang="pt-BR" sz="1100" b="1">
                <a:latin typeface="Times New Roman" pitchFamily="18" charset="0"/>
              </a:rPr>
              <a:t>SECRETARIA DE EDUCAÇÃO PROFISSIONAL E TECNOLÓGICA</a:t>
            </a:r>
            <a:endParaRPr lang="pt-BR" sz="1100">
              <a:latin typeface="Times New Roman" pitchFamily="18" charset="0"/>
            </a:endParaRPr>
          </a:p>
          <a:p>
            <a:pPr algn="ctr">
              <a:lnSpc>
                <a:spcPct val="104000"/>
              </a:lnSpc>
            </a:pPr>
            <a:r>
              <a:rPr lang="pt-BR" sz="1100">
                <a:latin typeface="Times New Roman" pitchFamily="18" charset="0"/>
              </a:rPr>
              <a:t>INSTITUTO FEDERAL DE EDUCAÇÃO, CIÊNCIA E TECNOLOGIA TRIÂNGULO MINEIRO Campus Uberlândia</a:t>
            </a:r>
          </a:p>
          <a:p>
            <a:endParaRPr 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7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31453"/>
            <a:ext cx="8229600" cy="4467952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</a:pPr>
            <a:r>
              <a:rPr lang="pt-BR" sz="1800" dirty="0" smtClean="0"/>
              <a:t>Todas as linguagens de script são </a:t>
            </a:r>
            <a:r>
              <a:rPr lang="pt-BR" sz="1800" b="1" dirty="0" smtClean="0"/>
              <a:t>linguagens interpretadas</a:t>
            </a:r>
            <a:r>
              <a:rPr lang="pt-BR" sz="1800" dirty="0" smtClean="0"/>
              <a:t>. </a:t>
            </a:r>
            <a:r>
              <a:rPr lang="pt-BR" sz="1800" b="1" dirty="0" smtClean="0"/>
              <a:t>OBS</a:t>
            </a:r>
            <a:r>
              <a:rPr lang="pt-BR" sz="1800" dirty="0" smtClean="0"/>
              <a:t>: Porém, o contrário nem sempre é verdadeiro.</a:t>
            </a:r>
          </a:p>
          <a:p>
            <a:pPr lvl="0" algn="just">
              <a:lnSpc>
                <a:spcPct val="160000"/>
              </a:lnSpc>
            </a:pPr>
            <a:endParaRPr lang="pt-BR" sz="1800" dirty="0" smtClean="0"/>
          </a:p>
          <a:p>
            <a:pPr lvl="0" algn="just">
              <a:lnSpc>
                <a:spcPct val="160000"/>
              </a:lnSpc>
            </a:pPr>
            <a:r>
              <a:rPr lang="pt-BR" sz="1800" b="1" dirty="0" err="1" smtClean="0">
                <a:solidFill>
                  <a:srgbClr val="C00000"/>
                </a:solidFill>
              </a:rPr>
              <a:t>JavaScript</a:t>
            </a:r>
            <a:r>
              <a:rPr lang="pt-BR" sz="1800" b="1" dirty="0" smtClean="0">
                <a:solidFill>
                  <a:srgbClr val="C00000"/>
                </a:solidFill>
              </a:rPr>
              <a:t> é diferente de Java (não confundir)</a:t>
            </a:r>
          </a:p>
          <a:p>
            <a:pPr lvl="0" algn="just">
              <a:lnSpc>
                <a:spcPct val="160000"/>
              </a:lnSpc>
            </a:pPr>
            <a:endParaRPr lang="pt-BR" sz="1800" b="1" dirty="0" smtClean="0">
              <a:solidFill>
                <a:srgbClr val="C00000"/>
              </a:solidFill>
            </a:endParaRPr>
          </a:p>
          <a:p>
            <a:pPr lvl="0" algn="just">
              <a:lnSpc>
                <a:spcPct val="160000"/>
              </a:lnSpc>
            </a:pPr>
            <a:r>
              <a:rPr lang="pt-BR" sz="1800" dirty="0" err="1" smtClean="0"/>
              <a:t>Javascript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Linguagem de programação do lado cliente (</a:t>
            </a:r>
            <a:r>
              <a:rPr lang="pt-BR" sz="1400" dirty="0" err="1" smtClean="0"/>
              <a:t>client-side</a:t>
            </a:r>
            <a:r>
              <a:rPr lang="pt-BR" sz="1400" dirty="0" smtClean="0"/>
              <a:t>)</a:t>
            </a:r>
          </a:p>
          <a:p>
            <a:pPr lvl="1" algn="just">
              <a:lnSpc>
                <a:spcPct val="160000"/>
              </a:lnSpc>
            </a:pPr>
            <a:r>
              <a:rPr lang="pt-BR" sz="1400" dirty="0" smtClean="0"/>
              <a:t>Programação do lado do servidor (server-</a:t>
            </a:r>
            <a:r>
              <a:rPr lang="pt-BR" sz="1400" dirty="0" err="1" smtClean="0"/>
              <a:t>side</a:t>
            </a:r>
            <a:r>
              <a:rPr lang="pt-BR" sz="1400" dirty="0" smtClean="0"/>
              <a:t>)</a:t>
            </a:r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</a:pPr>
            <a:endParaRPr lang="pt-BR" sz="1400" dirty="0" smtClean="0"/>
          </a:p>
          <a:p>
            <a:pPr lvl="2" algn="just">
              <a:lnSpc>
                <a:spcPct val="160000"/>
              </a:lnSpc>
            </a:pPr>
            <a:endParaRPr lang="pt-BR" sz="1200" dirty="0" smtClean="0"/>
          </a:p>
          <a:p>
            <a:pPr lvl="1" algn="just">
              <a:lnSpc>
                <a:spcPct val="160000"/>
              </a:lnSpc>
            </a:pPr>
            <a:endParaRPr lang="pt-BR" sz="1800" dirty="0" smtClean="0"/>
          </a:p>
          <a:p>
            <a:pPr lvl="1" algn="just">
              <a:lnSpc>
                <a:spcPct val="160000"/>
              </a:lnSpc>
            </a:pPr>
            <a:endParaRPr lang="pt-BR" sz="14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6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400" dirty="0" smtClean="0"/>
          </a:p>
          <a:p>
            <a:pPr lvl="1" algn="just">
              <a:lnSpc>
                <a:spcPct val="160000"/>
              </a:lnSpc>
            </a:pPr>
            <a:endParaRPr lang="pt-BR" sz="2400" dirty="0" smtClean="0"/>
          </a:p>
          <a:p>
            <a:pPr lvl="0" algn="just">
              <a:lnSpc>
                <a:spcPct val="160000"/>
              </a:lnSpc>
            </a:pP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19478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pt-BR" sz="1800" b="1" dirty="0" smtClean="0"/>
              <a:t>Desenvolvedor:</a:t>
            </a:r>
            <a:r>
              <a:rPr lang="pt-BR" sz="1800" dirty="0" smtClean="0"/>
              <a:t> Brendan </a:t>
            </a:r>
            <a:r>
              <a:rPr lang="pt-BR" sz="1800" dirty="0" err="1" smtClean="0"/>
              <a:t>Eich</a:t>
            </a:r>
            <a:r>
              <a:rPr lang="pt-BR" sz="1800" dirty="0" smtClean="0"/>
              <a:t> (1995)</a:t>
            </a:r>
          </a:p>
          <a:p>
            <a:pPr lvl="0" algn="just">
              <a:lnSpc>
                <a:spcPct val="170000"/>
              </a:lnSpc>
            </a:pPr>
            <a:r>
              <a:rPr lang="pt-BR" sz="1800" b="1" dirty="0" smtClean="0"/>
              <a:t>Mocha </a:t>
            </a:r>
            <a:r>
              <a:rPr lang="pt-BR" sz="1800" b="1" dirty="0" smtClean="0">
                <a:sym typeface="Wingdings" pitchFamily="2" charset="2"/>
              </a:rPr>
              <a:t> </a:t>
            </a:r>
            <a:r>
              <a:rPr lang="pt-BR" sz="1800" b="1" dirty="0" err="1" smtClean="0"/>
              <a:t>LiveScript</a:t>
            </a:r>
            <a:r>
              <a:rPr lang="pt-BR" sz="1800" b="1" dirty="0" smtClean="0"/>
              <a:t> </a:t>
            </a:r>
            <a:r>
              <a:rPr lang="pt-BR" sz="1800" b="1" dirty="0" smtClean="0">
                <a:sym typeface="Wingdings" pitchFamily="2" charset="2"/>
              </a:rPr>
              <a:t> </a:t>
            </a:r>
            <a:r>
              <a:rPr lang="pt-BR" sz="1800" b="1" dirty="0" smtClean="0"/>
              <a:t>JavaScript</a:t>
            </a:r>
            <a:r>
              <a:rPr lang="pt-BR" sz="1800" dirty="0" smtClean="0"/>
              <a:t>: </a:t>
            </a:r>
            <a:r>
              <a:rPr lang="pt-BR" sz="1400" dirty="0" smtClean="0"/>
              <a:t>desenvolvida para Netscape </a:t>
            </a:r>
            <a:r>
              <a:rPr lang="pt-BR" sz="1400" dirty="0" err="1" smtClean="0"/>
              <a:t>Navigator</a:t>
            </a:r>
            <a:endParaRPr lang="pt-BR" sz="1400" dirty="0" smtClean="0"/>
          </a:p>
          <a:p>
            <a:pPr lvl="0" algn="just">
              <a:lnSpc>
                <a:spcPct val="170000"/>
              </a:lnSpc>
            </a:pPr>
            <a:r>
              <a:rPr lang="pt-BR" sz="1800" b="1" dirty="0" smtClean="0"/>
              <a:t>Finalidade</a:t>
            </a:r>
            <a:r>
              <a:rPr lang="pt-BR" sz="1800" dirty="0" smtClean="0"/>
              <a:t>: </a:t>
            </a:r>
          </a:p>
          <a:p>
            <a:pPr lvl="1" algn="just">
              <a:lnSpc>
                <a:spcPct val="170000"/>
              </a:lnSpc>
            </a:pPr>
            <a:r>
              <a:rPr lang="pt-BR" sz="1600" dirty="0" smtClean="0"/>
              <a:t>Validação de formulários (lado cliente)</a:t>
            </a:r>
          </a:p>
          <a:p>
            <a:pPr lvl="1" algn="just">
              <a:lnSpc>
                <a:spcPct val="170000"/>
              </a:lnSpc>
            </a:pPr>
            <a:r>
              <a:rPr lang="pt-BR" sz="1600" dirty="0" smtClean="0"/>
              <a:t>Criar interatividade nas páginas HTML</a:t>
            </a:r>
          </a:p>
          <a:p>
            <a:pPr lvl="0" algn="just">
              <a:lnSpc>
                <a:spcPct val="170000"/>
              </a:lnSpc>
            </a:pPr>
            <a:r>
              <a:rPr lang="pt-BR" sz="1800" b="1" dirty="0" smtClean="0"/>
              <a:t>Navegadores</a:t>
            </a:r>
            <a:r>
              <a:rPr lang="pt-BR" sz="1800" dirty="0" smtClean="0"/>
              <a:t>: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smtClean="0"/>
              <a:t>JavaScript </a:t>
            </a:r>
            <a:r>
              <a:rPr lang="pt-BR" sz="1400" dirty="0" smtClean="0">
                <a:sym typeface="Wingdings" pitchFamily="2" charset="2"/>
              </a:rPr>
              <a:t> </a:t>
            </a:r>
            <a:r>
              <a:rPr lang="pt-BR" sz="1400" dirty="0" smtClean="0"/>
              <a:t>Netscape </a:t>
            </a:r>
            <a:r>
              <a:rPr lang="pt-BR" sz="1400" dirty="0" err="1" smtClean="0"/>
              <a:t>Navigator</a:t>
            </a:r>
            <a:r>
              <a:rPr lang="pt-BR" sz="1400" dirty="0" smtClean="0"/>
              <a:t> 2.0</a:t>
            </a:r>
          </a:p>
          <a:p>
            <a:pPr lvl="1" algn="just">
              <a:lnSpc>
                <a:spcPct val="170000"/>
              </a:lnSpc>
            </a:pPr>
            <a:r>
              <a:rPr lang="pt-BR" sz="1400" dirty="0" err="1" smtClean="0"/>
              <a:t>Jscript</a:t>
            </a:r>
            <a:r>
              <a:rPr lang="pt-BR" sz="1400" dirty="0" smtClean="0"/>
              <a:t> </a:t>
            </a:r>
            <a:r>
              <a:rPr lang="pt-BR" sz="1400" dirty="0" smtClean="0">
                <a:sym typeface="Wingdings" pitchFamily="2" charset="2"/>
              </a:rPr>
              <a:t> </a:t>
            </a:r>
            <a:r>
              <a:rPr lang="pt-BR" sz="1400" dirty="0" smtClean="0"/>
              <a:t>Internet Explorer 3.0</a:t>
            </a:r>
          </a:p>
          <a:p>
            <a:pPr lvl="1" algn="just">
              <a:lnSpc>
                <a:spcPct val="170000"/>
              </a:lnSpc>
              <a:buNone/>
            </a:pPr>
            <a:endParaRPr lang="pt-BR" sz="1400" dirty="0" smtClean="0"/>
          </a:p>
          <a:p>
            <a:pPr lvl="1" algn="just">
              <a:lnSpc>
                <a:spcPct val="170000"/>
              </a:lnSpc>
            </a:pPr>
            <a:endParaRPr lang="pt-BR" sz="1800" dirty="0" smtClean="0"/>
          </a:p>
          <a:p>
            <a:pPr lvl="1" algn="just">
              <a:lnSpc>
                <a:spcPct val="170000"/>
              </a:lnSpc>
            </a:pPr>
            <a:endParaRPr lang="pt-BR" sz="14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400" dirty="0" smtClean="0"/>
          </a:p>
          <a:p>
            <a:pPr lvl="1" algn="just">
              <a:lnSpc>
                <a:spcPct val="170000"/>
              </a:lnSpc>
            </a:pPr>
            <a:endParaRPr lang="pt-BR" sz="24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852936"/>
            <a:ext cx="1532406" cy="19869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89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sz="2000" dirty="0" smtClean="0"/>
              <a:t>Comandos JavaScript são embutidos nas páginas HTML e interpretados pelo navegador. </a:t>
            </a:r>
          </a:p>
          <a:p>
            <a:pPr algn="just">
              <a:lnSpc>
                <a:spcPct val="170000"/>
              </a:lnSpc>
            </a:pPr>
            <a:endParaRPr lang="pt-BR" sz="2000" dirty="0" smtClean="0"/>
          </a:p>
          <a:p>
            <a:pPr algn="just">
              <a:lnSpc>
                <a:spcPct val="170000"/>
              </a:lnSpc>
            </a:pPr>
            <a:r>
              <a:rPr lang="pt-BR" sz="2000" dirty="0" smtClean="0"/>
              <a:t>São capazes de controlar não somente o conteúdo de documentos HTML, mas também o comportamento deles (eventos).</a:t>
            </a:r>
          </a:p>
          <a:p>
            <a:pPr algn="just">
              <a:lnSpc>
                <a:spcPct val="170000"/>
              </a:lnSpc>
            </a:pPr>
            <a:endParaRPr lang="pt-BR" sz="2000" dirty="0" smtClean="0"/>
          </a:p>
          <a:p>
            <a:pPr lvl="0" algn="just">
              <a:lnSpc>
                <a:spcPct val="170000"/>
              </a:lnSpc>
            </a:pPr>
            <a:r>
              <a:rPr lang="pt-BR" sz="2000" dirty="0" smtClean="0"/>
              <a:t>Oferece bom suporte a expressões regulares</a:t>
            </a:r>
          </a:p>
          <a:p>
            <a:pPr lvl="0" algn="just">
              <a:lnSpc>
                <a:spcPct val="170000"/>
              </a:lnSpc>
            </a:pPr>
            <a:endParaRPr lang="pt-BR" sz="2000" dirty="0" smtClean="0"/>
          </a:p>
          <a:p>
            <a:pPr lvl="0" algn="just">
              <a:lnSpc>
                <a:spcPct val="170000"/>
              </a:lnSpc>
            </a:pPr>
            <a:r>
              <a:rPr lang="pt-BR" sz="2000" dirty="0" smtClean="0"/>
              <a:t>Através de JavaScript é possível modificar dinamicamente os estilos de uma página HTML</a:t>
            </a:r>
          </a:p>
          <a:p>
            <a:pPr lvl="1" algn="just">
              <a:lnSpc>
                <a:spcPct val="170000"/>
              </a:lnSpc>
              <a:buNone/>
            </a:pPr>
            <a:endParaRPr lang="pt-BR" sz="1600" dirty="0" smtClean="0"/>
          </a:p>
          <a:p>
            <a:pPr lvl="1" algn="just">
              <a:lnSpc>
                <a:spcPct val="170000"/>
              </a:lnSpc>
            </a:pPr>
            <a:endParaRPr lang="pt-BR" sz="2000" dirty="0" smtClean="0"/>
          </a:p>
          <a:p>
            <a:pPr lvl="1" algn="just">
              <a:lnSpc>
                <a:spcPct val="170000"/>
              </a:lnSpc>
            </a:pPr>
            <a:endParaRPr lang="pt-BR" sz="16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1800" dirty="0" smtClean="0"/>
          </a:p>
          <a:p>
            <a:pPr lvl="0" algn="just">
              <a:lnSpc>
                <a:spcPct val="170000"/>
              </a:lnSpc>
              <a:buNone/>
            </a:pPr>
            <a:endParaRPr lang="pt-BR" sz="28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  <a:p>
            <a:pPr lvl="0" algn="just">
              <a:lnSpc>
                <a:spcPct val="170000"/>
              </a:lnSpc>
            </a:pPr>
            <a:endParaRPr lang="pt-BR" sz="2800" dirty="0" smtClean="0"/>
          </a:p>
          <a:p>
            <a:pPr lvl="1" algn="just">
              <a:lnSpc>
                <a:spcPct val="170000"/>
              </a:lnSpc>
            </a:pPr>
            <a:endParaRPr lang="pt-BR" sz="2800" dirty="0" smtClean="0"/>
          </a:p>
          <a:p>
            <a:pPr lvl="0" algn="just">
              <a:lnSpc>
                <a:spcPct val="170000"/>
              </a:lnSpc>
            </a:pPr>
            <a:endParaRPr lang="pt-BR" sz="3200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7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43469</TotalTime>
  <Words>5234</Words>
  <Application>Microsoft Office PowerPoint</Application>
  <PresentationFormat>On-screen Show (4:3)</PresentationFormat>
  <Paragraphs>1170</Paragraphs>
  <Slides>65</Slides>
  <Notes>63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Arial Black</vt:lpstr>
      <vt:lpstr>Calibri</vt:lpstr>
      <vt:lpstr>Courier New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Concurso</vt:lpstr>
      <vt:lpstr>JavaScript</vt:lpstr>
      <vt:lpstr>Pré-requisitos</vt:lpstr>
      <vt:lpstr>Compreendendo melhor</vt:lpstr>
      <vt:lpstr>Ao término da disciplina ...</vt:lpstr>
      <vt:lpstr>Introdução</vt:lpstr>
      <vt:lpstr>Introdução</vt:lpstr>
      <vt:lpstr>Introdução</vt:lpstr>
      <vt:lpstr>Introdução</vt:lpstr>
      <vt:lpstr>Introdução</vt:lpstr>
      <vt:lpstr>Introdução</vt:lpstr>
      <vt:lpstr>Algumas referências na Internet</vt:lpstr>
      <vt:lpstr>Hello World (versão 1)</vt:lpstr>
      <vt:lpstr>Considerações sobre JavaScript</vt:lpstr>
      <vt:lpstr>Considerações sobre JavaScript</vt:lpstr>
      <vt:lpstr>Ambiente de desenvolvimento</vt:lpstr>
      <vt:lpstr>Considerações sobre JavaScript</vt:lpstr>
      <vt:lpstr>Caixas de diálogo</vt:lpstr>
      <vt:lpstr>Exercício: window.alert</vt:lpstr>
      <vt:lpstr>Exercício: window.confirm</vt:lpstr>
      <vt:lpstr>Exercício: window.prompt</vt:lpstr>
      <vt:lpstr>Hello World (versão 2)</vt:lpstr>
      <vt:lpstr>Exercício: document.write</vt:lpstr>
      <vt:lpstr>PowerPoint Presentation</vt:lpstr>
      <vt:lpstr>O console</vt:lpstr>
      <vt:lpstr>O console</vt:lpstr>
      <vt:lpstr>Considerações sobre JavaScript</vt:lpstr>
      <vt:lpstr>Hello World</vt:lpstr>
      <vt:lpstr>Localização de &lt;script&gt;</vt:lpstr>
      <vt:lpstr>Variáveis e  Tipos de Dados  JavaScript</vt:lpstr>
      <vt:lpstr>Variáveis</vt:lpstr>
      <vt:lpstr>Características da linguagem</vt:lpstr>
      <vt:lpstr>Identificadores</vt:lpstr>
      <vt:lpstr>Identificadores</vt:lpstr>
      <vt:lpstr>Identificadores</vt:lpstr>
      <vt:lpstr>Identificadores</vt:lpstr>
      <vt:lpstr>Variáveis locais e globais</vt:lpstr>
      <vt:lpstr>Variáveis locais e globais</vt:lpstr>
      <vt:lpstr>Variáveis locais e globais</vt:lpstr>
      <vt:lpstr>Variáveis locais e globais</vt:lpstr>
      <vt:lpstr>Variáveis locais e globais</vt:lpstr>
      <vt:lpstr>Variáveis locais e globais</vt:lpstr>
      <vt:lpstr>Variáveis locais e globais</vt:lpstr>
      <vt:lpstr>Variáveis locais e globais</vt:lpstr>
      <vt:lpstr>Palavra-chave “var”</vt:lpstr>
      <vt:lpstr>Tipos primitivos</vt:lpstr>
      <vt:lpstr>Tipos primitivos</vt:lpstr>
      <vt:lpstr>Tipo primitivo string</vt:lpstr>
      <vt:lpstr>Exercício</vt:lpstr>
      <vt:lpstr>Exercício</vt:lpstr>
      <vt:lpstr>Exercício</vt:lpstr>
      <vt:lpstr>Exercício</vt:lpstr>
      <vt:lpstr>Conversão para strings (implícita)</vt:lpstr>
      <vt:lpstr>Conversão para strings (explícita)</vt:lpstr>
      <vt:lpstr>Tipo primitivo boolean</vt:lpstr>
      <vt:lpstr>Conversão para boolean</vt:lpstr>
      <vt:lpstr>Tipo primitivo number</vt:lpstr>
      <vt:lpstr>Tipo primitivo number</vt:lpstr>
      <vt:lpstr>Conversão para número</vt:lpstr>
      <vt:lpstr>Variáveis nulas e identificadas</vt:lpstr>
      <vt:lpstr>Constantes</vt:lpstr>
      <vt:lpstr>Exercício</vt:lpstr>
      <vt:lpstr>Exercício</vt:lpstr>
      <vt:lpstr>Exercício</vt:lpstr>
      <vt:lpstr>Exercício</vt:lpstr>
      <vt:lpstr>JavaScript</vt:lpstr>
    </vt:vector>
  </TitlesOfParts>
  <Company>Pessoal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Internet</dc:title>
  <dc:creator>Wilton de Paula Filho</dc:creator>
  <cp:lastModifiedBy>wilton.filho</cp:lastModifiedBy>
  <cp:revision>2576</cp:revision>
  <dcterms:created xsi:type="dcterms:W3CDTF">2010-02-04T18:04:23Z</dcterms:created>
  <dcterms:modified xsi:type="dcterms:W3CDTF">2018-08-27T15:56:36Z</dcterms:modified>
</cp:coreProperties>
</file>