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511" r:id="rId2"/>
    <p:sldId id="564" r:id="rId3"/>
    <p:sldId id="583" r:id="rId4"/>
    <p:sldId id="568" r:id="rId5"/>
    <p:sldId id="585" r:id="rId6"/>
    <p:sldId id="586" r:id="rId7"/>
    <p:sldId id="569" r:id="rId8"/>
    <p:sldId id="570" r:id="rId9"/>
    <p:sldId id="571" r:id="rId10"/>
    <p:sldId id="573" r:id="rId11"/>
    <p:sldId id="572" r:id="rId12"/>
    <p:sldId id="580" r:id="rId13"/>
    <p:sldId id="581" r:id="rId14"/>
    <p:sldId id="582" r:id="rId15"/>
    <p:sldId id="584" r:id="rId16"/>
    <p:sldId id="587" r:id="rId17"/>
    <p:sldId id="576" r:id="rId18"/>
    <p:sldId id="577" r:id="rId19"/>
    <p:sldId id="578" r:id="rId20"/>
    <p:sldId id="579" r:id="rId21"/>
    <p:sldId id="613" r:id="rId22"/>
    <p:sldId id="614" r:id="rId23"/>
    <p:sldId id="615" r:id="rId24"/>
    <p:sldId id="616" r:id="rId25"/>
    <p:sldId id="617" r:id="rId26"/>
    <p:sldId id="618" r:id="rId27"/>
    <p:sldId id="604" r:id="rId28"/>
    <p:sldId id="605" r:id="rId29"/>
    <p:sldId id="588" r:id="rId30"/>
    <p:sldId id="621" r:id="rId31"/>
    <p:sldId id="589" r:id="rId32"/>
    <p:sldId id="590" r:id="rId33"/>
    <p:sldId id="607" r:id="rId34"/>
    <p:sldId id="608" r:id="rId35"/>
    <p:sldId id="609" r:id="rId36"/>
    <p:sldId id="610" r:id="rId37"/>
    <p:sldId id="611" r:id="rId38"/>
    <p:sldId id="612" r:id="rId39"/>
    <p:sldId id="512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E86"/>
    <a:srgbClr val="006600"/>
    <a:srgbClr val="159200"/>
    <a:srgbClr val="FFFAB3"/>
    <a:srgbClr val="FA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8" autoAdjust="0"/>
    <p:restoredTop sz="80935" autoAdjust="0"/>
  </p:normalViewPr>
  <p:slideViewPr>
    <p:cSldViewPr>
      <p:cViewPr varScale="1">
        <p:scale>
          <a:sx n="64" d="100"/>
          <a:sy n="64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F718-7FB6-428A-921C-D3FB8613A777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C349-82A0-46EB-8399-361E04CC9D2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9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urce_code_comment" TargetMode="External"/><Relationship Id="rId3" Type="http://schemas.openxmlformats.org/officeDocument/2006/relationships/hyperlink" Target="http://en.wikipedia.org/wiki/Programming_languages" TargetMode="External"/><Relationship Id="rId7" Type="http://schemas.openxmlformats.org/officeDocument/2006/relationships/hyperlink" Target="http://en.wikipedia.org/wiki/Newlin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Whitespace_(computer_science)" TargetMode="External"/><Relationship Id="rId5" Type="http://schemas.openxmlformats.org/officeDocument/2006/relationships/hyperlink" Target="http://en.wikipedia.org/wiki/Source_code" TargetMode="External"/><Relationship Id="rId4" Type="http://schemas.openxmlformats.org/officeDocument/2006/relationships/hyperlink" Target="http://en.wikipedia.org/wiki/JavaScript" TargetMode="External"/><Relationship Id="rId9" Type="http://schemas.openxmlformats.org/officeDocument/2006/relationships/hyperlink" Target="http://en.wikipedia.org/wiki/Curly_bracket_programming_language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urce_code_comment" TargetMode="External"/><Relationship Id="rId3" Type="http://schemas.openxmlformats.org/officeDocument/2006/relationships/hyperlink" Target="http://en.wikipedia.org/wiki/Programming_languages" TargetMode="External"/><Relationship Id="rId7" Type="http://schemas.openxmlformats.org/officeDocument/2006/relationships/hyperlink" Target="http://en.wikipedia.org/wiki/Newlin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Whitespace_(computer_science)" TargetMode="External"/><Relationship Id="rId5" Type="http://schemas.openxmlformats.org/officeDocument/2006/relationships/hyperlink" Target="http://en.wikipedia.org/wiki/Source_code" TargetMode="External"/><Relationship Id="rId4" Type="http://schemas.openxmlformats.org/officeDocument/2006/relationships/hyperlink" Target="http://en.wikipedia.org/wiki/JavaScript" TargetMode="External"/><Relationship Id="rId9" Type="http://schemas.openxmlformats.org/officeDocument/2006/relationships/hyperlink" Target="http://en.wikipedia.org/wiki/Curly_bracket_programming_languag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064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588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04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929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13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17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96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018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12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81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33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399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zero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724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u="none" dirty="0" smtClean="0"/>
              <a:t>zero</a:t>
            </a:r>
            <a:r>
              <a:rPr lang="pt-BR" dirty="0" smtClean="0"/>
              <a:t> 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95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u="none" dirty="0" smtClean="0"/>
              <a:t>zero</a:t>
            </a:r>
            <a:r>
              <a:rPr lang="pt-BR" dirty="0" smtClean="0"/>
              <a:t> 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7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u="none" dirty="0" smtClean="0"/>
              <a:t>zero</a:t>
            </a:r>
            <a:r>
              <a:rPr lang="pt-BR" dirty="0" smtClean="0"/>
              <a:t> um dois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30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u="none" dirty="0" smtClean="0"/>
              <a:t>zero</a:t>
            </a:r>
            <a:r>
              <a:rPr lang="pt-BR" dirty="0" smtClean="0"/>
              <a:t> </a:t>
            </a:r>
            <a:r>
              <a:rPr lang="pt-BR" smtClean="0"/>
              <a:t>um dois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637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u="none" dirty="0" smtClean="0"/>
              <a:t>zero</a:t>
            </a:r>
            <a:r>
              <a:rPr lang="pt-BR" dirty="0" smtClean="0"/>
              <a:t> um dois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340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Seis tipos de erros são implementados</a:t>
            </a:r>
            <a:r>
              <a:rPr lang="pt-BR" baseline="0" dirty="0" smtClean="0"/>
              <a:t> em JavaScript 1.5:</a:t>
            </a:r>
          </a:p>
          <a:p>
            <a:endParaRPr lang="pt-BR" baseline="0" dirty="0" smtClean="0"/>
          </a:p>
          <a:p>
            <a:r>
              <a:rPr lang="pt-BR" baseline="0" dirty="0" smtClean="0"/>
              <a:t> - </a:t>
            </a:r>
            <a:r>
              <a:rPr lang="pt-BR" baseline="0" dirty="0" err="1" smtClean="0"/>
              <a:t>EvalError</a:t>
            </a:r>
            <a:r>
              <a:rPr lang="pt-BR" baseline="0" dirty="0" smtClean="0"/>
              <a:t>: Gerado por </a:t>
            </a:r>
            <a:r>
              <a:rPr lang="pt-BR" baseline="0" dirty="0" err="1" smtClean="0"/>
              <a:t>eval</a:t>
            </a:r>
            <a:r>
              <a:rPr lang="pt-BR" baseline="0" dirty="0" smtClean="0"/>
              <a:t> quando usado de forma incorreta</a:t>
            </a:r>
          </a:p>
          <a:p>
            <a:r>
              <a:rPr lang="pt-BR" baseline="0" dirty="0" smtClean="0"/>
              <a:t> - </a:t>
            </a:r>
            <a:r>
              <a:rPr lang="pt-BR" baseline="0" dirty="0" err="1" smtClean="0"/>
              <a:t>RangeError</a:t>
            </a:r>
            <a:r>
              <a:rPr lang="pt-BR" baseline="0" dirty="0" smtClean="0"/>
              <a:t>: Gerado quando o valor numérico excede sua faixa</a:t>
            </a:r>
          </a:p>
          <a:p>
            <a:r>
              <a:rPr lang="pt-BR" baseline="0" dirty="0" smtClean="0"/>
              <a:t> - </a:t>
            </a:r>
            <a:r>
              <a:rPr lang="pt-BR" baseline="0" dirty="0" err="1" smtClean="0"/>
              <a:t>ReferenceError</a:t>
            </a:r>
            <a:r>
              <a:rPr lang="pt-BR" baseline="0" dirty="0" smtClean="0"/>
              <a:t>: Gerado quando uma referência inválida é usada</a:t>
            </a:r>
          </a:p>
          <a:p>
            <a:r>
              <a:rPr lang="pt-BR" baseline="0" dirty="0" smtClean="0"/>
              <a:t> - </a:t>
            </a:r>
            <a:r>
              <a:rPr lang="pt-BR" baseline="0" dirty="0" err="1" smtClean="0"/>
              <a:t>SyntaxError</a:t>
            </a:r>
            <a:r>
              <a:rPr lang="pt-BR" baseline="0" dirty="0" smtClean="0"/>
              <a:t>: Usado com sintaxe inválida</a:t>
            </a:r>
          </a:p>
          <a:p>
            <a:r>
              <a:rPr lang="pt-BR" baseline="0" dirty="0" smtClean="0"/>
              <a:t> - </a:t>
            </a:r>
            <a:r>
              <a:rPr lang="pt-BR" baseline="0" dirty="0" err="1" smtClean="0"/>
              <a:t>TypeError</a:t>
            </a:r>
            <a:r>
              <a:rPr lang="pt-BR" baseline="0" dirty="0" smtClean="0"/>
              <a:t>: Gerado quando uma variável não for do tipo esperado</a:t>
            </a:r>
          </a:p>
          <a:p>
            <a:r>
              <a:rPr lang="pt-BR" baseline="0" dirty="0" smtClean="0"/>
              <a:t> - </a:t>
            </a:r>
            <a:r>
              <a:rPr lang="pt-BR" baseline="0" dirty="0" err="1" smtClean="0"/>
              <a:t>URIError</a:t>
            </a:r>
            <a:r>
              <a:rPr lang="pt-BR" baseline="0" dirty="0" smtClean="0"/>
              <a:t>: Gerado quando </a:t>
            </a:r>
            <a:r>
              <a:rPr lang="pt-BR" baseline="0" dirty="0" err="1" smtClean="0"/>
              <a:t>encodeURI</a:t>
            </a:r>
            <a:r>
              <a:rPr lang="pt-BR" baseline="0" dirty="0" smtClean="0"/>
              <a:t>() ou </a:t>
            </a:r>
            <a:r>
              <a:rPr lang="pt-BR" baseline="0" dirty="0" err="1" smtClean="0"/>
              <a:t>decodeURI</a:t>
            </a:r>
            <a:r>
              <a:rPr lang="pt-BR" baseline="0" dirty="0" smtClean="0"/>
              <a:t>() é usado </a:t>
            </a:r>
            <a:r>
              <a:rPr lang="pt-BR" baseline="0" dirty="0" err="1" smtClean="0"/>
              <a:t>incorretament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80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exceção é um sinal</a:t>
            </a:r>
            <a:r>
              <a:rPr lang="pt-BR" baseline="0" dirty="0" smtClean="0"/>
              <a:t> que indica que ocorreu algum tipo de condição excepcional ou erro. Lançar uma exceção é sinalizar esse erro ou essa condição excepcional. Capturar uma exceção significa tratá-la – tomar quaisquer ações que sejam necessárias ou apropriadas para se recuperar da exceção. Em JavaScript, as exceções são lançadas sempre que ocorre um erro em tempo de execução e sempre que o programa lança explicitamente uma exceção com a instrução </a:t>
            </a:r>
            <a:r>
              <a:rPr lang="pt-BR" baseline="0" dirty="0" err="1" smtClean="0"/>
              <a:t>throw</a:t>
            </a:r>
            <a:r>
              <a:rPr lang="pt-BR" baseline="0" dirty="0" smtClean="0"/>
              <a:t>. As exceções são capturadas com a instrução </a:t>
            </a:r>
            <a:r>
              <a:rPr lang="pt-BR" baseline="0" dirty="0" err="1" smtClean="0"/>
              <a:t>try</a:t>
            </a:r>
            <a:r>
              <a:rPr lang="pt-BR" baseline="0" dirty="0" smtClean="0"/>
              <a:t>/</a:t>
            </a:r>
            <a:r>
              <a:rPr lang="pt-BR" baseline="0" dirty="0" err="1" smtClean="0"/>
              <a:t>cath</a:t>
            </a:r>
            <a:r>
              <a:rPr lang="pt-BR" baseline="0" dirty="0" smtClean="0"/>
              <a:t>/</a:t>
            </a:r>
            <a:r>
              <a:rPr lang="pt-BR" baseline="0" dirty="0" err="1" smtClean="0"/>
              <a:t>finally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883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2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u="none" dirty="0" smtClean="0"/>
              <a:t>zero</a:t>
            </a:r>
            <a:r>
              <a:rPr lang="pt-BR" dirty="0" smtClean="0"/>
              <a:t> um dois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36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833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Solução:</a:t>
            </a:r>
          </a:p>
          <a:p>
            <a:endParaRPr lang="pt-BR" dirty="0" smtClean="0"/>
          </a:p>
          <a:p>
            <a:r>
              <a:rPr lang="pt-BR" sz="120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var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listaNomesDisc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("Fundamentos de Web Design II",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"Algoritmos e Estrutura de Dados",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"Gestão Empresaria",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"Prot.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para Internet",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"Sistemas Operacionais");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 (var nomeDisciplina in listaNomesDisc)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("&lt;h"+(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nomeDisciplina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)+1)+"&gt;"+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listaNomesDisc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nomeDisciplina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]+"&lt;/h"+(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nomeDisciplina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)+1)+"&gt;");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96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520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26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Mensagem()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var valor01 =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mudar(valor01);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(valor01.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minhaRef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mudar(x)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x.minhaRef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    </a:t>
            </a:r>
          </a:p>
          <a:p>
            <a:endParaRPr lang="pt-BR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------------------------------------------------------------------------------------------------------------------------------------------------------------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Mensagem()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var valor01 = 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 //Erro, pois não pode ser tipo primitivo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mudar(valor01);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(valor01.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mudar(x)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x.ref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  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46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349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Mensagem()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var valor01 =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mudar(valor01);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(valor01.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minhaRef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mudar(x)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x.minhaRef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    </a:t>
            </a:r>
          </a:p>
          <a:p>
            <a:endParaRPr lang="pt-BR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------------------------------------------------------------------------------------------------------------------------------------------------------------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Mensagem()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var valor01 = 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 //Erro, pois não pode ser tipo primitivo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mudar(valor01);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(valor01.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mudar(x)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x.ref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  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997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973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6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Minification</a:t>
            </a:r>
            <a:r>
              <a:rPr lang="en-US" dirty="0" smtClean="0"/>
              <a:t> (very often just </a:t>
            </a:r>
            <a:r>
              <a:rPr lang="en-US" b="1" dirty="0" smtClean="0"/>
              <a:t>minify</a:t>
            </a:r>
            <a:r>
              <a:rPr lang="en-US" dirty="0" smtClean="0"/>
              <a:t>, and sometimes also </a:t>
            </a:r>
            <a:r>
              <a:rPr lang="en-US" b="1" dirty="0" err="1" smtClean="0"/>
              <a:t>minimisation</a:t>
            </a:r>
            <a:r>
              <a:rPr lang="en-US" dirty="0" smtClean="0"/>
              <a:t> or </a:t>
            </a:r>
            <a:r>
              <a:rPr lang="en-US" b="1" dirty="0" smtClean="0"/>
              <a:t>minimization</a:t>
            </a:r>
            <a:r>
              <a:rPr lang="en-US" dirty="0" smtClean="0"/>
              <a:t>), in computer </a:t>
            </a:r>
            <a:r>
              <a:rPr lang="en-US" dirty="0" smtClean="0">
                <a:hlinkClick r:id="rId3" tooltip="Programming languages"/>
              </a:rPr>
              <a:t>programming languages</a:t>
            </a:r>
            <a:r>
              <a:rPr lang="en-US" dirty="0" smtClean="0"/>
              <a:t> and especially </a:t>
            </a:r>
            <a:r>
              <a:rPr lang="en-US" dirty="0" smtClean="0">
                <a:hlinkClick r:id="rId4" tooltip="JavaScript"/>
              </a:rPr>
              <a:t>JavaScript</a:t>
            </a:r>
            <a:r>
              <a:rPr lang="en-US" dirty="0" smtClean="0"/>
              <a:t>, is the process of removing all unnecessary characters from </a:t>
            </a:r>
            <a:r>
              <a:rPr lang="en-US" dirty="0" smtClean="0">
                <a:hlinkClick r:id="rId5" tooltip="Source code"/>
              </a:rPr>
              <a:t>source code</a:t>
            </a:r>
            <a:r>
              <a:rPr lang="en-US" dirty="0" smtClean="0"/>
              <a:t>, without changing its functionality. These unnecessary characters usually include </a:t>
            </a:r>
            <a:r>
              <a:rPr lang="en-US" dirty="0" smtClean="0">
                <a:hlinkClick r:id="rId6" tooltip="Whitespace (computer science)"/>
              </a:rPr>
              <a:t>white space characters</a:t>
            </a:r>
            <a:r>
              <a:rPr lang="en-US" dirty="0" smtClean="0"/>
              <a:t>, </a:t>
            </a:r>
            <a:r>
              <a:rPr lang="en-US" dirty="0" smtClean="0">
                <a:hlinkClick r:id="rId7" tooltip="Newline"/>
              </a:rPr>
              <a:t>new line characters</a:t>
            </a:r>
            <a:r>
              <a:rPr lang="en-US" dirty="0" smtClean="0"/>
              <a:t>, </a:t>
            </a:r>
            <a:r>
              <a:rPr lang="en-US" dirty="0" smtClean="0">
                <a:hlinkClick r:id="rId8" tooltip="Source code comment"/>
              </a:rPr>
              <a:t>comments</a:t>
            </a:r>
            <a:r>
              <a:rPr lang="en-US" dirty="0" smtClean="0"/>
              <a:t> and sometimes </a:t>
            </a:r>
            <a:r>
              <a:rPr lang="en-US" dirty="0" smtClean="0">
                <a:hlinkClick r:id="rId9" tooltip="Curly bracket programming language"/>
              </a:rPr>
              <a:t>block delimiters</a:t>
            </a:r>
            <a:r>
              <a:rPr lang="en-US" dirty="0" smtClean="0"/>
              <a:t>; which are used to add readability to the code, but are not required for it to execute.</a:t>
            </a:r>
          </a:p>
          <a:p>
            <a:endParaRPr lang="en-US" dirty="0" smtClean="0"/>
          </a:p>
          <a:p>
            <a:r>
              <a:rPr lang="pt-BR" sz="120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=\"1\"&gt;");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=\"100px\"&gt;Hexadecimal&lt;/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for(linha=0; linha&lt;=15; linha++)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&gt;"+String(linha.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(16)).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toUpperCase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31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Minification</a:t>
            </a:r>
            <a:r>
              <a:rPr lang="en-US" dirty="0" smtClean="0"/>
              <a:t> (very often just </a:t>
            </a:r>
            <a:r>
              <a:rPr lang="en-US" b="1" dirty="0" smtClean="0"/>
              <a:t>minify</a:t>
            </a:r>
            <a:r>
              <a:rPr lang="en-US" dirty="0" smtClean="0"/>
              <a:t>, and sometimes also </a:t>
            </a:r>
            <a:r>
              <a:rPr lang="en-US" b="1" dirty="0" err="1" smtClean="0"/>
              <a:t>minimisation</a:t>
            </a:r>
            <a:r>
              <a:rPr lang="en-US" dirty="0" smtClean="0"/>
              <a:t> or </a:t>
            </a:r>
            <a:r>
              <a:rPr lang="en-US" b="1" dirty="0" smtClean="0"/>
              <a:t>minimization</a:t>
            </a:r>
            <a:r>
              <a:rPr lang="en-US" dirty="0" smtClean="0"/>
              <a:t>), in computer </a:t>
            </a:r>
            <a:r>
              <a:rPr lang="en-US" dirty="0" smtClean="0">
                <a:hlinkClick r:id="rId3" tooltip="Programming languages"/>
              </a:rPr>
              <a:t>programming languages</a:t>
            </a:r>
            <a:r>
              <a:rPr lang="en-US" dirty="0" smtClean="0"/>
              <a:t> and especially </a:t>
            </a:r>
            <a:r>
              <a:rPr lang="en-US" dirty="0" smtClean="0">
                <a:hlinkClick r:id="rId4" tooltip="JavaScript"/>
              </a:rPr>
              <a:t>JavaScript</a:t>
            </a:r>
            <a:r>
              <a:rPr lang="en-US" dirty="0" smtClean="0"/>
              <a:t>, is the process of removing all unnecessary characters from </a:t>
            </a:r>
            <a:r>
              <a:rPr lang="en-US" dirty="0" smtClean="0">
                <a:hlinkClick r:id="rId5" tooltip="Source code"/>
              </a:rPr>
              <a:t>source code</a:t>
            </a:r>
            <a:r>
              <a:rPr lang="en-US" dirty="0" smtClean="0"/>
              <a:t>, without changing its functionality. </a:t>
            </a:r>
            <a:r>
              <a:rPr lang="en-US" smtClean="0"/>
              <a:t>These unnecessary characters usually include </a:t>
            </a:r>
            <a:r>
              <a:rPr lang="en-US" smtClean="0">
                <a:hlinkClick r:id="rId6" tooltip="Whitespace (computer science)"/>
              </a:rPr>
              <a:t>white space characters</a:t>
            </a:r>
            <a:r>
              <a:rPr lang="en-US" smtClean="0"/>
              <a:t>, </a:t>
            </a:r>
            <a:r>
              <a:rPr lang="en-US" smtClean="0">
                <a:hlinkClick r:id="rId7" tooltip="Newline"/>
              </a:rPr>
              <a:t>new line characters</a:t>
            </a:r>
            <a:r>
              <a:rPr lang="en-US" smtClean="0"/>
              <a:t>, </a:t>
            </a:r>
            <a:r>
              <a:rPr lang="en-US" smtClean="0">
                <a:hlinkClick r:id="rId8" tooltip="Source code comment"/>
              </a:rPr>
              <a:t>comments</a:t>
            </a:r>
            <a:r>
              <a:rPr lang="en-US" smtClean="0"/>
              <a:t> and sometimes </a:t>
            </a:r>
            <a:r>
              <a:rPr lang="en-US" smtClean="0">
                <a:hlinkClick r:id="rId9" tooltip="Curly bracket programming language"/>
              </a:rPr>
              <a:t>block delimiters</a:t>
            </a:r>
            <a:r>
              <a:rPr lang="en-US" smtClean="0"/>
              <a:t>; which are used to add readability to the code, but are not required for it to execute.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6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2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049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43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an.edwards.name/pack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agosto de 18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Operadores </a:t>
            </a:r>
            <a:r>
              <a:rPr lang="pt-BR" dirty="0" err="1" smtClean="0"/>
              <a:t>bitwise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Operação realizada bit a bit em uma sequência numérica: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763688" y="2492896"/>
          <a:ext cx="5760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^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~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NOT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Precedência de operadores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Avaliação da expressão (operadores com mesma precedência): Esquerda </a:t>
            </a:r>
            <a:r>
              <a:rPr lang="pt-BR" sz="2000" dirty="0" smtClean="0">
                <a:sym typeface="Wingdings" pitchFamily="2" charset="2"/>
              </a:rPr>
              <a:t> Direita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55576" y="2870944"/>
          <a:ext cx="75608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Prioridade (ordem</a:t>
                      </a:r>
                      <a:r>
                        <a:rPr lang="pt-BR" baseline="0" dirty="0" smtClean="0"/>
                        <a:t> de execução)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1º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*, /, 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2º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+, 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3º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Operadores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bitwise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4º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Atribuição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5º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de cantos arredondados 5"/>
          <p:cNvSpPr/>
          <p:nvPr/>
        </p:nvSpPr>
        <p:spPr>
          <a:xfrm>
            <a:off x="251520" y="5301208"/>
            <a:ext cx="8712968" cy="1080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Qual o resultado da expressão abaixo?</a:t>
            </a:r>
          </a:p>
          <a:p>
            <a:pPr algn="ctr"/>
            <a:r>
              <a:rPr lang="pt-BR" sz="1600" dirty="0" smtClean="0"/>
              <a:t>var teste = 10 &amp; 2 * 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7688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Operador de igualdade e identidade</a:t>
            </a:r>
            <a:endParaRPr lang="pt-BR" u="sng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7544" y="1556792"/>
          <a:ext cx="820891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088232"/>
                <a:gridCol w="4464496"/>
              </a:tblGrid>
              <a:tr h="35023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Observação</a:t>
                      </a:r>
                      <a:endParaRPr lang="pt-BR" dirty="0"/>
                    </a:p>
                  </a:txBody>
                  <a:tcPr/>
                </a:tc>
              </a:tr>
              <a:tr h="875593"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Igualdade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Comparar</a:t>
                      </a:r>
                      <a:r>
                        <a:rPr lang="pt-BR" baseline="0" dirty="0" smtClean="0"/>
                        <a:t> o conteúdo de uma variável a outra ou a um literal</a:t>
                      </a:r>
                      <a:endParaRPr lang="pt-BR" dirty="0"/>
                    </a:p>
                  </a:txBody>
                  <a:tcPr/>
                </a:tc>
              </a:tr>
              <a:tr h="1926305"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===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Identidade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Disponível</a:t>
                      </a:r>
                      <a:r>
                        <a:rPr lang="pt-BR" baseline="0" dirty="0" smtClean="0"/>
                        <a:t> desde a versão 1.3 do JavaScript (</a:t>
                      </a:r>
                      <a:r>
                        <a:rPr lang="pt-BR" baseline="0" dirty="0" err="1" smtClean="0"/>
                        <a:t>ECMAScript</a:t>
                      </a:r>
                      <a:r>
                        <a:rPr lang="pt-BR" baseline="0" dirty="0" smtClean="0"/>
                        <a:t>-262, edição 3), ano de 1999.</a:t>
                      </a:r>
                    </a:p>
                    <a:p>
                      <a:pPr algn="ctr"/>
                      <a:r>
                        <a:rPr lang="pt-BR" baseline="0" dirty="0" smtClean="0"/>
                        <a:t>Só retorna um valor positivo a menos que ambos os </a:t>
                      </a:r>
                      <a:r>
                        <a:rPr lang="pt-BR" baseline="0" dirty="0" err="1" smtClean="0"/>
                        <a:t>operandos</a:t>
                      </a:r>
                      <a:r>
                        <a:rPr lang="pt-BR" baseline="0" dirty="0" smtClean="0"/>
                        <a:t> sejam do mesmo valor e tenham o mesmo tipo de dados</a:t>
                      </a:r>
                      <a:endParaRPr lang="pt-BR" dirty="0"/>
                    </a:p>
                  </a:txBody>
                  <a:tcPr/>
                </a:tc>
              </a:tr>
              <a:tr h="44826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Desigualdade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Verifica a</a:t>
                      </a:r>
                      <a:r>
                        <a:rPr lang="pt-BR" baseline="0" dirty="0" smtClean="0"/>
                        <a:t> desigualdade entre variáveis, literais, etc.</a:t>
                      </a:r>
                      <a:endParaRPr lang="pt-BR" dirty="0"/>
                    </a:p>
                  </a:txBody>
                  <a:tcPr/>
                </a:tc>
              </a:tr>
              <a:tr h="44826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Desigualdade</a:t>
                      </a:r>
                      <a:r>
                        <a:rPr lang="pt-BR" baseline="0" dirty="0" smtClean="0"/>
                        <a:t> escrita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Verifica a</a:t>
                      </a:r>
                      <a:r>
                        <a:rPr lang="pt-BR" baseline="0" dirty="0" smtClean="0"/>
                        <a:t> desigualdade entre variáveis, literais, </a:t>
                      </a:r>
                      <a:r>
                        <a:rPr lang="pt-BR" baseline="0" dirty="0" err="1" smtClean="0"/>
                        <a:t>etc</a:t>
                      </a:r>
                      <a:r>
                        <a:rPr lang="pt-BR" baseline="0" dirty="0" smtClean="0"/>
                        <a:t>, além de verificar o tipo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Que mensagem será impressa na tela do computador após a execução de cada um dos scripts abaixo?</a:t>
            </a: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79512" y="2636912"/>
            <a:ext cx="4248472" cy="38164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var valor = “3”;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</a:t>
            </a:r>
            <a:r>
              <a:rPr lang="pt-BR" dirty="0" err="1" smtClean="0"/>
              <a:t>if</a:t>
            </a:r>
            <a:r>
              <a:rPr lang="pt-BR" dirty="0" smtClean="0"/>
              <a:t> (valor == 3)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("iguais");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("diferentes");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&lt;/script&gt;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644008" y="2636912"/>
            <a:ext cx="4248472" cy="38164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var valor = “3”;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</a:t>
            </a:r>
            <a:r>
              <a:rPr lang="pt-BR" dirty="0" err="1" smtClean="0"/>
              <a:t>if</a:t>
            </a:r>
            <a:r>
              <a:rPr lang="pt-BR" dirty="0" smtClean="0"/>
              <a:t> (valor === 3)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("iguais");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("diferentes");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&lt;/script&gt;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Outros operadores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Relacionais: &gt;, &gt;=, &lt;, &lt;=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>
                <a:sym typeface="Wingdings" pitchFamily="2" charset="2"/>
              </a:rPr>
              <a:t>Lógicos: &amp;&amp; (e), |</a:t>
            </a:r>
            <a:r>
              <a:rPr lang="pt-BR" sz="2000" dirty="0" err="1" smtClean="0">
                <a:sym typeface="Wingdings" pitchFamily="2" charset="2"/>
              </a:rPr>
              <a:t>|</a:t>
            </a:r>
            <a:r>
              <a:rPr lang="pt-BR" sz="2000" dirty="0" smtClean="0">
                <a:sym typeface="Wingdings" pitchFamily="2" charset="2"/>
              </a:rPr>
              <a:t> (ou)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>
                <a:sym typeface="Wingdings" pitchFamily="2" charset="2"/>
              </a:rPr>
              <a:t>Ternário: </a:t>
            </a:r>
            <a:r>
              <a:rPr lang="pt-BR" sz="2000" b="1" dirty="0" smtClean="0">
                <a:solidFill>
                  <a:srgbClr val="FF0000"/>
                </a:solidFill>
                <a:sym typeface="Wingdings" pitchFamily="2" charset="2"/>
              </a:rPr>
              <a:t>?: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801830" y="3280708"/>
            <a:ext cx="5904656" cy="30963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Operador ternário: </a:t>
            </a:r>
          </a:p>
          <a:p>
            <a:endParaRPr lang="pt-BR" dirty="0" smtClean="0"/>
          </a:p>
          <a:p>
            <a:pPr algn="ctr"/>
            <a:r>
              <a:rPr lang="pt-BR" b="1" dirty="0" smtClean="0"/>
              <a:t>Condição ? Valor se verdadeira : Valor se falsa;</a:t>
            </a:r>
          </a:p>
          <a:p>
            <a:pPr algn="ctr"/>
            <a:endParaRPr lang="pt-BR" b="1" dirty="0" smtClean="0"/>
          </a:p>
          <a:p>
            <a:r>
              <a:rPr lang="pt-BR" u="sng" dirty="0" smtClean="0"/>
              <a:t>Exemplo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var valor = 10;</a:t>
            </a:r>
          </a:p>
          <a:p>
            <a:r>
              <a:rPr lang="pt-BR" dirty="0" smtClean="0"/>
              <a:t>var </a:t>
            </a:r>
            <a:r>
              <a:rPr lang="pt-BR" dirty="0" err="1" smtClean="0"/>
              <a:t>result</a:t>
            </a:r>
            <a:r>
              <a:rPr lang="pt-BR" dirty="0" smtClean="0"/>
              <a:t> = (valor &gt; 5) </a:t>
            </a:r>
            <a:r>
              <a:rPr lang="pt-BR" b="1" dirty="0" smtClean="0"/>
              <a:t>?</a:t>
            </a:r>
            <a:r>
              <a:rPr lang="pt-BR" dirty="0" smtClean="0"/>
              <a:t> “Maior” </a:t>
            </a:r>
            <a:r>
              <a:rPr lang="pt-BR" b="1" dirty="0" smtClean="0"/>
              <a:t>:</a:t>
            </a:r>
            <a:r>
              <a:rPr lang="pt-BR" dirty="0" smtClean="0"/>
              <a:t> “Menor”;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Reescreva o script abaixo utilizando o operador ternário:</a:t>
            </a: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475656" y="2132856"/>
            <a:ext cx="6408712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pPr>
              <a:lnSpc>
                <a:spcPts val="2500"/>
              </a:lnSpc>
            </a:pPr>
            <a:r>
              <a:rPr lang="pt-BR" dirty="0" smtClean="0"/>
              <a:t>    var valor = </a:t>
            </a:r>
            <a:r>
              <a:rPr lang="pt-BR" dirty="0" err="1" smtClean="0"/>
              <a:t>Math</a:t>
            </a:r>
            <a:r>
              <a:rPr lang="pt-BR" dirty="0" smtClean="0"/>
              <a:t>.round(</a:t>
            </a:r>
            <a:r>
              <a:rPr lang="pt-BR" dirty="0" err="1" smtClean="0"/>
              <a:t>Math</a:t>
            </a:r>
            <a:r>
              <a:rPr lang="pt-BR" dirty="0" smtClean="0"/>
              <a:t>.</a:t>
            </a:r>
            <a:r>
              <a:rPr lang="pt-BR" dirty="0" err="1" smtClean="0"/>
              <a:t>random</a:t>
            </a:r>
            <a:r>
              <a:rPr lang="pt-BR" dirty="0" smtClean="0"/>
              <a:t>()*10);</a:t>
            </a:r>
          </a:p>
          <a:p>
            <a:pPr>
              <a:lnSpc>
                <a:spcPts val="2500"/>
              </a:lnSpc>
            </a:pPr>
            <a:r>
              <a:rPr lang="pt-BR" dirty="0" smtClean="0"/>
              <a:t>    </a:t>
            </a:r>
            <a:r>
              <a:rPr lang="pt-BR" dirty="0" err="1" smtClean="0"/>
              <a:t>if</a:t>
            </a:r>
            <a:r>
              <a:rPr lang="pt-BR" dirty="0" smtClean="0"/>
              <a:t> (valor % 2 == 0)</a:t>
            </a:r>
          </a:p>
          <a:p>
            <a:pPr>
              <a:lnSpc>
                <a:spcPts val="25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(valor+" é par");</a:t>
            </a:r>
          </a:p>
          <a:p>
            <a:pPr>
              <a:lnSpc>
                <a:spcPts val="2500"/>
              </a:lnSpc>
            </a:pPr>
            <a:r>
              <a:rPr lang="pt-BR" dirty="0" smtClean="0"/>
              <a:t>    </a:t>
            </a:r>
            <a:r>
              <a:rPr lang="pt-BR" dirty="0" err="1" smtClean="0"/>
              <a:t>else</a:t>
            </a:r>
            <a:r>
              <a:rPr lang="pt-BR" dirty="0" smtClean="0"/>
              <a:t>    </a:t>
            </a:r>
          </a:p>
          <a:p>
            <a:pPr>
              <a:lnSpc>
                <a:spcPts val="25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(valor + " é impar");</a:t>
            </a:r>
          </a:p>
          <a:p>
            <a:pPr>
              <a:lnSpc>
                <a:spcPts val="2500"/>
              </a:lnSpc>
            </a:pPr>
            <a:r>
              <a:rPr lang="pt-BR" dirty="0" smtClean="0"/>
              <a:t> &lt;/script&gt;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67544" y="4725144"/>
            <a:ext cx="8352928" cy="1988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700"/>
              </a:lnSpc>
            </a:pPr>
            <a:r>
              <a:rPr lang="pt-BR" b="1" u="sng" dirty="0" smtClean="0"/>
              <a:t>Solução</a:t>
            </a:r>
            <a:r>
              <a:rPr lang="pt-BR" b="1" dirty="0" smtClean="0"/>
              <a:t>:</a:t>
            </a:r>
          </a:p>
          <a:p>
            <a:pPr>
              <a:lnSpc>
                <a:spcPts val="2700"/>
              </a:lnSpc>
            </a:pPr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pPr>
              <a:lnSpc>
                <a:spcPts val="2700"/>
              </a:lnSpc>
            </a:pPr>
            <a:r>
              <a:rPr lang="pt-BR" dirty="0" smtClean="0"/>
              <a:t>    var valor = </a:t>
            </a:r>
            <a:r>
              <a:rPr lang="pt-BR" dirty="0" err="1" smtClean="0"/>
              <a:t>Math</a:t>
            </a:r>
            <a:r>
              <a:rPr lang="pt-BR" dirty="0" smtClean="0"/>
              <a:t>.round(</a:t>
            </a:r>
            <a:r>
              <a:rPr lang="pt-BR" dirty="0" err="1" smtClean="0"/>
              <a:t>Math</a:t>
            </a:r>
            <a:r>
              <a:rPr lang="pt-BR" dirty="0" smtClean="0"/>
              <a:t>.</a:t>
            </a:r>
            <a:r>
              <a:rPr lang="pt-BR" dirty="0" err="1" smtClean="0"/>
              <a:t>random</a:t>
            </a:r>
            <a:r>
              <a:rPr lang="pt-BR" dirty="0" smtClean="0"/>
              <a:t>()*10);</a:t>
            </a:r>
          </a:p>
          <a:p>
            <a:pPr>
              <a:lnSpc>
                <a:spcPts val="2700"/>
              </a:lnSpc>
            </a:pPr>
            <a:r>
              <a:rPr lang="pt-BR" dirty="0" smtClean="0"/>
              <a:t>    (valor % 2 == 0) ? </a:t>
            </a:r>
            <a:r>
              <a:rPr lang="pt-BR" dirty="0" err="1" smtClean="0"/>
              <a:t>alert</a:t>
            </a:r>
            <a:r>
              <a:rPr lang="pt-BR" dirty="0" smtClean="0"/>
              <a:t>(valor+" é par") : </a:t>
            </a:r>
            <a:r>
              <a:rPr lang="pt-BR" dirty="0" err="1" smtClean="0"/>
              <a:t>alert</a:t>
            </a:r>
            <a:r>
              <a:rPr lang="pt-BR" dirty="0" smtClean="0"/>
              <a:t>(valor + " é impar");</a:t>
            </a:r>
          </a:p>
          <a:p>
            <a:pPr>
              <a:lnSpc>
                <a:spcPts val="2700"/>
              </a:lnSpc>
            </a:pPr>
            <a:r>
              <a:rPr lang="pt-BR" dirty="0" smtClean="0"/>
              <a:t> &lt;/script&gt;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0480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400" dirty="0" smtClean="0"/>
              <a:t>Instruções condicionais: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err="1" smtClean="0"/>
              <a:t>If</a:t>
            </a: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switch</a:t>
            </a:r>
          </a:p>
          <a:p>
            <a:pPr algn="just">
              <a:lnSpc>
                <a:spcPct val="160000"/>
              </a:lnSpc>
            </a:pPr>
            <a:r>
              <a:rPr lang="pt-BR" sz="2400" dirty="0" smtClean="0"/>
              <a:t>Repetitivas: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for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for ... in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err="1" smtClean="0"/>
              <a:t>while</a:t>
            </a: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do ... </a:t>
            </a:r>
            <a:r>
              <a:rPr lang="pt-BR" sz="1800" dirty="0" err="1" smtClean="0"/>
              <a:t>while</a:t>
            </a: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1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Instruções condicionais e repetitivas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Instruções condicionais (</a:t>
            </a:r>
            <a:r>
              <a:rPr lang="pt-BR" dirty="0" err="1" smtClean="0"/>
              <a:t>if</a:t>
            </a:r>
            <a:r>
              <a:rPr lang="pt-BR" dirty="0" smtClean="0"/>
              <a:t>)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Seleção simples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if</a:t>
            </a:r>
            <a:r>
              <a:rPr lang="pt-BR" sz="1600" dirty="0" smtClean="0"/>
              <a:t> () { ... }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>
                <a:sym typeface="Wingdings" pitchFamily="2" charset="2"/>
              </a:rPr>
              <a:t>Seleção composta</a:t>
            </a:r>
          </a:p>
          <a:p>
            <a:pPr lvl="2" algn="just">
              <a:lnSpc>
                <a:spcPct val="160000"/>
              </a:lnSpc>
              <a:buNone/>
            </a:pPr>
            <a:r>
              <a:rPr lang="pt-BR" sz="1600" dirty="0" err="1" smtClean="0">
                <a:sym typeface="Wingdings" pitchFamily="2" charset="2"/>
              </a:rPr>
              <a:t>if</a:t>
            </a:r>
            <a:r>
              <a:rPr lang="pt-BR" sz="1600" dirty="0" smtClean="0">
                <a:sym typeface="Wingdings" pitchFamily="2" charset="2"/>
              </a:rPr>
              <a:t> ( ...) { ... }</a:t>
            </a:r>
          </a:p>
          <a:p>
            <a:pPr lvl="2" algn="just">
              <a:lnSpc>
                <a:spcPct val="160000"/>
              </a:lnSpc>
              <a:buNone/>
            </a:pPr>
            <a:r>
              <a:rPr lang="pt-BR" sz="1600" dirty="0" err="1" smtClean="0">
                <a:sym typeface="Wingdings" pitchFamily="2" charset="2"/>
              </a:rPr>
              <a:t>else</a:t>
            </a:r>
            <a:r>
              <a:rPr lang="pt-BR" sz="1600" dirty="0" smtClean="0">
                <a:sym typeface="Wingdings" pitchFamily="2" charset="2"/>
              </a:rPr>
              <a:t> {...} 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>
                <a:sym typeface="Wingdings" pitchFamily="2" charset="2"/>
              </a:rPr>
              <a:t>Seleção encadeada</a:t>
            </a:r>
          </a:p>
          <a:p>
            <a:pPr lvl="2" algn="just">
              <a:lnSpc>
                <a:spcPct val="160000"/>
              </a:lnSpc>
              <a:buNone/>
            </a:pPr>
            <a:r>
              <a:rPr lang="pt-BR" sz="1600" dirty="0" err="1" smtClean="0"/>
              <a:t>if</a:t>
            </a:r>
            <a:r>
              <a:rPr lang="pt-BR" sz="1600" dirty="0" smtClean="0"/>
              <a:t> (...) { ... }</a:t>
            </a:r>
          </a:p>
          <a:p>
            <a:pPr lvl="2" algn="just">
              <a:lnSpc>
                <a:spcPct val="160000"/>
              </a:lnSpc>
              <a:buNone/>
            </a:pPr>
            <a:r>
              <a:rPr lang="pt-BR" sz="1600" dirty="0" err="1" smtClean="0"/>
              <a:t>else</a:t>
            </a:r>
            <a:r>
              <a:rPr lang="pt-BR" sz="1600" dirty="0" smtClean="0"/>
              <a:t> </a:t>
            </a:r>
            <a:r>
              <a:rPr lang="pt-BR" sz="1600" dirty="0" err="1" smtClean="0"/>
              <a:t>if</a:t>
            </a:r>
            <a:r>
              <a:rPr lang="pt-BR" sz="1600" dirty="0" smtClean="0"/>
              <a:t> (...) {...}</a:t>
            </a:r>
          </a:p>
          <a:p>
            <a:pPr lvl="2" algn="just">
              <a:lnSpc>
                <a:spcPct val="160000"/>
              </a:lnSpc>
              <a:buNone/>
            </a:pPr>
            <a:r>
              <a:rPr lang="pt-BR" sz="1600" dirty="0" smtClean="0"/>
              <a:t>       </a:t>
            </a:r>
            <a:r>
              <a:rPr lang="pt-BR" sz="1600" dirty="0" err="1" smtClean="0"/>
              <a:t>else</a:t>
            </a:r>
            <a:r>
              <a:rPr lang="pt-BR" sz="1600" dirty="0" smtClean="0"/>
              <a:t> {...}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788024" y="1700808"/>
            <a:ext cx="3312368" cy="44644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600" b="1" u="sng" dirty="0" smtClean="0"/>
              <a:t>DICA 1</a:t>
            </a:r>
            <a:r>
              <a:rPr lang="pt-BR" sz="1600" dirty="0" smtClean="0"/>
              <a:t>: As chaves só são necessárias caso haja mais de uma instrução a ser processada caso a condição seja verdadeira ou falsa.</a:t>
            </a:r>
          </a:p>
          <a:p>
            <a:pPr algn="ctr">
              <a:lnSpc>
                <a:spcPct val="150000"/>
              </a:lnSpc>
            </a:pPr>
            <a:endParaRPr lang="pt-BR" sz="1600" dirty="0" smtClean="0"/>
          </a:p>
          <a:p>
            <a:pPr algn="ctr">
              <a:lnSpc>
                <a:spcPct val="150000"/>
              </a:lnSpc>
            </a:pPr>
            <a:r>
              <a:rPr lang="pt-BR" sz="1600" b="1" u="sng" dirty="0" smtClean="0"/>
              <a:t>DICA 2</a:t>
            </a:r>
            <a:r>
              <a:rPr lang="pt-BR" sz="1600" dirty="0" smtClean="0"/>
              <a:t>: Procure alinhar a chave de fechamento à instrução condicional que a abriu, pois isso facilita a legibilidade do código.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Utilizando JavaScript, construa uma página HTML capaz de gerar um número aleatório entre 0 e 10 e verificar se o mesmo é par ou ímpar.</a:t>
            </a:r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r>
              <a:rPr lang="pt-BR" sz="1600" b="1" dirty="0" smtClean="0"/>
              <a:t>OBS</a:t>
            </a:r>
            <a:r>
              <a:rPr lang="pt-BR" sz="1600" dirty="0" smtClean="0"/>
              <a:t>: A função </a:t>
            </a:r>
            <a:r>
              <a:rPr lang="pt-BR" sz="2400" dirty="0" err="1" smtClean="0"/>
              <a:t>Math</a:t>
            </a:r>
            <a:r>
              <a:rPr lang="pt-BR" sz="2400" dirty="0" smtClean="0"/>
              <a:t>.</a:t>
            </a:r>
            <a:r>
              <a:rPr lang="pt-BR" sz="2400" dirty="0" err="1" smtClean="0"/>
              <a:t>random</a:t>
            </a:r>
            <a:r>
              <a:rPr lang="pt-BR" sz="2400" dirty="0" smtClean="0"/>
              <a:t>()</a:t>
            </a:r>
            <a:r>
              <a:rPr lang="pt-BR" sz="1600" dirty="0" smtClean="0"/>
              <a:t> gera um número aleatório no intervalo [0,1)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99592" y="4797152"/>
            <a:ext cx="7416824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Aproveitando este exemplo explique a diferença entre </a:t>
            </a:r>
            <a:r>
              <a:rPr lang="pt-BR" dirty="0" err="1" smtClean="0"/>
              <a:t>parseInt</a:t>
            </a:r>
            <a:r>
              <a:rPr lang="pt-BR" dirty="0" smtClean="0"/>
              <a:t>() e </a:t>
            </a:r>
            <a:r>
              <a:rPr lang="pt-BR" dirty="0" err="1" smtClean="0"/>
              <a:t>Math</a:t>
            </a:r>
            <a:r>
              <a:rPr lang="pt-BR" dirty="0" smtClean="0"/>
              <a:t>.round()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Instruções condicionais (switch)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374848" y="1292688"/>
            <a:ext cx="4114800" cy="4467952"/>
          </a:xfr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switch (&lt;condição&gt;) {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     case valor01: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	  &lt;instrução(</a:t>
            </a:r>
            <a:r>
              <a:rPr lang="pt-BR" sz="2000" dirty="0" err="1" smtClean="0"/>
              <a:t>ões</a:t>
            </a:r>
            <a:r>
              <a:rPr lang="pt-BR" sz="2000" dirty="0" smtClean="0"/>
              <a:t>)&gt;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	  </a:t>
            </a:r>
            <a:r>
              <a:rPr lang="pt-BR" sz="2000" dirty="0" err="1" smtClean="0"/>
              <a:t>break</a:t>
            </a:r>
            <a:r>
              <a:rPr lang="pt-BR" sz="2000" dirty="0" smtClean="0"/>
              <a:t>;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     case valor02: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	  &lt;instrução(</a:t>
            </a:r>
            <a:r>
              <a:rPr lang="pt-BR" sz="2000" dirty="0" err="1" smtClean="0"/>
              <a:t>ões</a:t>
            </a:r>
            <a:r>
              <a:rPr lang="pt-BR" sz="2000" dirty="0" smtClean="0"/>
              <a:t>)&gt;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	  </a:t>
            </a:r>
            <a:r>
              <a:rPr lang="pt-BR" sz="2000" dirty="0" err="1" smtClean="0"/>
              <a:t>break</a:t>
            </a:r>
            <a:r>
              <a:rPr lang="pt-BR" sz="2000" dirty="0" smtClean="0"/>
              <a:t>;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      ...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      default: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	  &lt;instrução(</a:t>
            </a:r>
            <a:r>
              <a:rPr lang="pt-BR" sz="2000" dirty="0" err="1" smtClean="0"/>
              <a:t>ões</a:t>
            </a:r>
            <a:r>
              <a:rPr lang="pt-BR" sz="2000" dirty="0" smtClean="0"/>
              <a:t>)&gt;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}</a:t>
            </a: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4705672" y="1296144"/>
            <a:ext cx="4114800" cy="446449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 (&lt;condição&gt;) {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case valor01: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case valor02: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&lt;instrução(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ões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...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default: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&lt;instrução(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ões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just" defTabSz="914400" rtl="0" eaLnBrk="1" fontAlgn="auto" latinLnBrk="0" hangingPunct="1">
              <a:lnSpc>
                <a:spcPct val="16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85192" y="5877272"/>
            <a:ext cx="8424936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acontece se não for usado o </a:t>
            </a:r>
            <a:r>
              <a:rPr lang="pt-BR" i="1" dirty="0" err="1" smtClean="0"/>
              <a:t>break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Operadores e Instruções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5616624" y="2348880"/>
            <a:ext cx="3419872" cy="40324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Proponha uma solução para que independentemente da forma como a palavra Deus for escrita apenas um único case será executado.</a:t>
            </a:r>
            <a:endParaRPr lang="pt-BR" dirty="0"/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196752"/>
            <a:ext cx="8568952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 mensagem(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ns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será impressa,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após </a:t>
            </a:r>
            <a:r>
              <a:rPr lang="pt-BR" sz="2000" noProof="0" dirty="0" smtClean="0"/>
              <a:t>a execução do script abaixo?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528" y="2348880"/>
            <a:ext cx="5184576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endParaRPr lang="pt-BR" sz="2000" dirty="0" smtClean="0"/>
          </a:p>
          <a:p>
            <a:pPr>
              <a:lnSpc>
                <a:spcPts val="2800"/>
              </a:lnSpc>
            </a:pPr>
            <a:r>
              <a:rPr lang="pt-BR" sz="2000" dirty="0" smtClean="0"/>
              <a:t> </a:t>
            </a:r>
            <a:r>
              <a:rPr lang="pt-BR" sz="2000" b="1" dirty="0" smtClean="0"/>
              <a:t>&lt;script </a:t>
            </a:r>
            <a:r>
              <a:rPr lang="pt-BR" sz="2000" b="1" dirty="0" err="1" smtClean="0"/>
              <a:t>type</a:t>
            </a:r>
            <a:r>
              <a:rPr lang="pt-BR" sz="2000" b="1" dirty="0" smtClean="0"/>
              <a:t>="</a:t>
            </a:r>
            <a:r>
              <a:rPr lang="pt-BR" sz="2000" b="1" dirty="0" err="1" smtClean="0"/>
              <a:t>text</a:t>
            </a:r>
            <a:r>
              <a:rPr lang="pt-BR" sz="2000" b="1" dirty="0" smtClean="0"/>
              <a:t>/</a:t>
            </a:r>
            <a:r>
              <a:rPr lang="pt-BR" sz="2000" b="1" dirty="0" err="1" smtClean="0"/>
              <a:t>javascript</a:t>
            </a:r>
            <a:r>
              <a:rPr lang="pt-BR" sz="2000" b="1" dirty="0" smtClean="0"/>
              <a:t>"&gt;</a:t>
            </a:r>
          </a:p>
          <a:p>
            <a:pPr>
              <a:lnSpc>
                <a:spcPts val="2800"/>
              </a:lnSpc>
            </a:pPr>
            <a:r>
              <a:rPr lang="pt-BR" sz="2000" b="1" dirty="0" smtClean="0"/>
              <a:t>    var teste = 'Deus';</a:t>
            </a:r>
          </a:p>
          <a:p>
            <a:pPr>
              <a:lnSpc>
                <a:spcPts val="2800"/>
              </a:lnSpc>
            </a:pPr>
            <a:r>
              <a:rPr lang="pt-BR" sz="2000" b="1" dirty="0" smtClean="0"/>
              <a:t>    switch (teste) {</a:t>
            </a:r>
          </a:p>
          <a:p>
            <a:pPr>
              <a:lnSpc>
                <a:spcPts val="2800"/>
              </a:lnSpc>
            </a:pPr>
            <a:r>
              <a:rPr lang="pt-BR" sz="2000" b="1" dirty="0" smtClean="0"/>
              <a:t>        case 'deus':</a:t>
            </a:r>
          </a:p>
          <a:p>
            <a:pPr>
              <a:lnSpc>
                <a:spcPts val="2800"/>
              </a:lnSpc>
            </a:pPr>
            <a:r>
              <a:rPr lang="pt-BR" sz="2000" b="1" dirty="0" smtClean="0"/>
              <a:t>            </a:t>
            </a:r>
            <a:r>
              <a:rPr lang="pt-BR" sz="2000" b="1" dirty="0" err="1" smtClean="0"/>
              <a:t>alert</a:t>
            </a:r>
            <a:r>
              <a:rPr lang="pt-BR" sz="2000" b="1" dirty="0" smtClean="0"/>
              <a:t>(“Nosso pai - 1");</a:t>
            </a:r>
          </a:p>
          <a:p>
            <a:pPr>
              <a:lnSpc>
                <a:spcPts val="2800"/>
              </a:lnSpc>
            </a:pPr>
            <a:r>
              <a:rPr lang="pt-BR" sz="2000" b="1" dirty="0" smtClean="0"/>
              <a:t>        case 'Deus':</a:t>
            </a:r>
          </a:p>
          <a:p>
            <a:pPr>
              <a:lnSpc>
                <a:spcPts val="2800"/>
              </a:lnSpc>
            </a:pPr>
            <a:r>
              <a:rPr lang="pt-BR" sz="2000" b="1" dirty="0" smtClean="0"/>
              <a:t>            </a:t>
            </a:r>
            <a:r>
              <a:rPr lang="pt-BR" sz="2000" b="1" dirty="0" err="1" smtClean="0"/>
              <a:t>alert</a:t>
            </a:r>
            <a:r>
              <a:rPr lang="pt-BR" sz="2000" b="1" dirty="0" smtClean="0"/>
              <a:t>(“Nosso pai - 2");</a:t>
            </a:r>
          </a:p>
          <a:p>
            <a:pPr>
              <a:lnSpc>
                <a:spcPts val="2800"/>
              </a:lnSpc>
            </a:pPr>
            <a:r>
              <a:rPr lang="pt-BR" sz="2000" b="1" dirty="0" smtClean="0"/>
              <a:t>        default:</a:t>
            </a:r>
          </a:p>
          <a:p>
            <a:pPr>
              <a:lnSpc>
                <a:spcPts val="2800"/>
              </a:lnSpc>
            </a:pPr>
            <a:r>
              <a:rPr lang="pt-BR" sz="2000" b="1" dirty="0" smtClean="0"/>
              <a:t>            </a:t>
            </a:r>
            <a:r>
              <a:rPr lang="pt-BR" sz="2000" b="1" dirty="0" err="1" smtClean="0"/>
              <a:t>alert</a:t>
            </a:r>
            <a:r>
              <a:rPr lang="pt-BR" sz="2000" b="1" dirty="0" smtClean="0"/>
              <a:t>(“Não é nosso pai");</a:t>
            </a:r>
          </a:p>
          <a:p>
            <a:pPr>
              <a:lnSpc>
                <a:spcPts val="2800"/>
              </a:lnSpc>
            </a:pPr>
            <a:r>
              <a:rPr lang="pt-BR" sz="2000" b="1" dirty="0" smtClean="0"/>
              <a:t>    }</a:t>
            </a:r>
          </a:p>
          <a:p>
            <a:pPr>
              <a:lnSpc>
                <a:spcPts val="2800"/>
              </a:lnSpc>
            </a:pPr>
            <a:r>
              <a:rPr lang="pt-BR" sz="2000" b="1" dirty="0" smtClean="0"/>
              <a:t> &lt;/script&gt;</a:t>
            </a:r>
          </a:p>
          <a:p>
            <a:pPr algn="ctr">
              <a:lnSpc>
                <a:spcPts val="2800"/>
              </a:lnSpc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196752"/>
            <a:ext cx="8568952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que será exibido ao usuário ao executar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código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</a:t>
            </a:r>
            <a:r>
              <a:rPr lang="pt-BR" sz="2000" noProof="0" dirty="0" smtClean="0"/>
              <a:t>?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51720" y="2348880"/>
            <a:ext cx="5184576" cy="4104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var valor = 0;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switch (valor)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0: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("zero");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1: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("um");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2: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("dois");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default: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("fim");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algn="ctr"/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332826" y="1772816"/>
            <a:ext cx="4824536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Resposta</a:t>
            </a:r>
            <a:r>
              <a:rPr lang="pt-BR" dirty="0" smtClean="0"/>
              <a:t>: zero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196752"/>
            <a:ext cx="8568952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que será exibido ao usuário ao executar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código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</a:t>
            </a:r>
            <a:r>
              <a:rPr lang="pt-BR" sz="2000" noProof="0" dirty="0" smtClean="0"/>
              <a:t>?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51720" y="2348880"/>
            <a:ext cx="5184576" cy="3888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var valor = 0;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switch (valor)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0: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("zero");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1: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("um");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2: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("dois");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default: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("fim");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32826" y="1772816"/>
            <a:ext cx="4824536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Resposta</a:t>
            </a:r>
            <a:r>
              <a:rPr lang="pt-BR" dirty="0" smtClean="0"/>
              <a:t>: zero um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196752"/>
            <a:ext cx="8568952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que será exibido ao usuário ao executar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código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</a:t>
            </a:r>
            <a:r>
              <a:rPr lang="pt-BR" sz="2000" noProof="0" dirty="0" smtClean="0"/>
              <a:t>?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51720" y="2348880"/>
            <a:ext cx="5184576" cy="3888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var valor = 1;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switch (valor)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0: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("zero");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1: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("um");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2: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("dois");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default: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("fim");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32826" y="1772816"/>
            <a:ext cx="4824536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Resposta</a:t>
            </a:r>
            <a:r>
              <a:rPr lang="pt-BR" dirty="0" smtClean="0"/>
              <a:t>: um dois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196752"/>
            <a:ext cx="8568952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que será exibido ao usuário ao executar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código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</a:t>
            </a:r>
            <a:r>
              <a:rPr lang="pt-BR" sz="2000" noProof="0" dirty="0" smtClean="0"/>
              <a:t>?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51720" y="2348880"/>
            <a:ext cx="5184576" cy="3888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var valor = 0;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switch (valor)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0: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("zero");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1: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("um");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2: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("dois");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default: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("fim");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32826" y="1772816"/>
            <a:ext cx="4824536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Resposta</a:t>
            </a:r>
            <a:r>
              <a:rPr lang="pt-BR" dirty="0" smtClean="0"/>
              <a:t>: zero um dois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196752"/>
            <a:ext cx="8568952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que será exibido ao usuário ao executar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código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</a:t>
            </a:r>
            <a:r>
              <a:rPr lang="pt-BR" sz="2000" noProof="0" dirty="0" smtClean="0"/>
              <a:t>?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51720" y="2348880"/>
            <a:ext cx="5184576" cy="3888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var valor = 0;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switch (valor)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0: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("zero");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1: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("um");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2: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("dois");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default: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("fim");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32826" y="1772816"/>
            <a:ext cx="4824536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Resposta: zero um dois fim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196752"/>
            <a:ext cx="8568952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que será exibido ao usuário ao executar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código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</a:t>
            </a:r>
            <a:r>
              <a:rPr lang="pt-BR" sz="2000" noProof="0" dirty="0" smtClean="0"/>
              <a:t>?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51720" y="2348880"/>
            <a:ext cx="5184576" cy="3888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var valor = 1;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switch (valor)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0: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("zero");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1: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("um");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case 2: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("dois");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default: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("fim");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32826" y="1772816"/>
            <a:ext cx="4824536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Resposta: um dois fim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trela de 7 Pontos 18"/>
          <p:cNvSpPr/>
          <p:nvPr/>
        </p:nvSpPr>
        <p:spPr>
          <a:xfrm>
            <a:off x="683568" y="1268760"/>
            <a:ext cx="7560840" cy="5184576"/>
          </a:xfrm>
          <a:prstGeom prst="star7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dirty="0" smtClean="0"/>
          </a:p>
          <a:p>
            <a:pPr algn="ctr"/>
            <a:r>
              <a:rPr lang="pt-BR" sz="2400" dirty="0" smtClean="0"/>
              <a:t>Há duas formas de gerar uma exceção: erro em tempo de  execução ou através da instrução </a:t>
            </a:r>
          </a:p>
          <a:p>
            <a:pPr algn="ctr"/>
            <a:r>
              <a:rPr lang="pt-BR" sz="2400" dirty="0" err="1" smtClean="0"/>
              <a:t>throw</a:t>
            </a:r>
            <a:endParaRPr lang="pt-BR" sz="24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048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1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Tratando erros (</a:t>
            </a:r>
            <a:r>
              <a:rPr lang="pt-BR" dirty="0" err="1" smtClean="0"/>
              <a:t>try</a:t>
            </a:r>
            <a:r>
              <a:rPr lang="pt-BR" dirty="0" smtClean="0"/>
              <a:t>/catch/</a:t>
            </a:r>
            <a:r>
              <a:rPr lang="pt-BR" dirty="0" err="1" smtClean="0"/>
              <a:t>finally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323528" y="1133688"/>
            <a:ext cx="8496944" cy="5463664"/>
            <a:chOff x="323528" y="1133688"/>
            <a:chExt cx="8496944" cy="5463664"/>
          </a:xfrm>
        </p:grpSpPr>
        <p:sp>
          <p:nvSpPr>
            <p:cNvPr id="5" name="Fluxograma: Processo alternativo 4"/>
            <p:cNvSpPr/>
            <p:nvPr/>
          </p:nvSpPr>
          <p:spPr>
            <a:xfrm>
              <a:off x="323528" y="2276872"/>
              <a:ext cx="2376264" cy="4320480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pt-BR" dirty="0" smtClean="0"/>
                <a:t>  </a:t>
              </a:r>
              <a:r>
                <a:rPr lang="pt-BR" dirty="0" err="1" smtClean="0"/>
                <a:t>try</a:t>
              </a:r>
              <a:r>
                <a:rPr lang="pt-BR" dirty="0" smtClean="0"/>
                <a:t> {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  ...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catch (erro) {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  ...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</a:t>
              </a:r>
              <a:r>
                <a:rPr lang="pt-BR" dirty="0" err="1" smtClean="0"/>
                <a:t>finally</a:t>
              </a:r>
              <a:r>
                <a:rPr lang="pt-BR" dirty="0" smtClean="0"/>
                <a:t> {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  ...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}</a:t>
              </a:r>
              <a:endParaRPr lang="pt-BR" dirty="0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987824" y="1133688"/>
              <a:ext cx="5832648" cy="5373216"/>
              <a:chOff x="2987824" y="1133688"/>
              <a:chExt cx="5832648" cy="5373216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2987824" y="1133688"/>
                <a:ext cx="5832648" cy="53732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</a:t>
                </a:r>
                <a:r>
                  <a:rPr lang="pt-BR" sz="1600" dirty="0" err="1" smtClean="0"/>
                  <a:t>try</a:t>
                </a:r>
                <a:r>
                  <a:rPr lang="pt-BR" sz="1600" dirty="0" smtClean="0"/>
                  <a:t> {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    var vetor = </a:t>
                </a:r>
                <a:r>
                  <a:rPr lang="pt-BR" sz="1600" dirty="0" err="1" smtClean="0"/>
                  <a:t>null</a:t>
                </a:r>
                <a:r>
                  <a:rPr lang="pt-BR" sz="1600" dirty="0" smtClean="0"/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    </a:t>
                </a:r>
                <a:r>
                  <a:rPr lang="pt-BR" sz="1600" dirty="0" err="1" smtClean="0"/>
                  <a:t>alert</a:t>
                </a:r>
                <a:r>
                  <a:rPr lang="pt-BR" sz="1600" dirty="0" smtClean="0"/>
                  <a:t>(vetor[2]);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}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catch (erro) {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    </a:t>
                </a:r>
                <a:r>
                  <a:rPr lang="pt-BR" sz="1600" dirty="0" err="1" smtClean="0"/>
                  <a:t>txtErro</a:t>
                </a:r>
                <a:r>
                  <a:rPr lang="pt-BR" sz="1600" dirty="0" smtClean="0"/>
                  <a:t> = "Ocorreu um erro na página. ";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    </a:t>
                </a:r>
                <a:r>
                  <a:rPr lang="pt-BR" sz="1600" dirty="0" err="1" smtClean="0"/>
                  <a:t>txtErro</a:t>
                </a:r>
                <a:r>
                  <a:rPr lang="pt-BR" sz="1600" dirty="0" smtClean="0"/>
                  <a:t> += "Descrição do erro: ";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    </a:t>
                </a:r>
                <a:r>
                  <a:rPr lang="pt-BR" sz="1600" dirty="0" err="1" smtClean="0"/>
                  <a:t>txtErro</a:t>
                </a:r>
                <a:r>
                  <a:rPr lang="pt-BR" sz="1600" dirty="0" smtClean="0"/>
                  <a:t> += erro.</a:t>
                </a:r>
                <a:r>
                  <a:rPr lang="pt-BR" sz="1600" dirty="0" err="1" smtClean="0"/>
                  <a:t>description</a:t>
                </a:r>
                <a:r>
                  <a:rPr lang="pt-BR" sz="1600" dirty="0" smtClean="0"/>
                  <a:t> + "\n";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    </a:t>
                </a:r>
                <a:r>
                  <a:rPr lang="pt-BR" sz="1600" dirty="0" err="1" smtClean="0"/>
                  <a:t>txtErro</a:t>
                </a:r>
                <a:r>
                  <a:rPr lang="pt-BR" sz="1600" dirty="0" smtClean="0"/>
                  <a:t> += "Pressione &lt;OK&gt; para continuar";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    </a:t>
                </a:r>
                <a:r>
                  <a:rPr lang="pt-BR" sz="1600" dirty="0" err="1" smtClean="0"/>
                  <a:t>alert</a:t>
                </a:r>
                <a:r>
                  <a:rPr lang="pt-BR" sz="1600" dirty="0" smtClean="0"/>
                  <a:t>(</a:t>
                </a:r>
                <a:r>
                  <a:rPr lang="pt-BR" sz="1600" dirty="0" err="1" smtClean="0"/>
                  <a:t>txtErro</a:t>
                </a:r>
                <a:r>
                  <a:rPr lang="pt-BR" sz="1600" dirty="0" smtClean="0"/>
                  <a:t>);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}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</a:t>
                </a:r>
                <a:r>
                  <a:rPr lang="pt-BR" sz="1600" dirty="0" err="1" smtClean="0"/>
                  <a:t>finally</a:t>
                </a:r>
                <a:r>
                  <a:rPr lang="pt-BR" sz="1600" dirty="0" smtClean="0"/>
                  <a:t> {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    </a:t>
                </a:r>
                <a:r>
                  <a:rPr lang="pt-BR" sz="1600" dirty="0" err="1" smtClean="0"/>
                  <a:t>alert</a:t>
                </a:r>
                <a:r>
                  <a:rPr lang="pt-BR" sz="1600" dirty="0" smtClean="0"/>
                  <a:t>(“Mensagem comum a ambos");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600" dirty="0" smtClean="0"/>
                  <a:t>    }</a:t>
                </a:r>
                <a:endParaRPr lang="pt-BR" sz="1600" dirty="0"/>
              </a:p>
            </p:txBody>
          </p:sp>
          <p:sp>
            <p:nvSpPr>
              <p:cNvPr id="8" name="Retângulo com Único Canto Aparado 7"/>
              <p:cNvSpPr/>
              <p:nvPr/>
            </p:nvSpPr>
            <p:spPr>
              <a:xfrm>
                <a:off x="5940152" y="1244050"/>
                <a:ext cx="2808312" cy="504056"/>
              </a:xfrm>
              <a:prstGeom prst="snip1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Exemplo 01</a:t>
                </a:r>
                <a:endParaRPr lang="pt-BR" dirty="0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3059832" y="1196752"/>
            <a:ext cx="5832648" cy="5373216"/>
            <a:chOff x="3059832" y="2004606"/>
            <a:chExt cx="5832648" cy="5373216"/>
          </a:xfrm>
        </p:grpSpPr>
        <p:sp>
          <p:nvSpPr>
            <p:cNvPr id="11" name="Retângulo 10"/>
            <p:cNvSpPr/>
            <p:nvPr/>
          </p:nvSpPr>
          <p:spPr>
            <a:xfrm>
              <a:off x="3059832" y="2004606"/>
              <a:ext cx="5832648" cy="5373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pt-BR" sz="1400" b="1" dirty="0" smtClean="0"/>
                <a:t>&lt;script </a:t>
              </a:r>
              <a:r>
                <a:rPr lang="pt-BR" sz="1400" b="1" dirty="0" err="1" smtClean="0"/>
                <a:t>type</a:t>
              </a:r>
              <a:r>
                <a:rPr lang="pt-BR" sz="1400" b="1" dirty="0" smtClean="0"/>
                <a:t>="</a:t>
              </a:r>
              <a:r>
                <a:rPr lang="pt-BR" sz="1400" b="1" dirty="0" err="1" smtClean="0"/>
                <a:t>text</a:t>
              </a:r>
              <a:r>
                <a:rPr lang="pt-BR" sz="1400" b="1" dirty="0" smtClean="0"/>
                <a:t>/</a:t>
              </a:r>
              <a:r>
                <a:rPr lang="pt-BR" sz="1400" b="1" dirty="0" err="1" smtClean="0"/>
                <a:t>javascript</a:t>
              </a:r>
              <a:r>
                <a:rPr lang="pt-BR" sz="1400" b="1" dirty="0" smtClean="0"/>
                <a:t>"&gt;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</a:t>
              </a:r>
              <a:r>
                <a:rPr lang="pt-BR" sz="1400" b="1" dirty="0" err="1" smtClean="0"/>
                <a:t>function</a:t>
              </a:r>
              <a:r>
                <a:rPr lang="pt-BR" sz="1400" b="1" dirty="0" smtClean="0"/>
                <a:t> </a:t>
              </a:r>
              <a:r>
                <a:rPr lang="pt-BR" sz="1400" b="1" dirty="0" err="1" smtClean="0"/>
                <a:t>calcularExpressao</a:t>
              </a:r>
              <a:r>
                <a:rPr lang="pt-BR" sz="1400" b="1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var </a:t>
              </a:r>
              <a:r>
                <a:rPr lang="pt-BR" sz="1400" b="1" dirty="0" err="1" smtClean="0"/>
                <a:t>expressao</a:t>
              </a:r>
              <a:r>
                <a:rPr lang="pt-BR" sz="1400" b="1" dirty="0" smtClean="0"/>
                <a:t> = </a:t>
              </a:r>
              <a:r>
                <a:rPr lang="pt-BR" sz="1400" b="1" dirty="0" err="1" smtClean="0"/>
                <a:t>prompt</a:t>
              </a:r>
              <a:r>
                <a:rPr lang="pt-BR" sz="1400" b="1" dirty="0" smtClean="0"/>
                <a:t>("Digite a expressão matemática: ","");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</a:t>
              </a:r>
              <a:r>
                <a:rPr lang="pt-BR" sz="1400" b="1" dirty="0" err="1" smtClean="0"/>
                <a:t>try</a:t>
              </a:r>
              <a:r>
                <a:rPr lang="pt-BR" sz="1400" b="1" dirty="0" smtClean="0"/>
                <a:t> {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     resultado = </a:t>
              </a:r>
              <a:r>
                <a:rPr lang="pt-BR" sz="1400" b="1" dirty="0" err="1" smtClean="0"/>
                <a:t>eval</a:t>
              </a:r>
              <a:r>
                <a:rPr lang="pt-BR" sz="1400" b="1" dirty="0" smtClean="0"/>
                <a:t>(</a:t>
              </a:r>
              <a:r>
                <a:rPr lang="pt-BR" sz="1400" b="1" dirty="0" err="1" smtClean="0"/>
                <a:t>expressao</a:t>
              </a:r>
              <a:r>
                <a:rPr lang="pt-BR" sz="1400" b="1" dirty="0" smtClean="0"/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     </a:t>
              </a:r>
              <a:r>
                <a:rPr lang="pt-BR" sz="1400" b="1" dirty="0" err="1" smtClean="0"/>
                <a:t>document</a:t>
              </a:r>
              <a:r>
                <a:rPr lang="pt-BR" sz="1400" b="1" dirty="0" smtClean="0"/>
                <a:t>.</a:t>
              </a:r>
              <a:r>
                <a:rPr lang="pt-BR" sz="1400" b="1" dirty="0" err="1" smtClean="0"/>
                <a:t>write</a:t>
              </a:r>
              <a:r>
                <a:rPr lang="pt-BR" sz="1400" b="1" dirty="0" smtClean="0"/>
                <a:t>(</a:t>
              </a:r>
              <a:r>
                <a:rPr lang="pt-BR" sz="1400" b="1" dirty="0" err="1" smtClean="0"/>
                <a:t>expressao</a:t>
              </a:r>
              <a:r>
                <a:rPr lang="pt-BR" sz="1400" b="1" dirty="0" smtClean="0"/>
                <a:t> + " = " +resultado + "&lt;</a:t>
              </a:r>
              <a:r>
                <a:rPr lang="pt-BR" sz="1400" b="1" dirty="0" err="1" smtClean="0"/>
                <a:t>br</a:t>
              </a:r>
              <a:r>
                <a:rPr lang="pt-BR" sz="1400" b="1" dirty="0" smtClean="0"/>
                <a:t>&gt;");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}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catch(erro) {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     </a:t>
              </a:r>
              <a:r>
                <a:rPr lang="pt-BR" sz="1400" b="1" dirty="0" err="1" smtClean="0"/>
                <a:t>alert</a:t>
              </a:r>
              <a:r>
                <a:rPr lang="pt-BR" sz="1400" b="1" dirty="0" smtClean="0"/>
                <a:t>("Erro ocorrido: " + erro.</a:t>
              </a:r>
              <a:r>
                <a:rPr lang="pt-BR" sz="1400" b="1" dirty="0" err="1" smtClean="0"/>
                <a:t>description</a:t>
              </a:r>
              <a:r>
                <a:rPr lang="pt-BR" sz="1400" b="1" dirty="0" smtClean="0"/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}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</a:t>
              </a:r>
              <a:r>
                <a:rPr lang="pt-BR" sz="1400" b="1" dirty="0" err="1" smtClean="0"/>
                <a:t>finally</a:t>
              </a:r>
              <a:r>
                <a:rPr lang="pt-BR" sz="1400" b="1" dirty="0" smtClean="0"/>
                <a:t> {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     var resposta = </a:t>
              </a:r>
              <a:r>
                <a:rPr lang="pt-BR" sz="1400" b="1" dirty="0" err="1" smtClean="0"/>
                <a:t>confirm</a:t>
              </a:r>
              <a:r>
                <a:rPr lang="pt-BR" sz="1400" b="1" dirty="0" smtClean="0"/>
                <a:t>("Deseja digitar outra expressão?");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     </a:t>
              </a:r>
              <a:r>
                <a:rPr lang="pt-BR" sz="1400" b="1" dirty="0" err="1" smtClean="0"/>
                <a:t>if</a:t>
              </a:r>
              <a:r>
                <a:rPr lang="pt-BR" sz="1400" b="1" dirty="0" smtClean="0"/>
                <a:t> (resposta == </a:t>
              </a:r>
              <a:r>
                <a:rPr lang="pt-BR" sz="1400" b="1" dirty="0" err="1" smtClean="0"/>
                <a:t>true</a:t>
              </a:r>
              <a:r>
                <a:rPr lang="pt-BR" sz="1400" b="1" dirty="0" smtClean="0"/>
                <a:t>) </a:t>
              </a:r>
              <a:r>
                <a:rPr lang="pt-BR" sz="1400" b="1" dirty="0" err="1" smtClean="0"/>
                <a:t>calcularExpressao</a:t>
              </a:r>
              <a:r>
                <a:rPr lang="pt-BR" sz="1400" b="1" dirty="0" smtClean="0"/>
                <a:t>();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     }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}	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smtClean="0"/>
                <a:t>&lt;/script&gt;</a:t>
              </a:r>
            </a:p>
          </p:txBody>
        </p:sp>
        <p:sp>
          <p:nvSpPr>
            <p:cNvPr id="14" name="Retângulo com Único Canto Aparado 13"/>
            <p:cNvSpPr/>
            <p:nvPr/>
          </p:nvSpPr>
          <p:spPr>
            <a:xfrm>
              <a:off x="6027926" y="2085558"/>
              <a:ext cx="2808312" cy="504056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Exemplo 02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23528" y="1196752"/>
            <a:ext cx="8568952" cy="540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600" dirty="0" smtClean="0"/>
          </a:p>
          <a:p>
            <a:r>
              <a:rPr lang="pt-BR" sz="1600" dirty="0" smtClean="0"/>
              <a:t> &lt;script </a:t>
            </a:r>
            <a:r>
              <a:rPr lang="pt-BR" sz="1600" dirty="0" err="1" smtClean="0"/>
              <a:t>type</a:t>
            </a:r>
            <a:r>
              <a:rPr lang="pt-BR" sz="1600" dirty="0" smtClean="0"/>
              <a:t>="</a:t>
            </a:r>
            <a:r>
              <a:rPr lang="pt-BR" sz="1600" dirty="0" err="1" smtClean="0"/>
              <a:t>text</a:t>
            </a:r>
            <a:r>
              <a:rPr lang="pt-BR" sz="1600" dirty="0" smtClean="0"/>
              <a:t>/</a:t>
            </a:r>
            <a:r>
              <a:rPr lang="pt-BR" sz="1600" dirty="0" err="1" smtClean="0"/>
              <a:t>javascript</a:t>
            </a:r>
            <a:r>
              <a:rPr lang="pt-BR" sz="1600" dirty="0" smtClean="0"/>
              <a:t>"&gt;</a:t>
            </a:r>
          </a:p>
          <a:p>
            <a:r>
              <a:rPr lang="pt-BR" sz="1600" dirty="0" smtClean="0"/>
              <a:t>    var x=</a:t>
            </a:r>
            <a:r>
              <a:rPr lang="pt-BR" sz="1600" dirty="0" err="1" smtClean="0"/>
              <a:t>prompt</a:t>
            </a:r>
            <a:r>
              <a:rPr lang="pt-BR" sz="1600" dirty="0" smtClean="0"/>
              <a:t>("Digite um número (0 a 10):","");</a:t>
            </a:r>
          </a:p>
          <a:p>
            <a:r>
              <a:rPr lang="pt-BR" sz="1600" dirty="0" smtClean="0"/>
              <a:t>    </a:t>
            </a:r>
            <a:r>
              <a:rPr lang="pt-BR" sz="1600" dirty="0" err="1" smtClean="0"/>
              <a:t>try</a:t>
            </a:r>
            <a:r>
              <a:rPr lang="pt-BR" sz="1600" dirty="0" smtClean="0"/>
              <a:t> {</a:t>
            </a:r>
          </a:p>
          <a:p>
            <a:r>
              <a:rPr lang="pt-BR" sz="1600" dirty="0" smtClean="0"/>
              <a:t>       </a:t>
            </a:r>
            <a:r>
              <a:rPr lang="pt-BR" sz="1600" dirty="0" err="1" smtClean="0"/>
              <a:t>if</a:t>
            </a:r>
            <a:r>
              <a:rPr lang="pt-BR" sz="1600" dirty="0" smtClean="0"/>
              <a:t>(x&gt;10) </a:t>
            </a:r>
            <a:r>
              <a:rPr lang="pt-BR" sz="1600" dirty="0" err="1" smtClean="0"/>
              <a:t>throw</a:t>
            </a:r>
            <a:r>
              <a:rPr lang="pt-BR" sz="1600" dirty="0" smtClean="0"/>
              <a:t> "Erro01";</a:t>
            </a:r>
          </a:p>
          <a:p>
            <a:r>
              <a:rPr lang="pt-BR" sz="1600" dirty="0" smtClean="0"/>
              <a:t>       </a:t>
            </a:r>
            <a:r>
              <a:rPr lang="pt-BR" sz="1600" dirty="0" err="1" smtClean="0"/>
              <a:t>else</a:t>
            </a:r>
            <a:r>
              <a:rPr lang="pt-BR" sz="1600" dirty="0" smtClean="0"/>
              <a:t> </a:t>
            </a:r>
            <a:r>
              <a:rPr lang="pt-BR" sz="1600" dirty="0" err="1" smtClean="0"/>
              <a:t>if</a:t>
            </a:r>
            <a:r>
              <a:rPr lang="pt-BR" sz="1600" dirty="0" smtClean="0"/>
              <a:t>(x&lt;0) </a:t>
            </a:r>
            <a:r>
              <a:rPr lang="pt-BR" sz="1600" dirty="0" err="1" smtClean="0"/>
              <a:t>throw</a:t>
            </a:r>
            <a:r>
              <a:rPr lang="pt-BR" sz="1600" dirty="0" smtClean="0"/>
              <a:t> "Erro02"</a:t>
            </a:r>
          </a:p>
          <a:p>
            <a:r>
              <a:rPr lang="pt-BR" sz="1600" dirty="0" smtClean="0"/>
              <a:t>       </a:t>
            </a:r>
            <a:r>
              <a:rPr lang="pt-BR" sz="1600" dirty="0" err="1" smtClean="0"/>
              <a:t>else</a:t>
            </a:r>
            <a:r>
              <a:rPr lang="pt-BR" sz="1600" dirty="0" smtClean="0"/>
              <a:t> </a:t>
            </a:r>
            <a:r>
              <a:rPr lang="pt-BR" sz="1600" dirty="0" err="1" smtClean="0"/>
              <a:t>if</a:t>
            </a:r>
            <a:r>
              <a:rPr lang="pt-BR" sz="1600" dirty="0" smtClean="0"/>
              <a:t>(</a:t>
            </a:r>
            <a:r>
              <a:rPr lang="pt-BR" sz="1600" dirty="0" err="1" smtClean="0"/>
              <a:t>isNaN</a:t>
            </a:r>
            <a:r>
              <a:rPr lang="pt-BR" sz="1600" dirty="0" smtClean="0"/>
              <a:t>(x)) </a:t>
            </a:r>
            <a:r>
              <a:rPr lang="pt-BR" sz="1600" dirty="0" err="1" smtClean="0"/>
              <a:t>throw</a:t>
            </a:r>
            <a:r>
              <a:rPr lang="pt-BR" sz="1600" dirty="0" smtClean="0"/>
              <a:t> "Erro03";</a:t>
            </a:r>
          </a:p>
          <a:p>
            <a:r>
              <a:rPr lang="pt-BR" sz="1600" dirty="0" smtClean="0"/>
              <a:t>    }</a:t>
            </a:r>
          </a:p>
          <a:p>
            <a:r>
              <a:rPr lang="pt-BR" sz="1600" dirty="0" smtClean="0"/>
              <a:t>    catch(erro) {</a:t>
            </a:r>
          </a:p>
          <a:p>
            <a:r>
              <a:rPr lang="pt-BR" sz="1600" dirty="0" smtClean="0"/>
              <a:t>	switch(erro) {</a:t>
            </a:r>
          </a:p>
          <a:p>
            <a:r>
              <a:rPr lang="pt-BR" sz="1600" dirty="0" smtClean="0"/>
              <a:t>		case "Erro01":</a:t>
            </a:r>
          </a:p>
          <a:p>
            <a:r>
              <a:rPr lang="pt-BR" sz="1600" dirty="0" smtClean="0"/>
              <a:t>			</a:t>
            </a:r>
            <a:r>
              <a:rPr lang="pt-BR" sz="1600" dirty="0" err="1" smtClean="0"/>
              <a:t>alert</a:t>
            </a:r>
            <a:r>
              <a:rPr lang="pt-BR" sz="1600" dirty="0" smtClean="0"/>
              <a:t>("Valor muito grande!");</a:t>
            </a:r>
          </a:p>
          <a:p>
            <a:r>
              <a:rPr lang="pt-BR" sz="1600" dirty="0" smtClean="0"/>
              <a:t>			</a:t>
            </a:r>
            <a:r>
              <a:rPr lang="pt-BR" sz="1600" dirty="0" err="1" smtClean="0"/>
              <a:t>break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		case "Erro02":</a:t>
            </a:r>
          </a:p>
          <a:p>
            <a:r>
              <a:rPr lang="pt-BR" sz="1600" dirty="0" smtClean="0"/>
              <a:t>			</a:t>
            </a:r>
            <a:r>
              <a:rPr lang="pt-BR" sz="1600" dirty="0" err="1" smtClean="0"/>
              <a:t>alert</a:t>
            </a:r>
            <a:r>
              <a:rPr lang="pt-BR" sz="1600" dirty="0" smtClean="0"/>
              <a:t>("Valor muito pequeno!");</a:t>
            </a:r>
          </a:p>
          <a:p>
            <a:r>
              <a:rPr lang="pt-BR" sz="1600" dirty="0" smtClean="0"/>
              <a:t>			</a:t>
            </a:r>
            <a:r>
              <a:rPr lang="pt-BR" sz="1600" dirty="0" err="1" smtClean="0"/>
              <a:t>break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		case "Erro03":</a:t>
            </a:r>
          </a:p>
          <a:p>
            <a:r>
              <a:rPr lang="pt-BR" sz="1600" dirty="0" smtClean="0"/>
              <a:t>			</a:t>
            </a:r>
            <a:r>
              <a:rPr lang="pt-BR" sz="1600" dirty="0" err="1" smtClean="0"/>
              <a:t>alert</a:t>
            </a:r>
            <a:r>
              <a:rPr lang="pt-BR" sz="1600" dirty="0" smtClean="0"/>
              <a:t>("Este valor não é um numero!");</a:t>
            </a:r>
          </a:p>
          <a:p>
            <a:r>
              <a:rPr lang="pt-BR" sz="1600" dirty="0" smtClean="0"/>
              <a:t>			</a:t>
            </a:r>
            <a:r>
              <a:rPr lang="pt-BR" sz="1600" dirty="0" err="1" smtClean="0"/>
              <a:t>break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	}</a:t>
            </a:r>
          </a:p>
          <a:p>
            <a:r>
              <a:rPr lang="pt-BR" sz="1600" dirty="0" smtClean="0"/>
              <a:t>    }</a:t>
            </a:r>
          </a:p>
          <a:p>
            <a:r>
              <a:rPr lang="pt-BR" sz="1600" dirty="0" smtClean="0"/>
              <a:t>&lt;/script&gt;</a:t>
            </a:r>
            <a:endParaRPr lang="pt-BR" sz="1600" dirty="0"/>
          </a:p>
        </p:txBody>
      </p:sp>
      <p:sp>
        <p:nvSpPr>
          <p:cNvPr id="11" name="Título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Tratando erros (</a:t>
            </a:r>
            <a:r>
              <a:rPr lang="pt-BR" dirty="0" err="1" smtClean="0"/>
              <a:t>throw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18864" y="274638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Instruções repetitivas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436704"/>
            <a:ext cx="3816424" cy="2424344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pt-BR" sz="1800" dirty="0" smtClean="0"/>
              <a:t>&lt;script </a:t>
            </a:r>
            <a:r>
              <a:rPr lang="pt-BR" sz="1800" dirty="0" err="1" smtClean="0"/>
              <a:t>type</a:t>
            </a:r>
            <a:r>
              <a:rPr lang="pt-BR" sz="1800" dirty="0" smtClean="0"/>
              <a:t>="</a:t>
            </a:r>
            <a:r>
              <a:rPr lang="pt-BR" sz="1800" dirty="0" err="1" smtClean="0"/>
              <a:t>text</a:t>
            </a:r>
            <a:r>
              <a:rPr lang="pt-BR" sz="1800" dirty="0" smtClean="0"/>
              <a:t>/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"&gt;</a:t>
            </a:r>
          </a:p>
          <a:p>
            <a:pPr>
              <a:lnSpc>
                <a:spcPct val="150000"/>
              </a:lnSpc>
              <a:buNone/>
            </a:pPr>
            <a:r>
              <a:rPr lang="pt-BR" sz="1800" dirty="0" smtClean="0"/>
              <a:t>        var vetor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Array</a:t>
            </a:r>
            <a:r>
              <a:rPr lang="pt-BR" sz="1800" dirty="0" smtClean="0"/>
              <a:t>(10);</a:t>
            </a:r>
          </a:p>
          <a:p>
            <a:pPr>
              <a:lnSpc>
                <a:spcPct val="150000"/>
              </a:lnSpc>
              <a:buNone/>
            </a:pPr>
            <a:r>
              <a:rPr lang="nn-NO" sz="1800" dirty="0" smtClean="0"/>
              <a:t>        for (var i=0; i&lt;10; i++) </a:t>
            </a:r>
          </a:p>
          <a:p>
            <a:pPr>
              <a:lnSpc>
                <a:spcPct val="150000"/>
              </a:lnSpc>
              <a:buNone/>
            </a:pPr>
            <a:r>
              <a:rPr lang="pt-BR" sz="1800" dirty="0" smtClean="0"/>
              <a:t>            vetor[i] = i;</a:t>
            </a:r>
          </a:p>
          <a:p>
            <a:pPr>
              <a:lnSpc>
                <a:spcPct val="150000"/>
              </a:lnSpc>
              <a:buNone/>
            </a:pPr>
            <a:r>
              <a:rPr lang="pt-BR" sz="1800" dirty="0" smtClean="0"/>
              <a:t>        </a:t>
            </a:r>
            <a:r>
              <a:rPr lang="pt-BR" sz="1800" dirty="0" err="1" smtClean="0"/>
              <a:t>alert</a:t>
            </a:r>
            <a:r>
              <a:rPr lang="pt-BR" sz="1800" dirty="0" smtClean="0"/>
              <a:t>(vetor);</a:t>
            </a:r>
          </a:p>
          <a:p>
            <a:pPr>
              <a:lnSpc>
                <a:spcPct val="150000"/>
              </a:lnSpc>
              <a:buNone/>
            </a:pPr>
            <a:r>
              <a:rPr lang="pt-BR" sz="1800" dirty="0" smtClean="0"/>
              <a:t>&lt;/script&gt;</a:t>
            </a:r>
            <a:endParaRPr lang="pt-BR" sz="2000" dirty="0" smtClean="0"/>
          </a:p>
          <a:p>
            <a:pPr lvl="0">
              <a:lnSpc>
                <a:spcPct val="150000"/>
              </a:lnSpc>
              <a:buNone/>
            </a:pPr>
            <a:endParaRPr lang="pt-BR" sz="2000" dirty="0" smtClean="0"/>
          </a:p>
          <a:p>
            <a:pPr lvl="1">
              <a:lnSpc>
                <a:spcPct val="150000"/>
              </a:lnSpc>
              <a:buNone/>
            </a:pPr>
            <a:endParaRPr lang="pt-BR" sz="2000" dirty="0" smtClean="0"/>
          </a:p>
          <a:p>
            <a:pPr lvl="0">
              <a:lnSpc>
                <a:spcPct val="150000"/>
              </a:lnSpc>
              <a:buNone/>
            </a:pPr>
            <a:endParaRPr lang="pt-BR" sz="2400" dirty="0" smtClean="0"/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179512" y="1029973"/>
            <a:ext cx="999728" cy="399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>
            <a:normAutofit fontScale="8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ço Reservado para Conteúdo 1"/>
          <p:cNvSpPr txBox="1">
            <a:spLocks/>
          </p:cNvSpPr>
          <p:nvPr/>
        </p:nvSpPr>
        <p:spPr>
          <a:xfrm>
            <a:off x="5076056" y="1387459"/>
            <a:ext cx="3816424" cy="242434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 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var vetor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(10);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var i = 0;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while</a:t>
            </a:r>
            <a:r>
              <a:rPr lang="pt-BR" dirty="0" smtClean="0"/>
              <a:t> (i &lt; 10)  vetor[i] = i++;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(vetor);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&lt;/script&gt;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ço Reservado para Conteúdo 1"/>
          <p:cNvSpPr txBox="1">
            <a:spLocks/>
          </p:cNvSpPr>
          <p:nvPr/>
        </p:nvSpPr>
        <p:spPr>
          <a:xfrm>
            <a:off x="7884368" y="980728"/>
            <a:ext cx="999728" cy="39973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>
            <a:normAutofit fontScale="8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pt-BR" b="1" noProof="0" dirty="0" smtClean="0"/>
              <a:t>WHILE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076056" y="3933056"/>
            <a:ext cx="3816424" cy="2814142"/>
            <a:chOff x="5076056" y="3933056"/>
            <a:chExt cx="3816424" cy="2814142"/>
          </a:xfrm>
        </p:grpSpPr>
        <p:sp>
          <p:nvSpPr>
            <p:cNvPr id="13" name="Espaço Reservado para Conteúdo 1"/>
            <p:cNvSpPr txBox="1">
              <a:spLocks/>
            </p:cNvSpPr>
            <p:nvPr/>
          </p:nvSpPr>
          <p:spPr>
            <a:xfrm>
              <a:off x="5076056" y="4322854"/>
              <a:ext cx="3816424" cy="2424344"/>
            </a:xfrm>
            <a:prstGeom prst="rect">
              <a:avLst/>
            </a:prstGeom>
            <a:solidFill>
              <a:srgbClr val="FFFAB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>
              <a:normAutofit fontScale="85000" lnSpcReduction="10000"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/>
                <a:t>&lt;script </a:t>
              </a:r>
              <a:r>
                <a:rPr lang="pt-BR" dirty="0" err="1" smtClean="0"/>
                <a:t>type</a:t>
              </a:r>
              <a:r>
                <a:rPr lang="pt-BR" dirty="0" smtClean="0"/>
                <a:t>="</a:t>
              </a:r>
              <a:r>
                <a:rPr lang="pt-BR" dirty="0" err="1" smtClean="0"/>
                <a:t>text</a:t>
              </a:r>
              <a:r>
                <a:rPr lang="pt-BR" dirty="0" smtClean="0"/>
                <a:t>/</a:t>
              </a:r>
              <a:r>
                <a:rPr lang="pt-BR" dirty="0" err="1" smtClean="0"/>
                <a:t>javascript</a:t>
              </a:r>
              <a:r>
                <a:rPr lang="pt-BR" dirty="0" smtClean="0"/>
                <a:t>"&gt;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      var vetor = </a:t>
              </a:r>
              <a:r>
                <a:rPr lang="pt-BR" dirty="0" err="1" smtClean="0"/>
                <a:t>new</a:t>
              </a:r>
              <a:r>
                <a:rPr lang="pt-BR" dirty="0" smtClean="0"/>
                <a:t> </a:t>
              </a:r>
              <a:r>
                <a:rPr lang="pt-BR" dirty="0" err="1" smtClean="0"/>
                <a:t>Array</a:t>
              </a:r>
              <a:r>
                <a:rPr lang="pt-BR" dirty="0" smtClean="0"/>
                <a:t>(10);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      var i = 0;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      do {vetor[i] = i++;}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      </a:t>
              </a:r>
              <a:r>
                <a:rPr lang="pt-BR" dirty="0" err="1" smtClean="0"/>
                <a:t>while</a:t>
              </a:r>
              <a:r>
                <a:rPr lang="pt-BR" dirty="0" smtClean="0"/>
                <a:t> (i &lt; 10);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        </a:t>
              </a:r>
              <a:r>
                <a:rPr lang="pt-BR" dirty="0" err="1" smtClean="0"/>
                <a:t>alert</a:t>
              </a:r>
              <a:r>
                <a:rPr lang="pt-BR" dirty="0" smtClean="0"/>
                <a:t>(vetor);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&lt;/script&gt;</a:t>
              </a:r>
              <a:endPara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621792" marR="0" lvl="1" indent="-228600" algn="l" defTabSz="914400" rtl="0" eaLnBrk="1" fontAlgn="auto" latinLnBrk="0" hangingPunct="1">
                <a:lnSpc>
                  <a:spcPct val="150000"/>
                </a:lnSpc>
                <a:spcBef>
                  <a:spcPts val="324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Verdana"/>
                <a:buNone/>
                <a:tabLst/>
                <a:defRPr/>
              </a:pPr>
              <a:endPara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5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Espaço Reservado para Conteúdo 1"/>
            <p:cNvSpPr txBox="1">
              <a:spLocks/>
            </p:cNvSpPr>
            <p:nvPr/>
          </p:nvSpPr>
          <p:spPr>
            <a:xfrm>
              <a:off x="7452320" y="3933056"/>
              <a:ext cx="1440160" cy="382803"/>
            </a:xfrm>
            <a:prstGeom prst="rect">
              <a:avLst/>
            </a:prstGeom>
            <a:solidFill>
              <a:srgbClr val="FFFAB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>
              <a:normAutofit fontScale="77500" lnSpcReduction="20000"/>
            </a:bodyPr>
            <a:lstStyle/>
            <a:p>
              <a:pPr marL="365760" marR="0" lvl="0" indent="-256032" algn="l" defTabSz="914400" rtl="0" eaLnBrk="1" fontAlgn="auto" latinLnBrk="0" hangingPunct="1">
                <a:lnSpc>
                  <a:spcPct val="15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tabLst/>
                <a:defRPr/>
              </a:pPr>
              <a:r>
                <a:rPr lang="pt-BR" b="1" dirty="0" smtClean="0"/>
                <a:t>DO ... WHILE</a:t>
              </a:r>
              <a:endPara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5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tabLst/>
                <a:defRPr/>
              </a:pPr>
              <a:endPara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621792" marR="0" lvl="1" indent="-228600" algn="l" defTabSz="914400" rtl="0" eaLnBrk="1" fontAlgn="auto" latinLnBrk="0" hangingPunct="1">
                <a:lnSpc>
                  <a:spcPct val="150000"/>
                </a:lnSpc>
                <a:spcBef>
                  <a:spcPts val="324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Verdana"/>
                <a:buNone/>
                <a:tabLst/>
                <a:defRPr/>
              </a:pPr>
              <a:endPara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5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79512" y="3954265"/>
            <a:ext cx="3816424" cy="2809866"/>
            <a:chOff x="179512" y="3954265"/>
            <a:chExt cx="3816424" cy="2809866"/>
          </a:xfrm>
        </p:grpSpPr>
        <p:sp>
          <p:nvSpPr>
            <p:cNvPr id="15" name="Espaço Reservado para Conteúdo 1"/>
            <p:cNvSpPr txBox="1">
              <a:spLocks/>
            </p:cNvSpPr>
            <p:nvPr/>
          </p:nvSpPr>
          <p:spPr>
            <a:xfrm>
              <a:off x="179512" y="4339787"/>
              <a:ext cx="3816424" cy="2424344"/>
            </a:xfrm>
            <a:prstGeom prst="rect">
              <a:avLst/>
            </a:prstGeom>
            <a:solidFill>
              <a:srgbClr val="B4DE8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smtClean="0"/>
                <a:t>&lt;script </a:t>
              </a:r>
              <a:r>
                <a:rPr lang="pt-BR" sz="1600" dirty="0" err="1" smtClean="0"/>
                <a:t>type</a:t>
              </a:r>
              <a:r>
                <a:rPr lang="pt-BR" sz="1600" dirty="0" smtClean="0"/>
                <a:t>="</a:t>
              </a:r>
              <a:r>
                <a:rPr lang="pt-BR" sz="1600" dirty="0" err="1" smtClean="0"/>
                <a:t>text</a:t>
              </a:r>
              <a:r>
                <a:rPr lang="pt-BR" sz="1600" dirty="0" smtClean="0"/>
                <a:t>/</a:t>
              </a:r>
              <a:r>
                <a:rPr lang="pt-BR" sz="1600" dirty="0" err="1" smtClean="0"/>
                <a:t>javascript</a:t>
              </a:r>
              <a:r>
                <a:rPr lang="pt-BR" sz="1600" dirty="0" smtClean="0"/>
                <a:t>"&gt;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 smtClean="0"/>
                <a:t>    var vetor = </a:t>
              </a:r>
              <a:r>
                <a:rPr lang="pt-BR" sz="1600" dirty="0" err="1" smtClean="0"/>
                <a:t>new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Array</a:t>
              </a:r>
              <a:r>
                <a:rPr lang="pt-BR" sz="1600" dirty="0" smtClean="0"/>
                <a:t>(10,20,30);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 smtClean="0"/>
                <a:t>    for (var i in vetor)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 smtClean="0"/>
                <a:t>        </a:t>
              </a:r>
              <a:r>
                <a:rPr lang="pt-BR" sz="1600" dirty="0" err="1" smtClean="0"/>
                <a:t>alert</a:t>
              </a:r>
              <a:r>
                <a:rPr lang="pt-BR" sz="1600" dirty="0" smtClean="0"/>
                <a:t>(vetor[i]);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 smtClean="0"/>
                <a:t>&lt;/script&gt;</a:t>
              </a:r>
            </a:p>
            <a:p>
              <a:pPr marL="621792" marR="0" lvl="1" indent="-228600" algn="l" defTabSz="914400" rtl="0" eaLnBrk="1" fontAlgn="auto" latinLnBrk="0" hangingPunct="1">
                <a:lnSpc>
                  <a:spcPct val="150000"/>
                </a:lnSpc>
                <a:spcBef>
                  <a:spcPts val="324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Verdana"/>
                <a:buNone/>
                <a:tabLst/>
                <a:defRPr/>
              </a:pPr>
              <a:endPara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5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tabLst/>
                <a:defRPr/>
              </a:pPr>
              <a:endPara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Espaço Reservado para Conteúdo 1"/>
            <p:cNvSpPr txBox="1">
              <a:spLocks/>
            </p:cNvSpPr>
            <p:nvPr/>
          </p:nvSpPr>
          <p:spPr>
            <a:xfrm>
              <a:off x="186263" y="3954265"/>
              <a:ext cx="1440160" cy="382803"/>
            </a:xfrm>
            <a:prstGeom prst="rect">
              <a:avLst/>
            </a:prstGeom>
            <a:solidFill>
              <a:srgbClr val="B4DE8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>
              <a:normAutofit fontScale="77500" lnSpcReduction="20000"/>
            </a:bodyPr>
            <a:lstStyle/>
            <a:p>
              <a:pPr marL="365760" marR="0" lvl="0" indent="-256032" algn="l" defTabSz="914400" rtl="0" eaLnBrk="1" fontAlgn="auto" latinLnBrk="0" hangingPunct="1">
                <a:lnSpc>
                  <a:spcPct val="15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tabLst/>
                <a:defRPr/>
              </a:pPr>
              <a:r>
                <a:rPr lang="pt-BR" b="1" noProof="0" dirty="0" smtClean="0"/>
                <a:t>FOR ... IN</a:t>
              </a:r>
              <a:endPara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5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tabLst/>
                <a:defRPr/>
              </a:pPr>
              <a:endPara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621792" marR="0" lvl="1" indent="-228600" algn="l" defTabSz="914400" rtl="0" eaLnBrk="1" fontAlgn="auto" latinLnBrk="0" hangingPunct="1">
                <a:lnSpc>
                  <a:spcPct val="150000"/>
                </a:lnSpc>
                <a:spcBef>
                  <a:spcPts val="324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Verdana"/>
                <a:buNone/>
                <a:tabLst/>
                <a:defRPr/>
              </a:pPr>
              <a:endPara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5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Operadores e Instruções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Atribuição (</a:t>
            </a:r>
            <a:r>
              <a:rPr lang="pt-BR" sz="2000" dirty="0" err="1" smtClean="0"/>
              <a:t>minificação</a:t>
            </a:r>
            <a:r>
              <a:rPr lang="pt-BR" sz="2000" dirty="0" smtClean="0"/>
              <a:t> de código)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Operadores: Aritméticos, Relacionais, Lógicos, Unários, ternário, </a:t>
            </a:r>
            <a:r>
              <a:rPr lang="pt-BR" sz="2000" dirty="0" err="1" smtClean="0"/>
              <a:t>Bitwise</a:t>
            </a:r>
            <a:r>
              <a:rPr lang="pt-BR" sz="2000" dirty="0" smtClean="0"/>
              <a:t>, Igualdade, Identidade e Desigualdade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Precedência de operadores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Atribuição com operação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Instruções condicionais e repetitivas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err="1" smtClean="0"/>
              <a:t>Try</a:t>
            </a:r>
            <a:r>
              <a:rPr lang="pt-BR" sz="2000" dirty="0" smtClean="0"/>
              <a:t>/catch/</a:t>
            </a:r>
            <a:r>
              <a:rPr lang="pt-BR" sz="2000" dirty="0" err="1" smtClean="0"/>
              <a:t>finally</a:t>
            </a:r>
            <a:r>
              <a:rPr lang="pt-BR" sz="2000" dirty="0" smtClean="0"/>
              <a:t>, </a:t>
            </a:r>
            <a:r>
              <a:rPr lang="pt-BR" sz="2000" dirty="0" err="1" smtClean="0"/>
              <a:t>throw</a:t>
            </a: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196752"/>
            <a:ext cx="8568952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que será exibido ao usuário ao executar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código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</a:t>
            </a:r>
            <a:r>
              <a:rPr lang="pt-BR" sz="2000" noProof="0" dirty="0" smtClean="0"/>
              <a:t>?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15616" y="2564904"/>
            <a:ext cx="7128792" cy="27363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var vetor = [10,20,30,40,50,60];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tamanho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vetor.length;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for (var i=0; i&lt;tamanho; i++)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(vetor[++i] + " ");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(i);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32826" y="1772816"/>
            <a:ext cx="4824536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Resposta: 20 40 60 6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129020"/>
            <a:ext cx="8568952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Escolha uma das 4 estruturas de repetição de JavaScript para construir a página HTML mostrada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abaixo: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1155310" y="2276872"/>
            <a:ext cx="6729058" cy="4437112"/>
            <a:chOff x="755576" y="2276872"/>
            <a:chExt cx="6729058" cy="44371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276872"/>
              <a:ext cx="5504922" cy="4437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Conector de seta reta 9"/>
            <p:cNvCxnSpPr/>
            <p:nvPr/>
          </p:nvCxnSpPr>
          <p:spPr>
            <a:xfrm>
              <a:off x="1259632" y="4005064"/>
              <a:ext cx="57606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756836" y="385175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h1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Conector de seta reta 11"/>
            <p:cNvCxnSpPr/>
            <p:nvPr/>
          </p:nvCxnSpPr>
          <p:spPr>
            <a:xfrm>
              <a:off x="1259632" y="4509120"/>
              <a:ext cx="57606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756836" y="435581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h2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1258372" y="5013176"/>
              <a:ext cx="57606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755576" y="48598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h3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Conector de seta reta 15"/>
            <p:cNvCxnSpPr/>
            <p:nvPr/>
          </p:nvCxnSpPr>
          <p:spPr>
            <a:xfrm>
              <a:off x="1258372" y="5445224"/>
              <a:ext cx="57606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755576" y="529191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h4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ector de seta reta 17"/>
            <p:cNvCxnSpPr/>
            <p:nvPr/>
          </p:nvCxnSpPr>
          <p:spPr>
            <a:xfrm>
              <a:off x="1258372" y="5877272"/>
              <a:ext cx="57606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755576" y="572396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h5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Funções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Autofit/>
          </a:bodyPr>
          <a:lstStyle/>
          <a:p>
            <a:pPr lvl="0" algn="just">
              <a:lnSpc>
                <a:spcPct val="200000"/>
              </a:lnSpc>
            </a:pPr>
            <a:r>
              <a:rPr lang="pt-BR" sz="2000" dirty="0" smtClean="0"/>
              <a:t>Funções declarativas</a:t>
            </a:r>
          </a:p>
          <a:p>
            <a:pPr lvl="1" algn="just">
              <a:lnSpc>
                <a:spcPct val="200000"/>
              </a:lnSpc>
            </a:pPr>
            <a:r>
              <a:rPr lang="pt-BR" sz="1400" dirty="0" smtClean="0"/>
              <a:t>Passagem de parâmetros (valor e referência)</a:t>
            </a:r>
          </a:p>
          <a:p>
            <a:pPr algn="just">
              <a:lnSpc>
                <a:spcPct val="200000"/>
              </a:lnSpc>
            </a:pPr>
            <a:r>
              <a:rPr lang="pt-BR" sz="1800" dirty="0" smtClean="0"/>
              <a:t>Funções anônimas</a:t>
            </a:r>
          </a:p>
          <a:p>
            <a:pPr algn="just">
              <a:lnSpc>
                <a:spcPct val="200000"/>
              </a:lnSpc>
            </a:pPr>
            <a:r>
              <a:rPr lang="pt-BR" sz="1800" dirty="0" smtClean="0"/>
              <a:t>Funções literais</a:t>
            </a:r>
          </a:p>
          <a:p>
            <a:pPr algn="just">
              <a:lnSpc>
                <a:spcPct val="200000"/>
              </a:lnSpc>
            </a:pPr>
            <a:r>
              <a:rPr lang="pt-BR" sz="1800" dirty="0" err="1" smtClean="0"/>
              <a:t>Aninhamento</a:t>
            </a:r>
            <a:r>
              <a:rPr lang="pt-BR" sz="1800" dirty="0" smtClean="0"/>
              <a:t> de funções</a:t>
            </a:r>
          </a:p>
          <a:p>
            <a:pPr lvl="1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20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Passagem de parâmetro:</a:t>
            </a:r>
          </a:p>
          <a:p>
            <a:pPr lvl="1" algn="just">
              <a:lnSpc>
                <a:spcPct val="160000"/>
              </a:lnSpc>
            </a:pPr>
            <a:r>
              <a:rPr lang="pt-BR" sz="1400" b="1" dirty="0" smtClean="0"/>
              <a:t>Valor</a:t>
            </a:r>
            <a:r>
              <a:rPr lang="pt-BR" sz="1400" dirty="0" smtClean="0"/>
              <a:t>: tipos primitivos passados como parâmetro</a:t>
            </a:r>
          </a:p>
          <a:p>
            <a:pPr lvl="1" algn="just">
              <a:lnSpc>
                <a:spcPct val="160000"/>
              </a:lnSpc>
            </a:pPr>
            <a:r>
              <a:rPr lang="pt-BR" sz="1400" b="1" dirty="0" smtClean="0"/>
              <a:t>Referência</a:t>
            </a:r>
            <a:r>
              <a:rPr lang="pt-BR" sz="1400" dirty="0" smtClean="0"/>
              <a:t>: </a:t>
            </a:r>
            <a:r>
              <a:rPr lang="pt-BR" sz="1400" u="sng" dirty="0" smtClean="0">
                <a:solidFill>
                  <a:srgbClr val="FF0000"/>
                </a:solidFill>
              </a:rPr>
              <a:t>objetos</a:t>
            </a:r>
            <a:r>
              <a:rPr lang="pt-BR" sz="1400" dirty="0" smtClean="0"/>
              <a:t> passados como parâmetro</a:t>
            </a:r>
            <a:endParaRPr lang="pt-BR" sz="12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Função pode retornar valor: utilizar </a:t>
            </a:r>
            <a:r>
              <a:rPr lang="pt-BR" sz="1800" b="1" i="1" dirty="0" err="1" smtClean="0"/>
              <a:t>return</a:t>
            </a:r>
            <a:endParaRPr lang="pt-BR" sz="1800" b="1" i="1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Funções declarativas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043608" y="1700808"/>
            <a:ext cx="7200800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nomeDaFuncao</a:t>
            </a:r>
            <a:r>
              <a:rPr lang="pt-BR" dirty="0" smtClean="0"/>
              <a:t>(parametro01, ..., </a:t>
            </a:r>
            <a:r>
              <a:rPr lang="pt-BR" dirty="0" err="1" smtClean="0"/>
              <a:t>parametroN</a:t>
            </a:r>
            <a:r>
              <a:rPr lang="pt-BR" dirty="0" smtClean="0"/>
              <a:t>) {</a:t>
            </a:r>
          </a:p>
          <a:p>
            <a:r>
              <a:rPr lang="pt-BR" dirty="0" smtClean="0"/>
              <a:t>       ...</a:t>
            </a:r>
          </a:p>
          <a:p>
            <a:r>
              <a:rPr lang="pt-BR" dirty="0" smtClean="0"/>
              <a:t>    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Anônima, pois não é declarada ou nomeada diretamente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Criada dinamicamente, diferentemente da declarativa. Cada vez que a função é criada é reconstruída dinamicamente.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Ela é uma ótima forma de se definir a funcionalidade necessária para satisfazer uma necessidade que seja determinada apenas durante a execução do programa.</a:t>
            </a:r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Funções anônimas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547664" y="4509120"/>
            <a:ext cx="7200800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    var </a:t>
            </a:r>
            <a:r>
              <a:rPr lang="pt-BR" dirty="0" err="1" smtClean="0"/>
              <a:t>variavel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(</a:t>
            </a:r>
          </a:p>
          <a:p>
            <a:r>
              <a:rPr lang="pt-BR" dirty="0" smtClean="0"/>
              <a:t>			“param01”, ... </a:t>
            </a:r>
          </a:p>
          <a:p>
            <a:r>
              <a:rPr lang="pt-BR" dirty="0" smtClean="0"/>
              <a:t>			“</a:t>
            </a:r>
            <a:r>
              <a:rPr lang="pt-BR" dirty="0" err="1" smtClean="0"/>
              <a:t>paramN</a:t>
            </a:r>
            <a:r>
              <a:rPr lang="pt-BR" dirty="0" smtClean="0"/>
              <a:t>”, </a:t>
            </a:r>
          </a:p>
          <a:p>
            <a:r>
              <a:rPr lang="pt-BR" dirty="0" smtClean="0"/>
              <a:t>			“corpo da função”);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Funções anônimas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196752"/>
            <a:ext cx="8352928" cy="540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pt-BR" sz="1600" dirty="0" smtClean="0"/>
              <a:t>&lt;script </a:t>
            </a:r>
            <a:r>
              <a:rPr lang="pt-BR" sz="1600" dirty="0" err="1" smtClean="0"/>
              <a:t>type</a:t>
            </a:r>
            <a:r>
              <a:rPr lang="pt-BR" sz="1600" dirty="0" smtClean="0"/>
              <a:t>="</a:t>
            </a:r>
            <a:r>
              <a:rPr lang="pt-BR" sz="1600" dirty="0" err="1" smtClean="0"/>
              <a:t>text</a:t>
            </a:r>
            <a:r>
              <a:rPr lang="pt-BR" sz="1600" dirty="0" smtClean="0"/>
              <a:t>/</a:t>
            </a:r>
            <a:r>
              <a:rPr lang="pt-BR" sz="1600" dirty="0" err="1" smtClean="0"/>
              <a:t>javascript</a:t>
            </a:r>
            <a:r>
              <a:rPr lang="pt-BR" sz="1600" dirty="0" smtClean="0"/>
              <a:t>"&gt;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 </a:t>
            </a:r>
            <a:r>
              <a:rPr lang="pt-BR" sz="1600" dirty="0" err="1" smtClean="0"/>
              <a:t>lerFuncao</a:t>
            </a:r>
            <a:r>
              <a:rPr lang="pt-BR" sz="1600" dirty="0" smtClean="0"/>
              <a:t>() {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    var </a:t>
            </a:r>
            <a:r>
              <a:rPr lang="pt-BR" sz="1600" dirty="0" err="1" smtClean="0"/>
              <a:t>funcao</a:t>
            </a:r>
            <a:r>
              <a:rPr lang="pt-BR" sz="1600" dirty="0" smtClean="0"/>
              <a:t> = </a:t>
            </a:r>
            <a:r>
              <a:rPr lang="pt-BR" sz="1600" dirty="0" err="1" smtClean="0"/>
              <a:t>prompt</a:t>
            </a:r>
            <a:r>
              <a:rPr lang="pt-BR" sz="1600" dirty="0" smtClean="0"/>
              <a:t>("Digite a </a:t>
            </a:r>
            <a:r>
              <a:rPr lang="pt-BR" sz="1600" dirty="0" err="1" smtClean="0"/>
              <a:t>expressao</a:t>
            </a:r>
            <a:r>
              <a:rPr lang="pt-BR" sz="1600" dirty="0" smtClean="0"/>
              <a:t> (ex: (x*y)): ","");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    </a:t>
            </a:r>
            <a:r>
              <a:rPr lang="pt-BR" sz="1600" dirty="0" err="1" smtClean="0"/>
              <a:t>lerXY</a:t>
            </a:r>
            <a:r>
              <a:rPr lang="pt-BR" sz="1600" dirty="0" smtClean="0"/>
              <a:t>(</a:t>
            </a:r>
            <a:r>
              <a:rPr lang="pt-BR" sz="1600" dirty="0" err="1" smtClean="0"/>
              <a:t>funcao</a:t>
            </a:r>
            <a:r>
              <a:rPr lang="pt-BR" sz="1600" dirty="0" smtClean="0"/>
              <a:t>);        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}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 </a:t>
            </a:r>
            <a:r>
              <a:rPr lang="pt-BR" sz="1600" dirty="0" err="1" smtClean="0"/>
              <a:t>lerXY</a:t>
            </a:r>
            <a:r>
              <a:rPr lang="pt-BR" sz="1600" dirty="0" smtClean="0"/>
              <a:t>(</a:t>
            </a:r>
            <a:r>
              <a:rPr lang="pt-BR" sz="1600" dirty="0" err="1" smtClean="0"/>
              <a:t>funcao</a:t>
            </a:r>
            <a:r>
              <a:rPr lang="pt-BR" sz="1600" dirty="0" smtClean="0"/>
              <a:t>) {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    var x = </a:t>
            </a:r>
            <a:r>
              <a:rPr lang="pt-BR" sz="1600" dirty="0" err="1" smtClean="0"/>
              <a:t>prompt</a:t>
            </a:r>
            <a:r>
              <a:rPr lang="pt-BR" sz="1600" dirty="0" smtClean="0"/>
              <a:t>("Digite o valor de x: ","");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    var y = </a:t>
            </a:r>
            <a:r>
              <a:rPr lang="pt-BR" sz="1600" dirty="0" err="1" smtClean="0"/>
              <a:t>prompt</a:t>
            </a:r>
            <a:r>
              <a:rPr lang="pt-BR" sz="1600" dirty="0" smtClean="0"/>
              <a:t>("Digite o valor de y: ","");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    </a:t>
            </a:r>
            <a:r>
              <a:rPr lang="pt-BR" sz="1600" dirty="0" err="1" smtClean="0"/>
              <a:t>executarFuncao</a:t>
            </a:r>
            <a:r>
              <a:rPr lang="pt-BR" sz="1600" dirty="0" smtClean="0"/>
              <a:t>(x,y,</a:t>
            </a:r>
            <a:r>
              <a:rPr lang="pt-BR" sz="1600" dirty="0" err="1" smtClean="0"/>
              <a:t>funcao</a:t>
            </a:r>
            <a:r>
              <a:rPr lang="pt-BR" sz="1600" dirty="0" smtClean="0"/>
              <a:t>);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}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 </a:t>
            </a:r>
            <a:r>
              <a:rPr lang="pt-BR" sz="1600" dirty="0" err="1" smtClean="0"/>
              <a:t>executarFuncao</a:t>
            </a:r>
            <a:r>
              <a:rPr lang="pt-BR" sz="1600" dirty="0" smtClean="0"/>
              <a:t>(x,y,</a:t>
            </a:r>
            <a:r>
              <a:rPr lang="pt-BR" sz="1600" dirty="0" err="1" smtClean="0"/>
              <a:t>funcao</a:t>
            </a:r>
            <a:r>
              <a:rPr lang="pt-BR" sz="1600" dirty="0" smtClean="0"/>
              <a:t>) {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    var calcular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("x","y","</a:t>
            </a:r>
            <a:r>
              <a:rPr lang="pt-BR" sz="1600" dirty="0" err="1" smtClean="0"/>
              <a:t>return</a:t>
            </a:r>
            <a:r>
              <a:rPr lang="pt-BR" sz="1600" dirty="0" smtClean="0"/>
              <a:t> " + </a:t>
            </a:r>
            <a:r>
              <a:rPr lang="pt-BR" sz="1600" dirty="0" err="1" smtClean="0"/>
              <a:t>funcao</a:t>
            </a:r>
            <a:r>
              <a:rPr lang="pt-BR" sz="1600" dirty="0" smtClean="0"/>
              <a:t>); // Uso do construtor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    var resultado = calcular(x,y);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    </a:t>
            </a:r>
            <a:r>
              <a:rPr lang="pt-BR" sz="1600" dirty="0" err="1" smtClean="0"/>
              <a:t>alert</a:t>
            </a:r>
            <a:r>
              <a:rPr lang="pt-BR" sz="1600" dirty="0" smtClean="0"/>
              <a:t>("x = " + x + "\n" + "y = " + y + "\n" + </a:t>
            </a:r>
            <a:r>
              <a:rPr lang="pt-BR" sz="1600" dirty="0" err="1" smtClean="0"/>
              <a:t>funcao</a:t>
            </a:r>
            <a:r>
              <a:rPr lang="pt-BR" sz="1600" dirty="0" smtClean="0"/>
              <a:t> + " = " + resultado);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    </a:t>
            </a:r>
            <a:r>
              <a:rPr lang="pt-BR" sz="1600" dirty="0" err="1" smtClean="0"/>
              <a:t>if</a:t>
            </a:r>
            <a:r>
              <a:rPr lang="pt-BR" sz="1600" dirty="0" smtClean="0"/>
              <a:t> (</a:t>
            </a:r>
            <a:r>
              <a:rPr lang="pt-BR" sz="1600" dirty="0" err="1" smtClean="0"/>
              <a:t>confirm</a:t>
            </a:r>
            <a:r>
              <a:rPr lang="pt-BR" sz="1600" dirty="0" smtClean="0"/>
              <a:t>("Deseja realizar mais alguma operação? "))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        </a:t>
            </a:r>
            <a:r>
              <a:rPr lang="pt-BR" sz="1600" dirty="0" err="1" smtClean="0"/>
              <a:t>lerXY</a:t>
            </a:r>
            <a:r>
              <a:rPr lang="pt-BR" sz="1600" dirty="0" smtClean="0"/>
              <a:t>(</a:t>
            </a:r>
            <a:r>
              <a:rPr lang="pt-BR" sz="1600" dirty="0" err="1" smtClean="0"/>
              <a:t>funcao</a:t>
            </a:r>
            <a:r>
              <a:rPr lang="pt-BR" sz="1600" dirty="0" smtClean="0"/>
              <a:t>);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    }</a:t>
            </a:r>
          </a:p>
          <a:p>
            <a:pPr>
              <a:lnSpc>
                <a:spcPts val="2200"/>
              </a:lnSpc>
            </a:pPr>
            <a:r>
              <a:rPr lang="pt-BR" sz="1600" dirty="0" smtClean="0"/>
              <a:t>&lt;/script&gt;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Não há necessidade do uso do construtor </a:t>
            </a:r>
            <a:r>
              <a:rPr lang="pt-BR" sz="1800" b="1" dirty="0" err="1" smtClean="0"/>
              <a:t>Function</a:t>
            </a:r>
            <a:r>
              <a:rPr lang="pt-BR" sz="1800" dirty="0" smtClean="0"/>
              <a:t> para criação de uma função e atribuí-la a uma variável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Lembram as funções anônimas por não terem nome específico. Porém, são analisadas apenas uma única vez como as declarativas.</a:t>
            </a:r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Funções literais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195736" y="3789040"/>
            <a:ext cx="4968552" cy="22322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var </a:t>
            </a:r>
            <a:r>
              <a:rPr lang="pt-BR" dirty="0" err="1" smtClean="0"/>
              <a:t>func</a:t>
            </a:r>
            <a:r>
              <a:rPr lang="pt-BR" dirty="0" smtClean="0"/>
              <a:t> = </a:t>
            </a:r>
            <a:r>
              <a:rPr lang="pt-BR" dirty="0" err="1" smtClean="0"/>
              <a:t>function</a:t>
            </a:r>
            <a:r>
              <a:rPr lang="pt-BR" dirty="0" smtClean="0"/>
              <a:t> (x, y) {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x –y;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(10,3));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4509120"/>
            <a:ext cx="8229600" cy="209168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A função interna opera dentro do escopo da externa, incluindo acesso às variáveis e argumentos da externa.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A função externa não tem acesso às variáveis da interna.</a:t>
            </a:r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Funções aninhadas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99592" y="1268760"/>
            <a:ext cx="7416824" cy="30963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err="1" smtClean="0"/>
              <a:t>function</a:t>
            </a:r>
            <a:r>
              <a:rPr lang="pt-BR" dirty="0" smtClean="0"/>
              <a:t> calcular(x, y) {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	var </a:t>
            </a:r>
            <a:r>
              <a:rPr lang="pt-BR" dirty="0" err="1" smtClean="0"/>
              <a:t>pot</a:t>
            </a:r>
            <a:r>
              <a:rPr lang="pt-BR" dirty="0" smtClean="0"/>
              <a:t> = 2;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operar(a,b) {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Math</a:t>
            </a:r>
            <a:r>
              <a:rPr lang="pt-BR" dirty="0" smtClean="0"/>
              <a:t>.</a:t>
            </a:r>
            <a:r>
              <a:rPr lang="pt-BR" dirty="0" err="1" smtClean="0"/>
              <a:t>pow</a:t>
            </a:r>
            <a:r>
              <a:rPr lang="pt-BR" dirty="0" smtClean="0"/>
              <a:t>(a+b,</a:t>
            </a:r>
            <a:r>
              <a:rPr lang="pt-BR" dirty="0" err="1" smtClean="0"/>
              <a:t>pot</a:t>
            </a:r>
            <a:r>
              <a:rPr lang="pt-B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	</a:t>
            </a:r>
            <a:r>
              <a:rPr lang="pt-BR" dirty="0" err="1" smtClean="0"/>
              <a:t>alert</a:t>
            </a:r>
            <a:r>
              <a:rPr lang="pt-BR" dirty="0" smtClean="0"/>
              <a:t>(operar(x,y));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9324528" y="1417638"/>
            <a:ext cx="4464496" cy="49685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24000" rIns="324000" rtlCol="0" anchor="ctr"/>
          <a:lstStyle/>
          <a:p>
            <a:pPr algn="ctr">
              <a:lnSpc>
                <a:spcPct val="150000"/>
              </a:lnSpc>
            </a:pPr>
            <a:r>
              <a:rPr lang="pt-BR" b="1" dirty="0" smtClean="0">
                <a:solidFill>
                  <a:srgbClr val="FF0000"/>
                </a:solidFill>
              </a:rPr>
              <a:t>Outras observações</a:t>
            </a:r>
          </a:p>
          <a:p>
            <a:pPr algn="ctr">
              <a:lnSpc>
                <a:spcPct val="150000"/>
              </a:lnSpc>
            </a:pPr>
            <a:endParaRPr lang="pt-BR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  Uma função interna não pode ser chamada diretamente dentro do código HTML (ela só pode ser chamada pela função externa)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pt-BR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  Uma função dentro de outra não implica que ela será executa, para isso é preciso chamá-la.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-0.5592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6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agosto de 18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Atribuição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Possibilidades: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07504" y="2222449"/>
            <a:ext cx="8820472" cy="36724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000" dirty="0" smtClean="0"/>
              <a:t>valor01 = 35.00;                </a:t>
            </a:r>
            <a:r>
              <a:rPr lang="pt-BR" sz="1600" dirty="0" smtClean="0"/>
              <a:t>// atribuição de um literal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valor02 = valor + 33;         </a:t>
            </a:r>
            <a:r>
              <a:rPr lang="pt-BR" sz="1600" dirty="0" smtClean="0"/>
              <a:t>// atribuição de uma variável combinado literal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valor03 = funcao01();         </a:t>
            </a:r>
            <a:r>
              <a:rPr lang="pt-BR" sz="1600" dirty="0" smtClean="0"/>
              <a:t>// retorno de uma função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valor04 = 10; valor05 = “a”; </a:t>
            </a:r>
            <a:r>
              <a:rPr lang="pt-BR" sz="1600" dirty="0" smtClean="0"/>
              <a:t>// mais de uma atribuição por linha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valor06 = valor07 = </a:t>
            </a:r>
            <a:r>
              <a:rPr lang="pt-BR" sz="2000" dirty="0" err="1" smtClean="0"/>
              <a:t>true</a:t>
            </a:r>
            <a:r>
              <a:rPr lang="pt-BR" sz="2000" dirty="0" smtClean="0"/>
              <a:t>;     </a:t>
            </a:r>
            <a:r>
              <a:rPr lang="pt-BR" sz="1600" dirty="0" smtClean="0"/>
              <a:t>// mesmo valor a várias variáveis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valor08 = 4, valor09 = 10;   </a:t>
            </a:r>
            <a:r>
              <a:rPr lang="pt-BR" sz="1600" dirty="0" smtClean="0"/>
              <a:t>//concatenar atribuições com vírgula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1º</a:t>
            </a:r>
            <a:r>
              <a:rPr lang="pt-BR" sz="1800" dirty="0" smtClean="0"/>
              <a:t>: opte por colocar ; ao término de cada instrução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Os espaços em branco auxiliam na legibilidade de uma aplicação, mas também adicionam tamanho ao arquivo.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Uso de ferramentas para compactar um arquivo JavaScript no menor tamanho possível:</a:t>
            </a:r>
          </a:p>
          <a:p>
            <a:pPr lvl="1" algn="just">
              <a:lnSpc>
                <a:spcPct val="160000"/>
              </a:lnSpc>
            </a:pPr>
            <a:r>
              <a:rPr lang="pt-BR" sz="1400" i="1" dirty="0" err="1" smtClean="0"/>
              <a:t>Packer</a:t>
            </a:r>
            <a:r>
              <a:rPr lang="pt-BR" sz="1400" i="1" dirty="0" smtClean="0"/>
              <a:t> de </a:t>
            </a:r>
            <a:r>
              <a:rPr lang="pt-BR" sz="1400" i="1" dirty="0" err="1" smtClean="0"/>
              <a:t>Dean</a:t>
            </a:r>
            <a:r>
              <a:rPr lang="pt-BR" sz="1400" i="1" dirty="0" smtClean="0"/>
              <a:t> Edwards</a:t>
            </a:r>
            <a:r>
              <a:rPr lang="pt-BR" sz="1400" dirty="0" smtClean="0"/>
              <a:t> (</a:t>
            </a:r>
            <a:r>
              <a:rPr lang="pt-BR" sz="1400" dirty="0" smtClean="0">
                <a:hlinkClick r:id="rId3"/>
              </a:rPr>
              <a:t>http://dean.edwards.name/packer/</a:t>
            </a:r>
            <a:r>
              <a:rPr lang="pt-BR" sz="1400" dirty="0" smtClean="0"/>
              <a:t>) – </a:t>
            </a:r>
            <a:r>
              <a:rPr lang="pt-BR" sz="1400" dirty="0" err="1" smtClean="0"/>
              <a:t>On</a:t>
            </a:r>
            <a:r>
              <a:rPr lang="pt-BR" sz="1400" dirty="0" smtClean="0"/>
              <a:t> </a:t>
            </a:r>
            <a:r>
              <a:rPr lang="pt-BR" sz="1400" dirty="0" err="1" smtClean="0"/>
              <a:t>line</a:t>
            </a:r>
            <a:endParaRPr lang="pt-BR" sz="1400" dirty="0" smtClean="0"/>
          </a:p>
          <a:p>
            <a:pPr lvl="1" algn="just">
              <a:lnSpc>
                <a:spcPct val="160000"/>
              </a:lnSpc>
            </a:pPr>
            <a:r>
              <a:rPr lang="pt-BR" sz="1400" i="1" dirty="0" err="1" smtClean="0"/>
              <a:t>Minification</a:t>
            </a:r>
            <a:r>
              <a:rPr lang="pt-BR" sz="1400" dirty="0" smtClean="0"/>
              <a:t> (processo de remoção de todos os caracteres desnecessários ao programa) http://en.wikipedia.org/wiki/Minify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Minimizar o código JavaScript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Exemplo de conversão 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1800" dirty="0" smtClean="0"/>
              <a:t>	utilizando a técnica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1800" dirty="0" smtClean="0"/>
              <a:t>	de </a:t>
            </a:r>
            <a:r>
              <a:rPr lang="pt-BR" sz="1800" i="1" dirty="0" err="1" smtClean="0"/>
              <a:t>minification</a:t>
            </a:r>
            <a:r>
              <a:rPr lang="pt-BR" sz="1800" dirty="0" smtClean="0"/>
              <a:t>:</a:t>
            </a:r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Minimizar o código JavaScript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268760"/>
            <a:ext cx="4432920" cy="5314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Operadores aritméticos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Operadores e significados: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0216" y="2348880"/>
          <a:ext cx="4871864" cy="230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932"/>
                <a:gridCol w="2435932"/>
              </a:tblGrid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Adição</a:t>
                      </a:r>
                      <a:endParaRPr lang="pt-B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Subtração</a:t>
                      </a:r>
                      <a:endParaRPr lang="pt-B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Multiplicação</a:t>
                      </a:r>
                      <a:endParaRPr lang="pt-B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/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Divisão</a:t>
                      </a:r>
                      <a:endParaRPr lang="pt-B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Resto da divisão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5580112" y="2276872"/>
            <a:ext cx="3168352" cy="2376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 operador + pode ser utilizado também como operador de concatenação. Portanto, bastante cuidado ao utilizá-lo!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467544" y="4941168"/>
            <a:ext cx="8280920" cy="115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Curiosidade</a:t>
            </a:r>
            <a:r>
              <a:rPr lang="pt-BR" dirty="0" smtClean="0"/>
              <a:t>: É possível executar a expressão abaixo? Em caso afirmativo, que resultado será gerado?</a:t>
            </a:r>
          </a:p>
          <a:p>
            <a:pPr algn="ctr"/>
            <a:r>
              <a:rPr lang="pt-BR" dirty="0" smtClean="0"/>
              <a:t>var valor = 10.3 % 3;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Operadores unários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Operadores e significados: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763688" y="2492896"/>
          <a:ext cx="5760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Incrementa 1 ao operando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Diminui 1 do operando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Representa um valor negativo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971600" y="4437112"/>
            <a:ext cx="7560840" cy="14401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smtClean="0"/>
              <a:t>ATENÇÃO</a:t>
            </a:r>
            <a:r>
              <a:rPr lang="pt-BR" sz="1600" dirty="0" smtClean="0"/>
              <a:t>:</a:t>
            </a:r>
          </a:p>
          <a:p>
            <a:endParaRPr lang="pt-BR" sz="1600" dirty="0" smtClean="0"/>
          </a:p>
          <a:p>
            <a:pPr algn="ctr"/>
            <a:r>
              <a:rPr lang="pt-BR" sz="1600" dirty="0" smtClean="0"/>
              <a:t>Operadores de pré-incremento x Operadores de pós-incremento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Atribuição com operação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É possível juntar a operação aritmética com a atribuição em uma única instrução simples se a mesma variável aparecer em ambos os lados do operador.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Exemplos: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valor += 3.0;  // valor = valor + 3;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valor *= 3.0;  // valor = valor * 3;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err="1" smtClean="0"/>
              <a:t>Etc</a:t>
            </a:r>
            <a:endParaRPr lang="pt-BR" sz="1600" dirty="0" smtClean="0"/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Todos os operadores aritméticos binários podem ser utilizados nesta técnica.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34549</TotalTime>
  <Words>2960</Words>
  <Application>Microsoft Office PowerPoint</Application>
  <PresentationFormat>On-screen Show (4:3)</PresentationFormat>
  <Paragraphs>758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Courier New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Concurso</vt:lpstr>
      <vt:lpstr>JavaScript</vt:lpstr>
      <vt:lpstr>Operadores e Instruções</vt:lpstr>
      <vt:lpstr>Operadores e Instruções</vt:lpstr>
      <vt:lpstr>Atribuição</vt:lpstr>
      <vt:lpstr>Minimizar o código JavaScript</vt:lpstr>
      <vt:lpstr>Minimizar o código JavaScript</vt:lpstr>
      <vt:lpstr>Operadores aritméticos</vt:lpstr>
      <vt:lpstr>Operadores unários</vt:lpstr>
      <vt:lpstr>Atribuição com operação</vt:lpstr>
      <vt:lpstr>Operadores bitwise</vt:lpstr>
      <vt:lpstr>Precedência de operadores</vt:lpstr>
      <vt:lpstr>Operador de igualdade e identidade</vt:lpstr>
      <vt:lpstr>Exercício</vt:lpstr>
      <vt:lpstr>Outros operadores</vt:lpstr>
      <vt:lpstr>Exercício</vt:lpstr>
      <vt:lpstr>Instruções condicionais e repetitivas</vt:lpstr>
      <vt:lpstr>Instruções condicionais (if)</vt:lpstr>
      <vt:lpstr>Exercício</vt:lpstr>
      <vt:lpstr>Instruções condicionais (switch)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Tratando erros (try/catch/finally)</vt:lpstr>
      <vt:lpstr>Tratando erros (throw)</vt:lpstr>
      <vt:lpstr>Instruções repetitivas</vt:lpstr>
      <vt:lpstr>Exercício</vt:lpstr>
      <vt:lpstr>Exercício</vt:lpstr>
      <vt:lpstr>Funções</vt:lpstr>
      <vt:lpstr>Funções</vt:lpstr>
      <vt:lpstr>Funções declarativas</vt:lpstr>
      <vt:lpstr>Funções anônimas</vt:lpstr>
      <vt:lpstr>Funções anônimas</vt:lpstr>
      <vt:lpstr>Funções literais</vt:lpstr>
      <vt:lpstr>Funções aninhadas</vt:lpstr>
      <vt:lpstr>JavaScript</vt:lpstr>
    </vt:vector>
  </TitlesOfParts>
  <Company>Pessoal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Internet</dc:title>
  <dc:creator>Wilton de Paula Filho</dc:creator>
  <cp:lastModifiedBy>wilton.filho</cp:lastModifiedBy>
  <cp:revision>2444</cp:revision>
  <dcterms:created xsi:type="dcterms:W3CDTF">2010-02-04T18:04:23Z</dcterms:created>
  <dcterms:modified xsi:type="dcterms:W3CDTF">2018-08-27T17:02:49Z</dcterms:modified>
</cp:coreProperties>
</file>