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511" r:id="rId2"/>
    <p:sldId id="606" r:id="rId3"/>
    <p:sldId id="591" r:id="rId4"/>
    <p:sldId id="650" r:id="rId5"/>
    <p:sldId id="613" r:id="rId6"/>
    <p:sldId id="594" r:id="rId7"/>
    <p:sldId id="593" r:id="rId8"/>
    <p:sldId id="597" r:id="rId9"/>
    <p:sldId id="614" r:id="rId10"/>
    <p:sldId id="615" r:id="rId11"/>
    <p:sldId id="616" r:id="rId12"/>
    <p:sldId id="595" r:id="rId13"/>
    <p:sldId id="596" r:id="rId14"/>
    <p:sldId id="620" r:id="rId15"/>
    <p:sldId id="621" r:id="rId16"/>
    <p:sldId id="622" r:id="rId17"/>
    <p:sldId id="623" r:id="rId18"/>
    <p:sldId id="624" r:id="rId19"/>
    <p:sldId id="631" r:id="rId20"/>
    <p:sldId id="633" r:id="rId21"/>
    <p:sldId id="632" r:id="rId22"/>
    <p:sldId id="629" r:id="rId23"/>
    <p:sldId id="635" r:id="rId24"/>
    <p:sldId id="634" r:id="rId25"/>
    <p:sldId id="630" r:id="rId26"/>
    <p:sldId id="636" r:id="rId27"/>
    <p:sldId id="637" r:id="rId28"/>
    <p:sldId id="638" r:id="rId29"/>
    <p:sldId id="639" r:id="rId30"/>
    <p:sldId id="640" r:id="rId31"/>
    <p:sldId id="592" r:id="rId32"/>
    <p:sldId id="598" r:id="rId33"/>
    <p:sldId id="599" r:id="rId34"/>
    <p:sldId id="648" r:id="rId35"/>
    <p:sldId id="651" r:id="rId36"/>
    <p:sldId id="652" r:id="rId37"/>
    <p:sldId id="655" r:id="rId38"/>
    <p:sldId id="654" r:id="rId39"/>
    <p:sldId id="653" r:id="rId40"/>
    <p:sldId id="656" r:id="rId41"/>
    <p:sldId id="512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E86"/>
    <a:srgbClr val="006600"/>
    <a:srgbClr val="159200"/>
    <a:srgbClr val="FFFAB3"/>
    <a:srgbClr val="FA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80201" autoAdjust="0"/>
  </p:normalViewPr>
  <p:slideViewPr>
    <p:cSldViewPr>
      <p:cViewPr varScale="1">
        <p:scale>
          <a:sx n="64" d="100"/>
          <a:sy n="64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F718-7FB6-428A-921C-D3FB8613A77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C349-82A0-46EB-8399-361E04CC9D2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9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695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4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6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7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9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81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819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330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78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61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80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61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38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504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187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var </a:t>
            </a:r>
            <a:r>
              <a:rPr lang="pt-BR" dirty="0" err="1" smtClean="0"/>
              <a:t>vetorGrupos</a:t>
            </a:r>
            <a:r>
              <a:rPr lang="pt-BR" dirty="0" smtClean="0"/>
              <a:t>;  // Vetor contendo o nome de cada um dos grupos</a:t>
            </a:r>
          </a:p>
          <a:p>
            <a:r>
              <a:rPr lang="pt-BR" dirty="0" smtClean="0"/>
              <a:t>	var </a:t>
            </a:r>
            <a:r>
              <a:rPr lang="pt-BR" dirty="0" err="1" smtClean="0"/>
              <a:t>nroGrupos</a:t>
            </a:r>
            <a:r>
              <a:rPr lang="pt-BR" dirty="0" smtClean="0"/>
              <a:t>;    // </a:t>
            </a:r>
            <a:r>
              <a:rPr lang="pt-BR" dirty="0" err="1" smtClean="0"/>
              <a:t>Variavel</a:t>
            </a:r>
            <a:r>
              <a:rPr lang="pt-BR" dirty="0" smtClean="0"/>
              <a:t> armazenara o total de grupos participantes</a:t>
            </a:r>
          </a:p>
          <a:p>
            <a:r>
              <a:rPr lang="pt-BR" dirty="0" smtClean="0"/>
              <a:t>    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iniciarSorteio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nroGrupos</a:t>
            </a:r>
            <a:r>
              <a:rPr lang="pt-BR" dirty="0" smtClean="0"/>
              <a:t> = </a:t>
            </a:r>
            <a:r>
              <a:rPr lang="pt-BR" dirty="0" err="1" smtClean="0"/>
              <a:t>prompt</a:t>
            </a:r>
            <a:r>
              <a:rPr lang="pt-BR" dirty="0" smtClean="0"/>
              <a:t>("Quantos grupos participarão do sorteio?","");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vetorGrupos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</a:t>
            </a:r>
            <a:r>
              <a:rPr lang="pt-BR" dirty="0" err="1" smtClean="0"/>
              <a:t>nroGrupos</a:t>
            </a:r>
            <a:r>
              <a:rPr lang="pt-BR" dirty="0" smtClean="0"/>
              <a:t>);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	//Armazena o nome de cada um dos grupos</a:t>
            </a:r>
          </a:p>
          <a:p>
            <a:r>
              <a:rPr lang="pt-BR" dirty="0" smtClean="0"/>
              <a:t>		for (var i=0; i&lt;</a:t>
            </a:r>
            <a:r>
              <a:rPr lang="pt-BR" dirty="0" err="1" smtClean="0"/>
              <a:t>nroGrupos</a:t>
            </a:r>
            <a:r>
              <a:rPr lang="pt-BR" dirty="0" smtClean="0"/>
              <a:t>; i++)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vetorGrupos</a:t>
            </a:r>
            <a:r>
              <a:rPr lang="pt-BR" dirty="0" smtClean="0"/>
              <a:t>[i] = </a:t>
            </a:r>
            <a:r>
              <a:rPr lang="pt-BR" dirty="0" err="1" smtClean="0"/>
              <a:t>prompt</a:t>
            </a:r>
            <a:r>
              <a:rPr lang="pt-BR" dirty="0" smtClean="0"/>
              <a:t>("Nome do líder do grupo "+(i+1)+":","");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sortearGrupos</a:t>
            </a:r>
            <a:r>
              <a:rPr lang="pt-BR" dirty="0" smtClean="0"/>
              <a:t>();		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sortearGrupos</a:t>
            </a:r>
            <a:r>
              <a:rPr lang="pt-BR" dirty="0" smtClean="0"/>
              <a:t>() {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	var </a:t>
            </a:r>
            <a:r>
              <a:rPr lang="pt-BR" dirty="0" err="1" smtClean="0"/>
              <a:t>vetorSorteio</a:t>
            </a:r>
            <a:r>
              <a:rPr lang="pt-BR" dirty="0" smtClean="0"/>
              <a:t> = </a:t>
            </a:r>
            <a:r>
              <a:rPr lang="pt-BR" dirty="0" err="1" smtClean="0"/>
              <a:t>vetorGrupos</a:t>
            </a:r>
            <a:r>
              <a:rPr lang="pt-BR" dirty="0" smtClean="0"/>
              <a:t>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("&lt;h1 style='</a:t>
            </a:r>
            <a:r>
              <a:rPr lang="pt-BR" dirty="0" err="1" smtClean="0"/>
              <a:t>text-align</a:t>
            </a:r>
            <a:r>
              <a:rPr lang="pt-BR" dirty="0" smtClean="0"/>
              <a:t>:</a:t>
            </a:r>
            <a:r>
              <a:rPr lang="pt-BR" dirty="0" err="1" smtClean="0"/>
              <a:t>center</a:t>
            </a:r>
            <a:r>
              <a:rPr lang="pt-BR" dirty="0" smtClean="0"/>
              <a:t>'&gt;Ordem de apresentação dos grupos&lt;/h1&gt;");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("&lt;div style='</a:t>
            </a:r>
            <a:r>
              <a:rPr lang="pt-BR" dirty="0" err="1" smtClean="0"/>
              <a:t>background-color</a:t>
            </a:r>
            <a:r>
              <a:rPr lang="pt-BR" dirty="0" smtClean="0"/>
              <a:t>:</a:t>
            </a:r>
            <a:r>
              <a:rPr lang="pt-BR" dirty="0" err="1" smtClean="0"/>
              <a:t>gray</a:t>
            </a:r>
            <a:r>
              <a:rPr lang="pt-BR" dirty="0" smtClean="0"/>
              <a:t>; </a:t>
            </a:r>
            <a:r>
              <a:rPr lang="pt-BR" dirty="0" err="1" smtClean="0"/>
              <a:t>width</a:t>
            </a:r>
            <a:r>
              <a:rPr lang="pt-BR" dirty="0" smtClean="0"/>
              <a:t>:500px; </a:t>
            </a:r>
            <a:r>
              <a:rPr lang="pt-BR" dirty="0" err="1" smtClean="0"/>
              <a:t>margin</a:t>
            </a:r>
            <a:r>
              <a:rPr lang="pt-BR" dirty="0" smtClean="0"/>
              <a:t>:auto; </a:t>
            </a:r>
            <a:r>
              <a:rPr lang="pt-BR" dirty="0" err="1" smtClean="0"/>
              <a:t>padding</a:t>
            </a:r>
            <a:r>
              <a:rPr lang="pt-BR" dirty="0" smtClean="0"/>
              <a:t>:20px;'&gt;")</a:t>
            </a:r>
          </a:p>
          <a:p>
            <a:endParaRPr lang="pt-BR" dirty="0" smtClean="0"/>
          </a:p>
          <a:p>
            <a:r>
              <a:rPr lang="pt-BR" dirty="0" smtClean="0"/>
              <a:t>		//Realiza o sorteio e imprime os nomes no navegador</a:t>
            </a:r>
          </a:p>
          <a:p>
            <a:r>
              <a:rPr lang="pt-BR" dirty="0" smtClean="0"/>
              <a:t>		for (var i=0; i&lt;</a:t>
            </a:r>
            <a:r>
              <a:rPr lang="pt-BR" dirty="0" err="1" smtClean="0"/>
              <a:t>nroGrupos</a:t>
            </a:r>
            <a:r>
              <a:rPr lang="pt-BR" dirty="0" smtClean="0"/>
              <a:t>; i++) {</a:t>
            </a:r>
          </a:p>
          <a:p>
            <a:r>
              <a:rPr lang="pt-BR" dirty="0" smtClean="0"/>
              <a:t>			var </a:t>
            </a:r>
            <a:r>
              <a:rPr lang="pt-BR" dirty="0" err="1" smtClean="0"/>
              <a:t>nroAleatorio</a:t>
            </a:r>
            <a:r>
              <a:rPr lang="pt-BR" dirty="0" smtClean="0"/>
              <a:t> = </a:t>
            </a:r>
            <a:r>
              <a:rPr lang="pt-BR" dirty="0" err="1" smtClean="0"/>
              <a:t>parseInt</a:t>
            </a:r>
            <a:r>
              <a:rPr lang="pt-BR" dirty="0" smtClean="0"/>
              <a:t>(</a:t>
            </a:r>
            <a:r>
              <a:rPr lang="pt-BR" dirty="0" err="1" smtClean="0"/>
              <a:t>Math</a:t>
            </a:r>
            <a:r>
              <a:rPr lang="pt-BR" dirty="0" smtClean="0"/>
              <a:t>.</a:t>
            </a:r>
            <a:r>
              <a:rPr lang="pt-BR" dirty="0" err="1" smtClean="0"/>
              <a:t>random</a:t>
            </a:r>
            <a:r>
              <a:rPr lang="pt-BR" dirty="0" smtClean="0"/>
              <a:t>()*</a:t>
            </a:r>
            <a:r>
              <a:rPr lang="pt-BR" dirty="0" err="1" smtClean="0"/>
              <a:t>vetorSorteio</a:t>
            </a:r>
            <a:r>
              <a:rPr lang="pt-BR" dirty="0" smtClean="0"/>
              <a:t>.</a:t>
            </a:r>
            <a:r>
              <a:rPr lang="pt-BR" dirty="0" err="1" smtClean="0"/>
              <a:t>length</a:t>
            </a:r>
            <a:r>
              <a:rPr lang="pt-BR" dirty="0" smtClean="0"/>
              <a:t>);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((i+1)+"&amp;</a:t>
            </a:r>
            <a:r>
              <a:rPr lang="pt-BR" dirty="0" err="1" smtClean="0"/>
              <a:t>deg</a:t>
            </a:r>
            <a:r>
              <a:rPr lang="pt-BR" dirty="0" smtClean="0"/>
              <a:t>; - "+</a:t>
            </a:r>
            <a:r>
              <a:rPr lang="pt-BR" dirty="0" err="1" smtClean="0"/>
              <a:t>vetorSorteio</a:t>
            </a:r>
            <a:r>
              <a:rPr lang="pt-BR" dirty="0" smtClean="0"/>
              <a:t>[</a:t>
            </a:r>
            <a:r>
              <a:rPr lang="pt-BR" dirty="0" err="1" smtClean="0"/>
              <a:t>nroAleatorio</a:t>
            </a:r>
            <a:r>
              <a:rPr lang="pt-BR" dirty="0" smtClean="0"/>
              <a:t>]+"&lt;</a:t>
            </a:r>
            <a:r>
              <a:rPr lang="pt-BR" dirty="0" err="1" smtClean="0"/>
              <a:t>br</a:t>
            </a:r>
            <a:r>
              <a:rPr lang="pt-BR" dirty="0" smtClean="0"/>
              <a:t>&gt;");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vetorSorteio</a:t>
            </a:r>
            <a:r>
              <a:rPr lang="pt-BR" dirty="0" smtClean="0"/>
              <a:t>.</a:t>
            </a:r>
            <a:r>
              <a:rPr lang="pt-BR" dirty="0" err="1" smtClean="0"/>
              <a:t>splice</a:t>
            </a:r>
            <a:r>
              <a:rPr lang="pt-BR" dirty="0" smtClean="0"/>
              <a:t>(</a:t>
            </a:r>
            <a:r>
              <a:rPr lang="pt-BR" dirty="0" err="1" smtClean="0"/>
              <a:t>nroAleatorio</a:t>
            </a:r>
            <a:r>
              <a:rPr lang="pt-BR" dirty="0" smtClean="0"/>
              <a:t>,1);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if</a:t>
            </a:r>
            <a:r>
              <a:rPr lang="pt-BR" dirty="0" smtClean="0"/>
              <a:t> (i!=</a:t>
            </a:r>
            <a:r>
              <a:rPr lang="pt-BR" dirty="0" err="1" smtClean="0"/>
              <a:t>nroGrupos</a:t>
            </a:r>
            <a:r>
              <a:rPr lang="pt-BR" dirty="0" smtClean="0"/>
              <a:t>-1)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("&lt;</a:t>
            </a:r>
            <a:r>
              <a:rPr lang="pt-BR" dirty="0" err="1" smtClean="0"/>
              <a:t>hr</a:t>
            </a:r>
            <a:r>
              <a:rPr lang="pt-BR" dirty="0" smtClean="0"/>
              <a:t> </a:t>
            </a:r>
            <a:r>
              <a:rPr lang="pt-BR" dirty="0" err="1" smtClean="0"/>
              <a:t>size</a:t>
            </a:r>
            <a:r>
              <a:rPr lang="pt-BR" dirty="0" smtClean="0"/>
              <a:t>=3 </a:t>
            </a:r>
            <a:r>
              <a:rPr lang="pt-BR" dirty="0" err="1" smtClean="0"/>
              <a:t>width</a:t>
            </a:r>
            <a:r>
              <a:rPr lang="pt-BR" dirty="0" smtClean="0"/>
              <a:t>=100% </a:t>
            </a:r>
            <a:r>
              <a:rPr lang="pt-BR" dirty="0" err="1" smtClean="0"/>
              <a:t>color</a:t>
            </a:r>
            <a:r>
              <a:rPr lang="pt-BR" dirty="0" smtClean="0"/>
              <a:t>=</a:t>
            </a:r>
            <a:r>
              <a:rPr lang="pt-BR" dirty="0" err="1" smtClean="0"/>
              <a:t>black</a:t>
            </a:r>
            <a:r>
              <a:rPr lang="pt-BR" dirty="0" smtClean="0"/>
              <a:t>&gt;");</a:t>
            </a:r>
          </a:p>
          <a:p>
            <a:r>
              <a:rPr lang="pt-BR" dirty="0" smtClean="0"/>
              <a:t>		}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("&lt;/div&gt;");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&lt;/script&gt;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99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59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82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786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1ª Solução: </a:t>
            </a:r>
            <a:r>
              <a:rPr lang="pt-BR" sz="1400" dirty="0" smtClean="0"/>
              <a:t>Utilize </a:t>
            </a:r>
            <a:r>
              <a:rPr lang="pt-BR" sz="1400" dirty="0" err="1" smtClean="0"/>
              <a:t>Array</a:t>
            </a:r>
            <a:endParaRPr lang="pt-BR" sz="1400" dirty="0" smtClean="0"/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var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diasSemana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("Domingo","Segunda-Feira","Terça-Feira","Quarta-Feira","Quinta-Feira","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Sexa-Feira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","Sábado");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var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diaAtual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Date();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diasSemana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diaAtual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()]);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    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---------------------------------------------------------------------------------------------------------------------------------------------------------------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2ª Solução: </a:t>
            </a:r>
            <a:r>
              <a:rPr lang="pt-BR" sz="1400" dirty="0" smtClean="0"/>
              <a:t>Utilize a instrução condicional switch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var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diaAtual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Date();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switch(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diaAtual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0: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("Domingo");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1: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("Segunda-Feira");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2: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("Terça-Feira");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3: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("Quarta-Feira");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4: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("Quinta-Feira");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5: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("Sexta-Feira");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6: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("Sábado");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  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50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startTime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var </a:t>
            </a:r>
            <a:r>
              <a:rPr lang="pt-BR" dirty="0" err="1" smtClean="0"/>
              <a:t>today</a:t>
            </a:r>
            <a:r>
              <a:rPr lang="pt-BR" dirty="0" smtClean="0"/>
              <a:t>=</a:t>
            </a:r>
            <a:r>
              <a:rPr lang="pt-BR" dirty="0" err="1" smtClean="0"/>
              <a:t>new</a:t>
            </a:r>
            <a:r>
              <a:rPr lang="pt-BR" dirty="0" smtClean="0"/>
              <a:t> Date();</a:t>
            </a:r>
          </a:p>
          <a:p>
            <a:r>
              <a:rPr lang="pt-BR" dirty="0" smtClean="0"/>
              <a:t>var h=</a:t>
            </a:r>
            <a:r>
              <a:rPr lang="pt-BR" dirty="0" err="1" smtClean="0"/>
              <a:t>today</a:t>
            </a:r>
            <a:r>
              <a:rPr lang="pt-BR" dirty="0" smtClean="0"/>
              <a:t>.</a:t>
            </a:r>
            <a:r>
              <a:rPr lang="pt-BR" dirty="0" err="1" smtClean="0"/>
              <a:t>getHours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var m=</a:t>
            </a:r>
            <a:r>
              <a:rPr lang="pt-BR" dirty="0" err="1" smtClean="0"/>
              <a:t>today</a:t>
            </a:r>
            <a:r>
              <a:rPr lang="pt-BR" dirty="0" smtClean="0"/>
              <a:t>.</a:t>
            </a:r>
            <a:r>
              <a:rPr lang="pt-BR" dirty="0" err="1" smtClean="0"/>
              <a:t>getMinutes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var s=</a:t>
            </a:r>
            <a:r>
              <a:rPr lang="pt-BR" dirty="0" err="1" smtClean="0"/>
              <a:t>today</a:t>
            </a:r>
            <a:r>
              <a:rPr lang="pt-BR" dirty="0" smtClean="0"/>
              <a:t>.</a:t>
            </a:r>
            <a:r>
              <a:rPr lang="pt-BR" dirty="0" err="1" smtClean="0"/>
              <a:t>getSeconds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// </a:t>
            </a:r>
            <a:r>
              <a:rPr lang="pt-BR" dirty="0" err="1" smtClean="0"/>
              <a:t>add</a:t>
            </a:r>
            <a:r>
              <a:rPr lang="pt-BR" dirty="0" smtClean="0"/>
              <a:t> a zero in front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numbers</a:t>
            </a:r>
            <a:r>
              <a:rPr lang="pt-BR" dirty="0" smtClean="0"/>
              <a:t>&lt;10</a:t>
            </a:r>
          </a:p>
          <a:p>
            <a:r>
              <a:rPr lang="pt-BR" dirty="0" smtClean="0"/>
              <a:t>m=</a:t>
            </a:r>
            <a:r>
              <a:rPr lang="pt-BR" dirty="0" err="1" smtClean="0"/>
              <a:t>checkTime</a:t>
            </a:r>
            <a:r>
              <a:rPr lang="pt-BR" dirty="0" smtClean="0"/>
              <a:t>(m);</a:t>
            </a:r>
          </a:p>
          <a:p>
            <a:r>
              <a:rPr lang="pt-BR" dirty="0" smtClean="0"/>
              <a:t>s=</a:t>
            </a:r>
            <a:r>
              <a:rPr lang="pt-BR" dirty="0" err="1" smtClean="0"/>
              <a:t>checkTime</a:t>
            </a:r>
            <a:r>
              <a:rPr lang="pt-BR" dirty="0" smtClean="0"/>
              <a:t>(s);</a:t>
            </a:r>
          </a:p>
          <a:p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getElementById</a:t>
            </a:r>
            <a:r>
              <a:rPr lang="pt-BR" dirty="0" smtClean="0"/>
              <a:t>('</a:t>
            </a:r>
            <a:r>
              <a:rPr lang="pt-BR" dirty="0" err="1" smtClean="0"/>
              <a:t>txt</a:t>
            </a:r>
            <a:r>
              <a:rPr lang="pt-BR" dirty="0" smtClean="0"/>
              <a:t>').</a:t>
            </a:r>
            <a:r>
              <a:rPr lang="pt-BR" dirty="0" err="1" smtClean="0"/>
              <a:t>innerHTML</a:t>
            </a:r>
            <a:r>
              <a:rPr lang="pt-BR" dirty="0" smtClean="0"/>
              <a:t>=h+":"+m+":"+s;</a:t>
            </a:r>
          </a:p>
          <a:p>
            <a:r>
              <a:rPr lang="pt-BR" dirty="0" smtClean="0"/>
              <a:t>t=</a:t>
            </a:r>
            <a:r>
              <a:rPr lang="pt-BR" dirty="0" err="1" smtClean="0"/>
              <a:t>setTimeout</a:t>
            </a:r>
            <a:r>
              <a:rPr lang="pt-BR" dirty="0" smtClean="0"/>
              <a:t>('</a:t>
            </a:r>
            <a:r>
              <a:rPr lang="pt-BR" dirty="0" err="1" smtClean="0"/>
              <a:t>startTime</a:t>
            </a:r>
            <a:r>
              <a:rPr lang="pt-BR" dirty="0" smtClean="0"/>
              <a:t>()',500);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checkTime</a:t>
            </a:r>
            <a:r>
              <a:rPr lang="pt-BR" dirty="0" smtClean="0"/>
              <a:t>(i)</a:t>
            </a:r>
          </a:p>
          <a:p>
            <a:r>
              <a:rPr lang="pt-BR" dirty="0" smtClean="0"/>
              <a:t>{</a:t>
            </a:r>
          </a:p>
          <a:p>
            <a:r>
              <a:rPr lang="pt-BR" dirty="0" err="1" smtClean="0"/>
              <a:t>if</a:t>
            </a:r>
            <a:r>
              <a:rPr lang="pt-BR" dirty="0" smtClean="0"/>
              <a:t> (i&lt;10)</a:t>
            </a:r>
          </a:p>
          <a:p>
            <a:r>
              <a:rPr lang="pt-BR" dirty="0" smtClean="0"/>
              <a:t>  {</a:t>
            </a:r>
          </a:p>
          <a:p>
            <a:r>
              <a:rPr lang="pt-BR" dirty="0" smtClean="0"/>
              <a:t>  i="0" + i;</a:t>
            </a:r>
          </a:p>
          <a:p>
            <a:r>
              <a:rPr lang="pt-BR" dirty="0" smtClean="0"/>
              <a:t>  }</a:t>
            </a:r>
          </a:p>
          <a:p>
            <a:r>
              <a:rPr lang="pt-BR" dirty="0" err="1" smtClean="0"/>
              <a:t>return</a:t>
            </a:r>
            <a:r>
              <a:rPr lang="pt-BR" dirty="0" smtClean="0"/>
              <a:t> i;</a:t>
            </a:r>
          </a:p>
          <a:p>
            <a:r>
              <a:rPr lang="pt-BR" dirty="0" smtClean="0"/>
              <a:t>}</a:t>
            </a:r>
          </a:p>
          <a:p>
            <a:r>
              <a:rPr lang="pt-BR" dirty="0" smtClean="0"/>
              <a:t>&lt;/script&gt;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</a:t>
            </a:r>
            <a:r>
              <a:rPr lang="pt-BR" dirty="0" err="1" smtClean="0"/>
              <a:t>startTime</a:t>
            </a:r>
            <a:r>
              <a:rPr lang="pt-BR" dirty="0" smtClean="0"/>
              <a:t>()"&gt;</a:t>
            </a:r>
          </a:p>
          <a:p>
            <a:r>
              <a:rPr lang="pt-BR" dirty="0" smtClean="0"/>
              <a:t>&lt;div id="</a:t>
            </a:r>
            <a:r>
              <a:rPr lang="pt-BR" dirty="0" err="1" smtClean="0"/>
              <a:t>txt</a:t>
            </a:r>
            <a:r>
              <a:rPr lang="pt-BR" dirty="0" smtClean="0"/>
              <a:t>"&gt;&lt;/div&gt;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9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907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92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r>
              <a:rPr lang="pt-BR" dirty="0" smtClean="0"/>
              <a:t>Validação</a:t>
            </a:r>
            <a:r>
              <a:rPr lang="pt-BR" baseline="0" dirty="0" smtClean="0"/>
              <a:t> de página: Impedir problemas durante a validação de uma página (W3C)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r>
              <a:rPr lang="pt-BR" baseline="0" dirty="0" smtClean="0"/>
              <a:t>- Carregamento de mais de um arquivo: Mostrar como mais de um arquivo pode ser carregado e explicar os cuidados na sequência em que os arquivos são carregados. Abaixo há exemplos:</a:t>
            </a:r>
          </a:p>
          <a:p>
            <a:endParaRPr lang="pt-BR" baseline="0" dirty="0" smtClean="0"/>
          </a:p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="funcoes02.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="mensagem()"&gt;</a:t>
            </a:r>
          </a:p>
          <a:p>
            <a:r>
              <a:rPr lang="pt-BR" dirty="0" smtClean="0"/>
              <a:t>&lt;p&gt;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="clicar" </a:t>
            </a:r>
            <a:r>
              <a:rPr lang="pt-BR" dirty="0" err="1" smtClean="0"/>
              <a:t>onClick</a:t>
            </a:r>
            <a:r>
              <a:rPr lang="pt-BR" dirty="0" smtClean="0"/>
              <a:t>="testar()"&gt;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&lt;/p&gt;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------------------ 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msg01 = "mudei"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mensagem() {</a:t>
            </a:r>
          </a:p>
          <a:p>
            <a:r>
              <a:rPr lang="pt-BR" dirty="0" smtClean="0"/>
              <a:t>		msg01 = "</a:t>
            </a:r>
            <a:r>
              <a:rPr lang="pt-BR" dirty="0" err="1" smtClean="0"/>
              <a:t>Hello</a:t>
            </a:r>
            <a:r>
              <a:rPr lang="pt-BR" dirty="0" smtClean="0"/>
              <a:t> World 01!";         // Variável local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testar();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------------------ funcoes02.</a:t>
            </a:r>
            <a:r>
              <a:rPr lang="pt-BR" dirty="0" err="1" smtClean="0"/>
              <a:t>js</a:t>
            </a:r>
            <a:r>
              <a:rPr lang="pt-BR" dirty="0" smtClean="0"/>
              <a:t> 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("oi");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----------------------------------------------------------------- Uso</a:t>
            </a:r>
            <a:r>
              <a:rPr lang="pt-BR" baseline="0" dirty="0" smtClean="0"/>
              <a:t> do atributo DEFER ---------------------------------------------------------</a:t>
            </a:r>
          </a:p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"&gt;&lt;/script&gt;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="funcoes02.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="mensagem()"&gt;</a:t>
            </a:r>
          </a:p>
          <a:p>
            <a:r>
              <a:rPr lang="pt-BR" dirty="0" smtClean="0"/>
              <a:t>&lt;p&gt;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="clicar" </a:t>
            </a:r>
            <a:r>
              <a:rPr lang="pt-BR" dirty="0" err="1" smtClean="0"/>
              <a:t>onClick</a:t>
            </a:r>
            <a:r>
              <a:rPr lang="pt-BR" dirty="0" smtClean="0"/>
              <a:t>="testar()"&gt;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&lt;/p&gt;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 -------------------------------- FUNCOES.JS</a:t>
            </a:r>
            <a:r>
              <a:rPr lang="pt-BR" baseline="0" dirty="0" smtClean="0"/>
              <a:t> ---------------------------------------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</a:t>
            </a:r>
            <a:r>
              <a:rPr lang="pt-BR" dirty="0" err="1" smtClean="0"/>
              <a:t>funcoes</a:t>
            </a:r>
            <a:r>
              <a:rPr lang="pt-BR" dirty="0" smtClean="0"/>
              <a:t>");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 -------------------------------- FUNCOES02.JS</a:t>
            </a:r>
            <a:r>
              <a:rPr lang="pt-BR" baseline="0" dirty="0" smtClean="0"/>
              <a:t> ---------------------------------------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("funcoes02");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88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r>
              <a:rPr lang="pt-BR" dirty="0" smtClean="0"/>
              <a:t>Validação</a:t>
            </a:r>
            <a:r>
              <a:rPr lang="pt-BR" baseline="0" dirty="0" smtClean="0"/>
              <a:t> de página: Impedir problemas durante a validação de uma página (W3C)</a:t>
            </a:r>
          </a:p>
          <a:p>
            <a:pPr>
              <a:buFontTx/>
              <a:buChar char="-"/>
            </a:pPr>
            <a:endParaRPr lang="pt-BR" baseline="0" dirty="0" smtClean="0"/>
          </a:p>
          <a:p>
            <a:r>
              <a:rPr lang="pt-BR" baseline="0" dirty="0" smtClean="0"/>
              <a:t>- Carregamento de mais de um arquivo: Mostrar como mais de um arquivo pode ser carregado e explicar os cuidados na sequência em que os arquivos são carregados. Abaixo há exemplos:</a:t>
            </a:r>
          </a:p>
          <a:p>
            <a:endParaRPr lang="pt-BR" baseline="0" dirty="0" smtClean="0"/>
          </a:p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="funcoes02.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="mensagem()"&gt;</a:t>
            </a:r>
          </a:p>
          <a:p>
            <a:r>
              <a:rPr lang="pt-BR" dirty="0" smtClean="0"/>
              <a:t>&lt;p&gt;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="clicar" </a:t>
            </a:r>
            <a:r>
              <a:rPr lang="pt-BR" dirty="0" err="1" smtClean="0"/>
              <a:t>onClick</a:t>
            </a:r>
            <a:r>
              <a:rPr lang="pt-BR" dirty="0" smtClean="0"/>
              <a:t>="testar()"&gt;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&lt;/p&gt;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------------------ 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msg01 = "mudei"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mensagem() {</a:t>
            </a:r>
          </a:p>
          <a:p>
            <a:r>
              <a:rPr lang="pt-BR" dirty="0" smtClean="0"/>
              <a:t>		msg01 = "</a:t>
            </a:r>
            <a:r>
              <a:rPr lang="pt-BR" dirty="0" err="1" smtClean="0"/>
              <a:t>Hello</a:t>
            </a:r>
            <a:r>
              <a:rPr lang="pt-BR" dirty="0" smtClean="0"/>
              <a:t> World 01!";         // Variável local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testar();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------------------ funcoes02.</a:t>
            </a:r>
            <a:r>
              <a:rPr lang="pt-BR" dirty="0" err="1" smtClean="0"/>
              <a:t>js</a:t>
            </a:r>
            <a:r>
              <a:rPr lang="pt-BR" dirty="0" smtClean="0"/>
              <a:t> 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("oi");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----------------------------------------------------------------- Uso</a:t>
            </a:r>
            <a:r>
              <a:rPr lang="pt-BR" baseline="0" dirty="0" smtClean="0"/>
              <a:t> do atributo DEFER ---------------------------------------------------------</a:t>
            </a:r>
          </a:p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"&gt;&lt;/script&gt;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src</a:t>
            </a:r>
            <a:r>
              <a:rPr lang="pt-BR" dirty="0" smtClean="0"/>
              <a:t>="funcoes02.</a:t>
            </a:r>
            <a:r>
              <a:rPr lang="pt-BR" dirty="0" err="1" smtClean="0"/>
              <a:t>js</a:t>
            </a:r>
            <a:r>
              <a:rPr lang="pt-BR" dirty="0" smtClean="0"/>
              <a:t>"&gt;&lt;/script&gt;</a:t>
            </a:r>
          </a:p>
          <a:p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="mensagem()"&gt;</a:t>
            </a:r>
          </a:p>
          <a:p>
            <a:r>
              <a:rPr lang="pt-BR" dirty="0" smtClean="0"/>
              <a:t>&lt;p&gt;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button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="clicar" </a:t>
            </a:r>
            <a:r>
              <a:rPr lang="pt-BR" dirty="0" err="1" smtClean="0"/>
              <a:t>onClick</a:t>
            </a:r>
            <a:r>
              <a:rPr lang="pt-BR" dirty="0" smtClean="0"/>
              <a:t>="testar()"&gt;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&lt;/p&gt;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smtClean="0"/>
              <a:t> -------------------------------- FUNCOES.JS</a:t>
            </a:r>
            <a:r>
              <a:rPr lang="pt-BR" baseline="0" dirty="0" smtClean="0"/>
              <a:t> ---------------------------------------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</a:t>
            </a:r>
            <a:r>
              <a:rPr lang="pt-BR" dirty="0" err="1" smtClean="0"/>
              <a:t>funcoes</a:t>
            </a:r>
            <a:r>
              <a:rPr lang="pt-BR" dirty="0" smtClean="0"/>
              <a:t>");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 -------------------------------- FUNCOES02.JS</a:t>
            </a:r>
            <a:r>
              <a:rPr lang="pt-BR" baseline="0" dirty="0" smtClean="0"/>
              <a:t> ---------------------------------------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("funcoes02");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12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714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629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Entender o conceito de prototype (criação de um novo protótipo).</a:t>
            </a:r>
            <a:r>
              <a:rPr lang="pt-BR" baseline="0" dirty="0" smtClean="0"/>
              <a:t> Igual para todos, até que o valor individual de valor de cada objeto seja alterado.</a:t>
            </a:r>
          </a:p>
          <a:p>
            <a:endParaRPr lang="pt-BR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prototype property allows you to add new properties and methods to existing object types.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Prototype is a global property which is available with almost all JavaScript objects.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299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</a:t>
            </a:r>
          </a:p>
          <a:p>
            <a:r>
              <a:rPr lang="pt-BR" dirty="0" smtClean="0"/>
              <a:t>  String.prototype.valor = "hello";</a:t>
            </a:r>
          </a:p>
          <a:p>
            <a:r>
              <a:rPr lang="pt-BR" dirty="0" smtClean="0"/>
              <a:t>  String.prototype.tamanho = function(x) {return "O tamanho = "+x.length;};</a:t>
            </a:r>
          </a:p>
          <a:p>
            <a:r>
              <a:rPr lang="pt-BR" dirty="0" smtClean="0"/>
              <a:t>  Array.prototype.firstLast = function(vet) {return [vet[0],vet[vet.length-1]]};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  var n1 = new String();</a:t>
            </a:r>
          </a:p>
          <a:p>
            <a:r>
              <a:rPr lang="pt-BR" dirty="0" smtClean="0"/>
              <a:t>  var n2 = new String();</a:t>
            </a:r>
          </a:p>
          <a:p>
            <a:r>
              <a:rPr lang="pt-BR" dirty="0" smtClean="0"/>
              <a:t>  alert(n1.tamanho("maria")); // O tamanho = 5</a:t>
            </a:r>
          </a:p>
          <a:p>
            <a:r>
              <a:rPr lang="pt-BR" dirty="0" smtClean="0"/>
              <a:t>  alert(n2.tamanho("jose")); // O tamanho = 4</a:t>
            </a:r>
          </a:p>
          <a:p>
            <a:r>
              <a:rPr lang="pt-BR" dirty="0" smtClean="0"/>
              <a:t>  </a:t>
            </a:r>
          </a:p>
          <a:p>
            <a:r>
              <a:rPr lang="pt-BR" dirty="0" smtClean="0"/>
              <a:t>  var vet1 = new Array();</a:t>
            </a:r>
          </a:p>
          <a:p>
            <a:r>
              <a:rPr lang="pt-BR" dirty="0" smtClean="0"/>
              <a:t>  var vet2 = new Array();</a:t>
            </a:r>
          </a:p>
          <a:p>
            <a:r>
              <a:rPr lang="pt-BR" dirty="0" smtClean="0"/>
              <a:t>  alert(vet1.firstLast([1,2,3,4])); // [1,4]</a:t>
            </a:r>
          </a:p>
          <a:p>
            <a:r>
              <a:rPr lang="pt-BR" dirty="0" smtClean="0"/>
              <a:t>  alert(vet2.firstLast([1,2,3,4,5,6])); // [1,6]</a:t>
            </a:r>
          </a:p>
          <a:p>
            <a:r>
              <a:rPr lang="pt-BR" dirty="0" smtClean="0"/>
              <a:t>&lt;/script&gt;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617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</a:t>
            </a:r>
          </a:p>
          <a:p>
            <a:r>
              <a:rPr lang="pt-BR" dirty="0" smtClean="0"/>
              <a:t>  function Calculadora(operando1, operando2) {</a:t>
            </a:r>
          </a:p>
          <a:p>
            <a:r>
              <a:rPr lang="pt-BR" dirty="0" smtClean="0"/>
              <a:t>    this.operando1  = operando1;</a:t>
            </a:r>
          </a:p>
          <a:p>
            <a:r>
              <a:rPr lang="pt-BR" dirty="0" smtClean="0"/>
              <a:t>    this.operando2  = operando2;</a:t>
            </a:r>
          </a:p>
          <a:p>
            <a:r>
              <a:rPr lang="pt-BR" baseline="0" dirty="0" smtClean="0"/>
              <a:t>    </a:t>
            </a:r>
            <a:r>
              <a:rPr lang="pt-BR" dirty="0" smtClean="0"/>
              <a:t>this.somar      = function() {return this.operando1 + this.operando2;}</a:t>
            </a:r>
          </a:p>
          <a:p>
            <a:r>
              <a:rPr lang="pt-BR" dirty="0" smtClean="0"/>
              <a:t>    this.subtrair   = function() {return this.operando1 - this.operando2;}</a:t>
            </a:r>
          </a:p>
          <a:p>
            <a:r>
              <a:rPr lang="pt-BR" dirty="0" smtClean="0"/>
              <a:t>    this.multiplicar= function() {return this.operando1 * this.operando2;}</a:t>
            </a:r>
          </a:p>
          <a:p>
            <a:r>
              <a:rPr lang="pt-BR" dirty="0" smtClean="0"/>
              <a:t>    this.dividir    = function() {return this.operando1 / this.operando2;}</a:t>
            </a:r>
          </a:p>
          <a:p>
            <a:r>
              <a:rPr lang="pt-BR" dirty="0" smtClean="0"/>
              <a:t>  };</a:t>
            </a:r>
          </a:p>
          <a:p>
            <a:r>
              <a:rPr lang="pt-BR" dirty="0" smtClean="0"/>
              <a:t>  var calc1 = new Calculadora(10,20);</a:t>
            </a:r>
          </a:p>
          <a:p>
            <a:r>
              <a:rPr lang="pt-BR" dirty="0" smtClean="0"/>
              <a:t>  alert(calc1.somar())</a:t>
            </a:r>
          </a:p>
          <a:p>
            <a:r>
              <a:rPr lang="pt-BR" baseline="0" dirty="0" smtClean="0"/>
              <a:t>  </a:t>
            </a:r>
            <a:r>
              <a:rPr lang="pt-BR" dirty="0" smtClean="0"/>
              <a:t>var calc2 = new Calculadora(30,40);</a:t>
            </a:r>
          </a:p>
          <a:p>
            <a:r>
              <a:rPr lang="pt-BR" dirty="0" smtClean="0"/>
              <a:t>  alert(calc2.somar())</a:t>
            </a:r>
          </a:p>
          <a:p>
            <a:r>
              <a:rPr lang="pt-BR" dirty="0" smtClean="0"/>
              <a:t>&lt;/script&gt;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2357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</a:t>
            </a:r>
          </a:p>
          <a:p>
            <a:r>
              <a:rPr lang="pt-BR" dirty="0" smtClean="0"/>
              <a:t>  function Calculadora(operando1, operando2) {</a:t>
            </a:r>
          </a:p>
          <a:p>
            <a:r>
              <a:rPr lang="pt-BR" dirty="0" smtClean="0"/>
              <a:t>    this.operando1  = operando1;</a:t>
            </a:r>
          </a:p>
          <a:p>
            <a:r>
              <a:rPr lang="pt-BR" dirty="0" smtClean="0"/>
              <a:t>    this.operando2  = operando2;</a:t>
            </a:r>
          </a:p>
          <a:p>
            <a:r>
              <a:rPr lang="pt-BR" dirty="0" smtClean="0"/>
              <a:t>    var result     = 1;</a:t>
            </a:r>
          </a:p>
          <a:p>
            <a:r>
              <a:rPr lang="pt-BR" dirty="0" smtClean="0"/>
              <a:t>    this.somar      = function() {return this.operando1 + this.operando2 + result;}</a:t>
            </a:r>
          </a:p>
          <a:p>
            <a:r>
              <a:rPr lang="pt-BR" dirty="0" smtClean="0"/>
              <a:t>    this.subtrair   = function() {return this.operando1 - this.operando2;}</a:t>
            </a:r>
          </a:p>
          <a:p>
            <a:r>
              <a:rPr lang="pt-BR" dirty="0" smtClean="0"/>
              <a:t>    this.multiplicar= function() {return this.operando1 * this.operando2;}</a:t>
            </a:r>
          </a:p>
          <a:p>
            <a:r>
              <a:rPr lang="pt-BR" dirty="0" smtClean="0"/>
              <a:t>    this.dividir    = function() {return this.operando1 / this.operando2;}</a:t>
            </a:r>
          </a:p>
          <a:p>
            <a:r>
              <a:rPr lang="pt-BR" dirty="0" smtClean="0"/>
              <a:t>  };</a:t>
            </a:r>
          </a:p>
          <a:p>
            <a:r>
              <a:rPr lang="pt-BR" dirty="0" smtClean="0"/>
              <a:t>  var calc1 = new Calculadora(10,20);</a:t>
            </a:r>
          </a:p>
          <a:p>
            <a:r>
              <a:rPr lang="pt-BR" dirty="0" smtClean="0"/>
              <a:t>  alert(calc1.somar())</a:t>
            </a:r>
          </a:p>
          <a:p>
            <a:r>
              <a:rPr lang="pt-BR" dirty="0" smtClean="0"/>
              <a:t>  alert(calc1.result);</a:t>
            </a:r>
          </a:p>
          <a:p>
            <a:r>
              <a:rPr lang="pt-BR" dirty="0" smtClean="0"/>
              <a:t>  var calc2 = new Calculadora(30,40);</a:t>
            </a:r>
          </a:p>
          <a:p>
            <a:r>
              <a:rPr lang="pt-BR" dirty="0" smtClean="0"/>
              <a:t>  alert(calc2.somar())</a:t>
            </a:r>
          </a:p>
          <a:p>
            <a:r>
              <a:rPr lang="pt-BR" dirty="0" smtClean="0"/>
              <a:t>&lt;/script&gt;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9225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</a:t>
            </a:r>
          </a:p>
          <a:p>
            <a:r>
              <a:rPr lang="pt-BR" dirty="0" smtClean="0"/>
              <a:t>  function Calculadora(operando1, operando2) {</a:t>
            </a:r>
          </a:p>
          <a:p>
            <a:r>
              <a:rPr lang="pt-BR" dirty="0" smtClean="0"/>
              <a:t>    this.operando1  = operando1;</a:t>
            </a:r>
          </a:p>
          <a:p>
            <a:r>
              <a:rPr lang="pt-BR" dirty="0" smtClean="0"/>
              <a:t>    this.operando2  = operando2;</a:t>
            </a:r>
          </a:p>
          <a:p>
            <a:r>
              <a:rPr lang="pt-BR" dirty="0" smtClean="0"/>
              <a:t>    var result     = 1;</a:t>
            </a:r>
          </a:p>
          <a:p>
            <a:r>
              <a:rPr lang="pt-BR" dirty="0" smtClean="0"/>
              <a:t>    this.somar      = function() {return this.operando1 + this.operando2 + result;}</a:t>
            </a:r>
          </a:p>
          <a:p>
            <a:r>
              <a:rPr lang="pt-BR" dirty="0" smtClean="0"/>
              <a:t>    this.subtrair   = function() {return this.operando1 - this.operando2;}</a:t>
            </a:r>
          </a:p>
          <a:p>
            <a:r>
              <a:rPr lang="pt-BR" dirty="0" smtClean="0"/>
              <a:t>    this.multiplicar= function() {return this.operando1 * this.operando2;}</a:t>
            </a:r>
          </a:p>
          <a:p>
            <a:r>
              <a:rPr lang="pt-BR" dirty="0" smtClean="0"/>
              <a:t>    this.dividir    = function() {return this.operando1 / this.operando2;}</a:t>
            </a:r>
          </a:p>
          <a:p>
            <a:r>
              <a:rPr lang="pt-BR" dirty="0" smtClean="0"/>
              <a:t>  };</a:t>
            </a:r>
          </a:p>
          <a:p>
            <a:r>
              <a:rPr lang="pt-BR" dirty="0" smtClean="0"/>
              <a:t>  var calc1 = new Calculadora(10,20);</a:t>
            </a:r>
          </a:p>
          <a:p>
            <a:r>
              <a:rPr lang="pt-BR" dirty="0" smtClean="0"/>
              <a:t>  alert(calc1.somar())</a:t>
            </a:r>
          </a:p>
          <a:p>
            <a:r>
              <a:rPr lang="pt-BR" dirty="0" smtClean="0"/>
              <a:t>  alert(calc1.result);</a:t>
            </a:r>
          </a:p>
          <a:p>
            <a:r>
              <a:rPr lang="pt-BR" dirty="0" smtClean="0"/>
              <a:t>  var calc2 = new Calculadora(30,40);</a:t>
            </a:r>
          </a:p>
          <a:p>
            <a:r>
              <a:rPr lang="pt-BR" dirty="0" smtClean="0"/>
              <a:t>  alert(calc2.somar())</a:t>
            </a:r>
          </a:p>
          <a:p>
            <a:r>
              <a:rPr lang="pt-BR" dirty="0" smtClean="0"/>
              <a:t>&lt;/script&gt;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62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38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2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57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74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66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oo-trabalhando-com-classes-e-objetos-em-javascript/28434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object_constructors.asp" TargetMode="External"/><Relationship Id="rId4" Type="http://schemas.openxmlformats.org/officeDocument/2006/relationships/hyperlink" Target="https://www.devmedia.com.br/classes-no-javascript/23866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setembro de 18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String (métodos)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340768"/>
            <a:ext cx="7023078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String (métodos HTML)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7632848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Number</a:t>
            </a:r>
            <a:r>
              <a:rPr lang="pt-BR" sz="1800" dirty="0" smtClean="0"/>
              <a:t>.MAX_VALUE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A maior representação numérica em JavaScript</a:t>
            </a:r>
          </a:p>
          <a:p>
            <a:pPr lvl="1" algn="just">
              <a:lnSpc>
                <a:spcPct val="160000"/>
              </a:lnSpc>
            </a:pPr>
            <a:endParaRPr lang="pt-BR" sz="7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Number</a:t>
            </a:r>
            <a:r>
              <a:rPr lang="pt-BR" sz="1800" dirty="0" smtClean="0"/>
              <a:t>.MIN_VALUE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A menor representação numérica em JavaScript</a:t>
            </a:r>
          </a:p>
          <a:p>
            <a:pPr lvl="1" algn="just">
              <a:lnSpc>
                <a:spcPct val="160000"/>
              </a:lnSpc>
            </a:pPr>
            <a:endParaRPr lang="pt-BR" sz="6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Number</a:t>
            </a:r>
            <a:r>
              <a:rPr lang="pt-BR" sz="1800" dirty="0" smtClean="0"/>
              <a:t>.</a:t>
            </a:r>
            <a:r>
              <a:rPr lang="pt-BR" sz="1800" dirty="0" err="1" smtClean="0"/>
              <a:t>NaN</a:t>
            </a: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Representa </a:t>
            </a:r>
            <a:r>
              <a:rPr lang="pt-BR" sz="1400" dirty="0" err="1" smtClean="0"/>
              <a:t>Not-a-Number</a:t>
            </a: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6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Number</a:t>
            </a:r>
            <a:r>
              <a:rPr lang="pt-BR" sz="1800" dirty="0" smtClean="0"/>
              <a:t>.NEGATIVE_INFINITY e </a:t>
            </a:r>
            <a:r>
              <a:rPr lang="pt-BR" sz="1800" dirty="0" err="1" smtClean="0"/>
              <a:t>Number</a:t>
            </a:r>
            <a:r>
              <a:rPr lang="pt-BR" sz="1800" dirty="0" smtClean="0"/>
              <a:t>.POSITIVE_INFINITY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Representa o infinito negativo e positivo respectivamente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Utilizado para testar situações onde pode ocorrer overflow</a:t>
            </a: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Number</a:t>
            </a:r>
            <a:r>
              <a:rPr lang="pt-BR" dirty="0" smtClean="0"/>
              <a:t> (propriedades)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pt-BR" sz="1800" b="1" dirty="0" err="1" smtClean="0"/>
              <a:t>toString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radix</a:t>
            </a:r>
            <a:r>
              <a:rPr lang="pt-BR" sz="1800" b="1" dirty="0" smtClean="0"/>
              <a:t>)</a:t>
            </a:r>
            <a:r>
              <a:rPr lang="pt-BR" sz="1800" dirty="0" smtClean="0"/>
              <a:t>: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	Retorna uma string correspondente a base (</a:t>
            </a:r>
            <a:r>
              <a:rPr lang="pt-BR" sz="1400" dirty="0" err="1" smtClean="0"/>
              <a:t>radix</a:t>
            </a:r>
            <a:r>
              <a:rPr lang="pt-BR" sz="1400" dirty="0" smtClean="0"/>
              <a:t>)</a:t>
            </a:r>
          </a:p>
          <a:p>
            <a:pPr algn="just">
              <a:lnSpc>
                <a:spcPct val="160000"/>
              </a:lnSpc>
            </a:pPr>
            <a:r>
              <a:rPr lang="pt-BR" sz="1800" b="1" dirty="0" err="1" smtClean="0"/>
              <a:t>toExponencial</a:t>
            </a:r>
            <a:r>
              <a:rPr lang="pt-BR" sz="1800" b="1" dirty="0" smtClean="0"/>
              <a:t>(número)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	Retorna uma string representando o número usando notação exponencial</a:t>
            </a:r>
          </a:p>
          <a:p>
            <a:pPr algn="just">
              <a:lnSpc>
                <a:spcPct val="160000"/>
              </a:lnSpc>
            </a:pPr>
            <a:r>
              <a:rPr lang="pt-BR" sz="1800" b="1" dirty="0" err="1" smtClean="0"/>
              <a:t>toFixed</a:t>
            </a:r>
            <a:r>
              <a:rPr lang="pt-BR" sz="1800" b="1" dirty="0" smtClean="0"/>
              <a:t>(número)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	Retorna uma string representando o número usando uma notação de ponto fixo</a:t>
            </a:r>
          </a:p>
          <a:p>
            <a:pPr algn="just">
              <a:lnSpc>
                <a:spcPct val="160000"/>
              </a:lnSpc>
            </a:pPr>
            <a:r>
              <a:rPr lang="pt-BR" sz="1800" b="1" dirty="0" err="1" smtClean="0"/>
              <a:t>toPrecision</a:t>
            </a:r>
            <a:r>
              <a:rPr lang="pt-BR" sz="1800" b="1" dirty="0" smtClean="0"/>
              <a:t>(número)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	Retorna uma string representando o número usando uma determinada precisão</a:t>
            </a:r>
          </a:p>
          <a:p>
            <a:pPr algn="just">
              <a:lnSpc>
                <a:spcPct val="160000"/>
              </a:lnSpc>
            </a:pPr>
            <a:r>
              <a:rPr lang="pt-BR" sz="1800" b="1" dirty="0" err="1" smtClean="0"/>
              <a:t>valueOf</a:t>
            </a:r>
            <a:r>
              <a:rPr lang="pt-BR" sz="1800" b="1" dirty="0" smtClean="0"/>
              <a:t>( )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	Retorna o valor que o objeto armazena</a:t>
            </a:r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Number</a:t>
            </a:r>
            <a:r>
              <a:rPr lang="pt-BR" dirty="0" smtClean="0"/>
              <a:t> (métodos)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Utilizado para converter um valor não booleano em </a:t>
            </a:r>
            <a:r>
              <a:rPr lang="pt-BR" sz="1800" dirty="0" err="1" smtClean="0"/>
              <a:t>boolean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Objetos booleanos representam apenas dois valores: </a:t>
            </a:r>
            <a:r>
              <a:rPr lang="pt-BR" sz="1800" dirty="0" err="1" smtClean="0"/>
              <a:t>true</a:t>
            </a:r>
            <a:r>
              <a:rPr lang="pt-BR" sz="1800" dirty="0" smtClean="0"/>
              <a:t> ou </a:t>
            </a:r>
            <a:r>
              <a:rPr lang="pt-BR" sz="1800" dirty="0" err="1" smtClean="0"/>
              <a:t>false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Criação de um novo objeto: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Boolean</a:t>
            </a:r>
            <a:r>
              <a:rPr lang="pt-BR" sz="1800" dirty="0" smtClean="0"/>
              <a:t>()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Boolean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395536" y="3501008"/>
            <a:ext cx="8475174" cy="2204695"/>
            <a:chOff x="395536" y="3284984"/>
            <a:chExt cx="8475174" cy="2204695"/>
          </a:xfrm>
        </p:grpSpPr>
        <p:grpSp>
          <p:nvGrpSpPr>
            <p:cNvPr id="9" name="Grupo 8"/>
            <p:cNvGrpSpPr/>
            <p:nvPr/>
          </p:nvGrpSpPr>
          <p:grpSpPr>
            <a:xfrm>
              <a:off x="395536" y="3284984"/>
              <a:ext cx="4078112" cy="2204695"/>
              <a:chOff x="395536" y="3284984"/>
              <a:chExt cx="4078112" cy="2204695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5536" y="3545463"/>
                <a:ext cx="4078112" cy="1944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CaixaDeTexto 6"/>
              <p:cNvSpPr txBox="1"/>
              <p:nvPr/>
            </p:nvSpPr>
            <p:spPr>
              <a:xfrm>
                <a:off x="1001333" y="3284984"/>
                <a:ext cx="29225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rgbClr val="C00000"/>
                    </a:solidFill>
                  </a:rPr>
                  <a:t>Objetos criados com valor </a:t>
                </a:r>
                <a:r>
                  <a:rPr lang="pt-BR" sz="1400" b="1" dirty="0" err="1" smtClean="0">
                    <a:solidFill>
                      <a:srgbClr val="C00000"/>
                    </a:solidFill>
                  </a:rPr>
                  <a:t>false</a:t>
                </a:r>
                <a:endParaRPr lang="pt-BR" sz="14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4499992" y="3284984"/>
              <a:ext cx="4370718" cy="1597099"/>
              <a:chOff x="4499992" y="3284984"/>
              <a:chExt cx="4370718" cy="1597099"/>
            </a:xfrm>
          </p:grpSpPr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9992" y="3585939"/>
                <a:ext cx="4370718" cy="1296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5249805" y="3284984"/>
                <a:ext cx="2868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rgbClr val="C00000"/>
                    </a:solidFill>
                  </a:rPr>
                  <a:t>Objetos criados com valor </a:t>
                </a:r>
                <a:r>
                  <a:rPr lang="pt-BR" sz="1400" b="1" dirty="0" err="1" smtClean="0">
                    <a:solidFill>
                      <a:srgbClr val="C00000"/>
                    </a:solidFill>
                  </a:rPr>
                  <a:t>true</a:t>
                </a:r>
                <a:endParaRPr lang="pt-BR" sz="1400" b="1" dirty="0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Propriedades e métodos: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Boolean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2276872"/>
            <a:ext cx="8280920" cy="995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913669"/>
            <a:ext cx="8280920" cy="955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Não possui construtor, pois é uma classe Estática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Como usar as propriedades e métodos?</a:t>
            </a:r>
          </a:p>
          <a:p>
            <a:pPr lvl="1" algn="just">
              <a:lnSpc>
                <a:spcPct val="160000"/>
              </a:lnSpc>
            </a:pPr>
            <a:r>
              <a:rPr lang="pt-BR" sz="1400" b="1" dirty="0" smtClean="0"/>
              <a:t>R</a:t>
            </a:r>
            <a:r>
              <a:rPr lang="pt-BR" sz="1400" dirty="0" smtClean="0"/>
              <a:t>: Chamando a classe </a:t>
            </a:r>
            <a:r>
              <a:rPr lang="pt-BR" sz="1400" dirty="0" err="1" smtClean="0"/>
              <a:t>Math</a:t>
            </a:r>
            <a:r>
              <a:rPr lang="pt-BR" sz="1400" dirty="0" smtClean="0"/>
              <a:t> como um objeto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Exemplos: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var </a:t>
            </a:r>
            <a:r>
              <a:rPr lang="pt-BR" sz="1400" dirty="0" err="1" smtClean="0"/>
              <a:t>pi</a:t>
            </a:r>
            <a:r>
              <a:rPr lang="pt-BR" sz="1400" dirty="0" smtClean="0"/>
              <a:t> = </a:t>
            </a:r>
            <a:r>
              <a:rPr lang="pt-BR" sz="1400" dirty="0" err="1" smtClean="0"/>
              <a:t>Math</a:t>
            </a:r>
            <a:r>
              <a:rPr lang="pt-BR" sz="1400" dirty="0" smtClean="0"/>
              <a:t>.PI;   // uso de propriedade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400" dirty="0" smtClean="0"/>
              <a:t>	var potencia = </a:t>
            </a:r>
            <a:r>
              <a:rPr lang="pt-BR" sz="1400" dirty="0" err="1" smtClean="0"/>
              <a:t>Math</a:t>
            </a:r>
            <a:r>
              <a:rPr lang="pt-BR" sz="1400" dirty="0" smtClean="0"/>
              <a:t>.</a:t>
            </a:r>
            <a:r>
              <a:rPr lang="pt-BR" sz="1400" dirty="0" err="1" smtClean="0"/>
              <a:t>pow</a:t>
            </a:r>
            <a:r>
              <a:rPr lang="pt-BR" sz="1400" dirty="0" smtClean="0"/>
              <a:t>(2,3);  // uso de método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Math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Math</a:t>
            </a:r>
            <a:r>
              <a:rPr lang="pt-BR" dirty="0" smtClean="0"/>
              <a:t> (propriedades)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8681610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Math</a:t>
            </a:r>
            <a:r>
              <a:rPr lang="pt-BR" dirty="0" smtClean="0"/>
              <a:t> (métodos)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96752"/>
            <a:ext cx="7632848" cy="539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Índices de </a:t>
            </a:r>
            <a:r>
              <a:rPr lang="pt-BR" sz="1800" dirty="0" err="1" smtClean="0"/>
              <a:t>arrays</a:t>
            </a:r>
            <a:r>
              <a:rPr lang="pt-BR" sz="1800" dirty="0" smtClean="0"/>
              <a:t> começam em 0 (zero) e vão até o número de elementos menos 1 (um)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Formas de criação de vetor: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var vetor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</a:t>
            </a:r>
            <a:r>
              <a:rPr lang="pt-BR" sz="1600" dirty="0" smtClean="0"/>
              <a:t>(“10”,”20”) ou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var vetor = [“10”,”20”]  ou    </a:t>
            </a:r>
            <a:r>
              <a:rPr lang="pt-BR" sz="1200" dirty="0" smtClean="0"/>
              <a:t>//JavaScript converte o literal em objeto imediatamente</a:t>
            </a:r>
            <a:endParaRPr lang="pt-BR" sz="1600" dirty="0" smtClean="0"/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var vetor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</a:t>
            </a:r>
            <a:r>
              <a:rPr lang="pt-BR" sz="1600" dirty="0" smtClean="0"/>
              <a:t>(); </a:t>
            </a:r>
          </a:p>
          <a:p>
            <a:pPr lvl="2" algn="just">
              <a:lnSpc>
                <a:spcPct val="160000"/>
              </a:lnSpc>
              <a:buNone/>
            </a:pPr>
            <a:r>
              <a:rPr lang="pt-BR" sz="1600" dirty="0" smtClean="0"/>
              <a:t>	vetor[0] = “10”;                  </a:t>
            </a:r>
            <a:r>
              <a:rPr lang="pt-BR" sz="1200" dirty="0" smtClean="0"/>
              <a:t>// Acesso ao primeiro elemento  do vetor</a:t>
            </a:r>
            <a:endParaRPr lang="pt-BR" sz="1600" dirty="0" smtClean="0"/>
          </a:p>
          <a:p>
            <a:pPr lvl="2" algn="just">
              <a:lnSpc>
                <a:spcPct val="160000"/>
              </a:lnSpc>
              <a:buNone/>
            </a:pPr>
            <a:r>
              <a:rPr lang="pt-BR" sz="1600" dirty="0" smtClean="0"/>
              <a:t>	vetor[1] = “20”;                  </a:t>
            </a:r>
            <a:r>
              <a:rPr lang="pt-BR" sz="1200" dirty="0" smtClean="0"/>
              <a:t>// Acesso ao segundo elemento  do vetor</a:t>
            </a: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Objetos</a:t>
            </a:r>
            <a:br>
              <a:rPr lang="pt-BR" sz="7200" dirty="0" smtClean="0"/>
            </a:br>
            <a:r>
              <a:rPr lang="pt-BR" sz="7200" dirty="0" smtClean="0"/>
              <a:t>JavaScript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963896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Tamanho de vetor: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var vetor01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</a:t>
            </a:r>
            <a:r>
              <a:rPr lang="pt-BR" sz="1600" dirty="0" smtClean="0"/>
              <a:t>(); // Tamanho do vetor = 0;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var vetor02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</a:t>
            </a:r>
            <a:r>
              <a:rPr lang="pt-BR" sz="1600" dirty="0" smtClean="0"/>
              <a:t>();  </a:t>
            </a:r>
          </a:p>
          <a:p>
            <a:pPr marL="736092" lvl="1" indent="-342900" algn="just">
              <a:lnSpc>
                <a:spcPct val="160000"/>
              </a:lnSpc>
              <a:buNone/>
            </a:pPr>
            <a:r>
              <a:rPr lang="pt-BR" sz="1600" dirty="0" smtClean="0"/>
              <a:t>	vetor02[99] = “casa”;         // Qual o tamanho deste vetor? R: 100 </a:t>
            </a: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Array (Matriz)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Arrays</a:t>
            </a:r>
            <a:r>
              <a:rPr lang="pt-BR" sz="1800" dirty="0" smtClean="0"/>
              <a:t> não precisam ser unidimensionais. Exemplo: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55576" y="2276872"/>
            <a:ext cx="7704856" cy="42484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    var matriz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(2);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matriz[0]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(3);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matriz[1]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(3);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for (var linha=0; linha&lt;2; linha++) {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for(var coluna=0; coluna&lt;3; coluna++) {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    matriz[linha][coluna] = linha*coluna;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}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(matriz[linha]);  // Imprime os elementos da linha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Um mesmo vetor pode armazenar valores de tipos primitivos diferentes. 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Exemplo: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907704" y="3212976"/>
            <a:ext cx="5472608" cy="20882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  var vetor = ["a", 10, </a:t>
            </a:r>
            <a:r>
              <a:rPr lang="pt-BR" dirty="0" err="1" smtClean="0"/>
              <a:t>true</a:t>
            </a:r>
            <a:r>
              <a:rPr lang="pt-BR" dirty="0" smtClean="0"/>
              <a:t>];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for(var i=0;i&lt;vetor.</a:t>
            </a:r>
            <a:r>
              <a:rPr lang="pt-BR" dirty="0" err="1" smtClean="0"/>
              <a:t>length</a:t>
            </a:r>
            <a:r>
              <a:rPr lang="pt-BR" dirty="0" smtClean="0"/>
              <a:t>; i++)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</a:t>
            </a:r>
            <a:r>
              <a:rPr lang="pt-BR" dirty="0" err="1" smtClean="0"/>
              <a:t>alert</a:t>
            </a:r>
            <a:r>
              <a:rPr lang="pt-BR" dirty="0" smtClean="0"/>
              <a:t>(vetor[i]+ " = " + </a:t>
            </a:r>
            <a:r>
              <a:rPr lang="pt-BR" dirty="0" err="1" smtClean="0"/>
              <a:t>typeof</a:t>
            </a:r>
            <a:r>
              <a:rPr lang="pt-BR" dirty="0" smtClean="0"/>
              <a:t> vetor[i]);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Array</a:t>
            </a:r>
            <a:r>
              <a:rPr lang="pt-BR" dirty="0" smtClean="0"/>
              <a:t> (Fila e Pilha)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Arrays</a:t>
            </a:r>
            <a:r>
              <a:rPr lang="pt-BR" sz="1800" dirty="0" smtClean="0"/>
              <a:t> em JavaScript podem ser utilizados como filas e pilhas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Fila FIFO (métodos):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shift</a:t>
            </a:r>
            <a:r>
              <a:rPr lang="pt-BR" sz="1400" dirty="0" smtClean="0"/>
              <a:t>(): remove o primeiro elemento do vetor (índice zero)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unshift</a:t>
            </a:r>
            <a:r>
              <a:rPr lang="pt-BR" sz="1400" dirty="0" smtClean="0"/>
              <a:t>(): insere um novo elemento no início do vetor (índice zero)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algn="just">
              <a:lnSpc>
                <a:spcPct val="160000"/>
              </a:lnSpc>
            </a:pPr>
            <a:r>
              <a:rPr lang="pt-BR" sz="1800" dirty="0" smtClean="0"/>
              <a:t>Pilha (métodos):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pop(): remove o </a:t>
            </a:r>
            <a:r>
              <a:rPr lang="pt-BR" sz="1400" dirty="0" err="1" smtClean="0"/>
              <a:t>últiimo</a:t>
            </a:r>
            <a:r>
              <a:rPr lang="pt-BR" sz="1400" dirty="0" smtClean="0"/>
              <a:t> elemento do vetor (índice: vetor.</a:t>
            </a:r>
            <a:r>
              <a:rPr lang="pt-BR" sz="1400" dirty="0" err="1" smtClean="0"/>
              <a:t>length</a:t>
            </a:r>
            <a:r>
              <a:rPr lang="pt-BR" sz="1400" dirty="0" smtClean="0"/>
              <a:t> – 1)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err="1" smtClean="0"/>
              <a:t>push</a:t>
            </a:r>
            <a:r>
              <a:rPr lang="pt-BR" sz="1400" dirty="0" smtClean="0"/>
              <a:t>(): insere um novo elemento fim do vetor (índice: vetor.</a:t>
            </a:r>
            <a:r>
              <a:rPr lang="pt-BR" sz="1400" dirty="0" err="1" smtClean="0"/>
              <a:t>length</a:t>
            </a:r>
            <a:r>
              <a:rPr lang="pt-BR" sz="1400" dirty="0" smtClean="0"/>
              <a:t> – 1)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Array</a:t>
            </a:r>
            <a:r>
              <a:rPr lang="pt-BR" dirty="0" smtClean="0"/>
              <a:t> (</a:t>
            </a:r>
            <a:r>
              <a:rPr lang="pt-BR" dirty="0" err="1" smtClean="0"/>
              <a:t>prop</a:t>
            </a:r>
            <a:r>
              <a:rPr lang="pt-BR" dirty="0" smtClean="0"/>
              <a:t>. e métodos)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625" y="1484784"/>
            <a:ext cx="7992888" cy="1187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780928"/>
            <a:ext cx="7992888" cy="3690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Crie um script capaz de sortear a ordem de apresentações de um grupo de pessoas, ou seja, a partir das seguintes informações: número de pessoas e o nome de cada uma delas, o script deverá mostrar na tela do navegador a sequência das apresentações.</a:t>
            </a: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3664" y="3444766"/>
            <a:ext cx="4031382" cy="3137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smtClean="0">
                <a:solidFill>
                  <a:schemeClr val="accent3"/>
                </a:solidFill>
              </a:rPr>
              <a:t>Date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(propriedades)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O objeto Date é utilizado para trabalhar com datas e horários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Objetos são criados a partir do operador </a:t>
            </a:r>
            <a:r>
              <a:rPr lang="pt-BR" sz="2000" i="1" dirty="0" err="1" smtClean="0"/>
              <a:t>new</a:t>
            </a:r>
            <a:r>
              <a:rPr lang="pt-BR" sz="2000" dirty="0" smtClean="0"/>
              <a:t> e do construtor Date().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smtClean="0"/>
              <a:t>Exemplo</a:t>
            </a:r>
            <a:r>
              <a:rPr lang="pt-BR" sz="1600" dirty="0" smtClean="0"/>
              <a:t>: var data = </a:t>
            </a:r>
            <a:r>
              <a:rPr lang="pt-BR" sz="1600" dirty="0" err="1" smtClean="0"/>
              <a:t>new</a:t>
            </a:r>
            <a:r>
              <a:rPr lang="pt-BR" sz="1600" dirty="0" smtClean="0"/>
              <a:t> Date();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Formas para instanciação de data: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9552" y="4365104"/>
            <a:ext cx="8208912" cy="20882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  </a:t>
            </a:r>
            <a:r>
              <a:rPr lang="pt-BR" dirty="0" err="1" smtClean="0"/>
              <a:t>new</a:t>
            </a:r>
            <a:r>
              <a:rPr lang="pt-BR" dirty="0" smtClean="0"/>
              <a:t> Date();                       //data e horário atuais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</a:t>
            </a:r>
            <a:r>
              <a:rPr lang="pt-BR" dirty="0" err="1" smtClean="0"/>
              <a:t>new</a:t>
            </a:r>
            <a:r>
              <a:rPr lang="pt-BR" dirty="0" smtClean="0"/>
              <a:t> Date(</a:t>
            </a:r>
            <a:r>
              <a:rPr lang="pt-BR" dirty="0" err="1" smtClean="0"/>
              <a:t>milisegundos</a:t>
            </a:r>
            <a:r>
              <a:rPr lang="pt-BR" dirty="0" smtClean="0"/>
              <a:t>);   // </a:t>
            </a:r>
            <a:r>
              <a:rPr lang="pt-BR" dirty="0" err="1" smtClean="0"/>
              <a:t>milisegundos</a:t>
            </a:r>
            <a:r>
              <a:rPr lang="pt-BR" dirty="0" smtClean="0"/>
              <a:t> desde 1970/01/01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</a:t>
            </a:r>
            <a:r>
              <a:rPr lang="pt-BR" dirty="0" err="1" smtClean="0"/>
              <a:t>new</a:t>
            </a:r>
            <a:r>
              <a:rPr lang="pt-BR" dirty="0" smtClean="0"/>
              <a:t> Date(</a:t>
            </a:r>
            <a:r>
              <a:rPr lang="pt-BR" dirty="0" err="1" smtClean="0"/>
              <a:t>dateString</a:t>
            </a:r>
            <a:r>
              <a:rPr lang="pt-B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</a:t>
            </a:r>
            <a:r>
              <a:rPr lang="pt-BR" dirty="0" err="1" smtClean="0"/>
              <a:t>new</a:t>
            </a:r>
            <a:r>
              <a:rPr lang="pt-BR" dirty="0" smtClean="0"/>
              <a:t> Date(ano, mês, dia, horas, minutos, segundos, </a:t>
            </a:r>
            <a:r>
              <a:rPr lang="pt-BR" dirty="0" err="1" smtClean="0"/>
              <a:t>milisegundos</a:t>
            </a:r>
            <a:r>
              <a:rPr lang="pt-B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smtClean="0">
                <a:solidFill>
                  <a:schemeClr val="accent3"/>
                </a:solidFill>
              </a:rPr>
              <a:t>Date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(propriedades)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992888" cy="1243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smtClean="0">
                <a:solidFill>
                  <a:schemeClr val="accent3"/>
                </a:solidFill>
              </a:rPr>
              <a:t>Date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(métodos)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24744"/>
            <a:ext cx="5832648" cy="5060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559858"/>
            <a:ext cx="5760640" cy="5147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um script capaz de mostrar no corpo de uma página HTML o dia da semana, utilizando o seguinte formato: segunda-feira, terça-feira, quarta-feira, ...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b="1" dirty="0" smtClean="0"/>
              <a:t>OBS</a:t>
            </a:r>
            <a:r>
              <a:rPr lang="pt-BR" sz="2000" dirty="0" smtClean="0"/>
              <a:t>: Resolva este problema utilizando duas abordagens diferentes: </a:t>
            </a:r>
          </a:p>
          <a:p>
            <a:pPr marL="1060704" lvl="2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pt-BR" sz="1400" dirty="0" smtClean="0"/>
              <a:t>Utilize </a:t>
            </a:r>
            <a:r>
              <a:rPr lang="pt-BR" sz="1400" dirty="0" err="1" smtClean="0"/>
              <a:t>Array</a:t>
            </a:r>
            <a:endParaRPr lang="pt-BR" sz="1400" dirty="0" smtClean="0"/>
          </a:p>
          <a:p>
            <a:pPr marL="1060704" lvl="2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pt-BR" sz="1400" dirty="0" smtClean="0"/>
              <a:t>Utilize a instrução condicional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Características da linguagem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Operador </a:t>
            </a:r>
            <a:r>
              <a:rPr lang="pt-BR" sz="1800" dirty="0" err="1" smtClean="0"/>
              <a:t>property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String</a:t>
            </a:r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</a:t>
            </a:r>
            <a:r>
              <a:rPr lang="pt-BR" sz="1800" dirty="0" err="1" smtClean="0"/>
              <a:t>Number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</a:t>
            </a:r>
            <a:r>
              <a:rPr lang="pt-BR" sz="1800" dirty="0" err="1" smtClean="0"/>
              <a:t>Boolean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</a:t>
            </a:r>
            <a:r>
              <a:rPr lang="pt-BR" sz="1800" dirty="0" err="1" smtClean="0"/>
              <a:t>Math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</a:t>
            </a:r>
            <a:r>
              <a:rPr lang="pt-BR" sz="1800" dirty="0" err="1" smtClean="0"/>
              <a:t>Array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Objeto Date</a:t>
            </a:r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JavaScript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Exercício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um script capaz de mostrar a hora atual no corpo de uma página HTML</a:t>
            </a:r>
            <a:endParaRPr lang="pt-BR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Arquivos externos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Arquivos JavaScript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2000" dirty="0" smtClean="0"/>
              <a:t>Extensão do arquivo “.</a:t>
            </a:r>
            <a:r>
              <a:rPr lang="pt-BR" sz="2000" dirty="0" err="1" smtClean="0"/>
              <a:t>js</a:t>
            </a:r>
            <a:r>
              <a:rPr lang="pt-BR" sz="2000" dirty="0" smtClean="0"/>
              <a:t>”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Validação de página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Carregamento de mais de um arquivo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 O navegador carrega os arquivos de script para a página na ordem na qual eles aparecem na mesma e os processa a menos que </a:t>
            </a:r>
            <a:r>
              <a:rPr lang="pt-BR" sz="1600" i="1" dirty="0" err="1" smtClean="0"/>
              <a:t>defer</a:t>
            </a:r>
            <a:r>
              <a:rPr lang="pt-BR" sz="1600" dirty="0" smtClean="0"/>
              <a:t> seja usado.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Um arquivo de script deve ser tratado como se o código estivesse realmente inserido na página: o comportamento não é diferente entre arquivos de script e blocos de JavaScript embutido.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Uso do atributo </a:t>
            </a:r>
            <a:r>
              <a:rPr lang="pt-BR" sz="1600" i="1" dirty="0" err="1" smtClean="0"/>
              <a:t>defer</a:t>
            </a:r>
            <a:endParaRPr lang="pt-BR" sz="1600" i="1" dirty="0" smtClean="0"/>
          </a:p>
          <a:p>
            <a:pPr algn="just">
              <a:lnSpc>
                <a:spcPct val="160000"/>
              </a:lnSpc>
            </a:pPr>
            <a:endParaRPr lang="pt-BR" sz="2000" dirty="0" smtClean="0"/>
          </a:p>
          <a:p>
            <a:pPr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</p:txBody>
      </p:sp>
      <p:sp>
        <p:nvSpPr>
          <p:cNvPr id="10" name="Estrela de 7 Pontos 9"/>
          <p:cNvSpPr/>
          <p:nvPr/>
        </p:nvSpPr>
        <p:spPr>
          <a:xfrm>
            <a:off x="755576" y="476672"/>
            <a:ext cx="7776864" cy="6021288"/>
          </a:xfrm>
          <a:prstGeom prst="star7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dirty="0" smtClean="0"/>
          </a:p>
          <a:p>
            <a:pPr algn="ctr"/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Toda regra tem sempre exceções, e o uso de .</a:t>
            </a:r>
            <a:r>
              <a:rPr lang="pt-BR" sz="2400" dirty="0" err="1" smtClean="0">
                <a:solidFill>
                  <a:schemeClr val="accent4">
                    <a:lumMod val="50000"/>
                  </a:schemeClr>
                </a:solidFill>
              </a:rPr>
              <a:t>js</a:t>
            </a:r>
            <a:r>
              <a:rPr lang="pt-BR" sz="2400" dirty="0" smtClean="0">
                <a:solidFill>
                  <a:schemeClr val="accent4">
                    <a:lumMod val="50000"/>
                  </a:schemeClr>
                </a:solidFill>
              </a:rPr>
              <a:t> é uma delas. Se o JavaScript for gerado dinamicamente usando uma aplicação no lado servidor construída em uma linguagem como PHP, o arquivo terá uma extensão diferente.</a:t>
            </a:r>
            <a:endParaRPr lang="pt-B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Arquivos JavaScript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Vantagens:</a:t>
            </a:r>
          </a:p>
          <a:p>
            <a:pPr lvl="1" algn="just">
              <a:lnSpc>
                <a:spcPct val="200000"/>
              </a:lnSpc>
            </a:pPr>
            <a:r>
              <a:rPr lang="pt-BR" sz="1600" dirty="0" smtClean="0"/>
              <a:t>Melhora a legibilidade do código-fonte da página</a:t>
            </a:r>
          </a:p>
          <a:p>
            <a:pPr lvl="1" algn="just">
              <a:lnSpc>
                <a:spcPct val="200000"/>
              </a:lnSpc>
            </a:pPr>
            <a:r>
              <a:rPr lang="pt-BR" sz="1600" dirty="0" smtClean="0"/>
              <a:t>Fácil manutenção</a:t>
            </a:r>
          </a:p>
          <a:p>
            <a:pPr lvl="1" algn="just">
              <a:lnSpc>
                <a:spcPct val="200000"/>
              </a:lnSpc>
            </a:pPr>
            <a:r>
              <a:rPr lang="pt-BR" sz="1600" dirty="0" smtClean="0"/>
              <a:t>Reutilização de código</a:t>
            </a:r>
          </a:p>
          <a:p>
            <a:pPr lvl="1" algn="just">
              <a:lnSpc>
                <a:spcPct val="200000"/>
              </a:lnSpc>
            </a:pPr>
            <a:r>
              <a:rPr lang="pt-BR" sz="1600" dirty="0" smtClean="0"/>
              <a:t>“Dificulta a localização do código-fonte da página”</a:t>
            </a:r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Arquivos externos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83768" y="2564904"/>
            <a:ext cx="432048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>
                <a:hlinkClick r:id="rId3"/>
              </a:rPr>
              <a:t>Trabalhando com classes e objetos (DEVMEDIA)</a:t>
            </a:r>
            <a:endParaRPr lang="pt-BR" sz="2000" dirty="0" smtClean="0"/>
          </a:p>
          <a:p>
            <a:pPr algn="just">
              <a:lnSpc>
                <a:spcPct val="200000"/>
              </a:lnSpc>
            </a:pPr>
            <a:r>
              <a:rPr lang="pt-BR" sz="2000" dirty="0" smtClean="0">
                <a:hlinkClick r:id="rId4"/>
              </a:rPr>
              <a:t>Afinal, o que são as classes no JavaScript?</a:t>
            </a:r>
            <a:endParaRPr lang="pt-BR" sz="2000" dirty="0" smtClean="0"/>
          </a:p>
          <a:p>
            <a:pPr algn="just">
              <a:lnSpc>
                <a:spcPct val="200000"/>
              </a:lnSpc>
            </a:pPr>
            <a:r>
              <a:rPr lang="pt-BR" sz="2000" dirty="0" smtClean="0">
                <a:hlinkClick r:id="rId5"/>
              </a:rPr>
              <a:t>JavaScript Object Constructors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1421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Antes de mais nada, vamos entender (criando </a:t>
            </a:r>
            <a:r>
              <a:rPr lang="pt-BR" sz="2000" b="1" dirty="0" smtClean="0">
                <a:solidFill>
                  <a:srgbClr val="FF0000"/>
                </a:solidFill>
              </a:rPr>
              <a:t>propriedades</a:t>
            </a:r>
            <a:r>
              <a:rPr lang="pt-BR" sz="2000" dirty="0" smtClean="0"/>
              <a:t>):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237635"/>
            <a:ext cx="4392488" cy="4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dirty="0" smtClean="0"/>
              <a:t>Antes de mais nada, vamos entender (criando </a:t>
            </a:r>
            <a:r>
              <a:rPr lang="pt-BR" sz="2000" b="1" dirty="0" smtClean="0">
                <a:solidFill>
                  <a:srgbClr val="FF0000"/>
                </a:solidFill>
              </a:rPr>
              <a:t>métodos</a:t>
            </a:r>
            <a:r>
              <a:rPr lang="pt-BR" sz="2000" dirty="0" smtClean="0"/>
              <a:t>):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04864"/>
            <a:ext cx="879008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b="1" dirty="0" smtClean="0"/>
              <a:t>Exemplo</a:t>
            </a:r>
            <a:r>
              <a:rPr lang="pt-BR" sz="2000" dirty="0" smtClean="0"/>
              <a:t>: classe Calculadora: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6872"/>
            <a:ext cx="839048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b="1" dirty="0" smtClean="0"/>
              <a:t>Atributo privado: var x Atributo publico: this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5" y="2276872"/>
            <a:ext cx="8480804" cy="32403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335816" y="2213182"/>
            <a:ext cx="5221751" cy="2672532"/>
            <a:chOff x="3335816" y="2213182"/>
            <a:chExt cx="5221751" cy="2672532"/>
          </a:xfrm>
        </p:grpSpPr>
        <p:sp>
          <p:nvSpPr>
            <p:cNvPr id="9" name="TextBox 8"/>
            <p:cNvSpPr txBox="1"/>
            <p:nvPr/>
          </p:nvSpPr>
          <p:spPr>
            <a:xfrm>
              <a:off x="8058712" y="221318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0000"/>
                  </a:solidFill>
                </a:rPr>
                <a:t>Ok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35816" y="4516382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0000"/>
                  </a:solidFill>
                </a:rPr>
                <a:t>Undefined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3211" y="2564904"/>
            <a:ext cx="7873205" cy="2220200"/>
            <a:chOff x="443211" y="2564904"/>
            <a:chExt cx="7873205" cy="22202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8316416" y="2564904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702734" y="4641088"/>
              <a:ext cx="648072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3211" y="3008241"/>
              <a:ext cx="360040" cy="161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818241" y="3083192"/>
              <a:ext cx="384373" cy="1616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29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Todos os elementos de uma página web são tratados como objetos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Os objetos são agrupados de acordo com o tipo ou finalidade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Dentro da linguagem, são criados automaticamente objetos que permitem que o usuário possa criar novos objetos de acordo com a sua conveniência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A linguagem JavaScript pode ser utilizada para a criação de scripts tanto do lado do cliente como do lado servidor</a:t>
            </a: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Orientação a Objetos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Criando classes e objetos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sz="2000" b="1" dirty="0" smtClean="0"/>
              <a:t>Criando métodos:</a:t>
            </a: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algn="just">
              <a:lnSpc>
                <a:spcPct val="200000"/>
              </a:lnSpc>
            </a:pPr>
            <a:endParaRPr lang="pt-BR" sz="20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1" algn="just">
              <a:lnSpc>
                <a:spcPct val="200000"/>
              </a:lnSpc>
            </a:pPr>
            <a:endParaRPr lang="pt-BR" sz="16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  <a:p>
            <a:pPr lvl="0" algn="just">
              <a:lnSpc>
                <a:spcPct val="200000"/>
              </a:lnSpc>
            </a:pPr>
            <a:endParaRPr lang="pt-B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04864"/>
            <a:ext cx="8280920" cy="44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setembro de 18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Linguagem com suporte a programação Orientada a Objetos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Permite ao programador definir seus próprios objetos e fazer suas próprias variáveis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/>
              <a:t>Um objeto é composto de </a:t>
            </a:r>
            <a:r>
              <a:rPr lang="pt-BR" sz="1050" dirty="0" smtClean="0"/>
              <a:t>(exemplo – próximo slide)</a:t>
            </a:r>
            <a:r>
              <a:rPr lang="pt-BR" sz="18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u="sng" dirty="0" smtClean="0"/>
              <a:t>Propriedades</a:t>
            </a:r>
            <a:r>
              <a:rPr lang="pt-BR" sz="1600" dirty="0" smtClean="0"/>
              <a:t>: valores associados ao objeto</a:t>
            </a:r>
          </a:p>
          <a:p>
            <a:pPr lvl="1" algn="just">
              <a:lnSpc>
                <a:spcPct val="160000"/>
              </a:lnSpc>
            </a:pPr>
            <a:r>
              <a:rPr lang="pt-BR" sz="1600" u="sng" dirty="0" smtClean="0"/>
              <a:t>Métodos</a:t>
            </a:r>
            <a:r>
              <a:rPr lang="pt-BR" sz="1600" dirty="0" smtClean="0"/>
              <a:t>: ações que podem ser executadas pelos objetos</a:t>
            </a:r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JavaScript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400" dirty="0" smtClean="0"/>
              <a:t>Objetos em JavaScript contêm: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Propriedades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Métodos</a:t>
            </a: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Objetos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11560" y="3284984"/>
            <a:ext cx="4032448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u="sng" dirty="0" smtClean="0"/>
              <a:t>Exemplo de Propriedade</a:t>
            </a:r>
            <a:r>
              <a:rPr lang="pt-BR" dirty="0" smtClean="0"/>
              <a:t>:</a:t>
            </a:r>
          </a:p>
          <a:p>
            <a:pPr algn="ctr"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var nome = “Sistemas”;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alert</a:t>
            </a:r>
            <a:r>
              <a:rPr lang="pt-BR" dirty="0" smtClean="0"/>
              <a:t>(nome.</a:t>
            </a:r>
            <a:r>
              <a:rPr lang="pt-BR" dirty="0" err="1" smtClean="0"/>
              <a:t>length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788024" y="3284984"/>
            <a:ext cx="4032448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u="sng" dirty="0" smtClean="0"/>
              <a:t>Exemplo de Método</a:t>
            </a:r>
            <a:r>
              <a:rPr lang="pt-BR" dirty="0" smtClean="0"/>
              <a:t>:</a:t>
            </a:r>
          </a:p>
          <a:p>
            <a:pPr algn="ctr"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var nome = “Sistemas”;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alert</a:t>
            </a:r>
            <a:r>
              <a:rPr lang="pt-BR" dirty="0" smtClean="0"/>
              <a:t>(nome. </a:t>
            </a:r>
            <a:r>
              <a:rPr lang="pt-BR" dirty="0" err="1" smtClean="0"/>
              <a:t>substring</a:t>
            </a:r>
            <a:r>
              <a:rPr lang="pt-BR" dirty="0" smtClean="0"/>
              <a:t>(0,4));</a:t>
            </a:r>
            <a:endParaRPr lang="pt-BR" dirty="0"/>
          </a:p>
        </p:txBody>
      </p:sp>
      <p:sp>
        <p:nvSpPr>
          <p:cNvPr id="6" name="Rosto feliz 5">
            <a:hlinkClick r:id="rId3" action="ppaction://hlinksldjump"/>
          </p:cNvPr>
          <p:cNvSpPr/>
          <p:nvPr/>
        </p:nvSpPr>
        <p:spPr>
          <a:xfrm>
            <a:off x="6444208" y="2204864"/>
            <a:ext cx="864096" cy="86409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o explicativo em elipse 6"/>
          <p:cNvSpPr/>
          <p:nvPr/>
        </p:nvSpPr>
        <p:spPr>
          <a:xfrm>
            <a:off x="6732240" y="1196752"/>
            <a:ext cx="2088232" cy="1008112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Operador</a:t>
            </a:r>
          </a:p>
          <a:p>
            <a:pPr algn="ctr"/>
            <a:r>
              <a:rPr lang="pt-BR" sz="1600" dirty="0" err="1" smtClean="0"/>
              <a:t>Property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Os métodos de um objeto são acessados por meio de um dos muitos operadores suportados em JavaScript: o operador </a:t>
            </a:r>
            <a:r>
              <a:rPr lang="pt-BR" sz="1800" i="1" dirty="0" err="1" smtClean="0"/>
              <a:t>property</a:t>
            </a:r>
            <a:r>
              <a:rPr lang="pt-BR" sz="1800" dirty="0" smtClean="0"/>
              <a:t>, representado por um operador de ponto simples (.)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Esse operador também pode ser utilizado em um processo chamado de encadeamento de métodos, por meio do qual podem ser aplicadas chamadas a múltiplos métodos.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Exemplo:</a:t>
            </a:r>
            <a:endParaRPr lang="pt-BR" sz="1400" dirty="0" smtClean="0"/>
          </a:p>
          <a:p>
            <a:pPr lvl="0" algn="ctr">
              <a:lnSpc>
                <a:spcPct val="150000"/>
              </a:lnSpc>
              <a:buNone/>
            </a:pPr>
            <a:r>
              <a:rPr lang="pt-BR" sz="1800" dirty="0" smtClean="0"/>
              <a:t>	</a:t>
            </a:r>
            <a:r>
              <a:rPr lang="pt-BR" sz="1400" dirty="0" err="1" smtClean="0"/>
              <a:t>document</a:t>
            </a:r>
            <a:r>
              <a:rPr lang="pt-BR" sz="1400" dirty="0" smtClean="0"/>
              <a:t>.</a:t>
            </a:r>
            <a:r>
              <a:rPr lang="pt-BR" sz="1400" dirty="0" err="1" smtClean="0"/>
              <a:t>getElementById</a:t>
            </a:r>
            <a:r>
              <a:rPr lang="pt-BR" sz="1400" dirty="0" smtClean="0"/>
              <a:t>("carro").style.</a:t>
            </a:r>
            <a:r>
              <a:rPr lang="pt-BR" sz="1400" dirty="0" err="1" smtClean="0"/>
              <a:t>backgroundColor</a:t>
            </a:r>
            <a:r>
              <a:rPr lang="pt-BR" sz="1400" dirty="0" smtClean="0"/>
              <a:t> = “#</a:t>
            </a:r>
            <a:r>
              <a:rPr lang="pt-BR" sz="1400" dirty="0" err="1" smtClean="0"/>
              <a:t>ffccdd</a:t>
            </a:r>
            <a:r>
              <a:rPr lang="pt-BR" sz="1400" dirty="0" smtClean="0"/>
              <a:t>”;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Operador </a:t>
            </a:r>
            <a:r>
              <a:rPr lang="pt-BR" dirty="0" err="1" smtClean="0"/>
              <a:t>property</a:t>
            </a:r>
            <a:endParaRPr lang="pt-BR" dirty="0"/>
          </a:p>
        </p:txBody>
      </p:sp>
      <p:sp>
        <p:nvSpPr>
          <p:cNvPr id="4" name="Seta para a esquerda 3">
            <a:hlinkClick r:id="rId3" action="ppaction://hlinksldjump"/>
          </p:cNvPr>
          <p:cNvSpPr/>
          <p:nvPr/>
        </p:nvSpPr>
        <p:spPr>
          <a:xfrm>
            <a:off x="8100392" y="6093296"/>
            <a:ext cx="792088" cy="57606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Voltar</a:t>
            </a:r>
            <a:endParaRPr lang="pt-BR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227592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Qual a diferença entre os scripts abaixo?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Antes de continuar ...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07504" y="2132856"/>
            <a:ext cx="4032448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 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var </a:t>
            </a:r>
            <a:r>
              <a:rPr lang="pt-BR" dirty="0" err="1" smtClean="0"/>
              <a:t>msg</a:t>
            </a:r>
            <a:r>
              <a:rPr lang="pt-BR" dirty="0" smtClean="0"/>
              <a:t> = "Sistemas";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msg</a:t>
            </a:r>
            <a:r>
              <a:rPr lang="pt-BR" dirty="0" smtClean="0"/>
              <a:t>.</a:t>
            </a:r>
            <a:r>
              <a:rPr lang="pt-BR" dirty="0" err="1" smtClean="0"/>
              <a:t>length</a:t>
            </a:r>
            <a:r>
              <a:rPr lang="pt-B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&lt;/script&gt;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233169" y="2132856"/>
            <a:ext cx="4788024" cy="2448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nn-NO" dirty="0" smtClean="0"/>
              <a:t>        var msg = new String();</a:t>
            </a:r>
          </a:p>
          <a:p>
            <a:pPr>
              <a:lnSpc>
                <a:spcPct val="150000"/>
              </a:lnSpc>
            </a:pPr>
            <a:r>
              <a:rPr lang="nn-NO" dirty="0" smtClean="0"/>
              <a:t>        msg = "Sistemas”;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msg</a:t>
            </a:r>
            <a:r>
              <a:rPr lang="pt-BR" dirty="0" smtClean="0"/>
              <a:t>.</a:t>
            </a:r>
            <a:r>
              <a:rPr lang="pt-BR" dirty="0" err="1" smtClean="0"/>
              <a:t>length</a:t>
            </a:r>
            <a:r>
              <a:rPr lang="pt-B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    &lt;/script&gt;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75236" y="4797152"/>
            <a:ext cx="8784976" cy="1368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pt-BR" sz="1400" b="1" dirty="0" smtClean="0"/>
              <a:t>Resposta</a:t>
            </a:r>
            <a:r>
              <a:rPr lang="pt-BR" sz="1400" dirty="0" smtClean="0"/>
              <a:t>: Nenhuma. </a:t>
            </a:r>
          </a:p>
          <a:p>
            <a:pPr algn="ctr">
              <a:lnSpc>
                <a:spcPts val="2000"/>
              </a:lnSpc>
            </a:pPr>
            <a:r>
              <a:rPr lang="pt-BR" sz="1400" b="1" dirty="0" smtClean="0"/>
              <a:t>Qual estratégia utilizar?</a:t>
            </a:r>
            <a:r>
              <a:rPr lang="pt-BR" sz="1400" dirty="0" smtClean="0"/>
              <a:t>  Quando utilizar apenas uma variável para armazenar um literal (numérico, booleano ou string) sem ter necessidade da utilização das propriedades e/ou métodos do objeto, utilize os tipos primitivos. Caso contrário, crie o objeto a partir do processo de instanciação (</a:t>
            </a:r>
            <a:r>
              <a:rPr lang="pt-BR" sz="1400" dirty="0" err="1" smtClean="0"/>
              <a:t>new</a:t>
            </a:r>
            <a:r>
              <a:rPr lang="pt-BR" sz="1400" dirty="0" smtClean="0"/>
              <a:t>), pois desta forma o código será mais eficiente.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 </a:t>
            </a:r>
            <a:r>
              <a:rPr lang="pt-BR" dirty="0" smtClean="0">
                <a:solidFill>
                  <a:srgbClr val="FF0000"/>
                </a:solidFill>
              </a:rPr>
              <a:t>String</a:t>
            </a:r>
            <a:r>
              <a:rPr lang="pt-BR" dirty="0" smtClean="0"/>
              <a:t> (propriedades)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924944"/>
            <a:ext cx="7992888" cy="1243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227592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O objeto String é utilizado para manipular literais do tipo primitivo string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37742</TotalTime>
  <Words>2773</Words>
  <Application>Microsoft Office PowerPoint</Application>
  <PresentationFormat>On-screen Show (4:3)</PresentationFormat>
  <Paragraphs>762</Paragraphs>
  <Slides>41</Slides>
  <Notes>39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Black</vt:lpstr>
      <vt:lpstr>Calibri</vt:lpstr>
      <vt:lpstr>Lucida Sans Unicode</vt:lpstr>
      <vt:lpstr>Tahoma</vt:lpstr>
      <vt:lpstr>Times New Roman</vt:lpstr>
      <vt:lpstr>Verdana</vt:lpstr>
      <vt:lpstr>Wingdings 2</vt:lpstr>
      <vt:lpstr>Wingdings 3</vt:lpstr>
      <vt:lpstr>Concurso</vt:lpstr>
      <vt:lpstr>JavaScript</vt:lpstr>
      <vt:lpstr>Objetos JavaScript</vt:lpstr>
      <vt:lpstr>JavaScript</vt:lpstr>
      <vt:lpstr>Orientação a Objetos</vt:lpstr>
      <vt:lpstr>JavaScript</vt:lpstr>
      <vt:lpstr>Objetos Javascript</vt:lpstr>
      <vt:lpstr>Operador property</vt:lpstr>
      <vt:lpstr>Antes de continuar ...</vt:lpstr>
      <vt:lpstr>Objeto String (propriedades)</vt:lpstr>
      <vt:lpstr>Objeto String (métodos)</vt:lpstr>
      <vt:lpstr>Objeto String (métodos HTML)</vt:lpstr>
      <vt:lpstr>Objeto Number (propriedades)</vt:lpstr>
      <vt:lpstr>Objeto Number (métodos)</vt:lpstr>
      <vt:lpstr>Objeto Boolean</vt:lpstr>
      <vt:lpstr>Objeto Boolean</vt:lpstr>
      <vt:lpstr>Objeto Math</vt:lpstr>
      <vt:lpstr>Objeto Math (propriedades)</vt:lpstr>
      <vt:lpstr>Objeto Math (métodos)</vt:lpstr>
      <vt:lpstr>Objeto Array</vt:lpstr>
      <vt:lpstr>Objeto Array</vt:lpstr>
      <vt:lpstr>Objeto Array (Matriz)</vt:lpstr>
      <vt:lpstr>Objeto Array</vt:lpstr>
      <vt:lpstr>Objeto Array (Fila e Pilha)</vt:lpstr>
      <vt:lpstr>Objeto Array (prop. e métodos)</vt:lpstr>
      <vt:lpstr>Exercício</vt:lpstr>
      <vt:lpstr>Objeto Date (propriedades)</vt:lpstr>
      <vt:lpstr>Objeto Date (propriedades)</vt:lpstr>
      <vt:lpstr>Objeto Date (métodos)</vt:lpstr>
      <vt:lpstr>Exercício</vt:lpstr>
      <vt:lpstr>Exercício</vt:lpstr>
      <vt:lpstr>Arquivos externos</vt:lpstr>
      <vt:lpstr>Arquivos JavaScript</vt:lpstr>
      <vt:lpstr>Arquivos JavaScript</vt:lpstr>
      <vt:lpstr>Arquivos externos</vt:lpstr>
      <vt:lpstr>Criando classes e objetos</vt:lpstr>
      <vt:lpstr>Criando classes e objetos</vt:lpstr>
      <vt:lpstr>Criando classes e objetos</vt:lpstr>
      <vt:lpstr>Criando classes e objetos</vt:lpstr>
      <vt:lpstr>Criando classes e objetos</vt:lpstr>
      <vt:lpstr>Criando classes e objetos</vt:lpstr>
      <vt:lpstr>JavaScript</vt:lpstr>
    </vt:vector>
  </TitlesOfParts>
  <Company>Pessoal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Internet</dc:title>
  <dc:creator>Wilton de Paula Filho</dc:creator>
  <cp:lastModifiedBy>wilton.filho</cp:lastModifiedBy>
  <cp:revision>2444</cp:revision>
  <dcterms:created xsi:type="dcterms:W3CDTF">2010-02-04T18:04:23Z</dcterms:created>
  <dcterms:modified xsi:type="dcterms:W3CDTF">2018-09-04T14:04:58Z</dcterms:modified>
</cp:coreProperties>
</file>