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511" r:id="rId2"/>
    <p:sldId id="649" r:id="rId3"/>
    <p:sldId id="651" r:id="rId4"/>
    <p:sldId id="652" r:id="rId5"/>
    <p:sldId id="533" r:id="rId6"/>
    <p:sldId id="653" r:id="rId7"/>
    <p:sldId id="654" r:id="rId8"/>
    <p:sldId id="523" r:id="rId9"/>
    <p:sldId id="681" r:id="rId10"/>
    <p:sldId id="685" r:id="rId11"/>
    <p:sldId id="655" r:id="rId12"/>
    <p:sldId id="686" r:id="rId13"/>
    <p:sldId id="656" r:id="rId14"/>
    <p:sldId id="657" r:id="rId15"/>
    <p:sldId id="669" r:id="rId16"/>
    <p:sldId id="658" r:id="rId17"/>
    <p:sldId id="661" r:id="rId18"/>
    <p:sldId id="663" r:id="rId19"/>
    <p:sldId id="662" r:id="rId20"/>
    <p:sldId id="664" r:id="rId21"/>
    <p:sldId id="665" r:id="rId22"/>
    <p:sldId id="666" r:id="rId23"/>
    <p:sldId id="693" r:id="rId24"/>
    <p:sldId id="660" r:id="rId25"/>
    <p:sldId id="641" r:id="rId26"/>
    <p:sldId id="691" r:id="rId27"/>
    <p:sldId id="687" r:id="rId28"/>
    <p:sldId id="694" r:id="rId29"/>
    <p:sldId id="695" r:id="rId30"/>
    <p:sldId id="692" r:id="rId31"/>
    <p:sldId id="512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B4DE86"/>
    <a:srgbClr val="006600"/>
    <a:srgbClr val="159200"/>
    <a:srgbClr val="FFFAB3"/>
    <a:srgbClr val="FACA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9094" autoAdjust="0"/>
    <p:restoredTop sz="78955" autoAdjust="0"/>
  </p:normalViewPr>
  <p:slideViewPr>
    <p:cSldViewPr>
      <p:cViewPr varScale="1">
        <p:scale>
          <a:sx n="71" d="100"/>
          <a:sy n="71" d="100"/>
        </p:scale>
        <p:origin x="-130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9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AF718-7FB6-428A-921C-D3FB8613A777}" type="datetimeFigureOut">
              <a:rPr lang="pt-BR" smtClean="0"/>
              <a:pPr/>
              <a:t>05/05/2011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8C349-82A0-46EB-8399-361E04CC9D2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58693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Vamos arrebentar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&lt;!DOCTYPE HTML PUBLIC "-//W3C//DTD HTML 4.01//EN" "http://www.w3.org/TR/html4/strict.</a:t>
            </a:r>
            <a:r>
              <a:rPr lang="pt-BR" dirty="0" err="1" smtClean="0"/>
              <a:t>dtd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&lt;meta </a:t>
            </a:r>
            <a:r>
              <a:rPr lang="pt-BR" dirty="0" err="1" smtClean="0"/>
              <a:t>http-equiv</a:t>
            </a:r>
            <a:r>
              <a:rPr lang="pt-BR" dirty="0" smtClean="0"/>
              <a:t>="</a:t>
            </a:r>
            <a:r>
              <a:rPr lang="pt-BR" dirty="0" err="1" smtClean="0"/>
              <a:t>Content-Type</a:t>
            </a:r>
            <a:r>
              <a:rPr lang="pt-BR" dirty="0" smtClean="0"/>
              <a:t>" </a:t>
            </a:r>
            <a:r>
              <a:rPr lang="pt-BR" dirty="0" err="1" smtClean="0"/>
              <a:t>content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html</a:t>
            </a:r>
            <a:r>
              <a:rPr lang="pt-BR" dirty="0" smtClean="0"/>
              <a:t>; </a:t>
            </a:r>
            <a:r>
              <a:rPr lang="pt-BR" dirty="0" err="1" smtClean="0"/>
              <a:t>charset</a:t>
            </a:r>
            <a:r>
              <a:rPr lang="pt-BR" dirty="0" smtClean="0"/>
              <a:t>=</a:t>
            </a:r>
            <a:r>
              <a:rPr lang="pt-BR" dirty="0" err="1" smtClean="0"/>
              <a:t>iso</a:t>
            </a:r>
            <a:r>
              <a:rPr lang="pt-BR" dirty="0" smtClean="0"/>
              <a:t>-8859-1"&gt;</a:t>
            </a:r>
          </a:p>
          <a:p>
            <a:r>
              <a:rPr lang="pt-BR" dirty="0" smtClean="0"/>
              <a:t>		&lt;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  <a:r>
              <a:rPr lang="pt-BR" dirty="0" err="1" smtClean="0"/>
              <a:t>javaScript</a:t>
            </a:r>
            <a:r>
              <a:rPr lang="pt-BR" dirty="0" smtClean="0"/>
              <a:t>&lt;/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 </a:t>
            </a:r>
            <a:r>
              <a:rPr lang="pt-BR" dirty="0" err="1" smtClean="0"/>
              <a:t>defer</a:t>
            </a:r>
            <a:r>
              <a:rPr lang="pt-BR" dirty="0" smtClean="0"/>
              <a:t>="</a:t>
            </a:r>
            <a:r>
              <a:rPr lang="pt-BR" dirty="0" err="1" smtClean="0"/>
              <a:t>defer</a:t>
            </a:r>
            <a:r>
              <a:rPr lang="pt-BR" dirty="0" smtClean="0"/>
              <a:t>" </a:t>
            </a:r>
            <a:r>
              <a:rPr lang="pt-BR" dirty="0" err="1" smtClean="0"/>
              <a:t>charset</a:t>
            </a:r>
            <a:r>
              <a:rPr lang="pt-BR" dirty="0" smtClean="0"/>
              <a:t>="</a:t>
            </a:r>
            <a:r>
              <a:rPr lang="pt-BR" dirty="0" err="1" smtClean="0"/>
              <a:t>utf</a:t>
            </a:r>
            <a:r>
              <a:rPr lang="pt-BR" dirty="0" smtClean="0"/>
              <a:t>-8" </a:t>
            </a:r>
            <a:r>
              <a:rPr lang="pt-BR" dirty="0" err="1" smtClean="0"/>
              <a:t>src</a:t>
            </a:r>
            <a:r>
              <a:rPr lang="pt-BR" dirty="0" smtClean="0"/>
              <a:t>="</a:t>
            </a:r>
            <a:r>
              <a:rPr lang="pt-BR" dirty="0" err="1" smtClean="0"/>
              <a:t>funcoes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			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write</a:t>
            </a:r>
            <a:r>
              <a:rPr lang="pt-BR" dirty="0" smtClean="0"/>
              <a:t>('</a:t>
            </a:r>
            <a:r>
              <a:rPr lang="pt-BR" dirty="0" err="1" smtClean="0"/>
              <a:t>maria</a:t>
            </a:r>
            <a:r>
              <a:rPr lang="pt-BR" dirty="0" smtClean="0"/>
              <a:t> da silva&lt;</a:t>
            </a:r>
            <a:r>
              <a:rPr lang="pt-BR" dirty="0" err="1" smtClean="0"/>
              <a:t>br</a:t>
            </a:r>
            <a:r>
              <a:rPr lang="pt-BR" dirty="0" smtClean="0"/>
              <a:t>&gt;');</a:t>
            </a:r>
          </a:p>
          <a:p>
            <a:r>
              <a:rPr lang="pt-BR" dirty="0" smtClean="0"/>
              <a:t>		&lt;/script&gt;</a:t>
            </a:r>
          </a:p>
          <a:p>
            <a:r>
              <a:rPr lang="pt-BR" dirty="0" smtClean="0"/>
              <a:t>	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wilton</a:t>
            </a:r>
            <a:r>
              <a:rPr lang="pt-BR" dirty="0" smtClean="0"/>
              <a:t> filho &lt;</a:t>
            </a:r>
            <a:r>
              <a:rPr lang="pt-BR" dirty="0" err="1" smtClean="0"/>
              <a:t>br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Sistemas para Internet</a:t>
            </a:r>
          </a:p>
          <a:p>
            <a:r>
              <a:rPr lang="pt-BR" dirty="0" smtClean="0"/>
              <a:t>	&lt;</a:t>
            </a:r>
            <a:r>
              <a:rPr lang="pt-BR" dirty="0" err="1" smtClean="0"/>
              <a:t>br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POST e GET</a:t>
            </a:r>
            <a:r>
              <a:rPr lang="pt-BR" baseline="0" dirty="0" smtClean="0"/>
              <a:t> cumprem a mesma coisa – obter os dados do formulário e enviá-los ao servidor, mas faz de maneiras diferentes. POST empacota suas variáveis e as envia por trás dos panos para o servidor, enquanto que GET também empacota suas variáveis de formulário, mas as anexa ao final da URL antes de enviar a solicitação ao navegador.</a:t>
            </a:r>
          </a:p>
          <a:p>
            <a:endParaRPr lang="pt-BR" baseline="0" dirty="0" smtClean="0"/>
          </a:p>
          <a:p>
            <a:r>
              <a:rPr lang="pt-BR" baseline="0" dirty="0" smtClean="0"/>
              <a:t>Com POST, todos os dados do formulário são enviados como parte da solicitação e invisíveis para o usuário. O usuário vê apenas a URL da aplicação Web na barra de endereços de seu navegador.</a:t>
            </a:r>
          </a:p>
          <a:p>
            <a:endParaRPr lang="pt-BR" baseline="0" dirty="0" smtClean="0"/>
          </a:p>
          <a:p>
            <a:r>
              <a:rPr lang="pt-BR" baseline="0" dirty="0" smtClean="0"/>
              <a:t>Com GET, o usuário vê na URL os dados do formulário.</a:t>
            </a:r>
          </a:p>
          <a:p>
            <a:endParaRPr lang="pt-BR" baseline="0" dirty="0" smtClean="0"/>
          </a:p>
          <a:p>
            <a:r>
              <a:rPr lang="pt-BR" baseline="0" dirty="0" smtClean="0"/>
              <a:t>Uso do GET: Se você quiser que seus usuários sejam capazes de colocar nos favoritos suas paginas que sejam o resultado de um envio de </a:t>
            </a:r>
            <a:r>
              <a:rPr lang="pt-BR" baseline="0" dirty="0" err="1" smtClean="0"/>
              <a:t>formulario</a:t>
            </a:r>
            <a:r>
              <a:rPr lang="pt-BR" baseline="0" dirty="0" smtClean="0"/>
              <a:t>, porque não há uma maneira de colocar nos favoritos uma pagina retornada como resultado de um POST. Quando </a:t>
            </a:r>
            <a:r>
              <a:rPr lang="pt-BR" baseline="0" dirty="0" err="1" smtClean="0"/>
              <a:t>voce</a:t>
            </a:r>
            <a:r>
              <a:rPr lang="pt-BR" baseline="0" dirty="0" smtClean="0"/>
              <a:t> faria isto? Digamos que </a:t>
            </a:r>
            <a:r>
              <a:rPr lang="pt-BR" baseline="0" dirty="0" err="1" smtClean="0"/>
              <a:t>voce</a:t>
            </a:r>
            <a:r>
              <a:rPr lang="pt-BR" baseline="0" dirty="0" smtClean="0"/>
              <a:t> tenha uma aplicação Web que retorna uma lista de resultados de busca. Talvez </a:t>
            </a:r>
            <a:r>
              <a:rPr lang="pt-BR" baseline="0" dirty="0" err="1" smtClean="0"/>
              <a:t>voce</a:t>
            </a:r>
            <a:r>
              <a:rPr lang="pt-BR" baseline="0" dirty="0" smtClean="0"/>
              <a:t> queira que os </a:t>
            </a:r>
            <a:r>
              <a:rPr lang="pt-BR" baseline="0" dirty="0" err="1" smtClean="0"/>
              <a:t>usuarios</a:t>
            </a:r>
            <a:r>
              <a:rPr lang="pt-BR" baseline="0" dirty="0" smtClean="0"/>
              <a:t> coloquem esses resultados nos favoritos para que possam </a:t>
            </a:r>
            <a:r>
              <a:rPr lang="pt-BR" baseline="0" dirty="0" err="1" smtClean="0"/>
              <a:t>ve-los</a:t>
            </a:r>
            <a:r>
              <a:rPr lang="pt-BR" baseline="0" dirty="0" smtClean="0"/>
              <a:t> novamente sem ter que preencher o </a:t>
            </a:r>
            <a:r>
              <a:rPr lang="pt-BR" baseline="0" dirty="0" err="1" smtClean="0"/>
              <a:t>formulario</a:t>
            </a:r>
            <a:r>
              <a:rPr lang="pt-BR" baseline="0" dirty="0" smtClean="0"/>
              <a:t> novamente.</a:t>
            </a:r>
          </a:p>
          <a:p>
            <a:endParaRPr lang="pt-BR" baseline="0" dirty="0" smtClean="0"/>
          </a:p>
          <a:p>
            <a:r>
              <a:rPr lang="pt-BR" baseline="0" dirty="0" smtClean="0"/>
              <a:t>Uma situação onde nunca se deve usar GET: quando os dados do formulário são confidenciais</a:t>
            </a:r>
          </a:p>
          <a:p>
            <a:endParaRPr lang="pt-BR" baseline="0" dirty="0" smtClean="0"/>
          </a:p>
          <a:p>
            <a:r>
              <a:rPr lang="pt-BR" baseline="0" dirty="0" smtClean="0"/>
              <a:t>Finalmente, se você utilizar um &lt;</a:t>
            </a:r>
            <a:r>
              <a:rPr lang="pt-BR" baseline="0" dirty="0" err="1" smtClean="0"/>
              <a:t>textarea</a:t>
            </a:r>
            <a:r>
              <a:rPr lang="pt-BR" baseline="0" dirty="0" smtClean="0"/>
              <a:t>&gt;, deverá usar POST, porque provavelmente estará enviando muitos dados. Solicitações GET tem um limite de 256 caracteres. POST não tem limite para o tamanho do pacote de dados enviado.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POST e GET</a:t>
            </a:r>
            <a:r>
              <a:rPr lang="pt-BR" baseline="0" dirty="0" smtClean="0"/>
              <a:t> cumprem a mesma coisa – obter os dados do formulário e enviá-los ao servidor, mas faz de maneiras diferentes. POST empacota suas variáveis e as envia por trás dos panos para o servidor, enquanto que GET também empacota suas variáveis de formulário, mas as anexa ao final da URL antes de enviar a solicitação ao navegador.</a:t>
            </a:r>
          </a:p>
          <a:p>
            <a:endParaRPr lang="pt-BR" baseline="0" dirty="0" smtClean="0"/>
          </a:p>
          <a:p>
            <a:r>
              <a:rPr lang="pt-BR" baseline="0" dirty="0" smtClean="0"/>
              <a:t>Com POST, todos os dados do formulário são enviados como parte da solicitação e invisíveis para o usuário. O usuário vê apenas a URL da aplicação Web na barra de endereços de seu navegador.</a:t>
            </a:r>
          </a:p>
          <a:p>
            <a:endParaRPr lang="pt-BR" baseline="0" dirty="0" smtClean="0"/>
          </a:p>
          <a:p>
            <a:r>
              <a:rPr lang="pt-BR" baseline="0" dirty="0" smtClean="0"/>
              <a:t>Com GET, o usuário vê na URL os dados do formulário.</a:t>
            </a:r>
          </a:p>
          <a:p>
            <a:endParaRPr lang="pt-BR" baseline="0" dirty="0" smtClean="0"/>
          </a:p>
          <a:p>
            <a:r>
              <a:rPr lang="pt-BR" baseline="0" dirty="0" smtClean="0"/>
              <a:t>Uso do GET: Se você quiser que seus usuários sejam capazes de colocar nos favoritos suas paginas que sejam o resultado de um envio de </a:t>
            </a:r>
            <a:r>
              <a:rPr lang="pt-BR" baseline="0" dirty="0" err="1" smtClean="0"/>
              <a:t>formulario</a:t>
            </a:r>
            <a:r>
              <a:rPr lang="pt-BR" baseline="0" dirty="0" smtClean="0"/>
              <a:t>, porque não há uma maneira de colocar nos favoritos uma pagina retornada como resultado de um POST. Quando </a:t>
            </a:r>
            <a:r>
              <a:rPr lang="pt-BR" baseline="0" dirty="0" err="1" smtClean="0"/>
              <a:t>voce</a:t>
            </a:r>
            <a:r>
              <a:rPr lang="pt-BR" baseline="0" dirty="0" smtClean="0"/>
              <a:t> faria isto? Digamos que </a:t>
            </a:r>
            <a:r>
              <a:rPr lang="pt-BR" baseline="0" dirty="0" err="1" smtClean="0"/>
              <a:t>voce</a:t>
            </a:r>
            <a:r>
              <a:rPr lang="pt-BR" baseline="0" dirty="0" smtClean="0"/>
              <a:t> tenha uma aplicação Web que retorna uma lista de resultados de busca. Talvez </a:t>
            </a:r>
            <a:r>
              <a:rPr lang="pt-BR" baseline="0" dirty="0" err="1" smtClean="0"/>
              <a:t>voce</a:t>
            </a:r>
            <a:r>
              <a:rPr lang="pt-BR" baseline="0" dirty="0" smtClean="0"/>
              <a:t> queira que os </a:t>
            </a:r>
            <a:r>
              <a:rPr lang="pt-BR" baseline="0" dirty="0" err="1" smtClean="0"/>
              <a:t>usuarios</a:t>
            </a:r>
            <a:r>
              <a:rPr lang="pt-BR" baseline="0" dirty="0" smtClean="0"/>
              <a:t> coloquem esses resultados nos favoritos para que possam </a:t>
            </a:r>
            <a:r>
              <a:rPr lang="pt-BR" baseline="0" dirty="0" err="1" smtClean="0"/>
              <a:t>ve-los</a:t>
            </a:r>
            <a:r>
              <a:rPr lang="pt-BR" baseline="0" dirty="0" smtClean="0"/>
              <a:t> novamente sem ter que preencher o </a:t>
            </a:r>
            <a:r>
              <a:rPr lang="pt-BR" baseline="0" dirty="0" err="1" smtClean="0"/>
              <a:t>formulario</a:t>
            </a:r>
            <a:r>
              <a:rPr lang="pt-BR" baseline="0" dirty="0" smtClean="0"/>
              <a:t> novamente.</a:t>
            </a:r>
          </a:p>
          <a:p>
            <a:endParaRPr lang="pt-BR" baseline="0" dirty="0" smtClean="0"/>
          </a:p>
          <a:p>
            <a:r>
              <a:rPr lang="pt-BR" baseline="0" dirty="0" smtClean="0"/>
              <a:t>Uma situação onde nunca se deve usar GET: quando os dados do formulário são confidenciais</a:t>
            </a:r>
          </a:p>
          <a:p>
            <a:endParaRPr lang="pt-BR" baseline="0" dirty="0" smtClean="0"/>
          </a:p>
          <a:p>
            <a:r>
              <a:rPr lang="pt-BR" baseline="0" dirty="0" smtClean="0"/>
              <a:t>Finalmente, se você utilizar um &lt;</a:t>
            </a:r>
            <a:r>
              <a:rPr lang="pt-BR" baseline="0" dirty="0" err="1" smtClean="0"/>
              <a:t>textarea</a:t>
            </a:r>
            <a:r>
              <a:rPr lang="pt-BR" baseline="0" dirty="0" smtClean="0"/>
              <a:t>&gt;, deverá usar POST, porque provavelmente estará enviando muitos dados. Solicitações GET tem um limite de 256 caracteres. POST não tem limite para o tamanho do pacote de dados enviado.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POST e GET</a:t>
            </a:r>
            <a:r>
              <a:rPr lang="pt-BR" baseline="0" dirty="0" smtClean="0"/>
              <a:t> cumprem a mesma coisa – obter os dados do formulário e enviá-los ao servidor, mas faz de maneiras diferentes. POST empacota suas variáveis e as envia por trás dos panos para o servidor, enquanto que GET também empacota suas variáveis de formulário, mas as anexa ao final da URL antes de enviar a solicitação ao navegador.</a:t>
            </a:r>
          </a:p>
          <a:p>
            <a:endParaRPr lang="pt-BR" baseline="0" dirty="0" smtClean="0"/>
          </a:p>
          <a:p>
            <a:r>
              <a:rPr lang="pt-BR" baseline="0" dirty="0" smtClean="0"/>
              <a:t>Com POST, todos os dados do formulário são enviados como parte da solicitação e invisíveis para o usuário. O usuário vê apenas a URL da aplicação Web na barra de endereços de seu navegador.</a:t>
            </a:r>
          </a:p>
          <a:p>
            <a:endParaRPr lang="pt-BR" baseline="0" dirty="0" smtClean="0"/>
          </a:p>
          <a:p>
            <a:r>
              <a:rPr lang="pt-BR" baseline="0" dirty="0" smtClean="0"/>
              <a:t>Com GET, o usuário vê na URL os dados do formulário.</a:t>
            </a:r>
          </a:p>
          <a:p>
            <a:endParaRPr lang="pt-BR" baseline="0" dirty="0" smtClean="0"/>
          </a:p>
          <a:p>
            <a:r>
              <a:rPr lang="pt-BR" baseline="0" dirty="0" smtClean="0"/>
              <a:t>Uso do GET: Se você quiser que seus usuários sejam capazes de colocar nos favoritos suas paginas que sejam o resultado de um envio de </a:t>
            </a:r>
            <a:r>
              <a:rPr lang="pt-BR" baseline="0" dirty="0" err="1" smtClean="0"/>
              <a:t>formulario</a:t>
            </a:r>
            <a:r>
              <a:rPr lang="pt-BR" baseline="0" dirty="0" smtClean="0"/>
              <a:t>, porque não há uma maneira de colocar nos favoritos uma pagina retornada como resultado de um POST. Quando </a:t>
            </a:r>
            <a:r>
              <a:rPr lang="pt-BR" baseline="0" dirty="0" err="1" smtClean="0"/>
              <a:t>voce</a:t>
            </a:r>
            <a:r>
              <a:rPr lang="pt-BR" baseline="0" dirty="0" smtClean="0"/>
              <a:t> faria isto? Digamos que </a:t>
            </a:r>
            <a:r>
              <a:rPr lang="pt-BR" baseline="0" dirty="0" err="1" smtClean="0"/>
              <a:t>voce</a:t>
            </a:r>
            <a:r>
              <a:rPr lang="pt-BR" baseline="0" dirty="0" smtClean="0"/>
              <a:t> tenha uma aplicação Web que retorna uma lista de resultados de busca. Talvez </a:t>
            </a:r>
            <a:r>
              <a:rPr lang="pt-BR" baseline="0" dirty="0" err="1" smtClean="0"/>
              <a:t>voce</a:t>
            </a:r>
            <a:r>
              <a:rPr lang="pt-BR" baseline="0" dirty="0" smtClean="0"/>
              <a:t> queira que os </a:t>
            </a:r>
            <a:r>
              <a:rPr lang="pt-BR" baseline="0" dirty="0" err="1" smtClean="0"/>
              <a:t>usuarios</a:t>
            </a:r>
            <a:r>
              <a:rPr lang="pt-BR" baseline="0" dirty="0" smtClean="0"/>
              <a:t> coloquem esses resultados nos favoritos para que possam </a:t>
            </a:r>
            <a:r>
              <a:rPr lang="pt-BR" baseline="0" dirty="0" err="1" smtClean="0"/>
              <a:t>ve-los</a:t>
            </a:r>
            <a:r>
              <a:rPr lang="pt-BR" baseline="0" dirty="0" smtClean="0"/>
              <a:t> novamente sem ter que preencher o </a:t>
            </a:r>
            <a:r>
              <a:rPr lang="pt-BR" baseline="0" dirty="0" err="1" smtClean="0"/>
              <a:t>formulario</a:t>
            </a:r>
            <a:r>
              <a:rPr lang="pt-BR" baseline="0" dirty="0" smtClean="0"/>
              <a:t> novamente.</a:t>
            </a:r>
          </a:p>
          <a:p>
            <a:endParaRPr lang="pt-BR" baseline="0" dirty="0" smtClean="0"/>
          </a:p>
          <a:p>
            <a:r>
              <a:rPr lang="pt-BR" baseline="0" dirty="0" smtClean="0"/>
              <a:t>Uma situação onde nunca se deve usar GET: quando os dados do formulário são confidenciais</a:t>
            </a:r>
          </a:p>
          <a:p>
            <a:endParaRPr lang="pt-BR" baseline="0" dirty="0" smtClean="0"/>
          </a:p>
          <a:p>
            <a:r>
              <a:rPr lang="pt-BR" baseline="0" dirty="0" smtClean="0"/>
              <a:t>Finalmente, se você utilizar um &lt;</a:t>
            </a:r>
            <a:r>
              <a:rPr lang="pt-BR" baseline="0" dirty="0" err="1" smtClean="0"/>
              <a:t>textarea</a:t>
            </a:r>
            <a:r>
              <a:rPr lang="pt-BR" baseline="0" dirty="0" smtClean="0"/>
              <a:t>&gt;, deverá usar POST, porque provavelmente estará enviando muitos dados. Solicitações GET tem um limite de 256 caracteres. POST não tem limite para o tamanho do pacote de dados enviado.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&lt;!DOCTYPE </a:t>
            </a:r>
            <a:r>
              <a:rPr lang="pt-BR" dirty="0" err="1" smtClean="0"/>
              <a:t>html</a:t>
            </a:r>
            <a:r>
              <a:rPr lang="pt-BR" dirty="0" smtClean="0"/>
              <a:t> PUBLIC "-//W3C//DTD XHTML 1.0 </a:t>
            </a:r>
            <a:r>
              <a:rPr lang="pt-BR" dirty="0" err="1" smtClean="0"/>
              <a:t>Transitional</a:t>
            </a:r>
            <a:r>
              <a:rPr lang="pt-BR" dirty="0" smtClean="0"/>
              <a:t>//EN" "http://www.w3.org/TR/xhtml1/DTD/xhtml1-transitional.</a:t>
            </a:r>
            <a:r>
              <a:rPr lang="pt-BR" dirty="0" err="1" smtClean="0"/>
              <a:t>dtd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 </a:t>
            </a:r>
            <a:r>
              <a:rPr lang="pt-BR" dirty="0" err="1" smtClean="0"/>
              <a:t>xmlns</a:t>
            </a:r>
            <a:r>
              <a:rPr lang="pt-BR" dirty="0" smtClean="0"/>
              <a:t>="http://www.w3.org/1999/xhtml"&gt;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&lt;meta </a:t>
            </a:r>
            <a:r>
              <a:rPr lang="pt-BR" dirty="0" err="1" smtClean="0"/>
              <a:t>http-equiv</a:t>
            </a:r>
            <a:r>
              <a:rPr lang="pt-BR" dirty="0" smtClean="0"/>
              <a:t>="</a:t>
            </a:r>
            <a:r>
              <a:rPr lang="pt-BR" dirty="0" err="1" smtClean="0"/>
              <a:t>Content-Type</a:t>
            </a:r>
            <a:r>
              <a:rPr lang="pt-BR" dirty="0" smtClean="0"/>
              <a:t>" </a:t>
            </a:r>
            <a:r>
              <a:rPr lang="pt-BR" dirty="0" err="1" smtClean="0"/>
              <a:t>content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html</a:t>
            </a:r>
            <a:r>
              <a:rPr lang="pt-BR" dirty="0" smtClean="0"/>
              <a:t>; </a:t>
            </a:r>
            <a:r>
              <a:rPr lang="pt-BR" dirty="0" err="1" smtClean="0"/>
              <a:t>charset</a:t>
            </a:r>
            <a:r>
              <a:rPr lang="pt-BR" dirty="0" smtClean="0"/>
              <a:t>=</a:t>
            </a:r>
            <a:r>
              <a:rPr lang="pt-BR" dirty="0" err="1" smtClean="0"/>
              <a:t>iso</a:t>
            </a:r>
            <a:r>
              <a:rPr lang="pt-BR" dirty="0" smtClean="0"/>
              <a:t>-8859-1" /&gt;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  <a:r>
              <a:rPr lang="pt-BR" dirty="0" err="1" smtClean="0"/>
              <a:t>Untitled</a:t>
            </a:r>
            <a:r>
              <a:rPr lang="pt-BR" dirty="0" smtClean="0"/>
              <a:t> </a:t>
            </a:r>
            <a:r>
              <a:rPr lang="pt-BR" dirty="0" err="1" smtClean="0"/>
              <a:t>Document</a:t>
            </a:r>
            <a:r>
              <a:rPr lang="pt-BR" dirty="0" smtClean="0"/>
              <a:t>&lt;/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   </a:t>
            </a:r>
            <a:r>
              <a:rPr lang="pt-BR" dirty="0" err="1" smtClean="0"/>
              <a:t>function</a:t>
            </a:r>
            <a:r>
              <a:rPr lang="pt-BR" dirty="0" smtClean="0"/>
              <a:t> mostrar() {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alert</a:t>
            </a:r>
            <a:r>
              <a:rPr lang="pt-BR" dirty="0" smtClean="0"/>
              <a:t>(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getElementById</a:t>
            </a:r>
            <a:r>
              <a:rPr lang="pt-BR" dirty="0" smtClean="0"/>
              <a:t>("</a:t>
            </a:r>
            <a:r>
              <a:rPr lang="pt-BR" dirty="0" err="1" smtClean="0"/>
              <a:t>txtNome</a:t>
            </a:r>
            <a:r>
              <a:rPr lang="pt-BR" dirty="0" smtClean="0"/>
              <a:t>").</a:t>
            </a:r>
            <a:r>
              <a:rPr lang="pt-BR" dirty="0" err="1" smtClean="0"/>
              <a:t>value</a:t>
            </a:r>
            <a:r>
              <a:rPr lang="pt-BR" dirty="0" smtClean="0"/>
              <a:t>);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alert</a:t>
            </a:r>
            <a:r>
              <a:rPr lang="pt-BR" dirty="0" smtClean="0"/>
              <a:t>(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forms</a:t>
            </a:r>
            <a:r>
              <a:rPr lang="pt-BR" dirty="0" smtClean="0"/>
              <a:t>["form01"]["</a:t>
            </a:r>
            <a:r>
              <a:rPr lang="pt-BR" dirty="0" err="1" smtClean="0"/>
              <a:t>txtNome</a:t>
            </a:r>
            <a:r>
              <a:rPr lang="pt-BR" dirty="0" smtClean="0"/>
              <a:t>"].</a:t>
            </a:r>
            <a:r>
              <a:rPr lang="pt-BR" dirty="0" err="1" smtClean="0"/>
              <a:t>value</a:t>
            </a:r>
            <a:r>
              <a:rPr lang="pt-BR" dirty="0" smtClean="0"/>
              <a:t>);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alert</a:t>
            </a:r>
            <a:r>
              <a:rPr lang="pt-BR" dirty="0" smtClean="0"/>
              <a:t>(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forms</a:t>
            </a:r>
            <a:r>
              <a:rPr lang="pt-BR" dirty="0" smtClean="0"/>
              <a:t>[0][0].</a:t>
            </a:r>
            <a:r>
              <a:rPr lang="pt-BR" dirty="0" err="1" smtClean="0"/>
              <a:t>value</a:t>
            </a:r>
            <a:r>
              <a:rPr lang="pt-BR" dirty="0" smtClean="0"/>
              <a:t>);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alert</a:t>
            </a:r>
            <a:r>
              <a:rPr lang="pt-BR" dirty="0" smtClean="0"/>
              <a:t>(</a:t>
            </a:r>
            <a:r>
              <a:rPr lang="pt-BR" dirty="0" err="1" smtClean="0"/>
              <a:t>document</a:t>
            </a:r>
            <a:r>
              <a:rPr lang="pt-BR" dirty="0" smtClean="0"/>
              <a:t>.form01.</a:t>
            </a:r>
            <a:r>
              <a:rPr lang="pt-BR" dirty="0" err="1" smtClean="0"/>
              <a:t>txtNome</a:t>
            </a:r>
            <a:r>
              <a:rPr lang="pt-BR" dirty="0" smtClean="0"/>
              <a:t>.</a:t>
            </a:r>
            <a:r>
              <a:rPr lang="pt-BR" dirty="0" err="1" smtClean="0"/>
              <a:t>value</a:t>
            </a:r>
            <a:r>
              <a:rPr lang="pt-BR" dirty="0" smtClean="0"/>
              <a:t>);</a:t>
            </a:r>
          </a:p>
          <a:p>
            <a:r>
              <a:rPr lang="pt-BR" dirty="0" smtClean="0"/>
              <a:t>   }</a:t>
            </a:r>
          </a:p>
          <a:p>
            <a:r>
              <a:rPr lang="pt-BR" dirty="0" smtClean="0"/>
              <a:t>&lt;/script&gt;</a:t>
            </a:r>
          </a:p>
          <a:p>
            <a:endParaRPr lang="pt-BR" dirty="0" smtClean="0"/>
          </a:p>
          <a:p>
            <a:r>
              <a:rPr lang="pt-BR" dirty="0" smtClean="0"/>
              <a:t>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endParaRPr lang="pt-BR" dirty="0" smtClean="0"/>
          </a:p>
          <a:p>
            <a:r>
              <a:rPr lang="pt-BR" dirty="0" smtClean="0"/>
              <a:t>&lt;</a:t>
            </a:r>
            <a:r>
              <a:rPr lang="pt-BR" dirty="0" err="1" smtClean="0"/>
              <a:t>form</a:t>
            </a:r>
            <a:r>
              <a:rPr lang="pt-BR" dirty="0" smtClean="0"/>
              <a:t> </a:t>
            </a:r>
            <a:r>
              <a:rPr lang="pt-BR" dirty="0" err="1" smtClean="0"/>
              <a:t>name</a:t>
            </a:r>
            <a:r>
              <a:rPr lang="pt-BR" dirty="0" smtClean="0"/>
              <a:t>="form01"&gt;</a:t>
            </a:r>
          </a:p>
          <a:p>
            <a:r>
              <a:rPr lang="pt-BR" dirty="0" smtClean="0"/>
              <a:t>   Nome: &lt;input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" id="</a:t>
            </a:r>
            <a:r>
              <a:rPr lang="pt-BR" dirty="0" err="1" smtClean="0"/>
              <a:t>txtNome</a:t>
            </a:r>
            <a:r>
              <a:rPr lang="pt-BR" dirty="0" smtClean="0"/>
              <a:t>" /&gt;&lt;</a:t>
            </a:r>
            <a:r>
              <a:rPr lang="pt-BR" dirty="0" err="1" smtClean="0"/>
              <a:t>br</a:t>
            </a:r>
            <a:r>
              <a:rPr lang="pt-BR" dirty="0" smtClean="0"/>
              <a:t> /&gt;</a:t>
            </a:r>
          </a:p>
          <a:p>
            <a:r>
              <a:rPr lang="pt-BR" dirty="0" smtClean="0"/>
              <a:t>   &lt;input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button</a:t>
            </a:r>
            <a:r>
              <a:rPr lang="pt-BR" dirty="0" smtClean="0"/>
              <a:t>" </a:t>
            </a:r>
            <a:r>
              <a:rPr lang="pt-BR" dirty="0" err="1" smtClean="0"/>
              <a:t>value</a:t>
            </a:r>
            <a:r>
              <a:rPr lang="pt-BR" dirty="0" smtClean="0"/>
              <a:t>="testar" </a:t>
            </a:r>
            <a:r>
              <a:rPr lang="pt-BR" dirty="0" err="1" smtClean="0"/>
              <a:t>onclick</a:t>
            </a:r>
            <a:r>
              <a:rPr lang="pt-BR" dirty="0" smtClean="0"/>
              <a:t>="mostrar()" /&gt;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form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&lt;!DOCTYPE </a:t>
            </a:r>
            <a:r>
              <a:rPr lang="pt-BR" dirty="0" err="1" smtClean="0"/>
              <a:t>html</a:t>
            </a:r>
            <a:r>
              <a:rPr lang="pt-BR" dirty="0" smtClean="0"/>
              <a:t> PUBLIC "-//W3C//DTD XHTML 1.0 </a:t>
            </a:r>
            <a:r>
              <a:rPr lang="pt-BR" dirty="0" err="1" smtClean="0"/>
              <a:t>Transitional</a:t>
            </a:r>
            <a:r>
              <a:rPr lang="pt-BR" dirty="0" smtClean="0"/>
              <a:t>//EN" "http://www.w3.org/TR/xhtml1/DTD/xhtml1-transitional.</a:t>
            </a:r>
            <a:r>
              <a:rPr lang="pt-BR" dirty="0" err="1" smtClean="0"/>
              <a:t>dtd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 </a:t>
            </a:r>
            <a:r>
              <a:rPr lang="pt-BR" dirty="0" err="1" smtClean="0"/>
              <a:t>xmlns</a:t>
            </a:r>
            <a:r>
              <a:rPr lang="pt-BR" dirty="0" smtClean="0"/>
              <a:t>="http://www.w3.org/1999/xhtml"&gt;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&lt;meta </a:t>
            </a:r>
            <a:r>
              <a:rPr lang="pt-BR" dirty="0" err="1" smtClean="0"/>
              <a:t>http-equiv</a:t>
            </a:r>
            <a:r>
              <a:rPr lang="pt-BR" dirty="0" smtClean="0"/>
              <a:t>="</a:t>
            </a:r>
            <a:r>
              <a:rPr lang="pt-BR" dirty="0" err="1" smtClean="0"/>
              <a:t>Content-Type</a:t>
            </a:r>
            <a:r>
              <a:rPr lang="pt-BR" dirty="0" smtClean="0"/>
              <a:t>" </a:t>
            </a:r>
            <a:r>
              <a:rPr lang="pt-BR" dirty="0" err="1" smtClean="0"/>
              <a:t>content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html</a:t>
            </a:r>
            <a:r>
              <a:rPr lang="pt-BR" dirty="0" smtClean="0"/>
              <a:t>; </a:t>
            </a:r>
            <a:r>
              <a:rPr lang="pt-BR" dirty="0" err="1" smtClean="0"/>
              <a:t>charset</a:t>
            </a:r>
            <a:r>
              <a:rPr lang="pt-BR" dirty="0" smtClean="0"/>
              <a:t>=</a:t>
            </a:r>
            <a:r>
              <a:rPr lang="pt-BR" dirty="0" err="1" smtClean="0"/>
              <a:t>iso</a:t>
            </a:r>
            <a:r>
              <a:rPr lang="pt-BR" dirty="0" smtClean="0"/>
              <a:t>-8859-1" /&gt;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  <a:r>
              <a:rPr lang="pt-BR" dirty="0" err="1" smtClean="0"/>
              <a:t>Untitled</a:t>
            </a:r>
            <a:r>
              <a:rPr lang="pt-BR" dirty="0" smtClean="0"/>
              <a:t> </a:t>
            </a:r>
            <a:r>
              <a:rPr lang="pt-BR" dirty="0" err="1" smtClean="0"/>
              <a:t>Document</a:t>
            </a:r>
            <a:r>
              <a:rPr lang="pt-BR" dirty="0" smtClean="0"/>
              <a:t>&lt;/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   </a:t>
            </a:r>
            <a:r>
              <a:rPr lang="pt-BR" dirty="0" err="1" smtClean="0"/>
              <a:t>function</a:t>
            </a:r>
            <a:r>
              <a:rPr lang="pt-BR" dirty="0" smtClean="0"/>
              <a:t> mostrar() {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alert</a:t>
            </a:r>
            <a:r>
              <a:rPr lang="pt-BR" dirty="0" smtClean="0"/>
              <a:t>(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getElementById</a:t>
            </a:r>
            <a:r>
              <a:rPr lang="pt-BR" dirty="0" smtClean="0"/>
              <a:t>("</a:t>
            </a:r>
            <a:r>
              <a:rPr lang="pt-BR" dirty="0" err="1" smtClean="0"/>
              <a:t>txtNome</a:t>
            </a:r>
            <a:r>
              <a:rPr lang="pt-BR" dirty="0" smtClean="0"/>
              <a:t>").</a:t>
            </a:r>
            <a:r>
              <a:rPr lang="pt-BR" dirty="0" err="1" smtClean="0"/>
              <a:t>value</a:t>
            </a:r>
            <a:r>
              <a:rPr lang="pt-BR" dirty="0" smtClean="0"/>
              <a:t>);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alert</a:t>
            </a:r>
            <a:r>
              <a:rPr lang="pt-BR" dirty="0" smtClean="0"/>
              <a:t>(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forms</a:t>
            </a:r>
            <a:r>
              <a:rPr lang="pt-BR" dirty="0" smtClean="0"/>
              <a:t>["form01"]["</a:t>
            </a:r>
            <a:r>
              <a:rPr lang="pt-BR" dirty="0" err="1" smtClean="0"/>
              <a:t>txtNome</a:t>
            </a:r>
            <a:r>
              <a:rPr lang="pt-BR" dirty="0" smtClean="0"/>
              <a:t>"].</a:t>
            </a:r>
            <a:r>
              <a:rPr lang="pt-BR" dirty="0" err="1" smtClean="0"/>
              <a:t>value</a:t>
            </a:r>
            <a:r>
              <a:rPr lang="pt-BR" dirty="0" smtClean="0"/>
              <a:t>);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alert</a:t>
            </a:r>
            <a:r>
              <a:rPr lang="pt-BR" dirty="0" smtClean="0"/>
              <a:t>(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forms</a:t>
            </a:r>
            <a:r>
              <a:rPr lang="pt-BR" dirty="0" smtClean="0"/>
              <a:t>[0][0].</a:t>
            </a:r>
            <a:r>
              <a:rPr lang="pt-BR" dirty="0" err="1" smtClean="0"/>
              <a:t>value</a:t>
            </a:r>
            <a:r>
              <a:rPr lang="pt-BR" dirty="0" smtClean="0"/>
              <a:t>);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alert</a:t>
            </a:r>
            <a:r>
              <a:rPr lang="pt-BR" dirty="0" smtClean="0"/>
              <a:t>(</a:t>
            </a:r>
            <a:r>
              <a:rPr lang="pt-BR" dirty="0" err="1" smtClean="0"/>
              <a:t>document</a:t>
            </a:r>
            <a:r>
              <a:rPr lang="pt-BR" dirty="0" smtClean="0"/>
              <a:t>.form01.</a:t>
            </a:r>
            <a:r>
              <a:rPr lang="pt-BR" dirty="0" err="1" smtClean="0"/>
              <a:t>txtNome</a:t>
            </a:r>
            <a:r>
              <a:rPr lang="pt-BR" dirty="0" smtClean="0"/>
              <a:t>.</a:t>
            </a:r>
            <a:r>
              <a:rPr lang="pt-BR" dirty="0" err="1" smtClean="0"/>
              <a:t>value</a:t>
            </a:r>
            <a:r>
              <a:rPr lang="pt-BR" dirty="0" smtClean="0"/>
              <a:t>);</a:t>
            </a:r>
          </a:p>
          <a:p>
            <a:r>
              <a:rPr lang="pt-BR" dirty="0" smtClean="0"/>
              <a:t>   }</a:t>
            </a:r>
          </a:p>
          <a:p>
            <a:r>
              <a:rPr lang="pt-BR" dirty="0" smtClean="0"/>
              <a:t>&lt;/script&gt;</a:t>
            </a:r>
          </a:p>
          <a:p>
            <a:endParaRPr lang="pt-BR" dirty="0" smtClean="0"/>
          </a:p>
          <a:p>
            <a:r>
              <a:rPr lang="pt-BR" dirty="0" smtClean="0"/>
              <a:t>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endParaRPr lang="pt-BR" dirty="0" smtClean="0"/>
          </a:p>
          <a:p>
            <a:r>
              <a:rPr lang="pt-BR" dirty="0" smtClean="0"/>
              <a:t>&lt;</a:t>
            </a:r>
            <a:r>
              <a:rPr lang="pt-BR" dirty="0" err="1" smtClean="0"/>
              <a:t>form</a:t>
            </a:r>
            <a:r>
              <a:rPr lang="pt-BR" dirty="0" smtClean="0"/>
              <a:t> </a:t>
            </a:r>
            <a:r>
              <a:rPr lang="pt-BR" dirty="0" err="1" smtClean="0"/>
              <a:t>name</a:t>
            </a:r>
            <a:r>
              <a:rPr lang="pt-BR" dirty="0" smtClean="0"/>
              <a:t>="form01"&gt;</a:t>
            </a:r>
          </a:p>
          <a:p>
            <a:r>
              <a:rPr lang="pt-BR" dirty="0" smtClean="0"/>
              <a:t>   Nome: &lt;input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" id="</a:t>
            </a:r>
            <a:r>
              <a:rPr lang="pt-BR" dirty="0" err="1" smtClean="0"/>
              <a:t>txtNome</a:t>
            </a:r>
            <a:r>
              <a:rPr lang="pt-BR" dirty="0" smtClean="0"/>
              <a:t>" /&gt;&lt;</a:t>
            </a:r>
            <a:r>
              <a:rPr lang="pt-BR" dirty="0" err="1" smtClean="0"/>
              <a:t>br</a:t>
            </a:r>
            <a:r>
              <a:rPr lang="pt-BR" dirty="0" smtClean="0"/>
              <a:t> /&gt;</a:t>
            </a:r>
          </a:p>
          <a:p>
            <a:r>
              <a:rPr lang="pt-BR" dirty="0" smtClean="0"/>
              <a:t>   &lt;input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button</a:t>
            </a:r>
            <a:r>
              <a:rPr lang="pt-BR" dirty="0" smtClean="0"/>
              <a:t>" </a:t>
            </a:r>
            <a:r>
              <a:rPr lang="pt-BR" dirty="0" err="1" smtClean="0"/>
              <a:t>value</a:t>
            </a:r>
            <a:r>
              <a:rPr lang="pt-BR" dirty="0" smtClean="0"/>
              <a:t>="testar" </a:t>
            </a:r>
            <a:r>
              <a:rPr lang="pt-BR" dirty="0" err="1" smtClean="0"/>
              <a:t>onclick</a:t>
            </a:r>
            <a:r>
              <a:rPr lang="pt-BR" dirty="0" smtClean="0"/>
              <a:t>="mostrar()" /&gt;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form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solução</a:t>
            </a:r>
            <a:r>
              <a:rPr lang="pt-BR" baseline="0" dirty="0" smtClean="0"/>
              <a:t> deste exercício está dividida em 3 arquivos: formulario.html, </a:t>
            </a:r>
            <a:r>
              <a:rPr lang="pt-BR" baseline="0" dirty="0" err="1" smtClean="0"/>
              <a:t>formulario</a:t>
            </a:r>
            <a:r>
              <a:rPr lang="pt-BR" baseline="0" dirty="0" smtClean="0"/>
              <a:t>.</a:t>
            </a:r>
            <a:r>
              <a:rPr lang="pt-BR" baseline="0" dirty="0" err="1" smtClean="0"/>
              <a:t>css</a:t>
            </a:r>
            <a:r>
              <a:rPr lang="pt-BR" baseline="0" dirty="0" smtClean="0"/>
              <a:t> e </a:t>
            </a:r>
            <a:r>
              <a:rPr lang="pt-BR" baseline="0" dirty="0" err="1" smtClean="0"/>
              <a:t>formulario</a:t>
            </a:r>
            <a:r>
              <a:rPr lang="pt-BR" baseline="0" dirty="0" smtClean="0"/>
              <a:t>.</a:t>
            </a:r>
            <a:r>
              <a:rPr lang="pt-BR" baseline="0" dirty="0" err="1" smtClean="0"/>
              <a:t>js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****************************************************************************************************************</a:t>
            </a:r>
          </a:p>
          <a:p>
            <a:r>
              <a:rPr lang="pt-BR" dirty="0" smtClean="0"/>
              <a:t>				formulario.html</a:t>
            </a:r>
            <a:endParaRPr lang="pt-B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****************************************************************************************************************</a:t>
            </a:r>
          </a:p>
          <a:p>
            <a:r>
              <a:rPr lang="pt-BR" dirty="0" smtClean="0"/>
              <a:t>&lt;!DOCTYPE HTML PUBLIC "-//W3C//DTD HTML 4.01//EN" "http://www.w3.org/TR/html4/strict.</a:t>
            </a:r>
            <a:r>
              <a:rPr lang="pt-BR" dirty="0" err="1" smtClean="0"/>
              <a:t>dtd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&lt;meta </a:t>
            </a:r>
            <a:r>
              <a:rPr lang="pt-BR" dirty="0" err="1" smtClean="0"/>
              <a:t>http-equiv</a:t>
            </a:r>
            <a:r>
              <a:rPr lang="pt-BR" dirty="0" smtClean="0"/>
              <a:t>="</a:t>
            </a:r>
            <a:r>
              <a:rPr lang="pt-BR" dirty="0" err="1" smtClean="0"/>
              <a:t>Content-Type</a:t>
            </a:r>
            <a:r>
              <a:rPr lang="pt-BR" dirty="0" smtClean="0"/>
              <a:t>" </a:t>
            </a:r>
            <a:r>
              <a:rPr lang="pt-BR" dirty="0" err="1" smtClean="0"/>
              <a:t>content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html</a:t>
            </a:r>
            <a:r>
              <a:rPr lang="pt-BR" dirty="0" smtClean="0"/>
              <a:t>; </a:t>
            </a:r>
            <a:r>
              <a:rPr lang="pt-BR" dirty="0" err="1" smtClean="0"/>
              <a:t>charset</a:t>
            </a:r>
            <a:r>
              <a:rPr lang="pt-BR" dirty="0" smtClean="0"/>
              <a:t>=</a:t>
            </a:r>
            <a:r>
              <a:rPr lang="pt-BR" dirty="0" err="1" smtClean="0"/>
              <a:t>iso</a:t>
            </a:r>
            <a:r>
              <a:rPr lang="pt-BR" dirty="0" smtClean="0"/>
              <a:t>-8859-1"&gt;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title</a:t>
            </a:r>
            <a:r>
              <a:rPr lang="pt-BR" dirty="0" smtClean="0"/>
              <a:t>&gt;Ficha de cadastro&lt;/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&lt;link </a:t>
            </a:r>
            <a:r>
              <a:rPr lang="pt-BR" dirty="0" err="1" smtClean="0"/>
              <a:t>rel</a:t>
            </a:r>
            <a:r>
              <a:rPr lang="pt-BR" dirty="0" smtClean="0"/>
              <a:t>="</a:t>
            </a:r>
            <a:r>
              <a:rPr lang="pt-BR" dirty="0" err="1" smtClean="0"/>
              <a:t>stylesheet</a:t>
            </a:r>
            <a:r>
              <a:rPr lang="pt-BR" dirty="0" smtClean="0"/>
              <a:t>"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css</a:t>
            </a:r>
            <a:r>
              <a:rPr lang="pt-BR" dirty="0" smtClean="0"/>
              <a:t>" </a:t>
            </a:r>
            <a:r>
              <a:rPr lang="pt-BR" dirty="0" err="1" smtClean="0"/>
              <a:t>href</a:t>
            </a:r>
            <a:r>
              <a:rPr lang="pt-BR" dirty="0" smtClean="0"/>
              <a:t>="</a:t>
            </a:r>
            <a:r>
              <a:rPr lang="pt-BR" dirty="0" err="1" smtClean="0"/>
              <a:t>formulario</a:t>
            </a:r>
            <a:r>
              <a:rPr lang="pt-BR" dirty="0" smtClean="0"/>
              <a:t>.</a:t>
            </a:r>
            <a:r>
              <a:rPr lang="pt-BR" dirty="0" err="1" smtClean="0"/>
              <a:t>css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 </a:t>
            </a:r>
            <a:r>
              <a:rPr lang="pt-BR" dirty="0" err="1" smtClean="0"/>
              <a:t>src</a:t>
            </a:r>
            <a:r>
              <a:rPr lang="pt-BR" dirty="0" smtClean="0"/>
              <a:t>="</a:t>
            </a:r>
            <a:r>
              <a:rPr lang="pt-BR" dirty="0" err="1" smtClean="0"/>
              <a:t>formulario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r>
              <a:rPr lang="pt-BR" dirty="0" smtClean="0"/>
              <a:t>"&gt;&lt;/script&gt;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endParaRPr lang="pt-BR" dirty="0" smtClean="0"/>
          </a:p>
          <a:p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form</a:t>
            </a:r>
            <a:r>
              <a:rPr lang="pt-BR" dirty="0" smtClean="0"/>
              <a:t> id="</a:t>
            </a:r>
            <a:r>
              <a:rPr lang="pt-BR" dirty="0" err="1" smtClean="0"/>
              <a:t>dadosCadastrais</a:t>
            </a:r>
            <a:r>
              <a:rPr lang="pt-BR" dirty="0" smtClean="0"/>
              <a:t>"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onsubmit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validarCampos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()"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table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&lt;</a:t>
            </a:r>
            <a:r>
              <a:rPr lang="pt-BR" dirty="0" err="1" smtClean="0"/>
              <a:t>caption</a:t>
            </a:r>
            <a:r>
              <a:rPr lang="pt-BR" dirty="0" smtClean="0"/>
              <a:t>&gt; Cadastro de opinião &lt;/</a:t>
            </a:r>
            <a:r>
              <a:rPr lang="pt-BR" dirty="0" err="1" smtClean="0"/>
              <a:t>caption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  &lt;</a:t>
            </a:r>
            <a:r>
              <a:rPr lang="pt-BR" dirty="0" err="1" smtClean="0"/>
              <a:t>tr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    &lt;</a:t>
            </a:r>
            <a:r>
              <a:rPr lang="pt-BR" dirty="0" err="1" smtClean="0"/>
              <a:t>th</a:t>
            </a:r>
            <a:r>
              <a:rPr lang="pt-BR" dirty="0" smtClean="0"/>
              <a:t>&gt;Escolha seu livro:&lt;/</a:t>
            </a:r>
            <a:r>
              <a:rPr lang="pt-BR" dirty="0" err="1" smtClean="0"/>
              <a:t>th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    &lt;</a:t>
            </a:r>
            <a:r>
              <a:rPr lang="pt-BR" dirty="0" err="1" smtClean="0"/>
              <a:t>td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 &lt;</a:t>
            </a:r>
            <a:r>
              <a:rPr lang="pt-BR" dirty="0" err="1" smtClean="0"/>
              <a:t>select</a:t>
            </a:r>
            <a:r>
              <a:rPr lang="pt-BR" dirty="0" smtClean="0"/>
              <a:t> id="</a:t>
            </a:r>
            <a:r>
              <a:rPr lang="pt-BR" dirty="0" err="1" smtClean="0"/>
              <a:t>cbLivro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			&lt;</a:t>
            </a:r>
            <a:r>
              <a:rPr lang="pt-BR" dirty="0" err="1" smtClean="0"/>
              <a:t>option</a:t>
            </a:r>
            <a:r>
              <a:rPr lang="pt-BR" dirty="0" smtClean="0"/>
              <a:t> </a:t>
            </a:r>
            <a:r>
              <a:rPr lang="pt-BR" dirty="0" err="1" smtClean="0"/>
              <a:t>value</a:t>
            </a:r>
            <a:r>
              <a:rPr lang="pt-BR" dirty="0" smtClean="0"/>
              <a:t>="Selecione" </a:t>
            </a:r>
            <a:r>
              <a:rPr lang="pt-BR" dirty="0" err="1" smtClean="0"/>
              <a:t>selected</a:t>
            </a:r>
            <a:r>
              <a:rPr lang="pt-BR" dirty="0" smtClean="0"/>
              <a:t>="</a:t>
            </a:r>
            <a:r>
              <a:rPr lang="pt-BR" dirty="0" err="1" smtClean="0"/>
              <a:t>selected</a:t>
            </a:r>
            <a:r>
              <a:rPr lang="pt-BR" dirty="0" smtClean="0"/>
              <a:t>"&gt;Selecione ... &lt;/</a:t>
            </a:r>
            <a:r>
              <a:rPr lang="pt-BR" dirty="0" err="1" smtClean="0"/>
              <a:t>option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	&lt;</a:t>
            </a:r>
            <a:r>
              <a:rPr lang="pt-BR" dirty="0" err="1" smtClean="0"/>
              <a:t>option</a:t>
            </a:r>
            <a:r>
              <a:rPr lang="pt-BR" dirty="0" smtClean="0"/>
              <a:t> </a:t>
            </a:r>
            <a:r>
              <a:rPr lang="pt-BR" dirty="0" err="1" smtClean="0"/>
              <a:t>value</a:t>
            </a:r>
            <a:r>
              <a:rPr lang="pt-BR" dirty="0" smtClean="0"/>
              <a:t>="Livro 01"&gt;Livro 01&lt;/</a:t>
            </a:r>
            <a:r>
              <a:rPr lang="pt-BR" dirty="0" err="1" smtClean="0"/>
              <a:t>option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	&lt;</a:t>
            </a:r>
            <a:r>
              <a:rPr lang="pt-BR" dirty="0" err="1" smtClean="0"/>
              <a:t>option</a:t>
            </a:r>
            <a:r>
              <a:rPr lang="pt-BR" dirty="0" smtClean="0"/>
              <a:t> </a:t>
            </a:r>
            <a:r>
              <a:rPr lang="pt-BR" dirty="0" err="1" smtClean="0"/>
              <a:t>value</a:t>
            </a:r>
            <a:r>
              <a:rPr lang="pt-BR" dirty="0" smtClean="0"/>
              <a:t>="Livro 02"&gt;Livro 02&lt;/</a:t>
            </a:r>
            <a:r>
              <a:rPr lang="pt-BR" dirty="0" err="1" smtClean="0"/>
              <a:t>option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	&lt;</a:t>
            </a:r>
            <a:r>
              <a:rPr lang="pt-BR" dirty="0" err="1" smtClean="0"/>
              <a:t>option</a:t>
            </a:r>
            <a:r>
              <a:rPr lang="pt-BR" dirty="0" smtClean="0"/>
              <a:t> </a:t>
            </a:r>
            <a:r>
              <a:rPr lang="pt-BR" dirty="0" err="1" smtClean="0"/>
              <a:t>value</a:t>
            </a:r>
            <a:r>
              <a:rPr lang="pt-BR" dirty="0" smtClean="0"/>
              <a:t>="Livro 03"&gt;Livro 03&lt;/</a:t>
            </a:r>
            <a:r>
              <a:rPr lang="pt-BR" dirty="0" err="1" smtClean="0"/>
              <a:t>option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	&lt;</a:t>
            </a:r>
            <a:r>
              <a:rPr lang="pt-BR" dirty="0" err="1" smtClean="0"/>
              <a:t>option</a:t>
            </a:r>
            <a:r>
              <a:rPr lang="pt-BR" dirty="0" smtClean="0"/>
              <a:t> </a:t>
            </a:r>
            <a:r>
              <a:rPr lang="pt-BR" dirty="0" err="1" smtClean="0"/>
              <a:t>value</a:t>
            </a:r>
            <a:r>
              <a:rPr lang="pt-BR" dirty="0" smtClean="0"/>
              <a:t>="Livro 04"&gt;Livro 04&lt;/</a:t>
            </a:r>
            <a:r>
              <a:rPr lang="pt-BR" dirty="0" err="1" smtClean="0"/>
              <a:t>option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 &lt;/</a:t>
            </a:r>
            <a:r>
              <a:rPr lang="pt-BR" dirty="0" err="1" smtClean="0"/>
              <a:t>select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 &lt;/</a:t>
            </a:r>
            <a:r>
              <a:rPr lang="pt-BR" dirty="0" err="1" smtClean="0"/>
              <a:t>td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  &lt;/</a:t>
            </a:r>
            <a:r>
              <a:rPr lang="pt-BR" dirty="0" err="1" smtClean="0"/>
              <a:t>tr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  &lt;</a:t>
            </a:r>
            <a:r>
              <a:rPr lang="pt-BR" dirty="0" err="1" smtClean="0"/>
              <a:t>tr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    &lt;</a:t>
            </a:r>
            <a:r>
              <a:rPr lang="pt-BR" dirty="0" err="1" smtClean="0"/>
              <a:t>th</a:t>
            </a:r>
            <a:r>
              <a:rPr lang="pt-BR" dirty="0" smtClean="0"/>
              <a:t>&gt;Forma de pagamento:&lt;/</a:t>
            </a:r>
            <a:r>
              <a:rPr lang="pt-BR" dirty="0" err="1" smtClean="0"/>
              <a:t>th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    &lt;</a:t>
            </a:r>
            <a:r>
              <a:rPr lang="pt-BR" dirty="0" err="1" smtClean="0"/>
              <a:t>td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 &lt;input </a:t>
            </a:r>
            <a:r>
              <a:rPr lang="pt-BR" dirty="0" err="1" smtClean="0"/>
              <a:t>name</a:t>
            </a:r>
            <a:r>
              <a:rPr lang="pt-BR" dirty="0" smtClean="0"/>
              <a:t>="</a:t>
            </a:r>
            <a:r>
              <a:rPr lang="pt-BR" dirty="0" err="1" smtClean="0"/>
              <a:t>formaPagamento</a:t>
            </a:r>
            <a:r>
              <a:rPr lang="pt-BR" dirty="0" smtClean="0"/>
              <a:t>" </a:t>
            </a:r>
            <a:r>
              <a:rPr lang="pt-BR" dirty="0" err="1" smtClean="0"/>
              <a:t>type</a:t>
            </a:r>
            <a:r>
              <a:rPr lang="pt-BR" dirty="0" smtClean="0"/>
              <a:t>="radio" </a:t>
            </a:r>
            <a:r>
              <a:rPr lang="pt-BR" dirty="0" err="1" smtClean="0"/>
              <a:t>value</a:t>
            </a:r>
            <a:r>
              <a:rPr lang="pt-BR" dirty="0" smtClean="0"/>
              <a:t>="</a:t>
            </a:r>
            <a:r>
              <a:rPr lang="pt-BR" dirty="0" err="1" smtClean="0"/>
              <a:t>cartao</a:t>
            </a:r>
            <a:r>
              <a:rPr lang="pt-BR" dirty="0" smtClean="0"/>
              <a:t>"&gt;Cartão de crédito</a:t>
            </a:r>
          </a:p>
          <a:p>
            <a:r>
              <a:rPr lang="pt-BR" dirty="0" smtClean="0"/>
              <a:t>		 &lt;</a:t>
            </a:r>
            <a:r>
              <a:rPr lang="pt-BR" dirty="0" err="1" smtClean="0"/>
              <a:t>br</a:t>
            </a:r>
            <a:r>
              <a:rPr lang="pt-BR" dirty="0" smtClean="0"/>
              <a:t>&gt;&lt;input </a:t>
            </a:r>
            <a:r>
              <a:rPr lang="pt-BR" dirty="0" err="1" smtClean="0"/>
              <a:t>name</a:t>
            </a:r>
            <a:r>
              <a:rPr lang="pt-BR" dirty="0" smtClean="0"/>
              <a:t>="</a:t>
            </a:r>
            <a:r>
              <a:rPr lang="pt-BR" dirty="0" err="1" smtClean="0"/>
              <a:t>formaPagamento</a:t>
            </a:r>
            <a:r>
              <a:rPr lang="pt-BR" dirty="0" smtClean="0"/>
              <a:t>" </a:t>
            </a:r>
            <a:r>
              <a:rPr lang="pt-BR" dirty="0" err="1" smtClean="0"/>
              <a:t>type</a:t>
            </a:r>
            <a:r>
              <a:rPr lang="pt-BR" dirty="0" smtClean="0"/>
              <a:t>="radio" </a:t>
            </a:r>
            <a:r>
              <a:rPr lang="pt-BR" dirty="0" err="1" smtClean="0"/>
              <a:t>value</a:t>
            </a:r>
            <a:r>
              <a:rPr lang="pt-BR" dirty="0" smtClean="0"/>
              <a:t>="boleto"&gt;Boleto bancário</a:t>
            </a:r>
          </a:p>
          <a:p>
            <a:r>
              <a:rPr lang="pt-BR" dirty="0" smtClean="0"/>
              <a:t>	 &lt;/</a:t>
            </a:r>
            <a:r>
              <a:rPr lang="pt-BR" dirty="0" err="1" smtClean="0"/>
              <a:t>td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  &lt;/</a:t>
            </a:r>
            <a:r>
              <a:rPr lang="pt-BR" dirty="0" err="1" smtClean="0"/>
              <a:t>tr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  &lt;</a:t>
            </a:r>
            <a:r>
              <a:rPr lang="pt-BR" dirty="0" err="1" smtClean="0"/>
              <a:t>tr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    &lt;</a:t>
            </a:r>
            <a:r>
              <a:rPr lang="pt-BR" dirty="0" err="1" smtClean="0"/>
              <a:t>th</a:t>
            </a:r>
            <a:r>
              <a:rPr lang="pt-BR" dirty="0" smtClean="0"/>
              <a:t>&gt;Como você conheceu nosso site?&lt;/</a:t>
            </a:r>
            <a:r>
              <a:rPr lang="pt-BR" dirty="0" err="1" smtClean="0"/>
              <a:t>th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    &lt;</a:t>
            </a:r>
            <a:r>
              <a:rPr lang="pt-BR" dirty="0" err="1" smtClean="0"/>
              <a:t>td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 &lt;input </a:t>
            </a:r>
            <a:r>
              <a:rPr lang="pt-BR" dirty="0" err="1" smtClean="0"/>
              <a:t>name</a:t>
            </a:r>
            <a:r>
              <a:rPr lang="pt-BR" dirty="0" smtClean="0"/>
              <a:t>="</a:t>
            </a:r>
            <a:r>
              <a:rPr lang="pt-BR" dirty="0" err="1" smtClean="0"/>
              <a:t>checkConheceuSite</a:t>
            </a:r>
            <a:r>
              <a:rPr lang="pt-BR" dirty="0" smtClean="0"/>
              <a:t>"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checkbox</a:t>
            </a:r>
            <a:r>
              <a:rPr lang="pt-BR" dirty="0" smtClean="0"/>
              <a:t>" </a:t>
            </a:r>
            <a:r>
              <a:rPr lang="pt-BR" dirty="0" err="1" smtClean="0"/>
              <a:t>value</a:t>
            </a:r>
            <a:r>
              <a:rPr lang="pt-BR" dirty="0" smtClean="0"/>
              <a:t>="internet"&gt;Ferramentas de busca</a:t>
            </a:r>
          </a:p>
          <a:p>
            <a:r>
              <a:rPr lang="pt-BR" dirty="0" smtClean="0"/>
              <a:t>		 &lt;</a:t>
            </a:r>
            <a:r>
              <a:rPr lang="pt-BR" dirty="0" err="1" smtClean="0"/>
              <a:t>br</a:t>
            </a:r>
            <a:r>
              <a:rPr lang="pt-BR" dirty="0" smtClean="0"/>
              <a:t>&gt;&lt;input </a:t>
            </a:r>
            <a:r>
              <a:rPr lang="pt-BR" dirty="0" err="1" smtClean="0"/>
              <a:t>name</a:t>
            </a:r>
            <a:r>
              <a:rPr lang="pt-BR" dirty="0" smtClean="0"/>
              <a:t>="</a:t>
            </a:r>
            <a:r>
              <a:rPr lang="pt-BR" dirty="0" err="1" smtClean="0"/>
              <a:t>checkConheceuSite</a:t>
            </a:r>
            <a:r>
              <a:rPr lang="pt-BR" dirty="0" smtClean="0"/>
              <a:t>"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checkbox</a:t>
            </a:r>
            <a:r>
              <a:rPr lang="pt-BR" dirty="0" smtClean="0"/>
              <a:t>" </a:t>
            </a:r>
            <a:r>
              <a:rPr lang="pt-BR" dirty="0" err="1" smtClean="0"/>
              <a:t>value</a:t>
            </a:r>
            <a:r>
              <a:rPr lang="pt-BR" dirty="0" smtClean="0"/>
              <a:t>="panfleto"&gt;Panfletos</a:t>
            </a:r>
          </a:p>
          <a:p>
            <a:r>
              <a:rPr lang="pt-BR" dirty="0" smtClean="0"/>
              <a:t>	 &lt;/</a:t>
            </a:r>
            <a:r>
              <a:rPr lang="pt-BR" dirty="0" err="1" smtClean="0"/>
              <a:t>td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  &lt;/</a:t>
            </a:r>
            <a:r>
              <a:rPr lang="pt-BR" dirty="0" err="1" smtClean="0"/>
              <a:t>tr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  &lt;</a:t>
            </a:r>
            <a:r>
              <a:rPr lang="pt-BR" dirty="0" err="1" smtClean="0"/>
              <a:t>tr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    &lt;</a:t>
            </a:r>
            <a:r>
              <a:rPr lang="pt-BR" dirty="0" err="1" smtClean="0"/>
              <a:t>th</a:t>
            </a:r>
            <a:r>
              <a:rPr lang="pt-BR" dirty="0" smtClean="0"/>
              <a:t>&gt;Enviar para:&lt;/</a:t>
            </a:r>
            <a:r>
              <a:rPr lang="pt-BR" dirty="0" err="1" smtClean="0"/>
              <a:t>th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    &lt;</a:t>
            </a:r>
            <a:r>
              <a:rPr lang="pt-BR" dirty="0" err="1" smtClean="0"/>
              <a:t>td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</a:t>
            </a:r>
            <a:r>
              <a:rPr lang="pt-BR" dirty="0" err="1" smtClean="0"/>
              <a:t>table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  &lt;</a:t>
            </a:r>
            <a:r>
              <a:rPr lang="pt-BR" dirty="0" err="1" smtClean="0"/>
              <a:t>tr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	 &lt;</a:t>
            </a:r>
            <a:r>
              <a:rPr lang="pt-BR" dirty="0" err="1" smtClean="0"/>
              <a:t>th</a:t>
            </a:r>
            <a:r>
              <a:rPr lang="pt-BR" dirty="0" smtClean="0"/>
              <a:t>&gt;Nome:&lt;/</a:t>
            </a:r>
            <a:r>
              <a:rPr lang="pt-BR" dirty="0" err="1" smtClean="0"/>
              <a:t>th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	 &lt;</a:t>
            </a:r>
            <a:r>
              <a:rPr lang="pt-BR" dirty="0" err="1" smtClean="0"/>
              <a:t>td</a:t>
            </a:r>
            <a:r>
              <a:rPr lang="pt-BR" dirty="0" smtClean="0"/>
              <a:t>&gt;&lt;input id="Nome"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" </a:t>
            </a:r>
            <a:r>
              <a:rPr lang="pt-BR" dirty="0" err="1" smtClean="0"/>
              <a:t>size</a:t>
            </a:r>
            <a:r>
              <a:rPr lang="pt-BR" dirty="0" smtClean="0"/>
              <a:t>="40" </a:t>
            </a:r>
            <a:r>
              <a:rPr lang="pt-BR" dirty="0" err="1" smtClean="0"/>
              <a:t>maxlength</a:t>
            </a:r>
            <a:r>
              <a:rPr lang="pt-BR" dirty="0" smtClean="0"/>
              <a:t>="30"&gt;&lt;/</a:t>
            </a:r>
            <a:r>
              <a:rPr lang="pt-BR" dirty="0" err="1" smtClean="0"/>
              <a:t>td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  &lt;/</a:t>
            </a:r>
            <a:r>
              <a:rPr lang="pt-BR" dirty="0" err="1" smtClean="0"/>
              <a:t>tr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  &lt;</a:t>
            </a:r>
            <a:r>
              <a:rPr lang="pt-BR" dirty="0" err="1" smtClean="0"/>
              <a:t>tr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	 &lt;</a:t>
            </a:r>
            <a:r>
              <a:rPr lang="pt-BR" dirty="0" err="1" smtClean="0"/>
              <a:t>th</a:t>
            </a:r>
            <a:r>
              <a:rPr lang="pt-BR" dirty="0" smtClean="0"/>
              <a:t>&gt;Endereço:&lt;/</a:t>
            </a:r>
            <a:r>
              <a:rPr lang="pt-BR" dirty="0" err="1" smtClean="0"/>
              <a:t>th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	 &lt;</a:t>
            </a:r>
            <a:r>
              <a:rPr lang="pt-BR" dirty="0" err="1" smtClean="0"/>
              <a:t>td</a:t>
            </a:r>
            <a:r>
              <a:rPr lang="pt-BR" dirty="0" smtClean="0"/>
              <a:t>&gt;&lt;input id="</a:t>
            </a:r>
            <a:r>
              <a:rPr lang="pt-BR" dirty="0" err="1" smtClean="0"/>
              <a:t>Endereco</a:t>
            </a:r>
            <a:r>
              <a:rPr lang="pt-BR" dirty="0" smtClean="0"/>
              <a:t>"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" </a:t>
            </a:r>
            <a:r>
              <a:rPr lang="pt-BR" dirty="0" err="1" smtClean="0"/>
              <a:t>size</a:t>
            </a:r>
            <a:r>
              <a:rPr lang="pt-BR" dirty="0" smtClean="0"/>
              <a:t>="40" </a:t>
            </a:r>
            <a:r>
              <a:rPr lang="pt-BR" dirty="0" err="1" smtClean="0"/>
              <a:t>maxlength</a:t>
            </a:r>
            <a:r>
              <a:rPr lang="pt-BR" dirty="0" smtClean="0"/>
              <a:t>="30"&gt;&lt;/</a:t>
            </a:r>
            <a:r>
              <a:rPr lang="pt-BR" dirty="0" err="1" smtClean="0"/>
              <a:t>td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  &lt;/</a:t>
            </a:r>
            <a:r>
              <a:rPr lang="pt-BR" dirty="0" err="1" smtClean="0"/>
              <a:t>tr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  &lt;</a:t>
            </a:r>
            <a:r>
              <a:rPr lang="pt-BR" dirty="0" err="1" smtClean="0"/>
              <a:t>tr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	 &lt;</a:t>
            </a:r>
            <a:r>
              <a:rPr lang="pt-BR" dirty="0" err="1" smtClean="0"/>
              <a:t>th</a:t>
            </a:r>
            <a:r>
              <a:rPr lang="pt-BR" dirty="0" smtClean="0"/>
              <a:t>&gt;Cidade:&lt;/</a:t>
            </a:r>
            <a:r>
              <a:rPr lang="pt-BR" dirty="0" err="1" smtClean="0"/>
              <a:t>th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	 &lt;</a:t>
            </a:r>
            <a:r>
              <a:rPr lang="pt-BR" dirty="0" err="1" smtClean="0"/>
              <a:t>td</a:t>
            </a:r>
            <a:r>
              <a:rPr lang="pt-BR" dirty="0" smtClean="0"/>
              <a:t>&gt;&lt;input id="Cidade"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" </a:t>
            </a:r>
            <a:r>
              <a:rPr lang="pt-BR" dirty="0" err="1" smtClean="0"/>
              <a:t>size</a:t>
            </a:r>
            <a:r>
              <a:rPr lang="pt-BR" dirty="0" smtClean="0"/>
              <a:t>="40" </a:t>
            </a:r>
            <a:r>
              <a:rPr lang="pt-BR" dirty="0" err="1" smtClean="0"/>
              <a:t>maxlength</a:t>
            </a:r>
            <a:r>
              <a:rPr lang="pt-BR" dirty="0" smtClean="0"/>
              <a:t>="30"&gt;&lt;/</a:t>
            </a:r>
            <a:r>
              <a:rPr lang="pt-BR" dirty="0" err="1" smtClean="0"/>
              <a:t>td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  &lt;/</a:t>
            </a:r>
            <a:r>
              <a:rPr lang="pt-BR" dirty="0" err="1" smtClean="0"/>
              <a:t>tr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  &lt;</a:t>
            </a:r>
            <a:r>
              <a:rPr lang="pt-BR" dirty="0" err="1" smtClean="0"/>
              <a:t>tr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	 &lt;</a:t>
            </a:r>
            <a:r>
              <a:rPr lang="pt-BR" dirty="0" err="1" smtClean="0"/>
              <a:t>th</a:t>
            </a:r>
            <a:r>
              <a:rPr lang="pt-BR" dirty="0" smtClean="0"/>
              <a:t>&gt;Estado:&lt;/</a:t>
            </a:r>
            <a:r>
              <a:rPr lang="pt-BR" dirty="0" err="1" smtClean="0"/>
              <a:t>th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	 &lt;</a:t>
            </a:r>
            <a:r>
              <a:rPr lang="pt-BR" dirty="0" err="1" smtClean="0"/>
              <a:t>td</a:t>
            </a:r>
            <a:r>
              <a:rPr lang="pt-BR" dirty="0" smtClean="0"/>
              <a:t>&gt;&lt;input id="Estado"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" </a:t>
            </a:r>
            <a:r>
              <a:rPr lang="pt-BR" dirty="0" err="1" smtClean="0"/>
              <a:t>size</a:t>
            </a:r>
            <a:r>
              <a:rPr lang="pt-BR" dirty="0" smtClean="0"/>
              <a:t>="40" </a:t>
            </a:r>
            <a:r>
              <a:rPr lang="pt-BR" dirty="0" err="1" smtClean="0"/>
              <a:t>maxlength</a:t>
            </a:r>
            <a:r>
              <a:rPr lang="pt-BR" dirty="0" smtClean="0"/>
              <a:t>="30"&gt;&lt;/</a:t>
            </a:r>
            <a:r>
              <a:rPr lang="pt-BR" dirty="0" err="1" smtClean="0"/>
              <a:t>td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  &lt;/</a:t>
            </a:r>
            <a:r>
              <a:rPr lang="pt-BR" dirty="0" err="1" smtClean="0"/>
              <a:t>tr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  &lt;</a:t>
            </a:r>
            <a:r>
              <a:rPr lang="pt-BR" dirty="0" err="1" smtClean="0"/>
              <a:t>tr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	 &lt;</a:t>
            </a:r>
            <a:r>
              <a:rPr lang="pt-BR" dirty="0" err="1" smtClean="0"/>
              <a:t>th</a:t>
            </a:r>
            <a:r>
              <a:rPr lang="pt-BR" dirty="0" smtClean="0"/>
              <a:t>&gt;CEP:&lt;/</a:t>
            </a:r>
            <a:r>
              <a:rPr lang="pt-BR" dirty="0" err="1" smtClean="0"/>
              <a:t>th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	 &lt;</a:t>
            </a:r>
            <a:r>
              <a:rPr lang="pt-BR" dirty="0" err="1" smtClean="0"/>
              <a:t>td</a:t>
            </a:r>
            <a:r>
              <a:rPr lang="pt-BR" dirty="0" smtClean="0"/>
              <a:t>&gt;&lt;input id="CEP"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" </a:t>
            </a:r>
            <a:r>
              <a:rPr lang="pt-BR" dirty="0" err="1" smtClean="0"/>
              <a:t>size</a:t>
            </a:r>
            <a:r>
              <a:rPr lang="pt-BR" dirty="0" smtClean="0"/>
              <a:t>="40" </a:t>
            </a:r>
            <a:r>
              <a:rPr lang="pt-BR" dirty="0" err="1" smtClean="0"/>
              <a:t>maxlength</a:t>
            </a:r>
            <a:r>
              <a:rPr lang="pt-BR" dirty="0" smtClean="0"/>
              <a:t>="30"&gt;&lt;/</a:t>
            </a:r>
            <a:r>
              <a:rPr lang="pt-BR" dirty="0" err="1" smtClean="0"/>
              <a:t>td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  &lt;/</a:t>
            </a:r>
            <a:r>
              <a:rPr lang="pt-BR" dirty="0" err="1" smtClean="0"/>
              <a:t>tr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&lt;/</a:t>
            </a:r>
            <a:r>
              <a:rPr lang="pt-BR" dirty="0" err="1" smtClean="0"/>
              <a:t>table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 &lt;/</a:t>
            </a:r>
            <a:r>
              <a:rPr lang="pt-BR" dirty="0" err="1" smtClean="0"/>
              <a:t>td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  &lt;/</a:t>
            </a:r>
            <a:r>
              <a:rPr lang="pt-BR" dirty="0" err="1" smtClean="0"/>
              <a:t>tr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  &lt;</a:t>
            </a:r>
            <a:r>
              <a:rPr lang="pt-BR" dirty="0" err="1" smtClean="0"/>
              <a:t>tr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    &lt;</a:t>
            </a:r>
            <a:r>
              <a:rPr lang="pt-BR" dirty="0" err="1" smtClean="0"/>
              <a:t>th</a:t>
            </a:r>
            <a:r>
              <a:rPr lang="pt-BR" dirty="0" smtClean="0"/>
              <a:t>&gt;Observações:&lt;/</a:t>
            </a:r>
            <a:r>
              <a:rPr lang="pt-BR" dirty="0" err="1" smtClean="0"/>
              <a:t>th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    &lt;</a:t>
            </a:r>
            <a:r>
              <a:rPr lang="pt-BR" dirty="0" err="1" smtClean="0"/>
              <a:t>td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 	&lt;</a:t>
            </a:r>
            <a:r>
              <a:rPr lang="pt-BR" dirty="0" err="1" smtClean="0"/>
              <a:t>textarea</a:t>
            </a:r>
            <a:r>
              <a:rPr lang="pt-BR" dirty="0" smtClean="0"/>
              <a:t> id="</a:t>
            </a:r>
            <a:r>
              <a:rPr lang="pt-BR" dirty="0" err="1" smtClean="0"/>
              <a:t>observacoes</a:t>
            </a:r>
            <a:r>
              <a:rPr lang="pt-BR" dirty="0" smtClean="0"/>
              <a:t>" </a:t>
            </a:r>
            <a:r>
              <a:rPr lang="pt-BR" dirty="0" err="1" smtClean="0"/>
              <a:t>cols</a:t>
            </a:r>
            <a:r>
              <a:rPr lang="pt-BR" dirty="0" smtClean="0"/>
              <a:t>="60" </a:t>
            </a:r>
            <a:r>
              <a:rPr lang="pt-BR" dirty="0" err="1" smtClean="0"/>
              <a:t>rows</a:t>
            </a:r>
            <a:r>
              <a:rPr lang="pt-BR" dirty="0" smtClean="0"/>
              <a:t>="4"&gt;&lt;/</a:t>
            </a:r>
            <a:r>
              <a:rPr lang="pt-BR" dirty="0" err="1" smtClean="0"/>
              <a:t>textarea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 &lt;/</a:t>
            </a:r>
            <a:r>
              <a:rPr lang="pt-BR" dirty="0" err="1" smtClean="0"/>
              <a:t>td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  &lt;/</a:t>
            </a:r>
            <a:r>
              <a:rPr lang="pt-BR" dirty="0" err="1" smtClean="0"/>
              <a:t>tr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  &lt;</a:t>
            </a:r>
            <a:r>
              <a:rPr lang="pt-BR" dirty="0" err="1" smtClean="0"/>
              <a:t>tr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    &lt;</a:t>
            </a:r>
            <a:r>
              <a:rPr lang="pt-BR" dirty="0" err="1" smtClean="0"/>
              <a:t>td</a:t>
            </a:r>
            <a:r>
              <a:rPr lang="pt-BR" dirty="0" smtClean="0"/>
              <a:t> </a:t>
            </a:r>
            <a:r>
              <a:rPr lang="pt-BR" dirty="0" err="1" smtClean="0"/>
              <a:t>colspan</a:t>
            </a:r>
            <a:r>
              <a:rPr lang="pt-BR" dirty="0" smtClean="0"/>
              <a:t>="2" style="</a:t>
            </a:r>
            <a:r>
              <a:rPr lang="pt-BR" dirty="0" err="1" smtClean="0"/>
              <a:t>text-align</a:t>
            </a:r>
            <a:r>
              <a:rPr lang="pt-BR" dirty="0" smtClean="0"/>
              <a:t>:</a:t>
            </a:r>
            <a:r>
              <a:rPr lang="pt-BR" dirty="0" err="1" smtClean="0"/>
              <a:t>center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	 	&lt;input </a:t>
            </a:r>
            <a:r>
              <a:rPr lang="pt-BR" dirty="0" err="1" smtClean="0"/>
              <a:t>type</a:t>
            </a:r>
            <a:r>
              <a:rPr lang="pt-BR" dirty="0" smtClean="0"/>
              <a:t>=“</a:t>
            </a:r>
            <a:r>
              <a:rPr lang="pt-BR" dirty="0" err="1" smtClean="0"/>
              <a:t>submit</a:t>
            </a:r>
            <a:r>
              <a:rPr lang="pt-BR" dirty="0" smtClean="0"/>
              <a:t>" </a:t>
            </a:r>
            <a:r>
              <a:rPr lang="pt-BR" u="sng" dirty="0" err="1" smtClean="0"/>
              <a:t>value</a:t>
            </a:r>
            <a:r>
              <a:rPr lang="pt-BR" dirty="0" smtClean="0"/>
              <a:t>="Cadastrar" </a:t>
            </a:r>
            <a:r>
              <a:rPr lang="pt-BR" dirty="0" err="1" smtClean="0"/>
              <a:t>class</a:t>
            </a:r>
            <a:r>
              <a:rPr lang="pt-BR" dirty="0" smtClean="0"/>
              <a:t>="</a:t>
            </a:r>
            <a:r>
              <a:rPr lang="pt-BR" dirty="0" err="1" smtClean="0"/>
              <a:t>botao</a:t>
            </a:r>
            <a:r>
              <a:rPr lang="pt-BR" dirty="0" smtClean="0"/>
              <a:t>”&gt;</a:t>
            </a:r>
          </a:p>
          <a:p>
            <a:r>
              <a:rPr lang="pt-BR" dirty="0" smtClean="0"/>
              <a:t>	 &lt;/</a:t>
            </a:r>
            <a:r>
              <a:rPr lang="pt-BR" dirty="0" err="1" smtClean="0"/>
              <a:t>th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  &lt;/</a:t>
            </a:r>
            <a:r>
              <a:rPr lang="pt-BR" dirty="0" err="1" smtClean="0"/>
              <a:t>tr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table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form</a:t>
            </a:r>
            <a:r>
              <a:rPr lang="pt-BR" dirty="0" smtClean="0"/>
              <a:t>&gt;</a:t>
            </a:r>
          </a:p>
          <a:p>
            <a:endParaRPr lang="pt-BR" dirty="0" smtClean="0"/>
          </a:p>
          <a:p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endParaRPr lang="pt-BR" dirty="0" smtClean="0"/>
          </a:p>
          <a:p>
            <a:r>
              <a:rPr lang="pt-BR" dirty="0" smtClean="0"/>
              <a:t>****************************************************************************************************************</a:t>
            </a:r>
          </a:p>
          <a:p>
            <a:r>
              <a:rPr lang="pt-BR" dirty="0" smtClean="0"/>
              <a:t>				</a:t>
            </a:r>
            <a:r>
              <a:rPr lang="pt-BR" dirty="0" err="1" smtClean="0"/>
              <a:t>formulario</a:t>
            </a:r>
            <a:r>
              <a:rPr lang="pt-BR" dirty="0" smtClean="0"/>
              <a:t>.</a:t>
            </a:r>
            <a:r>
              <a:rPr lang="pt-BR" dirty="0" err="1" smtClean="0"/>
              <a:t>css</a:t>
            </a:r>
            <a:endParaRPr lang="pt-B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****************************************************************************************************************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 smtClean="0"/>
              <a:t>table</a:t>
            </a:r>
            <a:r>
              <a:rPr lang="pt-BR" dirty="0" smtClean="0"/>
              <a:t>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</a:t>
            </a:r>
            <a:r>
              <a:rPr lang="pt-BR" dirty="0" err="1" smtClean="0"/>
              <a:t>border</a:t>
            </a:r>
            <a:r>
              <a:rPr lang="pt-BR" dirty="0" smtClean="0"/>
              <a:t>: 10px </a:t>
            </a:r>
            <a:r>
              <a:rPr lang="pt-BR" dirty="0" err="1" smtClean="0"/>
              <a:t>solid</a:t>
            </a:r>
            <a:r>
              <a:rPr lang="pt-BR" dirty="0" smtClean="0"/>
              <a:t> #666666;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</a:t>
            </a:r>
            <a:r>
              <a:rPr lang="pt-BR" dirty="0" err="1" smtClean="0"/>
              <a:t>margin</a:t>
            </a:r>
            <a:r>
              <a:rPr lang="pt-BR" dirty="0" smtClean="0"/>
              <a:t>:auto;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</a:t>
            </a:r>
            <a:r>
              <a:rPr lang="pt-BR" dirty="0" err="1" smtClean="0"/>
              <a:t>width</a:t>
            </a:r>
            <a:r>
              <a:rPr lang="pt-BR" dirty="0" smtClean="0"/>
              <a:t>:750px;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</a:t>
            </a:r>
            <a:r>
              <a:rPr lang="pt-BR" dirty="0" err="1" smtClean="0"/>
              <a:t>background-color</a:t>
            </a:r>
            <a:r>
              <a:rPr lang="pt-BR" dirty="0" smtClean="0"/>
              <a:t>:#CCCCCC;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</a:t>
            </a:r>
            <a:r>
              <a:rPr lang="pt-BR" dirty="0" err="1" smtClean="0"/>
              <a:t>font-family</a:t>
            </a:r>
            <a:r>
              <a:rPr lang="pt-BR" dirty="0" smtClean="0"/>
              <a:t>: </a:t>
            </a:r>
            <a:r>
              <a:rPr lang="pt-BR" dirty="0" err="1" smtClean="0"/>
              <a:t>verdana</a:t>
            </a:r>
            <a:r>
              <a:rPr lang="pt-BR" dirty="0" smtClean="0"/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</a:t>
            </a:r>
            <a:r>
              <a:rPr lang="pt-BR" dirty="0" err="1" smtClean="0"/>
              <a:t>font-size</a:t>
            </a:r>
            <a:r>
              <a:rPr lang="pt-BR" dirty="0" smtClean="0"/>
              <a:t>: 11px;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</a:t>
            </a:r>
            <a:r>
              <a:rPr lang="pt-BR" dirty="0" err="1" smtClean="0"/>
              <a:t>padding</a:t>
            </a:r>
            <a:r>
              <a:rPr lang="pt-BR" dirty="0" smtClean="0"/>
              <a:t>:20px;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 smtClean="0"/>
              <a:t>table</a:t>
            </a:r>
            <a:r>
              <a:rPr lang="pt-BR" dirty="0" smtClean="0"/>
              <a:t> </a:t>
            </a:r>
            <a:r>
              <a:rPr lang="pt-BR" dirty="0" err="1" smtClean="0"/>
              <a:t>caption</a:t>
            </a:r>
            <a:r>
              <a:rPr lang="pt-BR" dirty="0" smtClean="0"/>
              <a:t>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</a:t>
            </a:r>
            <a:r>
              <a:rPr lang="pt-BR" dirty="0" err="1" smtClean="0"/>
              <a:t>font-size</a:t>
            </a:r>
            <a:r>
              <a:rPr lang="pt-BR" dirty="0" smtClean="0"/>
              <a:t>:small;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</a:t>
            </a:r>
            <a:r>
              <a:rPr lang="pt-BR" dirty="0" err="1" smtClean="0"/>
              <a:t>font-weight</a:t>
            </a:r>
            <a:r>
              <a:rPr lang="pt-BR" dirty="0" smtClean="0"/>
              <a:t>:</a:t>
            </a:r>
            <a:r>
              <a:rPr lang="pt-BR" dirty="0" err="1" smtClean="0"/>
              <a:t>bolder</a:t>
            </a:r>
            <a:r>
              <a:rPr lang="pt-BR" dirty="0" smtClean="0"/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</a:t>
            </a:r>
            <a:r>
              <a:rPr lang="pt-BR" dirty="0" err="1" smtClean="0"/>
              <a:t>padding-bottom</a:t>
            </a:r>
            <a:r>
              <a:rPr lang="pt-BR" dirty="0" smtClean="0"/>
              <a:t>:10px;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</a:t>
            </a:r>
            <a:r>
              <a:rPr lang="pt-BR" dirty="0" err="1" smtClean="0"/>
              <a:t>letter-spacing</a:t>
            </a:r>
            <a:r>
              <a:rPr lang="pt-BR" dirty="0" smtClean="0"/>
              <a:t>:2px;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</a:t>
            </a:r>
            <a:r>
              <a:rPr lang="pt-BR" dirty="0" err="1" smtClean="0"/>
              <a:t>word-spacing</a:t>
            </a:r>
            <a:r>
              <a:rPr lang="pt-BR" dirty="0" smtClean="0"/>
              <a:t>:5px;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</a:t>
            </a:r>
            <a:r>
              <a:rPr lang="pt-BR" dirty="0" err="1" smtClean="0"/>
              <a:t>text-transform</a:t>
            </a:r>
            <a:r>
              <a:rPr lang="pt-BR" dirty="0" smtClean="0"/>
              <a:t>:</a:t>
            </a:r>
            <a:r>
              <a:rPr lang="pt-BR" dirty="0" err="1" smtClean="0"/>
              <a:t>uppercase</a:t>
            </a:r>
            <a:r>
              <a:rPr lang="pt-BR" dirty="0" smtClean="0"/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 smtClean="0"/>
              <a:t>table</a:t>
            </a:r>
            <a:r>
              <a:rPr lang="pt-BR" dirty="0" smtClean="0"/>
              <a:t> </a:t>
            </a:r>
            <a:r>
              <a:rPr lang="pt-BR" dirty="0" err="1" smtClean="0"/>
              <a:t>th</a:t>
            </a:r>
            <a:r>
              <a:rPr lang="pt-BR" dirty="0" smtClean="0"/>
              <a:t>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</a:t>
            </a:r>
            <a:r>
              <a:rPr lang="pt-BR" dirty="0" err="1" smtClean="0"/>
              <a:t>text-align</a:t>
            </a:r>
            <a:r>
              <a:rPr lang="pt-BR" dirty="0" smtClean="0"/>
              <a:t>:</a:t>
            </a:r>
            <a:r>
              <a:rPr lang="pt-BR" dirty="0" err="1" smtClean="0"/>
              <a:t>right</a:t>
            </a:r>
            <a:r>
              <a:rPr lang="pt-BR" dirty="0" smtClean="0"/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</a:t>
            </a:r>
            <a:r>
              <a:rPr lang="pt-BR" dirty="0" err="1" smtClean="0"/>
              <a:t>font-weight</a:t>
            </a:r>
            <a:r>
              <a:rPr lang="pt-BR" dirty="0" smtClean="0"/>
              <a:t>:normal;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</a:t>
            </a:r>
            <a:r>
              <a:rPr lang="pt-BR" dirty="0" err="1" smtClean="0"/>
              <a:t>vertical-align</a:t>
            </a:r>
            <a:r>
              <a:rPr lang="pt-BR" dirty="0" smtClean="0"/>
              <a:t>:top;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 smtClean="0"/>
              <a:t>table</a:t>
            </a:r>
            <a:r>
              <a:rPr lang="pt-BR" dirty="0" smtClean="0"/>
              <a:t> </a:t>
            </a:r>
            <a:r>
              <a:rPr lang="pt-BR" dirty="0" err="1" smtClean="0"/>
              <a:t>td</a:t>
            </a:r>
            <a:r>
              <a:rPr lang="pt-BR" dirty="0" smtClean="0"/>
              <a:t>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</a:t>
            </a:r>
            <a:r>
              <a:rPr lang="pt-BR" dirty="0" err="1" smtClean="0"/>
              <a:t>padding-bottom</a:t>
            </a:r>
            <a:r>
              <a:rPr lang="pt-BR" dirty="0" smtClean="0"/>
              <a:t>:15px;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</a:t>
            </a:r>
            <a:r>
              <a:rPr lang="pt-BR" dirty="0" err="1" smtClean="0"/>
              <a:t>padding-left</a:t>
            </a:r>
            <a:r>
              <a:rPr lang="pt-BR" dirty="0" smtClean="0"/>
              <a:t>:20px;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 smtClean="0"/>
              <a:t>table</a:t>
            </a:r>
            <a:r>
              <a:rPr lang="pt-BR" dirty="0" smtClean="0"/>
              <a:t> </a:t>
            </a:r>
            <a:r>
              <a:rPr lang="pt-BR" dirty="0" err="1" smtClean="0"/>
              <a:t>table</a:t>
            </a:r>
            <a:r>
              <a:rPr lang="pt-BR" dirty="0" smtClean="0"/>
              <a:t>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</a:t>
            </a:r>
            <a:r>
              <a:rPr lang="pt-BR" dirty="0" err="1" smtClean="0"/>
              <a:t>width</a:t>
            </a:r>
            <a:r>
              <a:rPr lang="pt-BR" dirty="0" smtClean="0"/>
              <a:t>:300px;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</a:t>
            </a:r>
            <a:r>
              <a:rPr lang="pt-BR" dirty="0" err="1" smtClean="0"/>
              <a:t>margin-left</a:t>
            </a:r>
            <a:r>
              <a:rPr lang="pt-BR" dirty="0" smtClean="0"/>
              <a:t>:0px;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</a:t>
            </a:r>
            <a:r>
              <a:rPr lang="pt-BR" dirty="0" err="1" smtClean="0"/>
              <a:t>background-color</a:t>
            </a:r>
            <a:r>
              <a:rPr lang="pt-BR" dirty="0" smtClean="0"/>
              <a:t>:#999999;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</a:t>
            </a:r>
            <a:r>
              <a:rPr lang="pt-BR" dirty="0" err="1" smtClean="0"/>
              <a:t>border</a:t>
            </a:r>
            <a:r>
              <a:rPr lang="pt-BR" dirty="0" smtClean="0"/>
              <a:t>:</a:t>
            </a:r>
            <a:r>
              <a:rPr lang="pt-BR" dirty="0" err="1" smtClean="0"/>
              <a:t>none</a:t>
            </a:r>
            <a:r>
              <a:rPr lang="pt-BR" dirty="0" smtClean="0"/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</a:t>
            </a:r>
            <a:r>
              <a:rPr lang="pt-BR" dirty="0" err="1" smtClean="0"/>
              <a:t>padding</a:t>
            </a:r>
            <a:r>
              <a:rPr lang="pt-BR" dirty="0" smtClean="0"/>
              <a:t>:10px;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</a:t>
            </a:r>
            <a:r>
              <a:rPr lang="pt-BR" dirty="0" err="1" smtClean="0"/>
              <a:t>padding-right</a:t>
            </a:r>
            <a:r>
              <a:rPr lang="pt-BR" dirty="0" smtClean="0"/>
              <a:t>:20px;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</a:t>
            </a:r>
            <a:r>
              <a:rPr lang="pt-BR" dirty="0" err="1" smtClean="0"/>
              <a:t>border</a:t>
            </a:r>
            <a:r>
              <a:rPr lang="pt-BR" dirty="0" smtClean="0"/>
              <a:t>:#CCCCCC 1px </a:t>
            </a:r>
            <a:r>
              <a:rPr lang="pt-BR" dirty="0" err="1" smtClean="0"/>
              <a:t>dotted</a:t>
            </a:r>
            <a:r>
              <a:rPr lang="pt-BR" dirty="0" smtClean="0"/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input.</a:t>
            </a:r>
            <a:r>
              <a:rPr lang="pt-BR" dirty="0" err="1" smtClean="0"/>
              <a:t>botao</a:t>
            </a:r>
            <a:r>
              <a:rPr lang="pt-BR" dirty="0" smtClean="0"/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</a:t>
            </a:r>
            <a:r>
              <a:rPr lang="pt-BR" dirty="0" err="1" smtClean="0"/>
              <a:t>width</a:t>
            </a:r>
            <a:r>
              <a:rPr lang="pt-BR" dirty="0" smtClean="0"/>
              <a:t>:100px;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</a:t>
            </a:r>
            <a:r>
              <a:rPr lang="pt-BR" dirty="0" err="1" smtClean="0"/>
              <a:t>height</a:t>
            </a:r>
            <a:r>
              <a:rPr lang="pt-BR" dirty="0" smtClean="0"/>
              <a:t>:30px;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</a:t>
            </a:r>
            <a:r>
              <a:rPr lang="pt-BR" dirty="0" err="1" smtClean="0"/>
              <a:t>margin</a:t>
            </a:r>
            <a:r>
              <a:rPr lang="pt-BR" dirty="0" smtClean="0"/>
              <a:t>:auto;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</a:t>
            </a:r>
            <a:r>
              <a:rPr lang="pt-BR" dirty="0" err="1" smtClean="0"/>
              <a:t>font-family</a:t>
            </a:r>
            <a:r>
              <a:rPr lang="pt-BR" dirty="0" smtClean="0"/>
              <a:t>:</a:t>
            </a:r>
            <a:r>
              <a:rPr lang="pt-BR" dirty="0" err="1" smtClean="0"/>
              <a:t>Verdana</a:t>
            </a:r>
            <a:r>
              <a:rPr lang="pt-BR" dirty="0" smtClean="0"/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</a:t>
            </a:r>
            <a:r>
              <a:rPr lang="pt-BR" dirty="0" err="1" smtClean="0"/>
              <a:t>font-size</a:t>
            </a:r>
            <a:r>
              <a:rPr lang="pt-BR" dirty="0" smtClean="0"/>
              <a:t>:small;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</a:t>
            </a:r>
            <a:r>
              <a:rPr lang="pt-BR" dirty="0" err="1" smtClean="0"/>
              <a:t>background-color</a:t>
            </a:r>
            <a:r>
              <a:rPr lang="pt-BR" dirty="0" smtClean="0"/>
              <a:t>:#333333;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</a:t>
            </a:r>
            <a:r>
              <a:rPr lang="pt-BR" dirty="0" err="1" smtClean="0"/>
              <a:t>color</a:t>
            </a:r>
            <a:r>
              <a:rPr lang="pt-BR" dirty="0" smtClean="0"/>
              <a:t>:#CCCCCC;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</a:t>
            </a:r>
            <a:r>
              <a:rPr lang="pt-BR" dirty="0" err="1" smtClean="0"/>
              <a:t>font-weight</a:t>
            </a:r>
            <a:r>
              <a:rPr lang="pt-BR" dirty="0" smtClean="0"/>
              <a:t>:</a:t>
            </a:r>
            <a:r>
              <a:rPr lang="pt-BR" dirty="0" err="1" smtClean="0"/>
              <a:t>bolder</a:t>
            </a:r>
            <a:r>
              <a:rPr lang="pt-BR" dirty="0" smtClean="0"/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}</a:t>
            </a:r>
          </a:p>
          <a:p>
            <a:r>
              <a:rPr lang="pt-BR" dirty="0" smtClean="0"/>
              <a:t>****************************************************************************************************************</a:t>
            </a:r>
          </a:p>
          <a:p>
            <a:r>
              <a:rPr lang="pt-BR" dirty="0" smtClean="0"/>
              <a:t>				</a:t>
            </a:r>
            <a:r>
              <a:rPr lang="pt-BR" dirty="0" err="1" smtClean="0"/>
              <a:t>formulario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endParaRPr lang="pt-B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****************************************************************************************************************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validarCampos</a:t>
            </a:r>
            <a:r>
              <a:rPr lang="pt-BR" dirty="0" smtClean="0"/>
              <a:t>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 // Verifica se um livro foi selecionado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</a:t>
            </a:r>
            <a:r>
              <a:rPr lang="pt-BR" dirty="0" err="1" smtClean="0"/>
              <a:t>if</a:t>
            </a:r>
            <a:r>
              <a:rPr lang="pt-BR" dirty="0" smtClean="0"/>
              <a:t> (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getElementById</a:t>
            </a:r>
            <a:r>
              <a:rPr lang="pt-BR" dirty="0" smtClean="0"/>
              <a:t>("</a:t>
            </a:r>
            <a:r>
              <a:rPr lang="pt-BR" dirty="0" err="1" smtClean="0"/>
              <a:t>cbLivro</a:t>
            </a:r>
            <a:r>
              <a:rPr lang="pt-BR" dirty="0" smtClean="0"/>
              <a:t>").</a:t>
            </a:r>
            <a:r>
              <a:rPr lang="pt-BR" dirty="0" err="1" smtClean="0"/>
              <a:t>value</a:t>
            </a:r>
            <a:r>
              <a:rPr lang="pt-BR" dirty="0" smtClean="0"/>
              <a:t> == "Selecione")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	 </a:t>
            </a:r>
            <a:r>
              <a:rPr lang="pt-BR" dirty="0" err="1" smtClean="0"/>
              <a:t>alert</a:t>
            </a:r>
            <a:r>
              <a:rPr lang="pt-BR" dirty="0" smtClean="0"/>
              <a:t>("Livro não selecionado. Favor selecionar um livro.");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	 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 smtClean="0"/>
              <a:t>false</a:t>
            </a:r>
            <a:r>
              <a:rPr lang="pt-BR" dirty="0" smtClean="0"/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  // Verifica se alguma forma de pagamento foi selecionada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  </a:t>
            </a:r>
            <a:r>
              <a:rPr lang="pt-BR" dirty="0" err="1" smtClean="0"/>
              <a:t>if</a:t>
            </a:r>
            <a:r>
              <a:rPr lang="pt-BR" dirty="0" smtClean="0"/>
              <a:t> (!</a:t>
            </a:r>
            <a:r>
              <a:rPr lang="pt-BR" dirty="0" err="1" smtClean="0"/>
              <a:t>validarRadioCheckBox</a:t>
            </a:r>
            <a:r>
              <a:rPr lang="pt-BR" dirty="0" smtClean="0"/>
              <a:t>(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getElementsByName</a:t>
            </a:r>
            <a:r>
              <a:rPr lang="pt-BR" dirty="0" smtClean="0"/>
              <a:t>("</a:t>
            </a:r>
            <a:r>
              <a:rPr lang="pt-BR" dirty="0" err="1" smtClean="0"/>
              <a:t>formaPagamento</a:t>
            </a:r>
            <a:r>
              <a:rPr lang="pt-BR" dirty="0" smtClean="0"/>
              <a:t>")))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		</a:t>
            </a:r>
            <a:r>
              <a:rPr lang="pt-BR" dirty="0" err="1" smtClean="0"/>
              <a:t>alert</a:t>
            </a:r>
            <a:r>
              <a:rPr lang="pt-BR" dirty="0" smtClean="0"/>
              <a:t>("Forma de pagamento não selecionada. Favor selecioná-la.");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		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 smtClean="0"/>
              <a:t>false</a:t>
            </a:r>
            <a:r>
              <a:rPr lang="pt-BR" dirty="0" smtClean="0"/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	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  // Verifica se o usuário informou como conheceu o site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  </a:t>
            </a:r>
            <a:r>
              <a:rPr lang="pt-BR" dirty="0" err="1" smtClean="0"/>
              <a:t>if</a:t>
            </a:r>
            <a:r>
              <a:rPr lang="pt-BR" dirty="0" smtClean="0"/>
              <a:t> (!</a:t>
            </a:r>
            <a:r>
              <a:rPr lang="pt-BR" dirty="0" err="1" smtClean="0"/>
              <a:t>validarRadioCheckBox</a:t>
            </a:r>
            <a:r>
              <a:rPr lang="pt-BR" dirty="0" smtClean="0"/>
              <a:t>(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getElementsByName</a:t>
            </a:r>
            <a:r>
              <a:rPr lang="pt-BR" dirty="0" smtClean="0"/>
              <a:t>("</a:t>
            </a:r>
            <a:r>
              <a:rPr lang="pt-BR" dirty="0" err="1" smtClean="0"/>
              <a:t>checkConheceuSite</a:t>
            </a:r>
            <a:r>
              <a:rPr lang="pt-BR" dirty="0" smtClean="0"/>
              <a:t>")))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		</a:t>
            </a:r>
            <a:r>
              <a:rPr lang="pt-BR" dirty="0" err="1" smtClean="0"/>
              <a:t>alert</a:t>
            </a:r>
            <a:r>
              <a:rPr lang="pt-BR" dirty="0" smtClean="0"/>
              <a:t>("Como conheceu o site? Selecione a sua opção.");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		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 smtClean="0"/>
              <a:t>false</a:t>
            </a:r>
            <a:r>
              <a:rPr lang="pt-BR" dirty="0" smtClean="0"/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  // Verifica se os dados pessoais (nome, </a:t>
            </a:r>
            <a:r>
              <a:rPr lang="pt-BR" dirty="0" err="1" smtClean="0"/>
              <a:t>endereco</a:t>
            </a:r>
            <a:r>
              <a:rPr lang="pt-BR" dirty="0" smtClean="0"/>
              <a:t> ... e </a:t>
            </a:r>
            <a:r>
              <a:rPr lang="pt-BR" dirty="0" err="1" smtClean="0"/>
              <a:t>cep</a:t>
            </a:r>
            <a:r>
              <a:rPr lang="pt-BR" dirty="0" smtClean="0"/>
              <a:t>) foram preenchidos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  </a:t>
            </a:r>
            <a:r>
              <a:rPr lang="pt-BR" dirty="0" err="1" smtClean="0"/>
              <a:t>if</a:t>
            </a:r>
            <a:r>
              <a:rPr lang="pt-BR" dirty="0" smtClean="0"/>
              <a:t> (!</a:t>
            </a:r>
            <a:r>
              <a:rPr lang="pt-BR" dirty="0" err="1" smtClean="0"/>
              <a:t>validarDadosPessoais</a:t>
            </a:r>
            <a:r>
              <a:rPr lang="pt-BR" dirty="0" smtClean="0"/>
              <a:t>()) 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 smtClean="0"/>
              <a:t>false</a:t>
            </a:r>
            <a:r>
              <a:rPr lang="pt-BR" dirty="0" smtClean="0"/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  </a:t>
            </a:r>
            <a:r>
              <a:rPr lang="pt-BR" dirty="0" err="1" smtClean="0"/>
              <a:t>alert</a:t>
            </a:r>
            <a:r>
              <a:rPr lang="pt-BR" dirty="0" smtClean="0"/>
              <a:t>("Todos as informações foram preenchidas. OBRIGADO!!!");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  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 smtClean="0"/>
              <a:t>true</a:t>
            </a:r>
            <a:r>
              <a:rPr lang="pt-BR" dirty="0" smtClean="0"/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// Verifica se pelo menos uma opção foi selecionada em algum </a:t>
            </a:r>
            <a:r>
              <a:rPr lang="pt-BR" dirty="0" err="1" smtClean="0"/>
              <a:t>checkBox</a:t>
            </a:r>
            <a:r>
              <a:rPr lang="pt-BR" dirty="0" smtClean="0"/>
              <a:t> ou Radio Button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validarRadioCheckBox</a:t>
            </a:r>
            <a:r>
              <a:rPr lang="pt-BR" dirty="0" smtClean="0"/>
              <a:t>(</a:t>
            </a:r>
            <a:r>
              <a:rPr lang="pt-BR" dirty="0" err="1" smtClean="0"/>
              <a:t>idElemento</a:t>
            </a:r>
            <a:r>
              <a:rPr lang="pt-BR" dirty="0" smtClean="0"/>
              <a:t>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  var selecionado = </a:t>
            </a:r>
            <a:r>
              <a:rPr lang="pt-BR" dirty="0" err="1" smtClean="0"/>
              <a:t>false</a:t>
            </a:r>
            <a:r>
              <a:rPr lang="pt-BR" dirty="0" smtClean="0"/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  for (var i=0; i&lt;</a:t>
            </a:r>
            <a:r>
              <a:rPr lang="pt-BR" dirty="0" err="1" smtClean="0"/>
              <a:t>idElemento</a:t>
            </a:r>
            <a:r>
              <a:rPr lang="pt-BR" dirty="0" smtClean="0"/>
              <a:t>.</a:t>
            </a:r>
            <a:r>
              <a:rPr lang="pt-BR" dirty="0" err="1" smtClean="0"/>
              <a:t>length</a:t>
            </a:r>
            <a:r>
              <a:rPr lang="pt-BR" dirty="0" smtClean="0"/>
              <a:t>; i++)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		</a:t>
            </a:r>
            <a:r>
              <a:rPr lang="pt-BR" dirty="0" err="1" smtClean="0"/>
              <a:t>if</a:t>
            </a:r>
            <a:r>
              <a:rPr lang="pt-BR" dirty="0" smtClean="0"/>
              <a:t> (</a:t>
            </a:r>
            <a:r>
              <a:rPr lang="pt-BR" dirty="0" err="1" smtClean="0"/>
              <a:t>idElemento</a:t>
            </a:r>
            <a:r>
              <a:rPr lang="pt-BR" dirty="0" smtClean="0"/>
              <a:t>[i].</a:t>
            </a:r>
            <a:r>
              <a:rPr lang="pt-BR" dirty="0" err="1" smtClean="0"/>
              <a:t>checked</a:t>
            </a:r>
            <a:r>
              <a:rPr lang="pt-BR" dirty="0" smtClean="0"/>
              <a:t>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			 selecionado = </a:t>
            </a:r>
            <a:r>
              <a:rPr lang="pt-BR" dirty="0" err="1" smtClean="0"/>
              <a:t>true</a:t>
            </a:r>
            <a:r>
              <a:rPr lang="pt-BR" dirty="0" smtClean="0"/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			 </a:t>
            </a:r>
            <a:r>
              <a:rPr lang="pt-BR" dirty="0" err="1" smtClean="0"/>
              <a:t>break</a:t>
            </a:r>
            <a:r>
              <a:rPr lang="pt-BR" dirty="0" smtClean="0"/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		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  </a:t>
            </a:r>
            <a:r>
              <a:rPr lang="pt-BR" dirty="0" err="1" smtClean="0"/>
              <a:t>return</a:t>
            </a:r>
            <a:r>
              <a:rPr lang="pt-BR" dirty="0" smtClean="0"/>
              <a:t> selecionado;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// Verifica se os dados pessoais (nome, </a:t>
            </a:r>
            <a:r>
              <a:rPr lang="pt-BR" dirty="0" err="1" smtClean="0"/>
              <a:t>endereco</a:t>
            </a:r>
            <a:r>
              <a:rPr lang="pt-BR" dirty="0" smtClean="0"/>
              <a:t> ... e </a:t>
            </a:r>
            <a:r>
              <a:rPr lang="pt-BR" dirty="0" err="1" smtClean="0"/>
              <a:t>cep</a:t>
            </a:r>
            <a:r>
              <a:rPr lang="pt-BR" dirty="0" smtClean="0"/>
              <a:t>) forma preenchidos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validarDadosPessoais</a:t>
            </a:r>
            <a:r>
              <a:rPr lang="pt-BR" dirty="0" smtClean="0"/>
              <a:t>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 var </a:t>
            </a:r>
            <a:r>
              <a:rPr lang="pt-BR" dirty="0" err="1" smtClean="0"/>
              <a:t>dadosPessoais</a:t>
            </a:r>
            <a:r>
              <a:rPr lang="pt-BR" dirty="0" smtClean="0"/>
              <a:t> = 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getElementsByTagName</a:t>
            </a:r>
            <a:r>
              <a:rPr lang="pt-BR" dirty="0" smtClean="0"/>
              <a:t>("input");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 var validado = </a:t>
            </a:r>
            <a:r>
              <a:rPr lang="pt-BR" dirty="0" err="1" smtClean="0"/>
              <a:t>true</a:t>
            </a:r>
            <a:r>
              <a:rPr lang="pt-BR" dirty="0" smtClean="0"/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 for (var i=0; i&lt;</a:t>
            </a:r>
            <a:r>
              <a:rPr lang="pt-BR" dirty="0" err="1" smtClean="0"/>
              <a:t>dadosPessoais</a:t>
            </a:r>
            <a:r>
              <a:rPr lang="pt-BR" dirty="0" smtClean="0"/>
              <a:t>.</a:t>
            </a:r>
            <a:r>
              <a:rPr lang="pt-BR" dirty="0" err="1" smtClean="0"/>
              <a:t>length</a:t>
            </a:r>
            <a:r>
              <a:rPr lang="pt-BR" dirty="0" smtClean="0"/>
              <a:t>; i++)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	  </a:t>
            </a:r>
            <a:r>
              <a:rPr lang="pt-BR" dirty="0" err="1" smtClean="0"/>
              <a:t>if</a:t>
            </a:r>
            <a:r>
              <a:rPr lang="pt-BR" dirty="0" smtClean="0"/>
              <a:t> ((</a:t>
            </a:r>
            <a:r>
              <a:rPr lang="pt-BR" dirty="0" err="1" smtClean="0"/>
              <a:t>dadosPessoais</a:t>
            </a:r>
            <a:r>
              <a:rPr lang="pt-BR" dirty="0" smtClean="0"/>
              <a:t>[i].</a:t>
            </a:r>
            <a:r>
              <a:rPr lang="pt-BR" dirty="0" err="1" smtClean="0"/>
              <a:t>type</a:t>
            </a:r>
            <a:r>
              <a:rPr lang="pt-BR" dirty="0" smtClean="0"/>
              <a:t> == "</a:t>
            </a:r>
            <a:r>
              <a:rPr lang="pt-BR" dirty="0" err="1" smtClean="0"/>
              <a:t>text</a:t>
            </a:r>
            <a:r>
              <a:rPr lang="pt-BR" dirty="0" smtClean="0"/>
              <a:t>") &amp;&amp; (</a:t>
            </a:r>
            <a:r>
              <a:rPr lang="pt-BR" dirty="0" err="1" smtClean="0"/>
              <a:t>dadosPessoais</a:t>
            </a:r>
            <a:r>
              <a:rPr lang="pt-BR" dirty="0" smtClean="0"/>
              <a:t>[i].</a:t>
            </a:r>
            <a:r>
              <a:rPr lang="pt-BR" dirty="0" err="1" smtClean="0"/>
              <a:t>value</a:t>
            </a:r>
            <a:r>
              <a:rPr lang="pt-BR" dirty="0" smtClean="0"/>
              <a:t> == ""))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			validado = </a:t>
            </a:r>
            <a:r>
              <a:rPr lang="pt-BR" dirty="0" err="1" smtClean="0"/>
              <a:t>false</a:t>
            </a:r>
            <a:r>
              <a:rPr lang="pt-BR" dirty="0" smtClean="0"/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			</a:t>
            </a:r>
            <a:r>
              <a:rPr lang="pt-BR" dirty="0" err="1" smtClean="0"/>
              <a:t>alert</a:t>
            </a:r>
            <a:r>
              <a:rPr lang="pt-BR" dirty="0" smtClean="0"/>
              <a:t>(</a:t>
            </a:r>
            <a:r>
              <a:rPr lang="pt-BR" dirty="0" err="1" smtClean="0"/>
              <a:t>dadosPessoais</a:t>
            </a:r>
            <a:r>
              <a:rPr lang="pt-BR" dirty="0" smtClean="0"/>
              <a:t>[i].id + " não foi preenchido. Favor preenchê-lo.");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			</a:t>
            </a:r>
            <a:r>
              <a:rPr lang="pt-BR" dirty="0" err="1" smtClean="0"/>
              <a:t>break</a:t>
            </a:r>
            <a:r>
              <a:rPr lang="pt-BR" dirty="0" smtClean="0"/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	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 </a:t>
            </a:r>
            <a:r>
              <a:rPr lang="pt-BR" dirty="0" err="1" smtClean="0"/>
              <a:t>return</a:t>
            </a:r>
            <a:r>
              <a:rPr lang="pt-BR" dirty="0" smtClean="0"/>
              <a:t> validado;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&lt;!DOCTYPE HTML PUBLIC "-//W3C//DTD HTML 4.01//EN" "http://www.w3.org/TR/html4/strict.</a:t>
            </a:r>
            <a:r>
              <a:rPr lang="pt-BR" dirty="0" err="1" smtClean="0"/>
              <a:t>dtd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&lt;meta </a:t>
            </a:r>
            <a:r>
              <a:rPr lang="pt-BR" dirty="0" err="1" smtClean="0"/>
              <a:t>http-equiv</a:t>
            </a:r>
            <a:r>
              <a:rPr lang="pt-BR" dirty="0" smtClean="0"/>
              <a:t>="</a:t>
            </a:r>
            <a:r>
              <a:rPr lang="pt-BR" dirty="0" err="1" smtClean="0"/>
              <a:t>Content-Type</a:t>
            </a:r>
            <a:r>
              <a:rPr lang="pt-BR" dirty="0" smtClean="0"/>
              <a:t>" </a:t>
            </a:r>
            <a:r>
              <a:rPr lang="pt-BR" dirty="0" err="1" smtClean="0"/>
              <a:t>content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html</a:t>
            </a:r>
            <a:r>
              <a:rPr lang="pt-BR" dirty="0" smtClean="0"/>
              <a:t>; </a:t>
            </a:r>
            <a:r>
              <a:rPr lang="pt-BR" dirty="0" err="1" smtClean="0"/>
              <a:t>charset</a:t>
            </a:r>
            <a:r>
              <a:rPr lang="pt-BR" dirty="0" smtClean="0"/>
              <a:t>=</a:t>
            </a:r>
            <a:r>
              <a:rPr lang="pt-BR" dirty="0" err="1" smtClean="0"/>
              <a:t>iso</a:t>
            </a:r>
            <a:r>
              <a:rPr lang="pt-BR" dirty="0" smtClean="0"/>
              <a:t>-8859-1"&gt;</a:t>
            </a:r>
          </a:p>
          <a:p>
            <a:r>
              <a:rPr lang="pt-BR" dirty="0" smtClean="0"/>
              <a:t>		&lt;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  <a:r>
              <a:rPr lang="pt-BR" dirty="0" err="1" smtClean="0"/>
              <a:t>javaScript</a:t>
            </a:r>
            <a:r>
              <a:rPr lang="pt-BR" dirty="0" smtClean="0"/>
              <a:t>&lt;/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 </a:t>
            </a:r>
            <a:r>
              <a:rPr lang="pt-BR" dirty="0" err="1" smtClean="0"/>
              <a:t>defer</a:t>
            </a:r>
            <a:r>
              <a:rPr lang="pt-BR" dirty="0" smtClean="0"/>
              <a:t>="</a:t>
            </a:r>
            <a:r>
              <a:rPr lang="pt-BR" dirty="0" err="1" smtClean="0"/>
              <a:t>defer</a:t>
            </a:r>
            <a:r>
              <a:rPr lang="pt-BR" dirty="0" smtClean="0"/>
              <a:t>" </a:t>
            </a:r>
            <a:r>
              <a:rPr lang="pt-BR" dirty="0" err="1" smtClean="0"/>
              <a:t>charset</a:t>
            </a:r>
            <a:r>
              <a:rPr lang="pt-BR" dirty="0" smtClean="0"/>
              <a:t>="</a:t>
            </a:r>
            <a:r>
              <a:rPr lang="pt-BR" dirty="0" err="1" smtClean="0"/>
              <a:t>utf</a:t>
            </a:r>
            <a:r>
              <a:rPr lang="pt-BR" dirty="0" smtClean="0"/>
              <a:t>-8" </a:t>
            </a:r>
            <a:r>
              <a:rPr lang="pt-BR" dirty="0" err="1" smtClean="0"/>
              <a:t>src</a:t>
            </a:r>
            <a:r>
              <a:rPr lang="pt-BR" dirty="0" smtClean="0"/>
              <a:t>="</a:t>
            </a:r>
            <a:r>
              <a:rPr lang="pt-BR" dirty="0" err="1" smtClean="0"/>
              <a:t>funcoes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			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write</a:t>
            </a:r>
            <a:r>
              <a:rPr lang="pt-BR" dirty="0" smtClean="0"/>
              <a:t>('</a:t>
            </a:r>
            <a:r>
              <a:rPr lang="pt-BR" dirty="0" err="1" smtClean="0"/>
              <a:t>maria</a:t>
            </a:r>
            <a:r>
              <a:rPr lang="pt-BR" dirty="0" smtClean="0"/>
              <a:t> da silva&lt;</a:t>
            </a:r>
            <a:r>
              <a:rPr lang="pt-BR" dirty="0" err="1" smtClean="0"/>
              <a:t>br</a:t>
            </a:r>
            <a:r>
              <a:rPr lang="pt-BR" dirty="0" smtClean="0"/>
              <a:t>&gt;');</a:t>
            </a:r>
          </a:p>
          <a:p>
            <a:r>
              <a:rPr lang="pt-BR" dirty="0" smtClean="0"/>
              <a:t>		&lt;/script&gt;</a:t>
            </a:r>
          </a:p>
          <a:p>
            <a:r>
              <a:rPr lang="pt-BR" dirty="0" smtClean="0"/>
              <a:t>	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wilton</a:t>
            </a:r>
            <a:r>
              <a:rPr lang="pt-BR" dirty="0" smtClean="0"/>
              <a:t> filho &lt;</a:t>
            </a:r>
            <a:r>
              <a:rPr lang="pt-BR" dirty="0" err="1" smtClean="0"/>
              <a:t>br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Sistemas para Internet</a:t>
            </a:r>
          </a:p>
          <a:p>
            <a:r>
              <a:rPr lang="pt-BR" dirty="0" smtClean="0"/>
              <a:t>	&lt;</a:t>
            </a:r>
            <a:r>
              <a:rPr lang="pt-BR" dirty="0" err="1" smtClean="0"/>
              <a:t>br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Manipulando</a:t>
            </a:r>
            <a:r>
              <a:rPr lang="pt-BR" baseline="0" dirty="0" smtClean="0"/>
              <a:t> propriedades do CSS pelo </a:t>
            </a:r>
            <a:r>
              <a:rPr lang="pt-BR" baseline="0" dirty="0" err="1" smtClean="0"/>
              <a:t>Javascript</a:t>
            </a:r>
            <a:endParaRPr lang="pt-BR" dirty="0" smtClean="0"/>
          </a:p>
          <a:p>
            <a:r>
              <a:rPr lang="pt-BR" dirty="0" smtClean="0"/>
              <a:t>Link original:</a:t>
            </a:r>
            <a:r>
              <a:rPr lang="pt-BR" baseline="0" dirty="0" smtClean="0"/>
              <a:t> http://www.hebertphp.net/wordpress/?p=586 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&lt;!DOCTYPE HTML PUBLIC "-//W3C//DTD HTML 4.01//EN" "http://www.w3.org/TR/html4/strict.</a:t>
            </a:r>
            <a:r>
              <a:rPr lang="pt-BR" dirty="0" err="1" smtClean="0"/>
              <a:t>dtd</a:t>
            </a:r>
            <a:r>
              <a:rPr lang="pt-BR" dirty="0" smtClean="0"/>
              <a:t>"&gt;&lt;</a:t>
            </a:r>
            <a:r>
              <a:rPr lang="pt-BR" dirty="0" err="1" smtClean="0"/>
              <a:t>html</a:t>
            </a:r>
            <a:r>
              <a:rPr lang="pt-BR" dirty="0" smtClean="0"/>
              <a:t> </a:t>
            </a:r>
            <a:r>
              <a:rPr lang="pt-BR" dirty="0" err="1" smtClean="0"/>
              <a:t>xmlns</a:t>
            </a:r>
            <a:r>
              <a:rPr lang="pt-BR" dirty="0" smtClean="0"/>
              <a:t>="http://www.w3.org/1999/xhtml"&gt;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  &lt;</a:t>
            </a:r>
            <a:r>
              <a:rPr lang="pt-BR" dirty="0" err="1" smtClean="0"/>
              <a:t>title</a:t>
            </a:r>
            <a:r>
              <a:rPr lang="pt-BR" dirty="0" smtClean="0"/>
              <a:t>&gt;&lt;/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  &lt;style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css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  	</a:t>
            </a:r>
            <a:r>
              <a:rPr lang="pt-BR" dirty="0" err="1" smtClean="0"/>
              <a:t>fieldset</a:t>
            </a:r>
            <a:r>
              <a:rPr lang="pt-BR" dirty="0" smtClean="0"/>
              <a:t> {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font-family</a:t>
            </a:r>
            <a:r>
              <a:rPr lang="pt-BR" dirty="0" smtClean="0"/>
              <a:t>:</a:t>
            </a:r>
            <a:r>
              <a:rPr lang="pt-BR" dirty="0" err="1" smtClean="0"/>
              <a:t>verdana</a:t>
            </a:r>
            <a:r>
              <a:rPr lang="pt-BR" dirty="0" smtClean="0"/>
              <a:t>;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font-size</a:t>
            </a:r>
            <a:r>
              <a:rPr lang="pt-BR" dirty="0" smtClean="0"/>
              <a:t>:11px;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padding</a:t>
            </a:r>
            <a:r>
              <a:rPr lang="pt-BR" dirty="0" smtClean="0"/>
              <a:t>:15px;</a:t>
            </a:r>
          </a:p>
          <a:p>
            <a:r>
              <a:rPr lang="pt-BR" dirty="0" smtClean="0"/>
              <a:t>	}</a:t>
            </a:r>
          </a:p>
          <a:p>
            <a:r>
              <a:rPr lang="pt-BR" dirty="0" smtClean="0"/>
              <a:t>	</a:t>
            </a:r>
          </a:p>
          <a:p>
            <a:r>
              <a:rPr lang="pt-BR" dirty="0" smtClean="0"/>
              <a:t>	input[</a:t>
            </a:r>
            <a:r>
              <a:rPr lang="pt-BR" dirty="0" err="1" smtClean="0"/>
              <a:t>type</a:t>
            </a:r>
            <a:r>
              <a:rPr lang="pt-BR" dirty="0" smtClean="0"/>
              <a:t>=</a:t>
            </a:r>
            <a:r>
              <a:rPr lang="pt-BR" dirty="0" err="1" smtClean="0"/>
              <a:t>text</a:t>
            </a:r>
            <a:r>
              <a:rPr lang="pt-BR" dirty="0" smtClean="0"/>
              <a:t>], </a:t>
            </a:r>
            <a:r>
              <a:rPr lang="pt-BR" dirty="0" err="1" smtClean="0"/>
              <a:t>textarea</a:t>
            </a:r>
            <a:r>
              <a:rPr lang="pt-BR" dirty="0" smtClean="0"/>
              <a:t> {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font-size</a:t>
            </a:r>
            <a:r>
              <a:rPr lang="pt-BR" dirty="0" smtClean="0"/>
              <a:t>:11px;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color</a:t>
            </a:r>
            <a:r>
              <a:rPr lang="pt-BR" dirty="0" smtClean="0"/>
              <a:t>:#999999;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padding</a:t>
            </a:r>
            <a:r>
              <a:rPr lang="pt-BR" dirty="0" smtClean="0"/>
              <a:t>:5px;</a:t>
            </a:r>
          </a:p>
          <a:p>
            <a:r>
              <a:rPr lang="pt-BR" dirty="0" smtClean="0"/>
              <a:t>	}</a:t>
            </a:r>
          </a:p>
          <a:p>
            <a:r>
              <a:rPr lang="pt-BR" dirty="0" smtClean="0"/>
              <a:t>	</a:t>
            </a:r>
          </a:p>
          <a:p>
            <a:r>
              <a:rPr lang="pt-BR" dirty="0" smtClean="0"/>
              <a:t>	input[</a:t>
            </a:r>
            <a:r>
              <a:rPr lang="pt-BR" dirty="0" err="1" smtClean="0"/>
              <a:t>type</a:t>
            </a:r>
            <a:r>
              <a:rPr lang="pt-BR" dirty="0" smtClean="0"/>
              <a:t>=</a:t>
            </a:r>
            <a:r>
              <a:rPr lang="pt-BR" dirty="0" err="1" smtClean="0"/>
              <a:t>text</a:t>
            </a:r>
            <a:r>
              <a:rPr lang="pt-BR" dirty="0" smtClean="0"/>
              <a:t>]:</a:t>
            </a:r>
            <a:r>
              <a:rPr lang="pt-BR" dirty="0" err="1" smtClean="0"/>
              <a:t>focus</a:t>
            </a:r>
            <a:r>
              <a:rPr lang="pt-BR" dirty="0" smtClean="0"/>
              <a:t>, </a:t>
            </a:r>
            <a:r>
              <a:rPr lang="pt-BR" dirty="0" err="1" smtClean="0"/>
              <a:t>textarea</a:t>
            </a:r>
            <a:r>
              <a:rPr lang="pt-BR" dirty="0" smtClean="0"/>
              <a:t>:</a:t>
            </a:r>
            <a:r>
              <a:rPr lang="pt-BR" dirty="0" err="1" smtClean="0"/>
              <a:t>focus</a:t>
            </a:r>
            <a:r>
              <a:rPr lang="pt-BR" dirty="0" smtClean="0"/>
              <a:t> {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border</a:t>
            </a:r>
            <a:r>
              <a:rPr lang="pt-BR" dirty="0" smtClean="0"/>
              <a:t>:1px </a:t>
            </a:r>
            <a:r>
              <a:rPr lang="pt-BR" dirty="0" err="1" smtClean="0"/>
              <a:t>solid</a:t>
            </a:r>
            <a:r>
              <a:rPr lang="pt-BR" dirty="0" smtClean="0"/>
              <a:t> #FFB9B9;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background-color</a:t>
            </a:r>
            <a:r>
              <a:rPr lang="pt-BR" dirty="0" smtClean="0"/>
              <a:t>:#FFF4F4;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color</a:t>
            </a:r>
            <a:r>
              <a:rPr lang="pt-BR" dirty="0" smtClean="0"/>
              <a:t>:#333333;</a:t>
            </a:r>
          </a:p>
          <a:p>
            <a:r>
              <a:rPr lang="pt-BR" dirty="0" smtClean="0"/>
              <a:t>	}</a:t>
            </a:r>
          </a:p>
          <a:p>
            <a:r>
              <a:rPr lang="pt-BR" dirty="0" smtClean="0"/>
              <a:t>	</a:t>
            </a:r>
          </a:p>
          <a:p>
            <a:r>
              <a:rPr lang="pt-BR" dirty="0" smtClean="0"/>
              <a:t>	input[</a:t>
            </a:r>
            <a:r>
              <a:rPr lang="pt-BR" dirty="0" err="1" smtClean="0"/>
              <a:t>type</a:t>
            </a:r>
            <a:r>
              <a:rPr lang="pt-BR" dirty="0" smtClean="0"/>
              <a:t>=</a:t>
            </a:r>
            <a:r>
              <a:rPr lang="pt-BR" dirty="0" err="1" smtClean="0"/>
              <a:t>button</a:t>
            </a:r>
            <a:r>
              <a:rPr lang="pt-BR" dirty="0" smtClean="0"/>
              <a:t>] {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background-color</a:t>
            </a:r>
            <a:r>
              <a:rPr lang="pt-BR" dirty="0" smtClean="0"/>
              <a:t>:#909090;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color</a:t>
            </a:r>
            <a:r>
              <a:rPr lang="pt-BR" dirty="0" smtClean="0"/>
              <a:t>:</a:t>
            </a:r>
            <a:r>
              <a:rPr lang="pt-BR" dirty="0" err="1" smtClean="0"/>
              <a:t>white</a:t>
            </a:r>
            <a:r>
              <a:rPr lang="pt-BR" dirty="0" smtClean="0"/>
              <a:t>;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border</a:t>
            </a:r>
            <a:r>
              <a:rPr lang="pt-BR" dirty="0" smtClean="0"/>
              <a:t>:</a:t>
            </a:r>
            <a:r>
              <a:rPr lang="pt-BR" dirty="0" err="1" smtClean="0"/>
              <a:t>none</a:t>
            </a:r>
            <a:r>
              <a:rPr lang="pt-BR" dirty="0" smtClean="0"/>
              <a:t>;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padding</a:t>
            </a:r>
            <a:r>
              <a:rPr lang="pt-BR" dirty="0" smtClean="0"/>
              <a:t>:5px;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font-size</a:t>
            </a:r>
            <a:r>
              <a:rPr lang="pt-BR" dirty="0" smtClean="0"/>
              <a:t>:12px;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width</a:t>
            </a:r>
            <a:r>
              <a:rPr lang="pt-BR" dirty="0" smtClean="0"/>
              <a:t>:100px;</a:t>
            </a:r>
          </a:p>
          <a:p>
            <a:r>
              <a:rPr lang="pt-BR" dirty="0" smtClean="0"/>
              <a:t>	}</a:t>
            </a:r>
          </a:p>
          <a:p>
            <a:r>
              <a:rPr lang="pt-BR" dirty="0" smtClean="0"/>
              <a:t>  </a:t>
            </a:r>
          </a:p>
          <a:p>
            <a:r>
              <a:rPr lang="pt-BR" dirty="0" smtClean="0"/>
              <a:t>  &lt;/style&gt;</a:t>
            </a:r>
          </a:p>
          <a:p>
            <a:r>
              <a:rPr lang="pt-BR" dirty="0" smtClean="0"/>
              <a:t>  </a:t>
            </a:r>
          </a:p>
          <a:p>
            <a:r>
              <a:rPr lang="pt-BR" dirty="0" smtClean="0"/>
              <a:t>  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  	</a:t>
            </a: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limparCampo</a:t>
            </a:r>
            <a:r>
              <a:rPr lang="pt-BR" dirty="0" smtClean="0"/>
              <a:t>(id) {</a:t>
            </a:r>
          </a:p>
          <a:p>
            <a:r>
              <a:rPr lang="pt-BR" dirty="0" smtClean="0"/>
              <a:t>		id.</a:t>
            </a:r>
            <a:r>
              <a:rPr lang="pt-BR" dirty="0" err="1" smtClean="0"/>
              <a:t>value</a:t>
            </a:r>
            <a:r>
              <a:rPr lang="pt-BR" dirty="0" smtClean="0"/>
              <a:t> = "";</a:t>
            </a:r>
          </a:p>
          <a:p>
            <a:r>
              <a:rPr lang="pt-BR" dirty="0" smtClean="0"/>
              <a:t>	}</a:t>
            </a:r>
          </a:p>
          <a:p>
            <a:r>
              <a:rPr lang="pt-BR" dirty="0" smtClean="0"/>
              <a:t>	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verificarCampo</a:t>
            </a:r>
            <a:r>
              <a:rPr lang="pt-BR" dirty="0" smtClean="0"/>
              <a:t>(id) {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if</a:t>
            </a:r>
            <a:r>
              <a:rPr lang="pt-BR" dirty="0" smtClean="0"/>
              <a:t> (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getElementById</a:t>
            </a:r>
            <a:r>
              <a:rPr lang="pt-BR" dirty="0" smtClean="0"/>
              <a:t>(id).</a:t>
            </a:r>
            <a:r>
              <a:rPr lang="pt-BR" dirty="0" err="1" smtClean="0"/>
              <a:t>value</a:t>
            </a:r>
            <a:r>
              <a:rPr lang="pt-BR" dirty="0" smtClean="0"/>
              <a:t> == "") {</a:t>
            </a:r>
          </a:p>
          <a:p>
            <a:r>
              <a:rPr lang="pt-BR" dirty="0" smtClean="0"/>
              <a:t>			switch(id) {</a:t>
            </a:r>
          </a:p>
          <a:p>
            <a:r>
              <a:rPr lang="pt-BR" dirty="0" smtClean="0"/>
              <a:t>				case "nome": 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getElementById</a:t>
            </a:r>
            <a:r>
              <a:rPr lang="pt-BR" dirty="0" smtClean="0"/>
              <a:t>(id).</a:t>
            </a:r>
            <a:r>
              <a:rPr lang="pt-BR" dirty="0" err="1" smtClean="0"/>
              <a:t>value</a:t>
            </a:r>
            <a:r>
              <a:rPr lang="pt-BR" dirty="0" smtClean="0"/>
              <a:t> = "Informe seu nome completo";</a:t>
            </a:r>
          </a:p>
          <a:p>
            <a:r>
              <a:rPr lang="pt-BR" dirty="0" smtClean="0"/>
              <a:t>				</a:t>
            </a:r>
            <a:r>
              <a:rPr lang="pt-BR" dirty="0" err="1" smtClean="0"/>
              <a:t>break</a:t>
            </a:r>
            <a:r>
              <a:rPr lang="pt-BR" dirty="0" smtClean="0"/>
              <a:t>;</a:t>
            </a:r>
          </a:p>
          <a:p>
            <a:r>
              <a:rPr lang="pt-BR" dirty="0" smtClean="0"/>
              <a:t>				case "</a:t>
            </a:r>
            <a:r>
              <a:rPr lang="pt-BR" dirty="0" err="1" smtClean="0"/>
              <a:t>endereco</a:t>
            </a:r>
            <a:r>
              <a:rPr lang="pt-BR" dirty="0" smtClean="0"/>
              <a:t>": 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getElementById</a:t>
            </a:r>
            <a:r>
              <a:rPr lang="pt-BR" dirty="0" smtClean="0"/>
              <a:t>(id).</a:t>
            </a:r>
            <a:r>
              <a:rPr lang="pt-BR" dirty="0" err="1" smtClean="0"/>
              <a:t>value</a:t>
            </a:r>
            <a:r>
              <a:rPr lang="pt-BR" dirty="0" smtClean="0"/>
              <a:t> = "Informe seu endereço completo";</a:t>
            </a:r>
          </a:p>
          <a:p>
            <a:r>
              <a:rPr lang="pt-BR" dirty="0" smtClean="0"/>
              <a:t>				</a:t>
            </a:r>
            <a:r>
              <a:rPr lang="pt-BR" dirty="0" err="1" smtClean="0"/>
              <a:t>break</a:t>
            </a:r>
            <a:r>
              <a:rPr lang="pt-BR" dirty="0" smtClean="0"/>
              <a:t>;</a:t>
            </a:r>
          </a:p>
          <a:p>
            <a:r>
              <a:rPr lang="pt-BR" dirty="0" smtClean="0"/>
              <a:t>			}</a:t>
            </a:r>
          </a:p>
          <a:p>
            <a:r>
              <a:rPr lang="pt-BR" dirty="0" smtClean="0"/>
              <a:t>		}</a:t>
            </a:r>
          </a:p>
          <a:p>
            <a:r>
              <a:rPr lang="pt-BR" dirty="0" smtClean="0"/>
              <a:t>	}</a:t>
            </a:r>
          </a:p>
          <a:p>
            <a:r>
              <a:rPr lang="pt-BR" dirty="0" smtClean="0"/>
              <a:t>  </a:t>
            </a:r>
          </a:p>
          <a:p>
            <a:r>
              <a:rPr lang="pt-BR" dirty="0" smtClean="0"/>
              <a:t>  &lt;/script&gt;</a:t>
            </a:r>
          </a:p>
          <a:p>
            <a:r>
              <a:rPr lang="pt-BR" dirty="0" smtClean="0"/>
              <a:t>  </a:t>
            </a:r>
          </a:p>
          <a:p>
            <a:r>
              <a:rPr lang="pt-BR" dirty="0" smtClean="0"/>
              <a:t>&lt;meta </a:t>
            </a:r>
            <a:r>
              <a:rPr lang="pt-BR" dirty="0" err="1" smtClean="0"/>
              <a:t>http-equiv</a:t>
            </a:r>
            <a:r>
              <a:rPr lang="pt-BR" dirty="0" smtClean="0"/>
              <a:t>="</a:t>
            </a:r>
            <a:r>
              <a:rPr lang="pt-BR" dirty="0" err="1" smtClean="0"/>
              <a:t>Content-Type</a:t>
            </a:r>
            <a:r>
              <a:rPr lang="pt-BR" dirty="0" smtClean="0"/>
              <a:t>" </a:t>
            </a:r>
            <a:r>
              <a:rPr lang="pt-BR" dirty="0" err="1" smtClean="0"/>
              <a:t>content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html</a:t>
            </a:r>
            <a:r>
              <a:rPr lang="pt-BR" dirty="0" smtClean="0"/>
              <a:t>; </a:t>
            </a:r>
            <a:r>
              <a:rPr lang="pt-BR" dirty="0" err="1" smtClean="0"/>
              <a:t>charset</a:t>
            </a:r>
            <a:r>
              <a:rPr lang="pt-BR" dirty="0" smtClean="0"/>
              <a:t>="&gt;&lt;/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endParaRPr lang="pt-BR" dirty="0" smtClean="0"/>
          </a:p>
          <a:p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&lt;</a:t>
            </a:r>
            <a:r>
              <a:rPr lang="pt-BR" dirty="0" err="1" smtClean="0"/>
              <a:t>form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&lt;div style="</a:t>
            </a:r>
            <a:r>
              <a:rPr lang="pt-BR" dirty="0" err="1" smtClean="0"/>
              <a:t>width</a:t>
            </a:r>
            <a:r>
              <a:rPr lang="pt-BR" dirty="0" smtClean="0"/>
              <a:t>:400px; </a:t>
            </a:r>
            <a:r>
              <a:rPr lang="pt-BR" dirty="0" err="1" smtClean="0"/>
              <a:t>margin</a:t>
            </a:r>
            <a:r>
              <a:rPr lang="pt-BR" dirty="0" smtClean="0"/>
              <a:t>:auto"&gt;</a:t>
            </a:r>
          </a:p>
          <a:p>
            <a:r>
              <a:rPr lang="pt-BR" dirty="0" smtClean="0"/>
              <a:t>			&lt;</a:t>
            </a:r>
            <a:r>
              <a:rPr lang="pt-BR" dirty="0" err="1" smtClean="0"/>
              <a:t>fieldset</a:t>
            </a:r>
            <a:r>
              <a:rPr lang="pt-BR" dirty="0" smtClean="0"/>
              <a:t> style="</a:t>
            </a:r>
            <a:r>
              <a:rPr lang="pt-BR" dirty="0" err="1" smtClean="0"/>
              <a:t>background-color</a:t>
            </a:r>
            <a:r>
              <a:rPr lang="pt-BR" dirty="0" smtClean="0"/>
              <a:t>:#F9F9F9; </a:t>
            </a:r>
            <a:r>
              <a:rPr lang="pt-BR" dirty="0" err="1" smtClean="0"/>
              <a:t>border</a:t>
            </a:r>
            <a:r>
              <a:rPr lang="pt-BR" dirty="0" smtClean="0"/>
              <a:t>:1px </a:t>
            </a:r>
            <a:r>
              <a:rPr lang="pt-BR" dirty="0" err="1" smtClean="0"/>
              <a:t>solid</a:t>
            </a:r>
            <a:r>
              <a:rPr lang="pt-BR" dirty="0" smtClean="0"/>
              <a:t> #999999"&gt;</a:t>
            </a:r>
          </a:p>
          <a:p>
            <a:r>
              <a:rPr lang="pt-BR" dirty="0" smtClean="0"/>
              <a:t>				&lt;</a:t>
            </a:r>
            <a:r>
              <a:rPr lang="pt-BR" dirty="0" err="1" smtClean="0"/>
              <a:t>legend</a:t>
            </a:r>
            <a:r>
              <a:rPr lang="pt-BR" dirty="0" smtClean="0"/>
              <a:t>&gt; Dados pessoais &lt;/</a:t>
            </a:r>
            <a:r>
              <a:rPr lang="pt-BR" dirty="0" err="1" smtClean="0"/>
              <a:t>legend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		</a:t>
            </a:r>
          </a:p>
          <a:p>
            <a:r>
              <a:rPr lang="pt-BR" dirty="0" smtClean="0"/>
              <a:t>				&lt;</a:t>
            </a:r>
            <a:r>
              <a:rPr lang="pt-BR" dirty="0" err="1" smtClean="0"/>
              <a:t>label</a:t>
            </a:r>
            <a:r>
              <a:rPr lang="pt-BR" dirty="0" smtClean="0"/>
              <a:t> for="</a:t>
            </a:r>
            <a:r>
              <a:rPr lang="pt-BR" dirty="0" err="1" smtClean="0"/>
              <a:t>wilton</a:t>
            </a:r>
            <a:r>
              <a:rPr lang="pt-BR" dirty="0" smtClean="0"/>
              <a:t>"&gt;Nome:&lt;/</a:t>
            </a:r>
            <a:r>
              <a:rPr lang="pt-BR" dirty="0" err="1" smtClean="0"/>
              <a:t>label</a:t>
            </a:r>
            <a:r>
              <a:rPr lang="pt-BR" dirty="0" smtClean="0"/>
              <a:t>&gt;&lt;</a:t>
            </a:r>
            <a:r>
              <a:rPr lang="pt-BR" dirty="0" err="1" smtClean="0"/>
              <a:t>br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</a:t>
            </a:r>
          </a:p>
          <a:p>
            <a:r>
              <a:rPr lang="pt-BR" dirty="0" smtClean="0"/>
              <a:t>				&lt;input id="nome"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" </a:t>
            </a:r>
            <a:r>
              <a:rPr lang="pt-BR" dirty="0" err="1" smtClean="0"/>
              <a:t>value</a:t>
            </a:r>
            <a:r>
              <a:rPr lang="pt-BR" dirty="0" smtClean="0"/>
              <a:t>="Informe seu nome completo" </a:t>
            </a:r>
            <a:r>
              <a:rPr lang="pt-BR" dirty="0" err="1" smtClean="0"/>
              <a:t>size</a:t>
            </a:r>
            <a:r>
              <a:rPr lang="pt-BR" dirty="0" smtClean="0"/>
              <a:t>="40" </a:t>
            </a:r>
            <a:r>
              <a:rPr lang="pt-BR" dirty="0" err="1" smtClean="0"/>
              <a:t>onclick</a:t>
            </a:r>
            <a:r>
              <a:rPr lang="pt-BR" dirty="0" smtClean="0"/>
              <a:t>="</a:t>
            </a:r>
            <a:r>
              <a:rPr lang="pt-BR" dirty="0" err="1" smtClean="0"/>
              <a:t>limparCampo</a:t>
            </a:r>
            <a:r>
              <a:rPr lang="pt-BR" dirty="0" smtClean="0"/>
              <a:t>(</a:t>
            </a:r>
            <a:r>
              <a:rPr lang="pt-BR" dirty="0" err="1" smtClean="0"/>
              <a:t>this</a:t>
            </a:r>
            <a:r>
              <a:rPr lang="pt-BR" dirty="0" smtClean="0"/>
              <a:t>)" </a:t>
            </a:r>
            <a:r>
              <a:rPr lang="pt-BR" dirty="0" err="1" smtClean="0"/>
              <a:t>onblur</a:t>
            </a:r>
            <a:r>
              <a:rPr lang="pt-BR" dirty="0" smtClean="0"/>
              <a:t>="</a:t>
            </a:r>
            <a:r>
              <a:rPr lang="pt-BR" dirty="0" err="1" smtClean="0"/>
              <a:t>verificarCampo</a:t>
            </a:r>
            <a:r>
              <a:rPr lang="pt-BR" dirty="0" smtClean="0"/>
              <a:t>('nome')"&gt;</a:t>
            </a:r>
          </a:p>
          <a:p>
            <a:r>
              <a:rPr lang="pt-BR" dirty="0" smtClean="0"/>
              <a:t>				</a:t>
            </a:r>
          </a:p>
          <a:p>
            <a:r>
              <a:rPr lang="pt-BR" dirty="0" smtClean="0"/>
              <a:t>				&lt;</a:t>
            </a:r>
            <a:r>
              <a:rPr lang="pt-BR" dirty="0" err="1" smtClean="0"/>
              <a:t>br</a:t>
            </a:r>
            <a:r>
              <a:rPr lang="pt-BR" dirty="0" smtClean="0"/>
              <a:t>&gt;&lt;</a:t>
            </a:r>
            <a:r>
              <a:rPr lang="pt-BR" dirty="0" err="1" smtClean="0"/>
              <a:t>br</a:t>
            </a:r>
            <a:r>
              <a:rPr lang="pt-BR" dirty="0" smtClean="0"/>
              <a:t>&gt;&lt;</a:t>
            </a:r>
            <a:r>
              <a:rPr lang="pt-BR" dirty="0" err="1" smtClean="0"/>
              <a:t>label</a:t>
            </a:r>
            <a:r>
              <a:rPr lang="pt-BR" dirty="0" smtClean="0"/>
              <a:t>&gt;Endereço:&lt;/</a:t>
            </a:r>
            <a:r>
              <a:rPr lang="pt-BR" dirty="0" err="1" smtClean="0"/>
              <a:t>label</a:t>
            </a:r>
            <a:r>
              <a:rPr lang="pt-BR" dirty="0" smtClean="0"/>
              <a:t>&gt;&lt;</a:t>
            </a:r>
            <a:r>
              <a:rPr lang="pt-BR" dirty="0" err="1" smtClean="0"/>
              <a:t>br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		&lt;input id="</a:t>
            </a:r>
            <a:r>
              <a:rPr lang="pt-BR" dirty="0" err="1" smtClean="0"/>
              <a:t>endereco</a:t>
            </a:r>
            <a:r>
              <a:rPr lang="pt-BR" dirty="0" smtClean="0"/>
              <a:t>"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" </a:t>
            </a:r>
            <a:r>
              <a:rPr lang="pt-BR" dirty="0" err="1" smtClean="0"/>
              <a:t>value</a:t>
            </a:r>
            <a:r>
              <a:rPr lang="pt-BR" dirty="0" smtClean="0"/>
              <a:t>="Informe seu endereço completo" </a:t>
            </a:r>
            <a:r>
              <a:rPr lang="pt-BR" dirty="0" err="1" smtClean="0"/>
              <a:t>size</a:t>
            </a:r>
            <a:r>
              <a:rPr lang="pt-BR" dirty="0" smtClean="0"/>
              <a:t>="40" </a:t>
            </a:r>
            <a:r>
              <a:rPr lang="pt-BR" dirty="0" err="1" smtClean="0"/>
              <a:t>onclick</a:t>
            </a:r>
            <a:r>
              <a:rPr lang="pt-BR" dirty="0" smtClean="0"/>
              <a:t>="</a:t>
            </a:r>
            <a:r>
              <a:rPr lang="pt-BR" dirty="0" err="1" smtClean="0"/>
              <a:t>limparCampo</a:t>
            </a:r>
            <a:r>
              <a:rPr lang="pt-BR" dirty="0" smtClean="0"/>
              <a:t>(</a:t>
            </a:r>
            <a:r>
              <a:rPr lang="pt-BR" dirty="0" err="1" smtClean="0"/>
              <a:t>this</a:t>
            </a:r>
            <a:r>
              <a:rPr lang="pt-BR" dirty="0" smtClean="0"/>
              <a:t>)" </a:t>
            </a:r>
            <a:r>
              <a:rPr lang="pt-BR" dirty="0" err="1" smtClean="0"/>
              <a:t>onblur</a:t>
            </a:r>
            <a:r>
              <a:rPr lang="pt-BR" dirty="0" smtClean="0"/>
              <a:t>="</a:t>
            </a:r>
            <a:r>
              <a:rPr lang="pt-BR" dirty="0" err="1" smtClean="0"/>
              <a:t>verificarCampo</a:t>
            </a:r>
            <a:r>
              <a:rPr lang="pt-BR" dirty="0" smtClean="0"/>
              <a:t>('</a:t>
            </a:r>
            <a:r>
              <a:rPr lang="pt-BR" dirty="0" err="1" smtClean="0"/>
              <a:t>endereco</a:t>
            </a:r>
            <a:r>
              <a:rPr lang="pt-BR" dirty="0" smtClean="0"/>
              <a:t>')"&gt;</a:t>
            </a:r>
          </a:p>
          <a:p>
            <a:r>
              <a:rPr lang="pt-BR" dirty="0" smtClean="0"/>
              <a:t>				</a:t>
            </a:r>
          </a:p>
          <a:p>
            <a:r>
              <a:rPr lang="pt-BR" dirty="0" smtClean="0"/>
              <a:t>				&lt;</a:t>
            </a:r>
            <a:r>
              <a:rPr lang="pt-BR" dirty="0" err="1" smtClean="0"/>
              <a:t>br</a:t>
            </a:r>
            <a:r>
              <a:rPr lang="pt-BR" dirty="0" smtClean="0"/>
              <a:t>&gt;&lt;</a:t>
            </a:r>
            <a:r>
              <a:rPr lang="pt-BR" dirty="0" err="1" smtClean="0"/>
              <a:t>br</a:t>
            </a:r>
            <a:r>
              <a:rPr lang="pt-BR" dirty="0" smtClean="0"/>
              <a:t>&gt;&lt;</a:t>
            </a:r>
            <a:r>
              <a:rPr lang="pt-BR" dirty="0" err="1" smtClean="0"/>
              <a:t>label</a:t>
            </a:r>
            <a:r>
              <a:rPr lang="pt-BR" dirty="0" smtClean="0"/>
              <a:t>&gt;Observações:&lt;/</a:t>
            </a:r>
            <a:r>
              <a:rPr lang="pt-BR" dirty="0" err="1" smtClean="0"/>
              <a:t>label</a:t>
            </a:r>
            <a:r>
              <a:rPr lang="pt-BR" dirty="0" smtClean="0"/>
              <a:t>&gt;&lt;</a:t>
            </a:r>
            <a:r>
              <a:rPr lang="pt-BR" dirty="0" err="1" smtClean="0"/>
              <a:t>br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		&lt;</a:t>
            </a:r>
            <a:r>
              <a:rPr lang="pt-BR" dirty="0" err="1" smtClean="0"/>
              <a:t>textarea</a:t>
            </a:r>
            <a:r>
              <a:rPr lang="pt-BR" dirty="0" smtClean="0"/>
              <a:t> id="</a:t>
            </a:r>
            <a:r>
              <a:rPr lang="pt-BR" dirty="0" err="1" smtClean="0"/>
              <a:t>observacoes</a:t>
            </a:r>
            <a:r>
              <a:rPr lang="pt-BR" dirty="0" smtClean="0"/>
              <a:t>" </a:t>
            </a:r>
            <a:r>
              <a:rPr lang="pt-BR" dirty="0" err="1" smtClean="0"/>
              <a:t>cols</a:t>
            </a:r>
            <a:r>
              <a:rPr lang="pt-BR" dirty="0" smtClean="0"/>
              <a:t>="40" </a:t>
            </a:r>
            <a:r>
              <a:rPr lang="pt-BR" dirty="0" err="1" smtClean="0"/>
              <a:t>rows</a:t>
            </a:r>
            <a:r>
              <a:rPr lang="pt-BR" dirty="0" smtClean="0"/>
              <a:t>="5"&gt;&lt;/</a:t>
            </a:r>
            <a:r>
              <a:rPr lang="pt-BR" dirty="0" err="1" smtClean="0"/>
              <a:t>textarea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		</a:t>
            </a:r>
          </a:p>
          <a:p>
            <a:r>
              <a:rPr lang="pt-BR" dirty="0" smtClean="0"/>
              <a:t>				&lt;</a:t>
            </a:r>
            <a:r>
              <a:rPr lang="pt-BR" dirty="0" err="1" smtClean="0"/>
              <a:t>br</a:t>
            </a:r>
            <a:r>
              <a:rPr lang="pt-BR" dirty="0" smtClean="0"/>
              <a:t>&gt;&lt;</a:t>
            </a:r>
            <a:r>
              <a:rPr lang="pt-BR" dirty="0" err="1" smtClean="0"/>
              <a:t>br</a:t>
            </a:r>
            <a:r>
              <a:rPr lang="pt-BR" dirty="0" smtClean="0"/>
              <a:t>&gt;				</a:t>
            </a:r>
          </a:p>
          <a:p>
            <a:r>
              <a:rPr lang="pt-BR" dirty="0" smtClean="0"/>
              <a:t>				&lt;div </a:t>
            </a:r>
            <a:r>
              <a:rPr lang="pt-BR" dirty="0" err="1" smtClean="0"/>
              <a:t>align</a:t>
            </a:r>
            <a:r>
              <a:rPr lang="pt-BR" dirty="0" smtClean="0"/>
              <a:t>="</a:t>
            </a:r>
            <a:r>
              <a:rPr lang="pt-BR" dirty="0" err="1" smtClean="0"/>
              <a:t>center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					&lt;input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button</a:t>
            </a:r>
            <a:r>
              <a:rPr lang="pt-BR" dirty="0" smtClean="0"/>
              <a:t>" </a:t>
            </a:r>
            <a:r>
              <a:rPr lang="pt-BR" dirty="0" err="1" smtClean="0"/>
              <a:t>value</a:t>
            </a:r>
            <a:r>
              <a:rPr lang="pt-BR" dirty="0" smtClean="0"/>
              <a:t>="Cadastrar"&gt;</a:t>
            </a:r>
          </a:p>
          <a:p>
            <a:r>
              <a:rPr lang="pt-BR" dirty="0" smtClean="0"/>
              <a:t>					&lt;input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button</a:t>
            </a:r>
            <a:r>
              <a:rPr lang="pt-BR" dirty="0" smtClean="0"/>
              <a:t>" </a:t>
            </a:r>
            <a:r>
              <a:rPr lang="pt-BR" dirty="0" err="1" smtClean="0"/>
              <a:t>value</a:t>
            </a:r>
            <a:r>
              <a:rPr lang="pt-BR" dirty="0" smtClean="0"/>
              <a:t>="Limpar"&gt;</a:t>
            </a:r>
          </a:p>
          <a:p>
            <a:r>
              <a:rPr lang="pt-BR" dirty="0" smtClean="0"/>
              <a:t>				&lt;/div&gt;</a:t>
            </a:r>
          </a:p>
          <a:p>
            <a:r>
              <a:rPr lang="pt-BR" dirty="0" smtClean="0"/>
              <a:t>			&lt;/</a:t>
            </a:r>
            <a:r>
              <a:rPr lang="pt-BR" dirty="0" err="1" smtClean="0"/>
              <a:t>fieldset</a:t>
            </a:r>
            <a:r>
              <a:rPr lang="pt-BR" dirty="0" smtClean="0"/>
              <a:t>&gt;				</a:t>
            </a:r>
          </a:p>
          <a:p>
            <a:r>
              <a:rPr lang="pt-BR" dirty="0" smtClean="0"/>
              <a:t>		&lt;/div&gt;</a:t>
            </a:r>
          </a:p>
          <a:p>
            <a:r>
              <a:rPr lang="pt-BR" dirty="0" smtClean="0"/>
              <a:t>	&lt;/</a:t>
            </a:r>
            <a:r>
              <a:rPr lang="pt-BR" dirty="0" err="1" smtClean="0"/>
              <a:t>form</a:t>
            </a:r>
            <a:r>
              <a:rPr lang="pt-BR" dirty="0" smtClean="0"/>
              <a:t>&gt;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&lt;!DOCTYPE HTML PUBLIC "-//W3C//DTD HTML 4.01//EN" "http://www.w3.org/TR/html4/strict.</a:t>
            </a:r>
            <a:r>
              <a:rPr lang="pt-BR" dirty="0" err="1" smtClean="0"/>
              <a:t>dtd</a:t>
            </a:r>
            <a:r>
              <a:rPr lang="pt-BR" dirty="0" smtClean="0"/>
              <a:t>"&gt;&lt;</a:t>
            </a:r>
            <a:r>
              <a:rPr lang="pt-BR" dirty="0" err="1" smtClean="0"/>
              <a:t>html</a:t>
            </a:r>
            <a:r>
              <a:rPr lang="pt-BR" dirty="0" smtClean="0"/>
              <a:t> </a:t>
            </a:r>
            <a:r>
              <a:rPr lang="pt-BR" dirty="0" err="1" smtClean="0"/>
              <a:t>xmlns</a:t>
            </a:r>
            <a:r>
              <a:rPr lang="pt-BR" dirty="0" smtClean="0"/>
              <a:t>="http://www.w3.org/1999/xhtml"&gt;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  &lt;</a:t>
            </a:r>
            <a:r>
              <a:rPr lang="pt-BR" dirty="0" err="1" smtClean="0"/>
              <a:t>title</a:t>
            </a:r>
            <a:r>
              <a:rPr lang="pt-BR" dirty="0" smtClean="0"/>
              <a:t>&gt;&lt;/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  &lt;style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css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  	</a:t>
            </a:r>
            <a:r>
              <a:rPr lang="pt-BR" dirty="0" err="1" smtClean="0"/>
              <a:t>fieldset</a:t>
            </a:r>
            <a:r>
              <a:rPr lang="pt-BR" dirty="0" smtClean="0"/>
              <a:t> {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font-family</a:t>
            </a:r>
            <a:r>
              <a:rPr lang="pt-BR" dirty="0" smtClean="0"/>
              <a:t>:</a:t>
            </a:r>
            <a:r>
              <a:rPr lang="pt-BR" dirty="0" err="1" smtClean="0"/>
              <a:t>verdana</a:t>
            </a:r>
            <a:r>
              <a:rPr lang="pt-BR" dirty="0" smtClean="0"/>
              <a:t>;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font-size</a:t>
            </a:r>
            <a:r>
              <a:rPr lang="pt-BR" dirty="0" smtClean="0"/>
              <a:t>:11px;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padding</a:t>
            </a:r>
            <a:r>
              <a:rPr lang="pt-BR" dirty="0" smtClean="0"/>
              <a:t>:15px;</a:t>
            </a:r>
          </a:p>
          <a:p>
            <a:r>
              <a:rPr lang="pt-BR" dirty="0" smtClean="0"/>
              <a:t>	}</a:t>
            </a:r>
          </a:p>
          <a:p>
            <a:r>
              <a:rPr lang="pt-BR" dirty="0" smtClean="0"/>
              <a:t>	</a:t>
            </a:r>
          </a:p>
          <a:p>
            <a:r>
              <a:rPr lang="pt-BR" dirty="0" smtClean="0"/>
              <a:t>	input[</a:t>
            </a:r>
            <a:r>
              <a:rPr lang="pt-BR" dirty="0" err="1" smtClean="0"/>
              <a:t>type</a:t>
            </a:r>
            <a:r>
              <a:rPr lang="pt-BR" dirty="0" smtClean="0"/>
              <a:t>=</a:t>
            </a:r>
            <a:r>
              <a:rPr lang="pt-BR" dirty="0" err="1" smtClean="0"/>
              <a:t>text</a:t>
            </a:r>
            <a:r>
              <a:rPr lang="pt-BR" dirty="0" smtClean="0"/>
              <a:t>], </a:t>
            </a:r>
            <a:r>
              <a:rPr lang="pt-BR" dirty="0" err="1" smtClean="0"/>
              <a:t>textarea</a:t>
            </a:r>
            <a:r>
              <a:rPr lang="pt-BR" dirty="0" smtClean="0"/>
              <a:t> {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font-size</a:t>
            </a:r>
            <a:r>
              <a:rPr lang="pt-BR" dirty="0" smtClean="0"/>
              <a:t>:11px;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color</a:t>
            </a:r>
            <a:r>
              <a:rPr lang="pt-BR" dirty="0" smtClean="0"/>
              <a:t>:#999999;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padding</a:t>
            </a:r>
            <a:r>
              <a:rPr lang="pt-BR" dirty="0" smtClean="0"/>
              <a:t>:5px;</a:t>
            </a:r>
          </a:p>
          <a:p>
            <a:r>
              <a:rPr lang="pt-BR" dirty="0" smtClean="0"/>
              <a:t>	}</a:t>
            </a:r>
          </a:p>
          <a:p>
            <a:r>
              <a:rPr lang="pt-BR" dirty="0" smtClean="0"/>
              <a:t>	</a:t>
            </a:r>
          </a:p>
          <a:p>
            <a:r>
              <a:rPr lang="pt-BR" dirty="0" smtClean="0"/>
              <a:t>	input[</a:t>
            </a:r>
            <a:r>
              <a:rPr lang="pt-BR" dirty="0" err="1" smtClean="0"/>
              <a:t>type</a:t>
            </a:r>
            <a:r>
              <a:rPr lang="pt-BR" dirty="0" smtClean="0"/>
              <a:t>=</a:t>
            </a:r>
            <a:r>
              <a:rPr lang="pt-BR" dirty="0" err="1" smtClean="0"/>
              <a:t>text</a:t>
            </a:r>
            <a:r>
              <a:rPr lang="pt-BR" dirty="0" smtClean="0"/>
              <a:t>]:</a:t>
            </a:r>
            <a:r>
              <a:rPr lang="pt-BR" dirty="0" err="1" smtClean="0"/>
              <a:t>focus</a:t>
            </a:r>
            <a:r>
              <a:rPr lang="pt-BR" dirty="0" smtClean="0"/>
              <a:t>, </a:t>
            </a:r>
            <a:r>
              <a:rPr lang="pt-BR" dirty="0" err="1" smtClean="0"/>
              <a:t>textarea</a:t>
            </a:r>
            <a:r>
              <a:rPr lang="pt-BR" dirty="0" smtClean="0"/>
              <a:t>:</a:t>
            </a:r>
            <a:r>
              <a:rPr lang="pt-BR" dirty="0" err="1" smtClean="0"/>
              <a:t>focus</a:t>
            </a:r>
            <a:r>
              <a:rPr lang="pt-BR" dirty="0" smtClean="0"/>
              <a:t> {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border</a:t>
            </a:r>
            <a:r>
              <a:rPr lang="pt-BR" dirty="0" smtClean="0"/>
              <a:t>:1px </a:t>
            </a:r>
            <a:r>
              <a:rPr lang="pt-BR" dirty="0" err="1" smtClean="0"/>
              <a:t>solid</a:t>
            </a:r>
            <a:r>
              <a:rPr lang="pt-BR" dirty="0" smtClean="0"/>
              <a:t> #FFB9B9;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background-color</a:t>
            </a:r>
            <a:r>
              <a:rPr lang="pt-BR" dirty="0" smtClean="0"/>
              <a:t>:#FFF4F4;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color</a:t>
            </a:r>
            <a:r>
              <a:rPr lang="pt-BR" dirty="0" smtClean="0"/>
              <a:t>:#333333;</a:t>
            </a:r>
          </a:p>
          <a:p>
            <a:r>
              <a:rPr lang="pt-BR" dirty="0" smtClean="0"/>
              <a:t>	}</a:t>
            </a:r>
          </a:p>
          <a:p>
            <a:r>
              <a:rPr lang="pt-BR" dirty="0" smtClean="0"/>
              <a:t>	</a:t>
            </a:r>
          </a:p>
          <a:p>
            <a:r>
              <a:rPr lang="pt-BR" dirty="0" smtClean="0"/>
              <a:t>	input[</a:t>
            </a:r>
            <a:r>
              <a:rPr lang="pt-BR" dirty="0" err="1" smtClean="0"/>
              <a:t>type</a:t>
            </a:r>
            <a:r>
              <a:rPr lang="pt-BR" dirty="0" smtClean="0"/>
              <a:t>=</a:t>
            </a:r>
            <a:r>
              <a:rPr lang="pt-BR" dirty="0" err="1" smtClean="0"/>
              <a:t>button</a:t>
            </a:r>
            <a:r>
              <a:rPr lang="pt-BR" dirty="0" smtClean="0"/>
              <a:t>] {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background-color</a:t>
            </a:r>
            <a:r>
              <a:rPr lang="pt-BR" dirty="0" smtClean="0"/>
              <a:t>:#909090;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color</a:t>
            </a:r>
            <a:r>
              <a:rPr lang="pt-BR" dirty="0" smtClean="0"/>
              <a:t>:</a:t>
            </a:r>
            <a:r>
              <a:rPr lang="pt-BR" dirty="0" err="1" smtClean="0"/>
              <a:t>white</a:t>
            </a:r>
            <a:r>
              <a:rPr lang="pt-BR" dirty="0" smtClean="0"/>
              <a:t>;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border</a:t>
            </a:r>
            <a:r>
              <a:rPr lang="pt-BR" dirty="0" smtClean="0"/>
              <a:t>:</a:t>
            </a:r>
            <a:r>
              <a:rPr lang="pt-BR" dirty="0" err="1" smtClean="0"/>
              <a:t>none</a:t>
            </a:r>
            <a:r>
              <a:rPr lang="pt-BR" dirty="0" smtClean="0"/>
              <a:t>;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padding</a:t>
            </a:r>
            <a:r>
              <a:rPr lang="pt-BR" dirty="0" smtClean="0"/>
              <a:t>:5px;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font-size</a:t>
            </a:r>
            <a:r>
              <a:rPr lang="pt-BR" dirty="0" smtClean="0"/>
              <a:t>:12px;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width</a:t>
            </a:r>
            <a:r>
              <a:rPr lang="pt-BR" dirty="0" smtClean="0"/>
              <a:t>:100px;</a:t>
            </a:r>
          </a:p>
          <a:p>
            <a:r>
              <a:rPr lang="pt-BR" dirty="0" smtClean="0"/>
              <a:t>	}</a:t>
            </a:r>
          </a:p>
          <a:p>
            <a:r>
              <a:rPr lang="pt-BR" dirty="0" smtClean="0"/>
              <a:t>  	</a:t>
            </a:r>
          </a:p>
          <a:p>
            <a:r>
              <a:rPr lang="pt-BR" dirty="0" smtClean="0"/>
              <a:t>	.ajuda {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color</a:t>
            </a:r>
            <a:r>
              <a:rPr lang="pt-BR" dirty="0" smtClean="0"/>
              <a:t>:</a:t>
            </a:r>
            <a:r>
              <a:rPr lang="pt-BR" dirty="0" err="1" smtClean="0"/>
              <a:t>red</a:t>
            </a:r>
            <a:r>
              <a:rPr lang="pt-BR" dirty="0" smtClean="0"/>
              <a:t>;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font-size</a:t>
            </a:r>
            <a:r>
              <a:rPr lang="pt-BR" dirty="0" smtClean="0"/>
              <a:t>:10px;</a:t>
            </a:r>
          </a:p>
          <a:p>
            <a:r>
              <a:rPr lang="pt-BR" dirty="0" smtClean="0"/>
              <a:t>	}</a:t>
            </a:r>
          </a:p>
          <a:p>
            <a:r>
              <a:rPr lang="pt-BR" dirty="0" smtClean="0"/>
              <a:t>  </a:t>
            </a:r>
          </a:p>
          <a:p>
            <a:r>
              <a:rPr lang="pt-BR" dirty="0" smtClean="0"/>
              <a:t>  &lt;/style&gt;</a:t>
            </a:r>
          </a:p>
          <a:p>
            <a:r>
              <a:rPr lang="pt-BR" dirty="0" smtClean="0"/>
              <a:t>  </a:t>
            </a:r>
          </a:p>
          <a:p>
            <a:r>
              <a:rPr lang="pt-BR" dirty="0" smtClean="0"/>
              <a:t>  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  </a:t>
            </a:r>
          </a:p>
          <a:p>
            <a:r>
              <a:rPr lang="pt-BR" dirty="0" smtClean="0"/>
              <a:t>  	var mensagens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Array</a:t>
            </a:r>
            <a:r>
              <a:rPr lang="pt-BR" dirty="0" smtClean="0"/>
              <a:t>("Informe seu nome completo", "Informe seu endereço completo");</a:t>
            </a:r>
          </a:p>
          <a:p>
            <a:r>
              <a:rPr lang="pt-BR" dirty="0" smtClean="0"/>
              <a:t>  	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limparCampos</a:t>
            </a:r>
            <a:r>
              <a:rPr lang="pt-BR" dirty="0" smtClean="0"/>
              <a:t>() {</a:t>
            </a:r>
          </a:p>
          <a:p>
            <a:r>
              <a:rPr lang="pt-BR" dirty="0" smtClean="0"/>
              <a:t>		var i;</a:t>
            </a:r>
          </a:p>
          <a:p>
            <a:r>
              <a:rPr lang="pt-BR" dirty="0" smtClean="0"/>
              <a:t>		for (i=0; 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forms</a:t>
            </a:r>
            <a:r>
              <a:rPr lang="pt-BR" dirty="0" smtClean="0"/>
              <a:t>[0].</a:t>
            </a:r>
            <a:r>
              <a:rPr lang="pt-BR" dirty="0" err="1" smtClean="0"/>
              <a:t>length</a:t>
            </a:r>
            <a:r>
              <a:rPr lang="pt-BR" dirty="0" smtClean="0"/>
              <a:t>; i++)</a:t>
            </a:r>
          </a:p>
          <a:p>
            <a:r>
              <a:rPr lang="pt-BR" dirty="0" smtClean="0"/>
              <a:t>			</a:t>
            </a:r>
            <a:r>
              <a:rPr lang="pt-BR" dirty="0" err="1" smtClean="0"/>
              <a:t>if</a:t>
            </a:r>
            <a:r>
              <a:rPr lang="pt-BR" dirty="0" smtClean="0"/>
              <a:t> (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forms</a:t>
            </a:r>
            <a:r>
              <a:rPr lang="pt-BR" dirty="0" smtClean="0"/>
              <a:t>[0][i].</a:t>
            </a:r>
            <a:r>
              <a:rPr lang="pt-BR" dirty="0" err="1" smtClean="0"/>
              <a:t>type</a:t>
            </a:r>
            <a:r>
              <a:rPr lang="pt-BR" dirty="0" smtClean="0"/>
              <a:t> == "</a:t>
            </a:r>
            <a:r>
              <a:rPr lang="pt-BR" dirty="0" err="1" smtClean="0"/>
              <a:t>text</a:t>
            </a:r>
            <a:r>
              <a:rPr lang="pt-BR" dirty="0" smtClean="0"/>
              <a:t>")</a:t>
            </a:r>
          </a:p>
          <a:p>
            <a:r>
              <a:rPr lang="pt-BR" dirty="0" smtClean="0"/>
              <a:t>				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forms</a:t>
            </a:r>
            <a:r>
              <a:rPr lang="pt-BR" dirty="0" smtClean="0"/>
              <a:t>[0][i].</a:t>
            </a:r>
            <a:r>
              <a:rPr lang="pt-BR" dirty="0" err="1" smtClean="0"/>
              <a:t>value</a:t>
            </a:r>
            <a:r>
              <a:rPr lang="pt-BR" dirty="0" smtClean="0"/>
              <a:t> = "";</a:t>
            </a:r>
          </a:p>
          <a:p>
            <a:r>
              <a:rPr lang="pt-BR" dirty="0" smtClean="0"/>
              <a:t>	}</a:t>
            </a:r>
          </a:p>
          <a:p>
            <a:r>
              <a:rPr lang="pt-BR" dirty="0" smtClean="0"/>
              <a:t>	</a:t>
            </a:r>
          </a:p>
          <a:p>
            <a:r>
              <a:rPr lang="pt-BR" dirty="0" smtClean="0"/>
              <a:t>  	</a:t>
            </a: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limparCampo</a:t>
            </a:r>
            <a:r>
              <a:rPr lang="pt-BR" dirty="0" smtClean="0"/>
              <a:t>(id) {</a:t>
            </a:r>
          </a:p>
          <a:p>
            <a:r>
              <a:rPr lang="pt-BR" dirty="0" smtClean="0"/>
              <a:t>		id.</a:t>
            </a:r>
            <a:r>
              <a:rPr lang="pt-BR" dirty="0" err="1" smtClean="0"/>
              <a:t>value</a:t>
            </a:r>
            <a:r>
              <a:rPr lang="pt-BR" dirty="0" smtClean="0"/>
              <a:t> = "";</a:t>
            </a:r>
          </a:p>
          <a:p>
            <a:r>
              <a:rPr lang="pt-BR" dirty="0" smtClean="0"/>
              <a:t>	}</a:t>
            </a:r>
          </a:p>
          <a:p>
            <a:r>
              <a:rPr lang="pt-BR" dirty="0" smtClean="0"/>
              <a:t>	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verificarCampo</a:t>
            </a:r>
            <a:r>
              <a:rPr lang="pt-BR" dirty="0" smtClean="0"/>
              <a:t>(</a:t>
            </a:r>
            <a:r>
              <a:rPr lang="pt-BR" dirty="0" err="1" smtClean="0"/>
              <a:t>idCampo</a:t>
            </a:r>
            <a:r>
              <a:rPr lang="pt-BR" dirty="0" smtClean="0"/>
              <a:t>, </a:t>
            </a:r>
            <a:r>
              <a:rPr lang="pt-BR" dirty="0" err="1" smtClean="0"/>
              <a:t>idAjuda</a:t>
            </a:r>
            <a:r>
              <a:rPr lang="pt-BR" dirty="0" smtClean="0"/>
              <a:t>) {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if</a:t>
            </a:r>
            <a:r>
              <a:rPr lang="pt-BR" dirty="0" smtClean="0"/>
              <a:t> (</a:t>
            </a:r>
            <a:r>
              <a:rPr lang="pt-BR" dirty="0" err="1" smtClean="0"/>
              <a:t>idCampo</a:t>
            </a:r>
            <a:r>
              <a:rPr lang="pt-BR" dirty="0" smtClean="0"/>
              <a:t>.</a:t>
            </a:r>
            <a:r>
              <a:rPr lang="pt-BR" dirty="0" err="1" smtClean="0"/>
              <a:t>value</a:t>
            </a:r>
            <a:r>
              <a:rPr lang="pt-BR" dirty="0" smtClean="0"/>
              <a:t> == "") {</a:t>
            </a:r>
          </a:p>
          <a:p>
            <a:r>
              <a:rPr lang="pt-BR" dirty="0" smtClean="0"/>
              <a:t>			switch(</a:t>
            </a:r>
            <a:r>
              <a:rPr lang="pt-BR" dirty="0" err="1" smtClean="0"/>
              <a:t>idCampo</a:t>
            </a:r>
            <a:r>
              <a:rPr lang="pt-BR" dirty="0" smtClean="0"/>
              <a:t>.id) {</a:t>
            </a:r>
          </a:p>
          <a:p>
            <a:r>
              <a:rPr lang="pt-BR" dirty="0" smtClean="0"/>
              <a:t>				case "nome": </a:t>
            </a:r>
            <a:r>
              <a:rPr lang="pt-BR" dirty="0" err="1" smtClean="0"/>
              <a:t>idCampo</a:t>
            </a:r>
            <a:r>
              <a:rPr lang="pt-BR" dirty="0" smtClean="0"/>
              <a:t>.</a:t>
            </a:r>
            <a:r>
              <a:rPr lang="pt-BR" dirty="0" err="1" smtClean="0"/>
              <a:t>value</a:t>
            </a:r>
            <a:r>
              <a:rPr lang="pt-BR" dirty="0" smtClean="0"/>
              <a:t> = mensagens[0];</a:t>
            </a:r>
          </a:p>
          <a:p>
            <a:r>
              <a:rPr lang="pt-BR" dirty="0" smtClean="0"/>
              <a:t>				</a:t>
            </a:r>
            <a:r>
              <a:rPr lang="pt-BR" dirty="0" err="1" smtClean="0"/>
              <a:t>break</a:t>
            </a:r>
            <a:r>
              <a:rPr lang="pt-BR" dirty="0" smtClean="0"/>
              <a:t>;</a:t>
            </a:r>
          </a:p>
          <a:p>
            <a:r>
              <a:rPr lang="pt-BR" dirty="0" smtClean="0"/>
              <a:t>				case "</a:t>
            </a:r>
            <a:r>
              <a:rPr lang="pt-BR" dirty="0" err="1" smtClean="0"/>
              <a:t>endereco</a:t>
            </a:r>
            <a:r>
              <a:rPr lang="pt-BR" dirty="0" smtClean="0"/>
              <a:t>": </a:t>
            </a:r>
            <a:r>
              <a:rPr lang="pt-BR" dirty="0" err="1" smtClean="0"/>
              <a:t>idCampo</a:t>
            </a:r>
            <a:r>
              <a:rPr lang="pt-BR" dirty="0" smtClean="0"/>
              <a:t>.</a:t>
            </a:r>
            <a:r>
              <a:rPr lang="pt-BR" dirty="0" err="1" smtClean="0"/>
              <a:t>value</a:t>
            </a:r>
            <a:r>
              <a:rPr lang="pt-BR" dirty="0" smtClean="0"/>
              <a:t> = mensagens[1];</a:t>
            </a:r>
          </a:p>
          <a:p>
            <a:r>
              <a:rPr lang="pt-BR" dirty="0" smtClean="0"/>
              <a:t>				</a:t>
            </a:r>
            <a:r>
              <a:rPr lang="pt-BR" dirty="0" err="1" smtClean="0"/>
              <a:t>break</a:t>
            </a:r>
            <a:r>
              <a:rPr lang="pt-BR" dirty="0" smtClean="0"/>
              <a:t>;</a:t>
            </a:r>
          </a:p>
          <a:p>
            <a:r>
              <a:rPr lang="pt-BR" dirty="0" smtClean="0"/>
              <a:t>			}</a:t>
            </a:r>
          </a:p>
          <a:p>
            <a:r>
              <a:rPr lang="pt-BR" dirty="0" smtClean="0"/>
              <a:t>		}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else</a:t>
            </a:r>
            <a:r>
              <a:rPr lang="pt-BR" dirty="0" smtClean="0"/>
              <a:t> 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getElementById</a:t>
            </a:r>
            <a:r>
              <a:rPr lang="pt-BR" dirty="0" smtClean="0"/>
              <a:t>(</a:t>
            </a:r>
            <a:r>
              <a:rPr lang="pt-BR" dirty="0" err="1" smtClean="0"/>
              <a:t>idAjuda</a:t>
            </a:r>
            <a:r>
              <a:rPr lang="pt-BR" dirty="0" smtClean="0"/>
              <a:t>).</a:t>
            </a:r>
            <a:r>
              <a:rPr lang="pt-BR" dirty="0" err="1" smtClean="0"/>
              <a:t>innerHTML</a:t>
            </a:r>
            <a:r>
              <a:rPr lang="pt-BR" dirty="0" smtClean="0"/>
              <a:t> = "";</a:t>
            </a:r>
          </a:p>
          <a:p>
            <a:r>
              <a:rPr lang="pt-BR" dirty="0" smtClean="0"/>
              <a:t>	}</a:t>
            </a:r>
          </a:p>
          <a:p>
            <a:r>
              <a:rPr lang="pt-BR" dirty="0" smtClean="0"/>
              <a:t>	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validarCampos</a:t>
            </a:r>
            <a:r>
              <a:rPr lang="pt-BR" dirty="0" smtClean="0"/>
              <a:t>() {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if</a:t>
            </a:r>
            <a:r>
              <a:rPr lang="pt-BR" dirty="0" smtClean="0"/>
              <a:t> ((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getElementById</a:t>
            </a:r>
            <a:r>
              <a:rPr lang="pt-BR" dirty="0" smtClean="0"/>
              <a:t>("nome").</a:t>
            </a:r>
            <a:r>
              <a:rPr lang="pt-BR" dirty="0" err="1" smtClean="0"/>
              <a:t>value</a:t>
            </a:r>
            <a:r>
              <a:rPr lang="pt-BR" dirty="0" smtClean="0"/>
              <a:t> == mensagens[0]) |</a:t>
            </a:r>
            <a:r>
              <a:rPr lang="pt-BR" dirty="0" err="1" smtClean="0"/>
              <a:t>|</a:t>
            </a:r>
            <a:r>
              <a:rPr lang="pt-BR" dirty="0" smtClean="0"/>
              <a:t> (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getElementById</a:t>
            </a:r>
            <a:r>
              <a:rPr lang="pt-BR" dirty="0" smtClean="0"/>
              <a:t>("nome").</a:t>
            </a:r>
            <a:r>
              <a:rPr lang="pt-BR" dirty="0" err="1" smtClean="0"/>
              <a:t>value</a:t>
            </a:r>
            <a:r>
              <a:rPr lang="pt-BR" dirty="0" smtClean="0"/>
              <a:t> == ""))</a:t>
            </a:r>
          </a:p>
          <a:p>
            <a:r>
              <a:rPr lang="pt-BR" dirty="0" smtClean="0"/>
              <a:t>			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getElementById</a:t>
            </a:r>
            <a:r>
              <a:rPr lang="pt-BR" dirty="0" smtClean="0"/>
              <a:t>("</a:t>
            </a:r>
            <a:r>
              <a:rPr lang="pt-BR" dirty="0" err="1" smtClean="0"/>
              <a:t>nomeAjuda</a:t>
            </a:r>
            <a:r>
              <a:rPr lang="pt-BR" dirty="0" smtClean="0"/>
              <a:t>").</a:t>
            </a:r>
            <a:r>
              <a:rPr lang="pt-BR" dirty="0" err="1" smtClean="0"/>
              <a:t>innerHTML</a:t>
            </a:r>
            <a:r>
              <a:rPr lang="pt-BR" dirty="0" smtClean="0"/>
              <a:t> = "Você esqueceu de digitar o seu nome";</a:t>
            </a:r>
          </a:p>
          <a:p>
            <a:endParaRPr lang="pt-BR" dirty="0" smtClean="0"/>
          </a:p>
          <a:p>
            <a:r>
              <a:rPr lang="pt-BR" dirty="0" smtClean="0"/>
              <a:t>		</a:t>
            </a:r>
            <a:r>
              <a:rPr lang="pt-BR" dirty="0" err="1" smtClean="0"/>
              <a:t>if</a:t>
            </a:r>
            <a:r>
              <a:rPr lang="pt-BR" dirty="0" smtClean="0"/>
              <a:t> ((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getElementById</a:t>
            </a:r>
            <a:r>
              <a:rPr lang="pt-BR" dirty="0" smtClean="0"/>
              <a:t>("</a:t>
            </a:r>
            <a:r>
              <a:rPr lang="pt-BR" dirty="0" err="1" smtClean="0"/>
              <a:t>endereco</a:t>
            </a:r>
            <a:r>
              <a:rPr lang="pt-BR" dirty="0" smtClean="0"/>
              <a:t>").</a:t>
            </a:r>
            <a:r>
              <a:rPr lang="pt-BR" dirty="0" err="1" smtClean="0"/>
              <a:t>value</a:t>
            </a:r>
            <a:r>
              <a:rPr lang="pt-BR" dirty="0" smtClean="0"/>
              <a:t> == mensagens[1]) |</a:t>
            </a:r>
            <a:r>
              <a:rPr lang="pt-BR" dirty="0" err="1" smtClean="0"/>
              <a:t>|</a:t>
            </a:r>
            <a:r>
              <a:rPr lang="pt-BR" dirty="0" smtClean="0"/>
              <a:t> (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getElementById</a:t>
            </a:r>
            <a:r>
              <a:rPr lang="pt-BR" dirty="0" smtClean="0"/>
              <a:t>("</a:t>
            </a:r>
            <a:r>
              <a:rPr lang="pt-BR" dirty="0" err="1" smtClean="0"/>
              <a:t>endereco</a:t>
            </a:r>
            <a:r>
              <a:rPr lang="pt-BR" dirty="0" smtClean="0"/>
              <a:t>").</a:t>
            </a:r>
            <a:r>
              <a:rPr lang="pt-BR" dirty="0" err="1" smtClean="0"/>
              <a:t>value</a:t>
            </a:r>
            <a:r>
              <a:rPr lang="pt-BR" dirty="0" smtClean="0"/>
              <a:t> == ""))</a:t>
            </a:r>
          </a:p>
          <a:p>
            <a:r>
              <a:rPr lang="pt-BR" dirty="0" smtClean="0"/>
              <a:t>			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getElementById</a:t>
            </a:r>
            <a:r>
              <a:rPr lang="pt-BR" dirty="0" smtClean="0"/>
              <a:t>("</a:t>
            </a:r>
            <a:r>
              <a:rPr lang="pt-BR" dirty="0" err="1" smtClean="0"/>
              <a:t>enderecoAjuda</a:t>
            </a:r>
            <a:r>
              <a:rPr lang="pt-BR" dirty="0" smtClean="0"/>
              <a:t>").</a:t>
            </a:r>
            <a:r>
              <a:rPr lang="pt-BR" dirty="0" err="1" smtClean="0"/>
              <a:t>innerHTML</a:t>
            </a:r>
            <a:r>
              <a:rPr lang="pt-BR" dirty="0" smtClean="0"/>
              <a:t> = "Você esqueceu de digitar o seu endereço";</a:t>
            </a:r>
          </a:p>
          <a:p>
            <a:r>
              <a:rPr lang="pt-BR" dirty="0" smtClean="0"/>
              <a:t>	}</a:t>
            </a:r>
          </a:p>
          <a:p>
            <a:r>
              <a:rPr lang="pt-BR" dirty="0" smtClean="0"/>
              <a:t>	</a:t>
            </a:r>
          </a:p>
          <a:p>
            <a:r>
              <a:rPr lang="pt-BR" dirty="0" smtClean="0"/>
              <a:t>  &lt;/script&gt;</a:t>
            </a:r>
          </a:p>
          <a:p>
            <a:r>
              <a:rPr lang="pt-BR" dirty="0" smtClean="0"/>
              <a:t>  </a:t>
            </a:r>
          </a:p>
          <a:p>
            <a:r>
              <a:rPr lang="pt-BR" dirty="0" smtClean="0"/>
              <a:t>&lt;meta </a:t>
            </a:r>
            <a:r>
              <a:rPr lang="pt-BR" dirty="0" err="1" smtClean="0"/>
              <a:t>http-equiv</a:t>
            </a:r>
            <a:r>
              <a:rPr lang="pt-BR" dirty="0" smtClean="0"/>
              <a:t>="</a:t>
            </a:r>
            <a:r>
              <a:rPr lang="pt-BR" dirty="0" err="1" smtClean="0"/>
              <a:t>Content-Type</a:t>
            </a:r>
            <a:r>
              <a:rPr lang="pt-BR" dirty="0" smtClean="0"/>
              <a:t>" </a:t>
            </a:r>
            <a:r>
              <a:rPr lang="pt-BR" dirty="0" err="1" smtClean="0"/>
              <a:t>content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html</a:t>
            </a:r>
            <a:r>
              <a:rPr lang="pt-BR" dirty="0" smtClean="0"/>
              <a:t>; </a:t>
            </a:r>
            <a:r>
              <a:rPr lang="pt-BR" dirty="0" err="1" smtClean="0"/>
              <a:t>charset</a:t>
            </a:r>
            <a:r>
              <a:rPr lang="pt-BR" dirty="0" smtClean="0"/>
              <a:t>="&gt;&lt;/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endParaRPr lang="pt-BR" dirty="0" smtClean="0"/>
          </a:p>
          <a:p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&lt;</a:t>
            </a:r>
            <a:r>
              <a:rPr lang="pt-BR" dirty="0" err="1" smtClean="0"/>
              <a:t>form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&lt;div style="</a:t>
            </a:r>
            <a:r>
              <a:rPr lang="pt-BR" dirty="0" err="1" smtClean="0"/>
              <a:t>width</a:t>
            </a:r>
            <a:r>
              <a:rPr lang="pt-BR" dirty="0" smtClean="0"/>
              <a:t>:400px; </a:t>
            </a:r>
            <a:r>
              <a:rPr lang="pt-BR" dirty="0" err="1" smtClean="0"/>
              <a:t>margin</a:t>
            </a:r>
            <a:r>
              <a:rPr lang="pt-BR" dirty="0" smtClean="0"/>
              <a:t>:auto"&gt;</a:t>
            </a:r>
          </a:p>
          <a:p>
            <a:r>
              <a:rPr lang="pt-BR" dirty="0" smtClean="0"/>
              <a:t>			&lt;</a:t>
            </a:r>
            <a:r>
              <a:rPr lang="pt-BR" dirty="0" err="1" smtClean="0"/>
              <a:t>fieldset</a:t>
            </a:r>
            <a:r>
              <a:rPr lang="pt-BR" dirty="0" smtClean="0"/>
              <a:t> style="</a:t>
            </a:r>
            <a:r>
              <a:rPr lang="pt-BR" dirty="0" err="1" smtClean="0"/>
              <a:t>background-color</a:t>
            </a:r>
            <a:r>
              <a:rPr lang="pt-BR" dirty="0" smtClean="0"/>
              <a:t>:#F9F9F9; </a:t>
            </a:r>
            <a:r>
              <a:rPr lang="pt-BR" dirty="0" err="1" smtClean="0"/>
              <a:t>border</a:t>
            </a:r>
            <a:r>
              <a:rPr lang="pt-BR" dirty="0" smtClean="0"/>
              <a:t>:1px </a:t>
            </a:r>
            <a:r>
              <a:rPr lang="pt-BR" dirty="0" err="1" smtClean="0"/>
              <a:t>solid</a:t>
            </a:r>
            <a:r>
              <a:rPr lang="pt-BR" dirty="0" smtClean="0"/>
              <a:t> #999999"&gt;</a:t>
            </a:r>
          </a:p>
          <a:p>
            <a:r>
              <a:rPr lang="pt-BR" dirty="0" smtClean="0"/>
              <a:t>				&lt;</a:t>
            </a:r>
            <a:r>
              <a:rPr lang="pt-BR" dirty="0" err="1" smtClean="0"/>
              <a:t>legend</a:t>
            </a:r>
            <a:r>
              <a:rPr lang="pt-BR" dirty="0" smtClean="0"/>
              <a:t>&gt; Dados pessoais &lt;/</a:t>
            </a:r>
            <a:r>
              <a:rPr lang="pt-BR" dirty="0" err="1" smtClean="0"/>
              <a:t>legend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		</a:t>
            </a:r>
          </a:p>
          <a:p>
            <a:r>
              <a:rPr lang="pt-BR" dirty="0" smtClean="0"/>
              <a:t>				&lt;!-- Dados referentes ao campo nome --&gt;</a:t>
            </a:r>
          </a:p>
          <a:p>
            <a:r>
              <a:rPr lang="pt-BR" dirty="0" smtClean="0"/>
              <a:t>				&lt;</a:t>
            </a:r>
            <a:r>
              <a:rPr lang="pt-BR" dirty="0" err="1" smtClean="0"/>
              <a:t>label</a:t>
            </a:r>
            <a:r>
              <a:rPr lang="pt-BR" dirty="0" smtClean="0"/>
              <a:t> for="</a:t>
            </a:r>
            <a:r>
              <a:rPr lang="pt-BR" dirty="0" err="1" smtClean="0"/>
              <a:t>wilton</a:t>
            </a:r>
            <a:r>
              <a:rPr lang="pt-BR" dirty="0" smtClean="0"/>
              <a:t>"&gt;Nome:&lt;/</a:t>
            </a:r>
            <a:r>
              <a:rPr lang="pt-BR" dirty="0" err="1" smtClean="0"/>
              <a:t>label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		&lt;</a:t>
            </a:r>
            <a:r>
              <a:rPr lang="pt-BR" dirty="0" err="1" smtClean="0"/>
              <a:t>br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		&lt;input id="nome"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" </a:t>
            </a:r>
            <a:r>
              <a:rPr lang="pt-BR" dirty="0" err="1" smtClean="0"/>
              <a:t>value</a:t>
            </a:r>
            <a:r>
              <a:rPr lang="pt-BR" dirty="0" smtClean="0"/>
              <a:t>="Informe seu nome completo" </a:t>
            </a:r>
            <a:r>
              <a:rPr lang="pt-BR" dirty="0" err="1" smtClean="0"/>
              <a:t>size</a:t>
            </a:r>
            <a:r>
              <a:rPr lang="pt-BR" dirty="0" smtClean="0"/>
              <a:t>="40" </a:t>
            </a:r>
            <a:r>
              <a:rPr lang="pt-BR" dirty="0" err="1" smtClean="0"/>
              <a:t>onclick</a:t>
            </a:r>
            <a:r>
              <a:rPr lang="pt-BR" dirty="0" smtClean="0"/>
              <a:t>="</a:t>
            </a:r>
            <a:r>
              <a:rPr lang="pt-BR" dirty="0" err="1" smtClean="0"/>
              <a:t>limparCampo</a:t>
            </a:r>
            <a:r>
              <a:rPr lang="pt-BR" dirty="0" smtClean="0"/>
              <a:t>(</a:t>
            </a:r>
            <a:r>
              <a:rPr lang="pt-BR" dirty="0" err="1" smtClean="0"/>
              <a:t>this</a:t>
            </a:r>
            <a:r>
              <a:rPr lang="pt-BR" dirty="0" smtClean="0"/>
              <a:t>)" </a:t>
            </a:r>
            <a:r>
              <a:rPr lang="pt-BR" dirty="0" err="1" smtClean="0"/>
              <a:t>onblur</a:t>
            </a:r>
            <a:r>
              <a:rPr lang="pt-BR" dirty="0" smtClean="0"/>
              <a:t>="</a:t>
            </a:r>
            <a:r>
              <a:rPr lang="pt-BR" dirty="0" err="1" smtClean="0"/>
              <a:t>verificarCampo</a:t>
            </a:r>
            <a:r>
              <a:rPr lang="pt-BR" dirty="0" smtClean="0"/>
              <a:t>(</a:t>
            </a:r>
            <a:r>
              <a:rPr lang="pt-BR" dirty="0" err="1" smtClean="0"/>
              <a:t>this</a:t>
            </a:r>
            <a:r>
              <a:rPr lang="pt-BR" dirty="0" smtClean="0"/>
              <a:t>,'</a:t>
            </a:r>
            <a:r>
              <a:rPr lang="pt-BR" dirty="0" err="1" smtClean="0"/>
              <a:t>nomeAjuda</a:t>
            </a:r>
            <a:r>
              <a:rPr lang="pt-BR" dirty="0" smtClean="0"/>
              <a:t>')"&gt;</a:t>
            </a:r>
          </a:p>
          <a:p>
            <a:r>
              <a:rPr lang="pt-BR" dirty="0" smtClean="0"/>
              <a:t>				&lt;</a:t>
            </a:r>
            <a:r>
              <a:rPr lang="pt-BR" dirty="0" err="1" smtClean="0"/>
              <a:t>br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		&lt;</a:t>
            </a:r>
            <a:r>
              <a:rPr lang="pt-BR" dirty="0" err="1" smtClean="0"/>
              <a:t>span</a:t>
            </a:r>
            <a:r>
              <a:rPr lang="pt-BR" dirty="0" smtClean="0"/>
              <a:t> id="</a:t>
            </a:r>
            <a:r>
              <a:rPr lang="pt-BR" dirty="0" err="1" smtClean="0"/>
              <a:t>nomeAjuda</a:t>
            </a:r>
            <a:r>
              <a:rPr lang="pt-BR" dirty="0" smtClean="0"/>
              <a:t>" </a:t>
            </a:r>
            <a:r>
              <a:rPr lang="pt-BR" dirty="0" err="1" smtClean="0"/>
              <a:t>class</a:t>
            </a:r>
            <a:r>
              <a:rPr lang="pt-BR" dirty="0" smtClean="0"/>
              <a:t>="ajuda"&gt;&lt;/</a:t>
            </a:r>
            <a:r>
              <a:rPr lang="pt-BR" dirty="0" err="1" smtClean="0"/>
              <a:t>span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		</a:t>
            </a:r>
          </a:p>
          <a:p>
            <a:r>
              <a:rPr lang="pt-BR" dirty="0" smtClean="0"/>
              <a:t>				&lt;!-- Dados referentes ao campo </a:t>
            </a:r>
            <a:r>
              <a:rPr lang="pt-BR" dirty="0" err="1" smtClean="0"/>
              <a:t>endereco</a:t>
            </a:r>
            <a:r>
              <a:rPr lang="pt-BR" dirty="0" smtClean="0"/>
              <a:t> --&gt;</a:t>
            </a:r>
          </a:p>
          <a:p>
            <a:r>
              <a:rPr lang="pt-BR" dirty="0" smtClean="0"/>
              <a:t>				&lt;</a:t>
            </a:r>
            <a:r>
              <a:rPr lang="pt-BR" dirty="0" err="1" smtClean="0"/>
              <a:t>br</a:t>
            </a:r>
            <a:r>
              <a:rPr lang="pt-BR" dirty="0" smtClean="0"/>
              <a:t>&gt;&lt;</a:t>
            </a:r>
            <a:r>
              <a:rPr lang="pt-BR" dirty="0" err="1" smtClean="0"/>
              <a:t>br</a:t>
            </a:r>
            <a:r>
              <a:rPr lang="pt-BR" dirty="0" smtClean="0"/>
              <a:t>&gt;&lt;</a:t>
            </a:r>
            <a:r>
              <a:rPr lang="pt-BR" dirty="0" err="1" smtClean="0"/>
              <a:t>label</a:t>
            </a:r>
            <a:r>
              <a:rPr lang="pt-BR" dirty="0" smtClean="0"/>
              <a:t>&gt;Endereço:&lt;/</a:t>
            </a:r>
            <a:r>
              <a:rPr lang="pt-BR" dirty="0" err="1" smtClean="0"/>
              <a:t>label</a:t>
            </a:r>
            <a:r>
              <a:rPr lang="pt-BR" dirty="0" smtClean="0"/>
              <a:t>&gt;&lt;</a:t>
            </a:r>
            <a:r>
              <a:rPr lang="pt-BR" dirty="0" err="1" smtClean="0"/>
              <a:t>br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		&lt;input id="</a:t>
            </a:r>
            <a:r>
              <a:rPr lang="pt-BR" dirty="0" err="1" smtClean="0"/>
              <a:t>endereco</a:t>
            </a:r>
            <a:r>
              <a:rPr lang="pt-BR" dirty="0" smtClean="0"/>
              <a:t>"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" </a:t>
            </a:r>
            <a:r>
              <a:rPr lang="pt-BR" dirty="0" err="1" smtClean="0"/>
              <a:t>value</a:t>
            </a:r>
            <a:r>
              <a:rPr lang="pt-BR" dirty="0" smtClean="0"/>
              <a:t>="Informe seu endereço completo" </a:t>
            </a:r>
            <a:r>
              <a:rPr lang="pt-BR" dirty="0" err="1" smtClean="0"/>
              <a:t>size</a:t>
            </a:r>
            <a:r>
              <a:rPr lang="pt-BR" dirty="0" smtClean="0"/>
              <a:t>="40" </a:t>
            </a:r>
            <a:r>
              <a:rPr lang="pt-BR" dirty="0" err="1" smtClean="0"/>
              <a:t>onclick</a:t>
            </a:r>
            <a:r>
              <a:rPr lang="pt-BR" dirty="0" smtClean="0"/>
              <a:t>="</a:t>
            </a:r>
            <a:r>
              <a:rPr lang="pt-BR" dirty="0" err="1" smtClean="0"/>
              <a:t>limparCampo</a:t>
            </a:r>
            <a:r>
              <a:rPr lang="pt-BR" dirty="0" smtClean="0"/>
              <a:t>(</a:t>
            </a:r>
            <a:r>
              <a:rPr lang="pt-BR" dirty="0" err="1" smtClean="0"/>
              <a:t>this</a:t>
            </a:r>
            <a:r>
              <a:rPr lang="pt-BR" dirty="0" smtClean="0"/>
              <a:t>)" </a:t>
            </a:r>
            <a:r>
              <a:rPr lang="pt-BR" dirty="0" err="1" smtClean="0"/>
              <a:t>onblur</a:t>
            </a:r>
            <a:r>
              <a:rPr lang="pt-BR" dirty="0" smtClean="0"/>
              <a:t>="</a:t>
            </a:r>
            <a:r>
              <a:rPr lang="pt-BR" dirty="0" err="1" smtClean="0"/>
              <a:t>verificarCampo</a:t>
            </a:r>
            <a:r>
              <a:rPr lang="pt-BR" dirty="0" smtClean="0"/>
              <a:t>(</a:t>
            </a:r>
            <a:r>
              <a:rPr lang="pt-BR" dirty="0" err="1" smtClean="0"/>
              <a:t>this</a:t>
            </a:r>
            <a:r>
              <a:rPr lang="pt-BR" dirty="0" smtClean="0"/>
              <a:t>,'</a:t>
            </a:r>
            <a:r>
              <a:rPr lang="pt-BR" dirty="0" err="1" smtClean="0"/>
              <a:t>enderecoAjuda</a:t>
            </a:r>
            <a:r>
              <a:rPr lang="pt-BR" dirty="0" smtClean="0"/>
              <a:t>')"&gt;</a:t>
            </a:r>
          </a:p>
          <a:p>
            <a:r>
              <a:rPr lang="pt-BR" dirty="0" smtClean="0"/>
              <a:t>				&lt;</a:t>
            </a:r>
            <a:r>
              <a:rPr lang="pt-BR" dirty="0" err="1" smtClean="0"/>
              <a:t>br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		&lt;</a:t>
            </a:r>
            <a:r>
              <a:rPr lang="pt-BR" dirty="0" err="1" smtClean="0"/>
              <a:t>span</a:t>
            </a:r>
            <a:r>
              <a:rPr lang="pt-BR" dirty="0" smtClean="0"/>
              <a:t> id="</a:t>
            </a:r>
            <a:r>
              <a:rPr lang="pt-BR" dirty="0" err="1" smtClean="0"/>
              <a:t>enderecoAjuda</a:t>
            </a:r>
            <a:r>
              <a:rPr lang="pt-BR" dirty="0" smtClean="0"/>
              <a:t>" </a:t>
            </a:r>
            <a:r>
              <a:rPr lang="pt-BR" dirty="0" err="1" smtClean="0"/>
              <a:t>class</a:t>
            </a:r>
            <a:r>
              <a:rPr lang="pt-BR" dirty="0" smtClean="0"/>
              <a:t>="ajuda"&gt;&lt;/</a:t>
            </a:r>
            <a:r>
              <a:rPr lang="pt-BR" dirty="0" err="1" smtClean="0"/>
              <a:t>span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		</a:t>
            </a:r>
          </a:p>
          <a:p>
            <a:r>
              <a:rPr lang="pt-BR" dirty="0" smtClean="0"/>
              <a:t>				&lt;!-- Dados referentes ao campo </a:t>
            </a:r>
            <a:r>
              <a:rPr lang="pt-BR" dirty="0" err="1" smtClean="0"/>
              <a:t>observacoes</a:t>
            </a:r>
            <a:r>
              <a:rPr lang="pt-BR" dirty="0" smtClean="0"/>
              <a:t> --&gt;</a:t>
            </a:r>
          </a:p>
          <a:p>
            <a:r>
              <a:rPr lang="pt-BR" dirty="0" smtClean="0"/>
              <a:t>				&lt;</a:t>
            </a:r>
            <a:r>
              <a:rPr lang="pt-BR" dirty="0" err="1" smtClean="0"/>
              <a:t>br</a:t>
            </a:r>
            <a:r>
              <a:rPr lang="pt-BR" dirty="0" smtClean="0"/>
              <a:t>&gt;&lt;</a:t>
            </a:r>
            <a:r>
              <a:rPr lang="pt-BR" dirty="0" err="1" smtClean="0"/>
              <a:t>br</a:t>
            </a:r>
            <a:r>
              <a:rPr lang="pt-BR" dirty="0" smtClean="0"/>
              <a:t>&gt;&lt;</a:t>
            </a:r>
            <a:r>
              <a:rPr lang="pt-BR" dirty="0" err="1" smtClean="0"/>
              <a:t>label</a:t>
            </a:r>
            <a:r>
              <a:rPr lang="pt-BR" dirty="0" smtClean="0"/>
              <a:t>&gt;Observações:&lt;/</a:t>
            </a:r>
            <a:r>
              <a:rPr lang="pt-BR" dirty="0" err="1" smtClean="0"/>
              <a:t>label</a:t>
            </a:r>
            <a:r>
              <a:rPr lang="pt-BR" dirty="0" smtClean="0"/>
              <a:t>&gt;&lt;</a:t>
            </a:r>
            <a:r>
              <a:rPr lang="pt-BR" dirty="0" err="1" smtClean="0"/>
              <a:t>br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		&lt;</a:t>
            </a:r>
            <a:r>
              <a:rPr lang="pt-BR" dirty="0" err="1" smtClean="0"/>
              <a:t>textarea</a:t>
            </a:r>
            <a:r>
              <a:rPr lang="pt-BR" dirty="0" smtClean="0"/>
              <a:t> id="</a:t>
            </a:r>
            <a:r>
              <a:rPr lang="pt-BR" dirty="0" err="1" smtClean="0"/>
              <a:t>observacoes</a:t>
            </a:r>
            <a:r>
              <a:rPr lang="pt-BR" dirty="0" smtClean="0"/>
              <a:t>" </a:t>
            </a:r>
            <a:r>
              <a:rPr lang="pt-BR" dirty="0" err="1" smtClean="0"/>
              <a:t>cols</a:t>
            </a:r>
            <a:r>
              <a:rPr lang="pt-BR" dirty="0" smtClean="0"/>
              <a:t>="40" </a:t>
            </a:r>
            <a:r>
              <a:rPr lang="pt-BR" dirty="0" err="1" smtClean="0"/>
              <a:t>rows</a:t>
            </a:r>
            <a:r>
              <a:rPr lang="pt-BR" dirty="0" smtClean="0"/>
              <a:t>="5"&gt;&lt;/</a:t>
            </a:r>
            <a:r>
              <a:rPr lang="pt-BR" dirty="0" err="1" smtClean="0"/>
              <a:t>textarea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		</a:t>
            </a:r>
          </a:p>
          <a:p>
            <a:r>
              <a:rPr lang="pt-BR" dirty="0" smtClean="0"/>
              <a:t>				&lt;!-- </a:t>
            </a:r>
            <a:r>
              <a:rPr lang="pt-BR" dirty="0" err="1" smtClean="0"/>
              <a:t>Botoes</a:t>
            </a:r>
            <a:r>
              <a:rPr lang="pt-BR" dirty="0" smtClean="0"/>
              <a:t> --&gt;</a:t>
            </a:r>
          </a:p>
          <a:p>
            <a:r>
              <a:rPr lang="pt-BR" dirty="0" smtClean="0"/>
              <a:t>				&lt;</a:t>
            </a:r>
            <a:r>
              <a:rPr lang="pt-BR" dirty="0" err="1" smtClean="0"/>
              <a:t>br</a:t>
            </a:r>
            <a:r>
              <a:rPr lang="pt-BR" dirty="0" smtClean="0"/>
              <a:t>&gt;&lt;</a:t>
            </a:r>
            <a:r>
              <a:rPr lang="pt-BR" dirty="0" err="1" smtClean="0"/>
              <a:t>br</a:t>
            </a:r>
            <a:r>
              <a:rPr lang="pt-BR" dirty="0" smtClean="0"/>
              <a:t>&gt;				</a:t>
            </a:r>
          </a:p>
          <a:p>
            <a:r>
              <a:rPr lang="pt-BR" dirty="0" smtClean="0"/>
              <a:t>				&lt;div </a:t>
            </a:r>
            <a:r>
              <a:rPr lang="pt-BR" dirty="0" err="1" smtClean="0"/>
              <a:t>align</a:t>
            </a:r>
            <a:r>
              <a:rPr lang="pt-BR" dirty="0" smtClean="0"/>
              <a:t>="</a:t>
            </a:r>
            <a:r>
              <a:rPr lang="pt-BR" dirty="0" err="1" smtClean="0"/>
              <a:t>center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					&lt;input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button</a:t>
            </a:r>
            <a:r>
              <a:rPr lang="pt-BR" dirty="0" smtClean="0"/>
              <a:t>" </a:t>
            </a:r>
            <a:r>
              <a:rPr lang="pt-BR" dirty="0" err="1" smtClean="0"/>
              <a:t>value</a:t>
            </a:r>
            <a:r>
              <a:rPr lang="pt-BR" dirty="0" smtClean="0"/>
              <a:t>="Cadastrar" </a:t>
            </a:r>
            <a:r>
              <a:rPr lang="pt-BR" dirty="0" err="1" smtClean="0"/>
              <a:t>onClick</a:t>
            </a:r>
            <a:r>
              <a:rPr lang="pt-BR" dirty="0" smtClean="0"/>
              <a:t>="</a:t>
            </a:r>
            <a:r>
              <a:rPr lang="pt-BR" dirty="0" err="1" smtClean="0"/>
              <a:t>validarCampos</a:t>
            </a:r>
            <a:r>
              <a:rPr lang="pt-BR" dirty="0" smtClean="0"/>
              <a:t>()"&gt;</a:t>
            </a:r>
          </a:p>
          <a:p>
            <a:r>
              <a:rPr lang="pt-BR" dirty="0" smtClean="0"/>
              <a:t>					&lt;input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button</a:t>
            </a:r>
            <a:r>
              <a:rPr lang="pt-BR" dirty="0" smtClean="0"/>
              <a:t>" </a:t>
            </a:r>
            <a:r>
              <a:rPr lang="pt-BR" dirty="0" err="1" smtClean="0"/>
              <a:t>value</a:t>
            </a:r>
            <a:r>
              <a:rPr lang="pt-BR" dirty="0" smtClean="0"/>
              <a:t>="Limpar" </a:t>
            </a:r>
            <a:r>
              <a:rPr lang="pt-BR" dirty="0" err="1" smtClean="0"/>
              <a:t>onclick</a:t>
            </a:r>
            <a:r>
              <a:rPr lang="pt-BR" dirty="0" smtClean="0"/>
              <a:t>="</a:t>
            </a:r>
            <a:r>
              <a:rPr lang="pt-BR" dirty="0" err="1" smtClean="0"/>
              <a:t>limparCampos</a:t>
            </a:r>
            <a:r>
              <a:rPr lang="pt-BR" dirty="0" smtClean="0"/>
              <a:t>()"&gt;</a:t>
            </a:r>
          </a:p>
          <a:p>
            <a:r>
              <a:rPr lang="pt-BR" dirty="0" smtClean="0"/>
              <a:t>				&lt;/div&gt;</a:t>
            </a:r>
          </a:p>
          <a:p>
            <a:r>
              <a:rPr lang="pt-BR" dirty="0" smtClean="0"/>
              <a:t>			&lt;/</a:t>
            </a:r>
            <a:r>
              <a:rPr lang="pt-BR" dirty="0" err="1" smtClean="0"/>
              <a:t>fieldset</a:t>
            </a:r>
            <a:r>
              <a:rPr lang="pt-BR" dirty="0" smtClean="0"/>
              <a:t>&gt;				</a:t>
            </a:r>
          </a:p>
          <a:p>
            <a:r>
              <a:rPr lang="pt-BR" dirty="0" smtClean="0"/>
              <a:t>		&lt;/div&gt;</a:t>
            </a:r>
          </a:p>
          <a:p>
            <a:r>
              <a:rPr lang="pt-BR" dirty="0" smtClean="0"/>
              <a:t>	&lt;/</a:t>
            </a:r>
            <a:r>
              <a:rPr lang="pt-BR" dirty="0" err="1" smtClean="0"/>
              <a:t>form</a:t>
            </a:r>
            <a:r>
              <a:rPr lang="pt-BR" dirty="0" smtClean="0"/>
              <a:t>&gt;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Manipulando</a:t>
            </a:r>
            <a:r>
              <a:rPr lang="pt-BR" baseline="0" dirty="0" smtClean="0"/>
              <a:t> propriedades do CSS pelo </a:t>
            </a:r>
            <a:r>
              <a:rPr lang="pt-BR" baseline="0" dirty="0" err="1" smtClean="0"/>
              <a:t>Javascript</a:t>
            </a:r>
            <a:endParaRPr lang="pt-BR" dirty="0" smtClean="0"/>
          </a:p>
          <a:p>
            <a:r>
              <a:rPr lang="pt-BR" dirty="0" smtClean="0"/>
              <a:t>Link original:</a:t>
            </a:r>
            <a:r>
              <a:rPr lang="pt-BR" baseline="0" dirty="0" smtClean="0"/>
              <a:t> http://www.hebertphp.net/wordpress/?p=586 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&lt;!DOCTYPE HTML PUBLIC "-//W3C//DTD HTML 4.01//EN" "http://www.w3.org/TR/html4/strict.</a:t>
            </a:r>
            <a:r>
              <a:rPr lang="pt-BR" dirty="0" err="1" smtClean="0"/>
              <a:t>dtd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&lt;meta </a:t>
            </a:r>
            <a:r>
              <a:rPr lang="pt-BR" dirty="0" err="1" smtClean="0"/>
              <a:t>http-equiv</a:t>
            </a:r>
            <a:r>
              <a:rPr lang="pt-BR" dirty="0" smtClean="0"/>
              <a:t>="</a:t>
            </a:r>
            <a:r>
              <a:rPr lang="pt-BR" dirty="0" err="1" smtClean="0"/>
              <a:t>Content-Type</a:t>
            </a:r>
            <a:r>
              <a:rPr lang="pt-BR" dirty="0" smtClean="0"/>
              <a:t>" </a:t>
            </a:r>
            <a:r>
              <a:rPr lang="pt-BR" dirty="0" err="1" smtClean="0"/>
              <a:t>content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html</a:t>
            </a:r>
            <a:r>
              <a:rPr lang="pt-BR" dirty="0" smtClean="0"/>
              <a:t>; </a:t>
            </a:r>
            <a:r>
              <a:rPr lang="pt-BR" dirty="0" err="1" smtClean="0"/>
              <a:t>charset</a:t>
            </a:r>
            <a:r>
              <a:rPr lang="pt-BR" dirty="0" smtClean="0"/>
              <a:t>=</a:t>
            </a:r>
            <a:r>
              <a:rPr lang="pt-BR" dirty="0" err="1" smtClean="0"/>
              <a:t>iso</a:t>
            </a:r>
            <a:r>
              <a:rPr lang="pt-BR" dirty="0" smtClean="0"/>
              <a:t>-8859-1"&gt;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title</a:t>
            </a:r>
            <a:r>
              <a:rPr lang="pt-BR" dirty="0" smtClean="0"/>
              <a:t>&gt;Minha primeira pagina - JavaScript&lt;/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	var </a:t>
            </a:r>
            <a:r>
              <a:rPr lang="pt-BR" dirty="0" err="1" smtClean="0"/>
              <a:t>posicao</a:t>
            </a:r>
            <a:r>
              <a:rPr lang="pt-BR" dirty="0" smtClean="0"/>
              <a:t> = 0;</a:t>
            </a:r>
          </a:p>
          <a:p>
            <a:r>
              <a:rPr lang="pt-BR" dirty="0" smtClean="0"/>
              <a:t>   var </a:t>
            </a:r>
            <a:r>
              <a:rPr lang="pt-BR" dirty="0" err="1" smtClean="0"/>
              <a:t>vetorImagens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Array</a:t>
            </a:r>
            <a:r>
              <a:rPr lang="pt-BR" dirty="0" smtClean="0"/>
              <a:t>(4);</a:t>
            </a:r>
          </a:p>
          <a:p>
            <a:r>
              <a:rPr lang="pt-BR" dirty="0" smtClean="0"/>
              <a:t>	var </a:t>
            </a:r>
            <a:r>
              <a:rPr lang="pt-BR" dirty="0" err="1" smtClean="0"/>
              <a:t>idTempo</a:t>
            </a:r>
            <a:r>
              <a:rPr lang="pt-BR" dirty="0" smtClean="0"/>
              <a:t>;</a:t>
            </a:r>
          </a:p>
          <a:p>
            <a:r>
              <a:rPr lang="pt-BR" dirty="0" smtClean="0"/>
              <a:t>	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iniciarFotos</a:t>
            </a:r>
            <a:r>
              <a:rPr lang="pt-BR" dirty="0" smtClean="0"/>
              <a:t>() {</a:t>
            </a:r>
          </a:p>
          <a:p>
            <a:r>
              <a:rPr lang="pt-BR" dirty="0" smtClean="0"/>
              <a:t>	    for(var i=0; i&lt;4; i++) {</a:t>
            </a:r>
          </a:p>
          <a:p>
            <a:r>
              <a:rPr lang="pt-BR" dirty="0" smtClean="0"/>
              <a:t>	        </a:t>
            </a:r>
            <a:r>
              <a:rPr lang="pt-BR" dirty="0" err="1" smtClean="0"/>
              <a:t>vetorImagens</a:t>
            </a:r>
            <a:r>
              <a:rPr lang="pt-BR" dirty="0" smtClean="0"/>
              <a:t>[i]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Image</a:t>
            </a:r>
            <a:r>
              <a:rPr lang="pt-BR" dirty="0" smtClean="0"/>
              <a:t>();</a:t>
            </a:r>
          </a:p>
          <a:p>
            <a:r>
              <a:rPr lang="pt-BR" dirty="0" smtClean="0"/>
              <a:t>	        </a:t>
            </a:r>
            <a:r>
              <a:rPr lang="pt-BR" dirty="0" err="1" smtClean="0"/>
              <a:t>vetorImagens</a:t>
            </a:r>
            <a:r>
              <a:rPr lang="pt-BR" dirty="0" smtClean="0"/>
              <a:t>[i].</a:t>
            </a:r>
            <a:r>
              <a:rPr lang="pt-BR" dirty="0" err="1" smtClean="0"/>
              <a:t>src</a:t>
            </a:r>
            <a:r>
              <a:rPr lang="pt-BR" dirty="0" smtClean="0"/>
              <a:t> = "note0"+(i+1)+".</a:t>
            </a:r>
            <a:r>
              <a:rPr lang="pt-BR" dirty="0" err="1" smtClean="0"/>
              <a:t>jpg</a:t>
            </a:r>
            <a:r>
              <a:rPr lang="pt-BR" dirty="0" smtClean="0"/>
              <a:t>";</a:t>
            </a:r>
          </a:p>
          <a:p>
            <a:r>
              <a:rPr lang="pt-BR" dirty="0" smtClean="0"/>
              <a:t>	    }</a:t>
            </a:r>
          </a:p>
          <a:p>
            <a:r>
              <a:rPr lang="pt-BR" dirty="0" smtClean="0"/>
              <a:t>		 </a:t>
            </a:r>
            <a:r>
              <a:rPr lang="pt-BR" dirty="0" err="1" smtClean="0"/>
              <a:t>moverFotos</a:t>
            </a:r>
            <a:r>
              <a:rPr lang="pt-BR" dirty="0" smtClean="0"/>
              <a:t>();</a:t>
            </a:r>
          </a:p>
          <a:p>
            <a:r>
              <a:rPr lang="pt-BR" dirty="0" smtClean="0"/>
              <a:t>    }	    </a:t>
            </a:r>
          </a:p>
          <a:p>
            <a:r>
              <a:rPr lang="pt-BR" dirty="0" smtClean="0"/>
              <a:t>	 </a:t>
            </a:r>
          </a:p>
          <a:p>
            <a:r>
              <a:rPr lang="pt-BR" dirty="0" smtClean="0"/>
              <a:t>	 </a:t>
            </a: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moverFotos</a:t>
            </a:r>
            <a:r>
              <a:rPr lang="pt-BR" dirty="0" smtClean="0"/>
              <a:t>() {</a:t>
            </a:r>
          </a:p>
          <a:p>
            <a:r>
              <a:rPr lang="pt-BR" dirty="0" smtClean="0"/>
              <a:t>	 	var tempo;</a:t>
            </a:r>
          </a:p>
          <a:p>
            <a:r>
              <a:rPr lang="pt-BR" dirty="0" smtClean="0"/>
              <a:t>	 		</a:t>
            </a:r>
            <a:r>
              <a:rPr lang="pt-BR" dirty="0" err="1" smtClean="0"/>
              <a:t>if</a:t>
            </a:r>
            <a:r>
              <a:rPr lang="pt-BR" dirty="0" smtClean="0"/>
              <a:t> (</a:t>
            </a:r>
            <a:r>
              <a:rPr lang="pt-BR" dirty="0" err="1" smtClean="0"/>
              <a:t>posicao</a:t>
            </a:r>
            <a:r>
              <a:rPr lang="pt-BR" dirty="0" smtClean="0"/>
              <a:t> &lt; 4) {</a:t>
            </a:r>
          </a:p>
          <a:p>
            <a:r>
              <a:rPr lang="pt-BR" dirty="0" smtClean="0"/>
              <a:t>				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getElementById</a:t>
            </a:r>
            <a:r>
              <a:rPr lang="pt-BR" dirty="0" smtClean="0"/>
              <a:t>("teste").</a:t>
            </a:r>
            <a:r>
              <a:rPr lang="pt-BR" dirty="0" err="1" smtClean="0"/>
              <a:t>src</a:t>
            </a:r>
            <a:r>
              <a:rPr lang="pt-BR" dirty="0" smtClean="0"/>
              <a:t> = </a:t>
            </a:r>
            <a:r>
              <a:rPr lang="pt-BR" dirty="0" err="1" smtClean="0"/>
              <a:t>vetorImagens</a:t>
            </a:r>
            <a:r>
              <a:rPr lang="pt-BR" dirty="0" smtClean="0"/>
              <a:t>[</a:t>
            </a:r>
            <a:r>
              <a:rPr lang="pt-BR" dirty="0" err="1" smtClean="0"/>
              <a:t>posicao</a:t>
            </a:r>
            <a:r>
              <a:rPr lang="pt-BR" dirty="0" smtClean="0"/>
              <a:t>].</a:t>
            </a:r>
            <a:r>
              <a:rPr lang="pt-BR" dirty="0" err="1" smtClean="0"/>
              <a:t>src</a:t>
            </a:r>
            <a:r>
              <a:rPr lang="pt-BR" dirty="0" smtClean="0"/>
              <a:t>;</a:t>
            </a:r>
          </a:p>
          <a:p>
            <a:r>
              <a:rPr lang="pt-BR" dirty="0" smtClean="0"/>
              <a:t>				</a:t>
            </a:r>
            <a:r>
              <a:rPr lang="pt-BR" dirty="0" err="1" smtClean="0"/>
              <a:t>posicao</a:t>
            </a:r>
            <a:r>
              <a:rPr lang="pt-BR" dirty="0" smtClean="0"/>
              <a:t>++;</a:t>
            </a:r>
          </a:p>
          <a:p>
            <a:r>
              <a:rPr lang="pt-BR" dirty="0" smtClean="0"/>
              <a:t>			}</a:t>
            </a:r>
          </a:p>
          <a:p>
            <a:r>
              <a:rPr lang="pt-BR" dirty="0" smtClean="0"/>
              <a:t>			</a:t>
            </a:r>
            <a:r>
              <a:rPr lang="pt-BR" dirty="0" err="1" smtClean="0"/>
              <a:t>else</a:t>
            </a:r>
            <a:r>
              <a:rPr lang="pt-BR" dirty="0" smtClean="0"/>
              <a:t> </a:t>
            </a:r>
            <a:r>
              <a:rPr lang="pt-BR" dirty="0" err="1" smtClean="0"/>
              <a:t>posicao</a:t>
            </a:r>
            <a:r>
              <a:rPr lang="pt-BR" dirty="0" smtClean="0"/>
              <a:t> = 0;</a:t>
            </a:r>
          </a:p>
          <a:p>
            <a:r>
              <a:rPr lang="pt-BR" dirty="0" smtClean="0"/>
              <a:t>			</a:t>
            </a:r>
            <a:r>
              <a:rPr lang="pt-BR" dirty="0" err="1" smtClean="0"/>
              <a:t>idTempo</a:t>
            </a:r>
            <a:r>
              <a:rPr lang="pt-BR" dirty="0" smtClean="0"/>
              <a:t> = </a:t>
            </a:r>
            <a:r>
              <a:rPr lang="pt-BR" dirty="0" err="1" smtClean="0"/>
              <a:t>setTimeout</a:t>
            </a:r>
            <a:r>
              <a:rPr lang="pt-BR" dirty="0" smtClean="0"/>
              <a:t>("</a:t>
            </a:r>
            <a:r>
              <a:rPr lang="pt-BR" dirty="0" err="1" smtClean="0"/>
              <a:t>moverFotos</a:t>
            </a:r>
            <a:r>
              <a:rPr lang="pt-BR" dirty="0" smtClean="0"/>
              <a:t>()",1000);</a:t>
            </a:r>
          </a:p>
          <a:p>
            <a:r>
              <a:rPr lang="pt-BR" dirty="0" smtClean="0"/>
              <a:t>	 }</a:t>
            </a:r>
          </a:p>
          <a:p>
            <a:r>
              <a:rPr lang="pt-BR" dirty="0" smtClean="0"/>
              <a:t>	 </a:t>
            </a:r>
          </a:p>
          <a:p>
            <a:r>
              <a:rPr lang="pt-BR" dirty="0" smtClean="0"/>
              <a:t>	 </a:t>
            </a: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pararFotos</a:t>
            </a:r>
            <a:r>
              <a:rPr lang="pt-BR" dirty="0" smtClean="0"/>
              <a:t>() {</a:t>
            </a:r>
          </a:p>
          <a:p>
            <a:r>
              <a:rPr lang="pt-BR" dirty="0" smtClean="0"/>
              <a:t>	 	</a:t>
            </a:r>
            <a:r>
              <a:rPr lang="pt-BR" dirty="0" err="1" smtClean="0"/>
              <a:t>clearTimeout</a:t>
            </a:r>
            <a:r>
              <a:rPr lang="pt-BR" dirty="0" smtClean="0"/>
              <a:t>(</a:t>
            </a:r>
            <a:r>
              <a:rPr lang="pt-BR" dirty="0" err="1" smtClean="0"/>
              <a:t>idTempo</a:t>
            </a:r>
            <a:r>
              <a:rPr lang="pt-BR" dirty="0" smtClean="0"/>
              <a:t>);</a:t>
            </a:r>
          </a:p>
          <a:p>
            <a:r>
              <a:rPr lang="pt-BR" dirty="0" smtClean="0"/>
              <a:t>	 }</a:t>
            </a:r>
          </a:p>
          <a:p>
            <a:r>
              <a:rPr lang="pt-BR" dirty="0" smtClean="0"/>
              <a:t>&lt;/script&gt;</a:t>
            </a:r>
          </a:p>
          <a:p>
            <a:endParaRPr lang="pt-BR" dirty="0" smtClean="0"/>
          </a:p>
          <a:p>
            <a:r>
              <a:rPr lang="pt-BR" dirty="0" smtClean="0"/>
              <a:t>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endParaRPr lang="pt-BR" dirty="0" smtClean="0"/>
          </a:p>
          <a:p>
            <a:r>
              <a:rPr lang="pt-BR" dirty="0" smtClean="0"/>
              <a:t>&lt;div </a:t>
            </a:r>
            <a:r>
              <a:rPr lang="pt-BR" dirty="0" err="1" smtClean="0"/>
              <a:t>align</a:t>
            </a:r>
            <a:r>
              <a:rPr lang="pt-BR" dirty="0" smtClean="0"/>
              <a:t>="</a:t>
            </a:r>
            <a:r>
              <a:rPr lang="pt-BR" dirty="0" err="1" smtClean="0"/>
              <a:t>center</a:t>
            </a:r>
            <a:r>
              <a:rPr lang="pt-BR" dirty="0" smtClean="0"/>
              <a:t>"&gt;&lt;h2&gt;Utilize os botões abaixo para utilizar as fotos do álbum&lt;/h2&gt;</a:t>
            </a:r>
          </a:p>
          <a:p>
            <a:endParaRPr lang="pt-BR" dirty="0" smtClean="0"/>
          </a:p>
          <a:p>
            <a:r>
              <a:rPr lang="pt-BR" dirty="0" smtClean="0"/>
              <a:t>&lt;</a:t>
            </a:r>
            <a:r>
              <a:rPr lang="pt-BR" dirty="0" err="1" smtClean="0"/>
              <a:t>form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    &lt;input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button</a:t>
            </a:r>
            <a:r>
              <a:rPr lang="pt-BR" dirty="0" smtClean="0"/>
              <a:t>" </a:t>
            </a:r>
            <a:r>
              <a:rPr lang="pt-BR" dirty="0" err="1" smtClean="0"/>
              <a:t>value</a:t>
            </a:r>
            <a:r>
              <a:rPr lang="pt-BR" dirty="0" smtClean="0"/>
              <a:t>="Mostrar fotos" </a:t>
            </a:r>
            <a:r>
              <a:rPr lang="pt-BR" dirty="0" err="1" smtClean="0"/>
              <a:t>onclick</a:t>
            </a:r>
            <a:r>
              <a:rPr lang="pt-BR" dirty="0" smtClean="0"/>
              <a:t>="</a:t>
            </a:r>
            <a:r>
              <a:rPr lang="pt-BR" dirty="0" err="1" smtClean="0"/>
              <a:t>iniciarFotos</a:t>
            </a:r>
            <a:r>
              <a:rPr lang="pt-BR" dirty="0" smtClean="0"/>
              <a:t>()" /&gt;</a:t>
            </a:r>
          </a:p>
          <a:p>
            <a:r>
              <a:rPr lang="pt-BR" dirty="0" smtClean="0"/>
              <a:t>    &lt;input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button</a:t>
            </a:r>
            <a:r>
              <a:rPr lang="pt-BR" dirty="0" smtClean="0"/>
              <a:t>" </a:t>
            </a:r>
            <a:r>
              <a:rPr lang="pt-BR" dirty="0" err="1" smtClean="0"/>
              <a:t>value</a:t>
            </a:r>
            <a:r>
              <a:rPr lang="pt-BR" dirty="0" smtClean="0"/>
              <a:t>="Parar fotos" </a:t>
            </a:r>
            <a:r>
              <a:rPr lang="pt-BR" dirty="0" err="1" smtClean="0"/>
              <a:t>onclick</a:t>
            </a:r>
            <a:r>
              <a:rPr lang="pt-BR" dirty="0" smtClean="0"/>
              <a:t>="</a:t>
            </a:r>
            <a:r>
              <a:rPr lang="pt-BR" dirty="0" err="1" smtClean="0"/>
              <a:t>pararFotos</a:t>
            </a:r>
            <a:r>
              <a:rPr lang="pt-BR" dirty="0" smtClean="0"/>
              <a:t>()" /&gt;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form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br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img</a:t>
            </a:r>
            <a:r>
              <a:rPr lang="pt-BR" dirty="0" smtClean="0"/>
              <a:t> </a:t>
            </a:r>
            <a:r>
              <a:rPr lang="pt-BR" dirty="0" err="1" smtClean="0"/>
              <a:t>src</a:t>
            </a:r>
            <a:r>
              <a:rPr lang="pt-BR" dirty="0" smtClean="0"/>
              <a:t>="note01.jpg" id="teste"&gt;</a:t>
            </a:r>
          </a:p>
          <a:p>
            <a:endParaRPr lang="pt-BR" dirty="0" smtClean="0"/>
          </a:p>
          <a:p>
            <a:r>
              <a:rPr lang="pt-BR" dirty="0" smtClean="0"/>
              <a:t>&lt;/div&gt;</a:t>
            </a:r>
          </a:p>
          <a:p>
            <a:endParaRPr lang="pt-BR" dirty="0" smtClean="0"/>
          </a:p>
          <a:p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EDFDC1D-EAAD-4095-8B40-5BBE948C611D}" type="datetimeFigureOut">
              <a:rPr lang="pt-BR" smtClean="0"/>
              <a:pPr/>
              <a:t>05/05/2011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4B04174-04F1-4CFC-A68E-9D1BC206F6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05/05/2011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05/05/2011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05/05/2011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05/05/2011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05/05/2011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05/05/2011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05/05/2011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05/05/2011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05/05/2011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EDFDC1D-EAAD-4095-8B40-5BBE948C611D}" type="datetimeFigureOut">
              <a:rPr lang="pt-BR" smtClean="0"/>
              <a:pPr/>
              <a:t>05/05/2011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4B04174-04F1-4CFC-A68E-9D1BC206F64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EDFDC1D-EAAD-4095-8B40-5BBE948C611D}" type="datetimeFigureOut">
              <a:rPr lang="pt-BR" smtClean="0"/>
              <a:pPr/>
              <a:t>05/05/2011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4B04174-04F1-4CFC-A68E-9D1BC206F6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18lRZ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282" y="2492896"/>
            <a:ext cx="8715436" cy="1211596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rgbClr val="005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JavaScript</a:t>
            </a:r>
            <a:endParaRPr lang="pt-BR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5731714"/>
            <a:ext cx="7772400" cy="1199704"/>
          </a:xfrm>
        </p:spPr>
        <p:txBody>
          <a:bodyPr>
            <a:noAutofit/>
          </a:bodyPr>
          <a:lstStyle/>
          <a:p>
            <a:pPr marR="0" algn="ctr"/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Disciplina</a:t>
            </a:r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: </a:t>
            </a:r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Fundamentos</a:t>
            </a:r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 de Web Design II</a:t>
            </a:r>
          </a:p>
          <a:p>
            <a:pPr marR="0" algn="ctr"/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Prof. </a:t>
            </a:r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M.e</a:t>
            </a:r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 Wilton de Paula </a:t>
            </a:r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Filho</a:t>
            </a:r>
            <a:endParaRPr lang="pt-BR" sz="1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ahoma" pitchFamily="34" charset="0"/>
            </a:endParaRPr>
          </a:p>
          <a:p>
            <a:pPr marR="0" algn="ctr"/>
            <a:fld id="{B4583585-9C52-4253-A294-2EDA826C6916}" type="datetime6">
              <a:rPr lang="pt-BR" sz="14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pPr marR="0" algn="ctr"/>
              <a:t>maio de 11</a:t>
            </a:fld>
            <a:endParaRPr lang="en-US" sz="1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ahoma" pitchFamily="34" charset="0"/>
            </a:endParaRPr>
          </a:p>
        </p:txBody>
      </p:sp>
      <p:pic>
        <p:nvPicPr>
          <p:cNvPr id="6" name="Picture 6" descr="IFuberlandia - logo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825" y="390525"/>
            <a:ext cx="21113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971800" y="609600"/>
            <a:ext cx="5867400" cy="108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4000"/>
              </a:lnSpc>
              <a:spcAft>
                <a:spcPts val="1000"/>
              </a:spcAft>
            </a:pPr>
            <a:r>
              <a:rPr lang="pt-BR" sz="1100" b="1">
                <a:latin typeface="Calibri" pitchFamily="34" charset="0"/>
              </a:rPr>
              <a:t>MINISTÉRIO DA EDUCAÇÃO</a:t>
            </a:r>
          </a:p>
          <a:p>
            <a:pPr algn="ctr">
              <a:lnSpc>
                <a:spcPct val="104000"/>
              </a:lnSpc>
            </a:pPr>
            <a:r>
              <a:rPr lang="pt-BR" sz="1100" b="1">
                <a:latin typeface="Times New Roman" pitchFamily="18" charset="0"/>
              </a:rPr>
              <a:t>SECRETARIA DE EDUCAÇÃO PROFISSIONAL E TECNOLÓGICA</a:t>
            </a:r>
            <a:endParaRPr lang="pt-BR" sz="1100">
              <a:latin typeface="Times New Roman" pitchFamily="18" charset="0"/>
            </a:endParaRPr>
          </a:p>
          <a:p>
            <a:pPr algn="ctr">
              <a:lnSpc>
                <a:spcPct val="104000"/>
              </a:lnSpc>
            </a:pPr>
            <a:r>
              <a:rPr lang="pt-BR" sz="1100">
                <a:latin typeface="Times New Roman" pitchFamily="18" charset="0"/>
              </a:rPr>
              <a:t>INSTITUTO FEDERAL DE EDUCAÇÃO, CIÊNCIA E TECNOLOGIA TRIÂNGULO MINEIRO Campus Uberlândia</a:t>
            </a:r>
          </a:p>
          <a:p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Exercício</a:t>
            </a:r>
            <a:endParaRPr lang="pt-BR" u="sng" dirty="0">
              <a:solidFill>
                <a:srgbClr val="FF0000"/>
              </a:solidFill>
            </a:endParaRPr>
          </a:p>
        </p:txBody>
      </p:sp>
      <p:sp>
        <p:nvSpPr>
          <p:cNvPr id="4" name="Espaço Reservado para Conteúdo 1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611968"/>
          </a:xfrm>
        </p:spPr>
        <p:txBody>
          <a:bodyPr>
            <a:normAutofit fontScale="92500" lnSpcReduction="10000"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smtClean="0"/>
              <a:t>Faça o download de uma imagem (</a:t>
            </a:r>
            <a:r>
              <a:rPr lang="pt-BR" sz="1800" dirty="0" err="1" smtClean="0"/>
              <a:t>máx</a:t>
            </a:r>
            <a:r>
              <a:rPr lang="pt-BR" sz="1800" dirty="0" smtClean="0"/>
              <a:t>: 200x200 pixels) na Internet e crie as seguintes interações com ela. </a:t>
            </a:r>
            <a:r>
              <a:rPr lang="pt-BR" sz="1800" b="1" dirty="0" smtClean="0"/>
              <a:t>OBS</a:t>
            </a:r>
            <a:r>
              <a:rPr lang="pt-BR" sz="1800" dirty="0" smtClean="0"/>
              <a:t>: a imagem deverá estar centralizada verticalmente e horizontalmente na janela do navegador:</a:t>
            </a:r>
          </a:p>
          <a:p>
            <a:pPr marL="708660" lvl="1" indent="-342900" algn="just">
              <a:lnSpc>
                <a:spcPct val="160000"/>
              </a:lnSpc>
              <a:buFont typeface="+mj-lt"/>
              <a:buAutoNum type="arabicPeriod"/>
            </a:pPr>
            <a:r>
              <a:rPr lang="pt-BR" sz="1500" dirty="0" smtClean="0"/>
              <a:t>Após o carregamento da página:</a:t>
            </a:r>
          </a:p>
          <a:p>
            <a:pPr marL="946404" lvl="2" indent="-342900" algn="just">
              <a:lnSpc>
                <a:spcPct val="160000"/>
              </a:lnSpc>
              <a:buFont typeface="+mj-lt"/>
              <a:buAutoNum type="arabicPeriod"/>
            </a:pPr>
            <a:r>
              <a:rPr lang="pt-BR" sz="1500" dirty="0" smtClean="0"/>
              <a:t>Solicitar o nome do usuário</a:t>
            </a:r>
          </a:p>
          <a:p>
            <a:pPr marL="946404" lvl="2" indent="-342900" algn="just">
              <a:lnSpc>
                <a:spcPct val="160000"/>
              </a:lnSpc>
              <a:buFont typeface="+mj-lt"/>
              <a:buAutoNum type="arabicPeriod"/>
            </a:pPr>
            <a:r>
              <a:rPr lang="pt-BR" sz="1500" dirty="0" smtClean="0"/>
              <a:t>Mostrar a mensagem “Olá </a:t>
            </a:r>
            <a:r>
              <a:rPr lang="pt-BR" sz="1500" dirty="0" smtClean="0">
                <a:solidFill>
                  <a:srgbClr val="FF0000"/>
                </a:solidFill>
              </a:rPr>
              <a:t>Fulano*</a:t>
            </a:r>
            <a:r>
              <a:rPr lang="pt-BR" sz="1500" dirty="0" smtClean="0"/>
              <a:t>, seja bem vindo!” após a página ter sido carregada. </a:t>
            </a:r>
          </a:p>
          <a:p>
            <a:pPr marL="708660" lvl="1" indent="-342900" algn="just">
              <a:lnSpc>
                <a:spcPct val="160000"/>
              </a:lnSpc>
              <a:buFont typeface="+mj-lt"/>
              <a:buAutoNum type="arabicPeriod"/>
            </a:pPr>
            <a:r>
              <a:rPr lang="pt-BR" sz="1500" dirty="0" smtClean="0"/>
              <a:t>Mostre a mensagem “</a:t>
            </a:r>
            <a:r>
              <a:rPr lang="pt-BR" sz="1500" dirty="0" smtClean="0">
                <a:solidFill>
                  <a:srgbClr val="FF0000"/>
                </a:solidFill>
              </a:rPr>
              <a:t>Fulano</a:t>
            </a:r>
            <a:r>
              <a:rPr lang="pt-BR" sz="1500" dirty="0" smtClean="0"/>
              <a:t>, sentirei a sua falta”, logo após o fechamento da página. </a:t>
            </a:r>
          </a:p>
          <a:p>
            <a:pPr marL="708660" lvl="1" indent="-342900" algn="just">
              <a:lnSpc>
                <a:spcPct val="160000"/>
              </a:lnSpc>
              <a:buFont typeface="+mj-lt"/>
              <a:buAutoNum type="arabicPeriod"/>
            </a:pPr>
            <a:r>
              <a:rPr lang="pt-BR" sz="1500" dirty="0" smtClean="0"/>
              <a:t>Mostre a mensagem “</a:t>
            </a:r>
            <a:r>
              <a:rPr lang="pt-BR" sz="1500" dirty="0" smtClean="0">
                <a:solidFill>
                  <a:srgbClr val="FF0000"/>
                </a:solidFill>
              </a:rPr>
              <a:t>Fulano</a:t>
            </a:r>
            <a:r>
              <a:rPr lang="pt-BR" sz="1500" dirty="0" smtClean="0"/>
              <a:t>, vamos brincar?” ao clicar sobre a imagem</a:t>
            </a:r>
          </a:p>
          <a:p>
            <a:pPr marL="708660" lvl="1" indent="-342900" algn="just">
              <a:lnSpc>
                <a:spcPct val="160000"/>
              </a:lnSpc>
              <a:buFont typeface="+mj-lt"/>
              <a:buAutoNum type="arabicPeriod"/>
            </a:pPr>
            <a:endParaRPr lang="pt-BR" sz="1500" dirty="0" smtClean="0"/>
          </a:p>
          <a:p>
            <a:pPr marL="708660" lvl="1" indent="-342900" algn="just">
              <a:lnSpc>
                <a:spcPct val="160000"/>
              </a:lnSpc>
              <a:buNone/>
            </a:pPr>
            <a:r>
              <a:rPr lang="pt-BR" sz="1500" dirty="0" smtClean="0">
                <a:solidFill>
                  <a:srgbClr val="FF0000"/>
                </a:solidFill>
              </a:rPr>
              <a:t>*Fulano</a:t>
            </a:r>
            <a:r>
              <a:rPr lang="pt-BR" sz="1500" dirty="0" smtClean="0"/>
              <a:t>– Nome digitado pelo usuário.</a:t>
            </a:r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4806" y="5085184"/>
            <a:ext cx="1649682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74642"/>
          </a:xfrm>
        </p:spPr>
        <p:txBody>
          <a:bodyPr>
            <a:normAutofit/>
          </a:bodyPr>
          <a:lstStyle/>
          <a:p>
            <a:pPr algn="ctr"/>
            <a:r>
              <a:rPr lang="pt-BR" sz="7200" dirty="0" smtClean="0"/>
              <a:t>Formulários</a:t>
            </a:r>
            <a:endParaRPr lang="pt-BR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smtClean="0"/>
              <a:t>Antes de falarmos de formulários ....</a:t>
            </a:r>
          </a:p>
          <a:p>
            <a:pPr lvl="1" algn="just">
              <a:lnSpc>
                <a:spcPct val="160000"/>
              </a:lnSpc>
            </a:pPr>
            <a:r>
              <a:rPr lang="pt-BR" sz="1800" dirty="0" smtClean="0"/>
              <a:t>Os scripts acessam o ambiente do cliente:</a:t>
            </a:r>
          </a:p>
          <a:p>
            <a:pPr lvl="2" algn="just">
              <a:lnSpc>
                <a:spcPct val="160000"/>
              </a:lnSpc>
            </a:pPr>
            <a:r>
              <a:rPr lang="pt-BR" sz="1600" dirty="0" smtClean="0"/>
              <a:t>Métricas do navegador (tamanho da janela, largura, altura, </a:t>
            </a:r>
            <a:r>
              <a:rPr lang="pt-BR" sz="1600" dirty="0" err="1" smtClean="0"/>
              <a:t>etc</a:t>
            </a:r>
            <a:r>
              <a:rPr lang="pt-BR" sz="1600" dirty="0" smtClean="0"/>
              <a:t>)</a:t>
            </a:r>
          </a:p>
          <a:p>
            <a:pPr lvl="2" algn="just">
              <a:lnSpc>
                <a:spcPct val="160000"/>
              </a:lnSpc>
            </a:pPr>
            <a:r>
              <a:rPr lang="pt-BR" sz="1600" dirty="0" smtClean="0"/>
              <a:t>Histórico do navegador (lista de páginas recém-visitadas)</a:t>
            </a:r>
          </a:p>
          <a:p>
            <a:pPr lvl="2" algn="just">
              <a:lnSpc>
                <a:spcPct val="160000"/>
              </a:lnSpc>
            </a:pPr>
            <a:r>
              <a:rPr lang="pt-BR" sz="1600" dirty="0" smtClean="0"/>
              <a:t>Cookies (variáveis armazenadas no lado do cliente)</a:t>
            </a:r>
          </a:p>
          <a:p>
            <a:pPr lvl="2" algn="just">
              <a:lnSpc>
                <a:spcPct val="160000"/>
              </a:lnSpc>
            </a:pPr>
            <a:r>
              <a:rPr lang="pt-BR" sz="1600" dirty="0" smtClean="0"/>
              <a:t>Temporizadores (fragmentos de código são executados após certo tempo)</a:t>
            </a:r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1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Linguagem de cliente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smtClean="0"/>
              <a:t>Conjunto de controles (componentes) que permitem ao usuário entrada de dados.</a:t>
            </a:r>
            <a:endParaRPr lang="pt-BR" sz="14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1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Formulários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068960"/>
            <a:ext cx="330517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2636912"/>
            <a:ext cx="4410075" cy="3533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err="1" smtClean="0"/>
              <a:t>Tag</a:t>
            </a:r>
            <a:r>
              <a:rPr lang="pt-BR" sz="1800" dirty="0" smtClean="0"/>
              <a:t> para criação de formulário:</a:t>
            </a:r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&lt;</a:t>
            </a:r>
            <a:r>
              <a:rPr lang="pt-BR" sz="1800" dirty="0" err="1" smtClean="0"/>
              <a:t>form</a:t>
            </a:r>
            <a:r>
              <a:rPr lang="pt-BR" sz="1800" dirty="0" smtClean="0"/>
              <a:t>&gt; ... &lt;/</a:t>
            </a:r>
            <a:r>
              <a:rPr lang="pt-BR" sz="1800" dirty="0" err="1" smtClean="0"/>
              <a:t>form</a:t>
            </a:r>
            <a:r>
              <a:rPr lang="pt-BR" sz="1800" dirty="0" smtClean="0"/>
              <a:t>&gt;</a:t>
            </a:r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Atributos:</a:t>
            </a:r>
          </a:p>
          <a:p>
            <a:pPr lvl="1" algn="just">
              <a:lnSpc>
                <a:spcPct val="160000"/>
              </a:lnSpc>
            </a:pPr>
            <a:r>
              <a:rPr lang="pt-BR" sz="1400" b="1" dirty="0" err="1" smtClean="0"/>
              <a:t>action</a:t>
            </a:r>
            <a:r>
              <a:rPr lang="pt-BR" sz="1400" dirty="0" smtClean="0"/>
              <a:t>: página a ser chamada após processamento do formulário</a:t>
            </a:r>
          </a:p>
          <a:p>
            <a:pPr lvl="1" algn="just">
              <a:lnSpc>
                <a:spcPct val="160000"/>
              </a:lnSpc>
            </a:pPr>
            <a:r>
              <a:rPr lang="pt-BR" sz="1400" b="1" dirty="0" err="1" smtClean="0"/>
              <a:t>method</a:t>
            </a:r>
            <a:r>
              <a:rPr lang="pt-BR" sz="1400" dirty="0" smtClean="0"/>
              <a:t>: determina como os dados do formulário serão enviados ao servidor (GET ou POST)</a:t>
            </a:r>
          </a:p>
          <a:p>
            <a:pPr lvl="1" algn="just">
              <a:lnSpc>
                <a:spcPct val="160000"/>
              </a:lnSpc>
            </a:pPr>
            <a:r>
              <a:rPr lang="pt-BR" sz="1400" b="1" dirty="0" smtClean="0"/>
              <a:t>id</a:t>
            </a:r>
            <a:r>
              <a:rPr lang="pt-BR" sz="1400" dirty="0" smtClean="0"/>
              <a:t>: identificador do formulário</a:t>
            </a:r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Exemplo:</a:t>
            </a:r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1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251520" y="5085184"/>
            <a:ext cx="8748464" cy="10081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 smtClean="0"/>
              <a:t>&lt;</a:t>
            </a:r>
            <a:r>
              <a:rPr lang="pt-BR" sz="1500" dirty="0" err="1" smtClean="0"/>
              <a:t>form</a:t>
            </a:r>
            <a:r>
              <a:rPr lang="pt-BR" sz="1500" dirty="0" smtClean="0"/>
              <a:t> id=“</a:t>
            </a:r>
            <a:r>
              <a:rPr lang="pt-BR" sz="1500" dirty="0" err="1" smtClean="0"/>
              <a:t>cadastroFunc</a:t>
            </a:r>
            <a:r>
              <a:rPr lang="pt-BR" sz="1500" dirty="0" smtClean="0"/>
              <a:t>” </a:t>
            </a:r>
            <a:r>
              <a:rPr lang="pt-BR" sz="1500" dirty="0" err="1" smtClean="0"/>
              <a:t>action</a:t>
            </a:r>
            <a:r>
              <a:rPr lang="pt-BR" sz="1500" dirty="0" smtClean="0"/>
              <a:t>=“http://www.loja.com/cadastro.</a:t>
            </a:r>
            <a:r>
              <a:rPr lang="pt-BR" sz="1500" dirty="0" err="1" smtClean="0"/>
              <a:t>php</a:t>
            </a:r>
            <a:r>
              <a:rPr lang="pt-BR" sz="1500" dirty="0" smtClean="0"/>
              <a:t>”  </a:t>
            </a:r>
            <a:r>
              <a:rPr lang="pt-BR" sz="1500" dirty="0" err="1" smtClean="0"/>
              <a:t>method</a:t>
            </a:r>
            <a:r>
              <a:rPr lang="pt-BR" sz="1500" dirty="0" smtClean="0"/>
              <a:t>=“POST”&gt;</a:t>
            </a:r>
            <a:endParaRPr lang="pt-BR" sz="1500" dirty="0"/>
          </a:p>
        </p:txBody>
      </p:sp>
      <p:sp>
        <p:nvSpPr>
          <p:cNvPr id="5" name="Botão de ação: Avançar ou Próximo 4">
            <a:hlinkClick r:id="" action="ppaction://hlinkshowjump?jump=nextslide" highlightClick="1"/>
          </p:cNvPr>
          <p:cNvSpPr/>
          <p:nvPr/>
        </p:nvSpPr>
        <p:spPr>
          <a:xfrm>
            <a:off x="1763688" y="3861048"/>
            <a:ext cx="216024" cy="144016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611560" y="1340768"/>
            <a:ext cx="7920880" cy="50405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2400"/>
              </a:lnSpc>
            </a:pPr>
            <a:r>
              <a:rPr lang="pt-BR" b="1" dirty="0" smtClean="0"/>
              <a:t>POST x GET</a:t>
            </a:r>
          </a:p>
          <a:p>
            <a:pPr algn="just">
              <a:lnSpc>
                <a:spcPts val="2400"/>
              </a:lnSpc>
            </a:pPr>
            <a:endParaRPr lang="pt-BR" sz="1000" b="1" dirty="0" smtClean="0"/>
          </a:p>
          <a:p>
            <a:pPr algn="just">
              <a:lnSpc>
                <a:spcPts val="2400"/>
              </a:lnSpc>
              <a:buFont typeface="Arial" pitchFamily="34" charset="0"/>
              <a:buChar char="•"/>
            </a:pPr>
            <a:r>
              <a:rPr lang="pt-BR" dirty="0" smtClean="0"/>
              <a:t> POST: Dados do formulário são enviados como parte da solicitação e invisíveis ao usuário.</a:t>
            </a:r>
          </a:p>
          <a:p>
            <a:pPr algn="just">
              <a:lnSpc>
                <a:spcPts val="2400"/>
              </a:lnSpc>
              <a:buFont typeface="Arial" pitchFamily="34" charset="0"/>
              <a:buChar char="•"/>
            </a:pPr>
            <a:endParaRPr lang="pt-BR" dirty="0" smtClean="0"/>
          </a:p>
          <a:p>
            <a:pPr algn="just">
              <a:lnSpc>
                <a:spcPts val="2400"/>
              </a:lnSpc>
              <a:buFont typeface="Arial" pitchFamily="34" charset="0"/>
              <a:buChar char="•"/>
            </a:pPr>
            <a:r>
              <a:rPr lang="pt-BR" dirty="0" smtClean="0"/>
              <a:t> GET: O usuário vê na URL os dados do formulário</a:t>
            </a:r>
          </a:p>
          <a:p>
            <a:pPr algn="just">
              <a:lnSpc>
                <a:spcPts val="2400"/>
              </a:lnSpc>
              <a:buFont typeface="Arial" pitchFamily="34" charset="0"/>
              <a:buChar char="•"/>
            </a:pPr>
            <a:endParaRPr lang="pt-BR" dirty="0" smtClean="0"/>
          </a:p>
          <a:p>
            <a:pPr algn="just">
              <a:lnSpc>
                <a:spcPts val="2400"/>
              </a:lnSpc>
              <a:buFont typeface="Arial" pitchFamily="34" charset="0"/>
              <a:buChar char="•"/>
            </a:pPr>
            <a:r>
              <a:rPr lang="pt-BR" dirty="0" smtClean="0"/>
              <a:t> POST não tem limite para o tamanho do pacote de dados enviado enquanto que GET tem limite de 256 caracteres.</a:t>
            </a:r>
          </a:p>
          <a:p>
            <a:pPr algn="just">
              <a:lnSpc>
                <a:spcPts val="2400"/>
              </a:lnSpc>
              <a:buFont typeface="Arial" pitchFamily="34" charset="0"/>
              <a:buChar char="•"/>
            </a:pPr>
            <a:endParaRPr lang="pt-BR" dirty="0" smtClean="0"/>
          </a:p>
          <a:p>
            <a:pPr algn="just">
              <a:lnSpc>
                <a:spcPts val="2400"/>
              </a:lnSpc>
              <a:buFont typeface="Arial" pitchFamily="34" charset="0"/>
              <a:buChar char="•"/>
            </a:pPr>
            <a:r>
              <a:rPr lang="pt-BR" dirty="0" smtClean="0"/>
              <a:t> Tem dados confidenciais? Use POST e nunca GET.</a:t>
            </a:r>
          </a:p>
          <a:p>
            <a:pPr algn="just">
              <a:lnSpc>
                <a:spcPts val="2400"/>
              </a:lnSpc>
              <a:buFont typeface="Arial" pitchFamily="34" charset="0"/>
              <a:buChar char="•"/>
            </a:pPr>
            <a:endParaRPr lang="pt-BR" dirty="0" smtClean="0"/>
          </a:p>
          <a:p>
            <a:pPr algn="just">
              <a:lnSpc>
                <a:spcPts val="2400"/>
              </a:lnSpc>
              <a:buFont typeface="Arial" pitchFamily="34" charset="0"/>
              <a:buChar char="•"/>
            </a:pPr>
            <a:r>
              <a:rPr lang="pt-BR" dirty="0" smtClean="0"/>
              <a:t> Exemplo de uso do GET: Armazenar nos favoritos páginas com dados de formulário preenchidos anteriormente.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Elementos de formulário</a:t>
            </a:r>
            <a:endParaRPr lang="pt-BR" dirty="0"/>
          </a:p>
        </p:txBody>
      </p:sp>
      <p:sp>
        <p:nvSpPr>
          <p:cNvPr id="9" name="Espaço Reservado para Conteúdo 1"/>
          <p:cNvSpPr>
            <a:spLocks noGrp="1"/>
          </p:cNvSpPr>
          <p:nvPr>
            <p:ph idx="1"/>
          </p:nvPr>
        </p:nvSpPr>
        <p:spPr>
          <a:xfrm>
            <a:off x="251520" y="1556792"/>
            <a:ext cx="8445624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smtClean="0"/>
              <a:t>Caixas de texto:</a:t>
            </a:r>
          </a:p>
          <a:p>
            <a:pPr lvl="1" algn="just">
              <a:lnSpc>
                <a:spcPct val="160000"/>
              </a:lnSpc>
            </a:pPr>
            <a:r>
              <a:rPr lang="pt-BR" sz="1400" dirty="0" smtClean="0"/>
              <a:t>Textos (ocultos ou não)</a:t>
            </a:r>
          </a:p>
          <a:p>
            <a:pPr lvl="1" algn="just">
              <a:lnSpc>
                <a:spcPct val="160000"/>
              </a:lnSpc>
            </a:pPr>
            <a:r>
              <a:rPr lang="pt-BR" sz="1400" dirty="0" smtClean="0"/>
              <a:t>Senhas</a:t>
            </a:r>
          </a:p>
          <a:p>
            <a:pPr algn="just">
              <a:lnSpc>
                <a:spcPct val="160000"/>
              </a:lnSpc>
            </a:pPr>
            <a:r>
              <a:rPr lang="pt-BR" sz="1800" dirty="0" smtClean="0"/>
              <a:t>Área de texto</a:t>
            </a:r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Radio Button</a:t>
            </a:r>
          </a:p>
          <a:p>
            <a:pPr lvl="0" algn="just">
              <a:lnSpc>
                <a:spcPct val="160000"/>
              </a:lnSpc>
            </a:pPr>
            <a:r>
              <a:rPr lang="pt-BR" sz="1800" dirty="0" err="1" smtClean="0"/>
              <a:t>Check</a:t>
            </a:r>
            <a:r>
              <a:rPr lang="pt-BR" sz="1800" dirty="0" smtClean="0"/>
              <a:t> Box</a:t>
            </a:r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Botões</a:t>
            </a:r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1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6408" y="1152128"/>
            <a:ext cx="5350965" cy="558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762398" y="5373216"/>
            <a:ext cx="8136904" cy="8640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 smtClean="0"/>
              <a:t>&lt;input </a:t>
            </a:r>
            <a:r>
              <a:rPr lang="en-US" sz="1900" b="1" dirty="0" smtClean="0">
                <a:solidFill>
                  <a:srgbClr val="FF0000"/>
                </a:solidFill>
              </a:rPr>
              <a:t>id</a:t>
            </a:r>
            <a:r>
              <a:rPr lang="en-US" sz="1900" dirty="0" smtClean="0"/>
              <a:t>="Nome" type=“password" size="20" </a:t>
            </a:r>
            <a:r>
              <a:rPr lang="en-US" sz="1900" dirty="0" err="1" smtClean="0"/>
              <a:t>maxlength</a:t>
            </a:r>
            <a:r>
              <a:rPr lang="en-US" sz="1900" dirty="0" smtClean="0"/>
              <a:t>="10"&gt;</a:t>
            </a:r>
            <a:endParaRPr lang="pt-BR" sz="1900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55576" y="3692322"/>
            <a:ext cx="8136904" cy="8640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 smtClean="0"/>
              <a:t>&lt;input </a:t>
            </a:r>
            <a:r>
              <a:rPr lang="en-US" sz="1900" b="1" dirty="0" smtClean="0">
                <a:solidFill>
                  <a:srgbClr val="FF0000"/>
                </a:solidFill>
              </a:rPr>
              <a:t>id</a:t>
            </a:r>
            <a:r>
              <a:rPr lang="en-US" sz="1900" dirty="0" smtClean="0"/>
              <a:t>="Nome" type="text" size="20" </a:t>
            </a:r>
            <a:r>
              <a:rPr lang="en-US" sz="1900" dirty="0" err="1" smtClean="0"/>
              <a:t>maxlength</a:t>
            </a:r>
            <a:r>
              <a:rPr lang="en-US" sz="1900" dirty="0" smtClean="0"/>
              <a:t>="10"&gt;</a:t>
            </a:r>
            <a:endParaRPr lang="pt-BR" sz="19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Elementos de entrada</a:t>
            </a:r>
            <a:endParaRPr lang="pt-BR" dirty="0"/>
          </a:p>
        </p:txBody>
      </p:sp>
      <p:sp>
        <p:nvSpPr>
          <p:cNvPr id="9" name="Espaço Reservado para Conteúdo 1"/>
          <p:cNvSpPr>
            <a:spLocks noGrp="1"/>
          </p:cNvSpPr>
          <p:nvPr>
            <p:ph idx="1"/>
          </p:nvPr>
        </p:nvSpPr>
        <p:spPr>
          <a:xfrm>
            <a:off x="251520" y="1556792"/>
            <a:ext cx="8445624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smtClean="0"/>
              <a:t>Caixas de texto:</a:t>
            </a:r>
          </a:p>
          <a:p>
            <a:pPr lvl="1" algn="just">
              <a:lnSpc>
                <a:spcPct val="160000"/>
              </a:lnSpc>
            </a:pPr>
            <a:r>
              <a:rPr lang="pt-BR" sz="1400" dirty="0" smtClean="0"/>
              <a:t>Textos (ocultos ou não)</a:t>
            </a:r>
          </a:p>
          <a:p>
            <a:pPr lvl="1" algn="just">
              <a:lnSpc>
                <a:spcPct val="160000"/>
              </a:lnSpc>
            </a:pPr>
            <a:r>
              <a:rPr lang="pt-BR" sz="1400" dirty="0" smtClean="0"/>
              <a:t>Senhas</a:t>
            </a:r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1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068960"/>
            <a:ext cx="2779674" cy="46786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4805671"/>
            <a:ext cx="2808312" cy="42124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Estrela de 7 Pontos 11"/>
          <p:cNvSpPr/>
          <p:nvPr/>
        </p:nvSpPr>
        <p:spPr>
          <a:xfrm>
            <a:off x="5436096" y="1772816"/>
            <a:ext cx="3024336" cy="1512168"/>
          </a:xfrm>
          <a:prstGeom prst="star7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Texto oculto</a:t>
            </a:r>
          </a:p>
          <a:p>
            <a:pPr algn="ctr"/>
            <a:r>
              <a:rPr lang="pt-BR" sz="1600" dirty="0" err="1" smtClean="0"/>
              <a:t>type</a:t>
            </a:r>
            <a:r>
              <a:rPr lang="pt-BR" sz="1600" dirty="0" smtClean="0"/>
              <a:t>=“</a:t>
            </a:r>
            <a:r>
              <a:rPr lang="pt-BR" sz="1600" dirty="0" err="1" smtClean="0"/>
              <a:t>hidden</a:t>
            </a:r>
            <a:r>
              <a:rPr lang="pt-BR" sz="1600" dirty="0" smtClean="0"/>
              <a:t>”</a:t>
            </a:r>
            <a:endParaRPr lang="pt-BR" sz="1600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332656"/>
            <a:ext cx="5832648" cy="6155563"/>
          </a:xfrm>
          <a:prstGeom prst="rect">
            <a:avLst/>
          </a:prstGeom>
          <a:ln w="88900" cap="sq" cmpd="thickThin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5576" y="548680"/>
            <a:ext cx="7602156" cy="4032448"/>
          </a:xfrm>
          <a:prstGeom prst="rect">
            <a:avLst/>
          </a:prstGeom>
          <a:ln w="88900" cap="sq" cmpd="thickThin">
            <a:solidFill>
              <a:schemeClr val="accent2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836712"/>
            <a:ext cx="6960152" cy="4680520"/>
          </a:xfrm>
          <a:prstGeom prst="rect">
            <a:avLst/>
          </a:prstGeom>
          <a:ln w="88900" cap="sq" cmpd="thickThin">
            <a:solidFill>
              <a:srgbClr val="1592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de cantos arredondados 7"/>
          <p:cNvSpPr/>
          <p:nvPr/>
        </p:nvSpPr>
        <p:spPr>
          <a:xfrm>
            <a:off x="323528" y="4437112"/>
            <a:ext cx="8568952" cy="8640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&lt;</a:t>
            </a:r>
            <a:r>
              <a:rPr lang="pt-BR" sz="1600" dirty="0" err="1" smtClean="0"/>
              <a:t>textarea</a:t>
            </a:r>
            <a:r>
              <a:rPr lang="pt-BR" sz="1600" dirty="0" smtClean="0"/>
              <a:t> </a:t>
            </a:r>
            <a:r>
              <a:rPr lang="pt-BR" sz="1600" b="1" dirty="0" smtClean="0">
                <a:solidFill>
                  <a:srgbClr val="FF0000"/>
                </a:solidFill>
              </a:rPr>
              <a:t>id</a:t>
            </a:r>
            <a:r>
              <a:rPr lang="pt-BR" sz="1600" dirty="0" smtClean="0"/>
              <a:t>="</a:t>
            </a:r>
            <a:r>
              <a:rPr lang="pt-BR" sz="1600" dirty="0" err="1" smtClean="0"/>
              <a:t>content</a:t>
            </a:r>
            <a:r>
              <a:rPr lang="pt-BR" sz="1600" dirty="0" smtClean="0"/>
              <a:t>" </a:t>
            </a:r>
            <a:r>
              <a:rPr lang="pt-BR" sz="1600" dirty="0" err="1" smtClean="0"/>
              <a:t>rows</a:t>
            </a:r>
            <a:r>
              <a:rPr lang="pt-BR" sz="1600" dirty="0" smtClean="0"/>
              <a:t>="5" </a:t>
            </a:r>
            <a:r>
              <a:rPr lang="pt-BR" sz="1600" dirty="0" err="1" smtClean="0"/>
              <a:t>cols</a:t>
            </a:r>
            <a:r>
              <a:rPr lang="pt-BR" sz="1600" dirty="0" smtClean="0"/>
              <a:t>="70"&gt;Aqui vai o conteúdo&lt;/</a:t>
            </a:r>
            <a:r>
              <a:rPr lang="pt-BR" sz="1600" dirty="0" err="1" smtClean="0"/>
              <a:t>textarea</a:t>
            </a:r>
            <a:r>
              <a:rPr lang="pt-BR" sz="1600" dirty="0" smtClean="0"/>
              <a:t>&gt;</a:t>
            </a:r>
            <a:endParaRPr lang="pt-BR" sz="16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Elementos de entrada</a:t>
            </a:r>
            <a:endParaRPr lang="pt-BR" dirty="0"/>
          </a:p>
        </p:txBody>
      </p:sp>
      <p:sp>
        <p:nvSpPr>
          <p:cNvPr id="9" name="Espaço Reservado para Conteúdo 1"/>
          <p:cNvSpPr>
            <a:spLocks noGrp="1"/>
          </p:cNvSpPr>
          <p:nvPr>
            <p:ph idx="1"/>
          </p:nvPr>
        </p:nvSpPr>
        <p:spPr>
          <a:xfrm>
            <a:off x="251520" y="1556792"/>
            <a:ext cx="8445624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smtClean="0"/>
              <a:t>Área de texto:</a:t>
            </a:r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1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5" y="2420888"/>
            <a:ext cx="7659851" cy="16561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196752"/>
            <a:ext cx="7776864" cy="1829053"/>
          </a:xfrm>
          <a:prstGeom prst="rect">
            <a:avLst/>
          </a:prstGeom>
          <a:ln w="88900" cap="sq" cmpd="thickThin">
            <a:solidFill>
              <a:schemeClr val="accent2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1484784"/>
            <a:ext cx="7771940" cy="1584176"/>
          </a:xfrm>
          <a:prstGeom prst="rect">
            <a:avLst/>
          </a:prstGeom>
          <a:ln w="88900" cap="sq" cmpd="thickThin">
            <a:solidFill>
              <a:srgbClr val="1592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1700808"/>
            <a:ext cx="6809967" cy="3600400"/>
          </a:xfrm>
          <a:prstGeom prst="rect">
            <a:avLst/>
          </a:prstGeom>
          <a:ln w="88900" cap="sq" cmpd="thickThin">
            <a:solidFill>
              <a:schemeClr val="accent6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99592" y="1916832"/>
            <a:ext cx="6757746" cy="4536504"/>
          </a:xfrm>
          <a:prstGeom prst="rect">
            <a:avLst/>
          </a:prstGeom>
          <a:ln w="88900" cap="sq" cmpd="thickThin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o Explicativo 2 12"/>
          <p:cNvSpPr/>
          <p:nvPr/>
        </p:nvSpPr>
        <p:spPr>
          <a:xfrm>
            <a:off x="955834" y="3892580"/>
            <a:ext cx="7776864" cy="2736304"/>
          </a:xfrm>
          <a:prstGeom prst="borderCallout2">
            <a:avLst>
              <a:gd name="adj1" fmla="val 24512"/>
              <a:gd name="adj2" fmla="val -532"/>
              <a:gd name="adj3" fmla="val 14141"/>
              <a:gd name="adj4" fmla="val -8866"/>
              <a:gd name="adj5" fmla="val -22897"/>
              <a:gd name="adj6" fmla="val -247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2900"/>
              </a:lnSpc>
            </a:pPr>
            <a:endParaRPr lang="en-US" sz="1500" dirty="0" smtClean="0"/>
          </a:p>
          <a:p>
            <a:pPr>
              <a:lnSpc>
                <a:spcPts val="2900"/>
              </a:lnSpc>
            </a:pPr>
            <a:r>
              <a:rPr lang="en-US" sz="1500" dirty="0" smtClean="0"/>
              <a:t>&lt;select id="</a:t>
            </a:r>
            <a:r>
              <a:rPr lang="en-US" sz="1500" dirty="0" err="1" smtClean="0"/>
              <a:t>listaLivros</a:t>
            </a:r>
            <a:r>
              <a:rPr lang="en-US" sz="1500" dirty="0" smtClean="0"/>
              <a:t>"&gt;</a:t>
            </a:r>
          </a:p>
          <a:p>
            <a:pPr>
              <a:lnSpc>
                <a:spcPts val="2900"/>
              </a:lnSpc>
            </a:pPr>
            <a:r>
              <a:rPr lang="en-US" sz="1500" dirty="0" smtClean="0"/>
              <a:t>   &lt;option value="</a:t>
            </a:r>
            <a:r>
              <a:rPr lang="en-US" sz="1500" dirty="0" err="1" smtClean="0"/>
              <a:t>naoSelecionado</a:t>
            </a:r>
            <a:r>
              <a:rPr lang="en-US" sz="1500" dirty="0" smtClean="0"/>
              <a:t>"&gt;</a:t>
            </a:r>
            <a:r>
              <a:rPr lang="en-US" sz="1500" dirty="0" err="1" smtClean="0"/>
              <a:t>Selecione</a:t>
            </a:r>
            <a:r>
              <a:rPr lang="en-US" sz="1500" dirty="0" smtClean="0"/>
              <a:t> .. .&lt;/option&gt;</a:t>
            </a:r>
          </a:p>
          <a:p>
            <a:pPr>
              <a:lnSpc>
                <a:spcPts val="2900"/>
              </a:lnSpc>
            </a:pPr>
            <a:r>
              <a:rPr lang="en-US" sz="1500" dirty="0" smtClean="0"/>
              <a:t>   &lt;option value="livro01"&gt; Java </a:t>
            </a:r>
            <a:r>
              <a:rPr lang="en-US" sz="1500" dirty="0" err="1" smtClean="0"/>
              <a:t>como</a:t>
            </a:r>
            <a:r>
              <a:rPr lang="en-US" sz="1500" dirty="0" smtClean="0"/>
              <a:t> </a:t>
            </a:r>
            <a:r>
              <a:rPr lang="en-US" sz="1500" dirty="0" err="1" smtClean="0"/>
              <a:t>programar</a:t>
            </a:r>
            <a:r>
              <a:rPr lang="en-US" sz="1500" dirty="0" smtClean="0"/>
              <a:t> &lt;/option&gt;</a:t>
            </a:r>
          </a:p>
          <a:p>
            <a:pPr>
              <a:lnSpc>
                <a:spcPts val="2900"/>
              </a:lnSpc>
            </a:pPr>
            <a:r>
              <a:rPr lang="en-US" sz="1500" dirty="0" smtClean="0"/>
              <a:t>   &lt;option value="livro02"&gt; </a:t>
            </a:r>
            <a:r>
              <a:rPr lang="en-US" sz="1500" dirty="0" err="1" smtClean="0"/>
              <a:t>Aprendendo</a:t>
            </a:r>
            <a:r>
              <a:rPr lang="en-US" sz="1500" dirty="0" smtClean="0"/>
              <a:t> JavaScript &lt;/option&gt;</a:t>
            </a:r>
          </a:p>
          <a:p>
            <a:pPr>
              <a:lnSpc>
                <a:spcPts val="2900"/>
              </a:lnSpc>
            </a:pPr>
            <a:r>
              <a:rPr lang="en-US" sz="1500" dirty="0" smtClean="0"/>
              <a:t>   &lt;option value="livro03"&gt; Use a </a:t>
            </a:r>
            <a:r>
              <a:rPr lang="en-US" sz="1500" dirty="0" err="1" smtClean="0"/>
              <a:t>cabeça</a:t>
            </a:r>
            <a:r>
              <a:rPr lang="en-US" sz="1500" dirty="0" smtClean="0"/>
              <a:t>! HTML com CSS &amp; XHTML &lt;/option&gt;</a:t>
            </a:r>
          </a:p>
          <a:p>
            <a:pPr>
              <a:lnSpc>
                <a:spcPts val="2900"/>
              </a:lnSpc>
            </a:pPr>
            <a:r>
              <a:rPr lang="en-US" sz="1500" dirty="0" smtClean="0"/>
              <a:t>   &lt;option value="livro04"&gt; JavaScript - O </a:t>
            </a:r>
            <a:r>
              <a:rPr lang="en-US" sz="1500" dirty="0" err="1" smtClean="0"/>
              <a:t>guia</a:t>
            </a:r>
            <a:r>
              <a:rPr lang="en-US" sz="1500" dirty="0" smtClean="0"/>
              <a:t> </a:t>
            </a:r>
            <a:r>
              <a:rPr lang="en-US" sz="1500" dirty="0" err="1" smtClean="0"/>
              <a:t>definitivo</a:t>
            </a:r>
            <a:r>
              <a:rPr lang="en-US" sz="1500" dirty="0" smtClean="0"/>
              <a:t> &lt;/option&gt;</a:t>
            </a:r>
          </a:p>
          <a:p>
            <a:pPr>
              <a:lnSpc>
                <a:spcPts val="2900"/>
              </a:lnSpc>
            </a:pPr>
            <a:r>
              <a:rPr lang="en-US" sz="1500" dirty="0" smtClean="0"/>
              <a:t>&lt;/select&gt;</a:t>
            </a:r>
            <a:endParaRPr lang="pt-BR" sz="1500" dirty="0" smtClean="0"/>
          </a:p>
          <a:p>
            <a:pPr algn="ctr">
              <a:lnSpc>
                <a:spcPts val="2900"/>
              </a:lnSpc>
            </a:pPr>
            <a:endParaRPr lang="pt-BR" sz="15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Seleção</a:t>
            </a:r>
            <a:endParaRPr lang="pt-BR" dirty="0"/>
          </a:p>
        </p:txBody>
      </p:sp>
      <p:sp>
        <p:nvSpPr>
          <p:cNvPr id="9" name="Espaço Reservado para Conteúdo 1"/>
          <p:cNvSpPr>
            <a:spLocks noGrp="1"/>
          </p:cNvSpPr>
          <p:nvPr>
            <p:ph idx="1"/>
          </p:nvPr>
        </p:nvSpPr>
        <p:spPr>
          <a:xfrm>
            <a:off x="251520" y="1556792"/>
            <a:ext cx="3168352" cy="576064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smtClean="0"/>
              <a:t>Seleção simples:</a:t>
            </a:r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1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204863"/>
            <a:ext cx="2880320" cy="1118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Espaço Reservado para Conteúdo 1"/>
          <p:cNvSpPr txBox="1">
            <a:spLocks/>
          </p:cNvSpPr>
          <p:nvPr/>
        </p:nvSpPr>
        <p:spPr>
          <a:xfrm>
            <a:off x="4427984" y="1556792"/>
            <a:ext cx="4032448" cy="5760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just" defTabSz="914400" rtl="0" eaLnBrk="1" fontAlgn="auto" latinLnBrk="0" hangingPunct="1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Seleção múltipla (e o código?):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pt-B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just" defTabSz="914400" rtl="0" eaLnBrk="1" fontAlgn="auto" latinLnBrk="0" hangingPunct="1">
              <a:lnSpc>
                <a:spcPct val="16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pt-B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just" defTabSz="914400" rtl="0" eaLnBrk="1" fontAlgn="auto" latinLnBrk="0" hangingPunct="1">
              <a:lnSpc>
                <a:spcPct val="16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pt-B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just" defTabSz="914400" rtl="0" eaLnBrk="1" fontAlgn="auto" latinLnBrk="0" hangingPunct="1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just" defTabSz="914400" rtl="0" eaLnBrk="1" fontAlgn="auto" latinLnBrk="0" hangingPunct="1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just" defTabSz="914400" rtl="0" eaLnBrk="1" fontAlgn="auto" latinLnBrk="0" hangingPunct="1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just" defTabSz="914400" rtl="0" eaLnBrk="1" fontAlgn="auto" latinLnBrk="0" hangingPunct="1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just" defTabSz="914400" rtl="0" eaLnBrk="1" fontAlgn="auto" latinLnBrk="0" hangingPunct="1">
              <a:lnSpc>
                <a:spcPct val="16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just" defTabSz="914400" rtl="0" eaLnBrk="1" fontAlgn="auto" latinLnBrk="0" hangingPunct="1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2212117"/>
            <a:ext cx="3024336" cy="1000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Grupo 16"/>
          <p:cNvGrpSpPr/>
          <p:nvPr/>
        </p:nvGrpSpPr>
        <p:grpSpPr>
          <a:xfrm>
            <a:off x="395536" y="908720"/>
            <a:ext cx="8424936" cy="4975473"/>
            <a:chOff x="395536" y="908720"/>
            <a:chExt cx="8424936" cy="4975473"/>
          </a:xfrm>
        </p:grpSpPr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5536" y="1340768"/>
              <a:ext cx="4333875" cy="454342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6" name="Texto explicativo em forma de nuvem 15"/>
            <p:cNvSpPr/>
            <p:nvPr/>
          </p:nvSpPr>
          <p:spPr>
            <a:xfrm>
              <a:off x="4860032" y="908720"/>
              <a:ext cx="3960440" cy="2448272"/>
            </a:xfrm>
            <a:prstGeom prst="cloudCallout">
              <a:avLst>
                <a:gd name="adj1" fmla="val -86287"/>
                <a:gd name="adj2" fmla="val 82463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É só acrescentar o parâmetro “</a:t>
              </a:r>
              <a:r>
                <a:rPr lang="pt-BR" dirty="0" err="1" smtClean="0"/>
                <a:t>multiple</a:t>
              </a:r>
              <a:r>
                <a:rPr lang="pt-BR" dirty="0" smtClean="0"/>
                <a:t>”. E para definir o número de linhas “</a:t>
              </a:r>
              <a:r>
                <a:rPr lang="pt-BR" dirty="0" err="1" smtClean="0"/>
                <a:t>size</a:t>
              </a:r>
              <a:r>
                <a:rPr lang="pt-BR" dirty="0" smtClean="0"/>
                <a:t>=?”</a:t>
              </a:r>
              <a:endParaRPr lang="pt-B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74642"/>
          </a:xfrm>
        </p:spPr>
        <p:txBody>
          <a:bodyPr>
            <a:normAutofit/>
          </a:bodyPr>
          <a:lstStyle/>
          <a:p>
            <a:pPr algn="ctr"/>
            <a:r>
              <a:rPr lang="pt-BR" sz="7200" dirty="0" smtClean="0"/>
              <a:t>Captura de eventos</a:t>
            </a:r>
            <a:endParaRPr lang="pt-BR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3200" dirty="0" smtClean="0"/>
              <a:t>Botões de radio e caixas de verificação</a:t>
            </a:r>
            <a:endParaRPr lang="pt-BR" sz="3200" dirty="0"/>
          </a:p>
        </p:txBody>
      </p:sp>
      <p:sp>
        <p:nvSpPr>
          <p:cNvPr id="9" name="Espaço Reservado para Conteúdo 1"/>
          <p:cNvSpPr>
            <a:spLocks noGrp="1"/>
          </p:cNvSpPr>
          <p:nvPr>
            <p:ph idx="1"/>
          </p:nvPr>
        </p:nvSpPr>
        <p:spPr>
          <a:xfrm>
            <a:off x="251520" y="1556792"/>
            <a:ext cx="3168352" cy="576064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smtClean="0"/>
              <a:t>Radio Button:</a:t>
            </a:r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1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</p:txBody>
      </p:sp>
      <p:sp>
        <p:nvSpPr>
          <p:cNvPr id="11" name="Espaço Reservado para Conteúdo 1"/>
          <p:cNvSpPr txBox="1">
            <a:spLocks/>
          </p:cNvSpPr>
          <p:nvPr/>
        </p:nvSpPr>
        <p:spPr>
          <a:xfrm>
            <a:off x="251520" y="3537012"/>
            <a:ext cx="4032448" cy="5760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just" defTabSz="914400" rtl="0" eaLnBrk="1" fontAlgn="auto" latinLnBrk="0" hangingPunct="1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Box: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pt-B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just" defTabSz="914400" rtl="0" eaLnBrk="1" fontAlgn="auto" latinLnBrk="0" hangingPunct="1">
              <a:lnSpc>
                <a:spcPct val="16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pt-B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just" defTabSz="914400" rtl="0" eaLnBrk="1" fontAlgn="auto" latinLnBrk="0" hangingPunct="1">
              <a:lnSpc>
                <a:spcPct val="16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pt-B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just" defTabSz="914400" rtl="0" eaLnBrk="1" fontAlgn="auto" latinLnBrk="0" hangingPunct="1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just" defTabSz="914400" rtl="0" eaLnBrk="1" fontAlgn="auto" latinLnBrk="0" hangingPunct="1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just" defTabSz="914400" rtl="0" eaLnBrk="1" fontAlgn="auto" latinLnBrk="0" hangingPunct="1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just" defTabSz="914400" rtl="0" eaLnBrk="1" fontAlgn="auto" latinLnBrk="0" hangingPunct="1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just" defTabSz="914400" rtl="0" eaLnBrk="1" fontAlgn="auto" latinLnBrk="0" hangingPunct="1">
              <a:lnSpc>
                <a:spcPct val="16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just" defTabSz="914400" rtl="0" eaLnBrk="1" fontAlgn="auto" latinLnBrk="0" hangingPunct="1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204864"/>
            <a:ext cx="919251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4185084"/>
            <a:ext cx="936104" cy="54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luxograma: Processo alternativo 13"/>
          <p:cNvSpPr/>
          <p:nvPr/>
        </p:nvSpPr>
        <p:spPr>
          <a:xfrm>
            <a:off x="2555776" y="1700808"/>
            <a:ext cx="6264696" cy="115212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dirty="0" smtClean="0"/>
              <a:t>&lt;input </a:t>
            </a:r>
            <a:r>
              <a:rPr lang="pt-BR" dirty="0" err="1" smtClean="0"/>
              <a:t>type</a:t>
            </a:r>
            <a:r>
              <a:rPr lang="pt-BR" dirty="0" smtClean="0"/>
              <a:t>=“radio” </a:t>
            </a:r>
            <a:r>
              <a:rPr lang="pt-BR" b="1" dirty="0" err="1" smtClean="0">
                <a:solidFill>
                  <a:schemeClr val="accent2"/>
                </a:solidFill>
              </a:rPr>
              <a:t>name</a:t>
            </a:r>
            <a:r>
              <a:rPr lang="pt-BR" dirty="0" smtClean="0"/>
              <a:t>=“grupo01”&gt; Item 01</a:t>
            </a:r>
          </a:p>
          <a:p>
            <a:pPr algn="ctr">
              <a:lnSpc>
                <a:spcPct val="150000"/>
              </a:lnSpc>
            </a:pPr>
            <a:r>
              <a:rPr lang="pt-BR" dirty="0" smtClean="0"/>
              <a:t>&lt;input </a:t>
            </a:r>
            <a:r>
              <a:rPr lang="pt-BR" dirty="0" err="1" smtClean="0"/>
              <a:t>type</a:t>
            </a:r>
            <a:r>
              <a:rPr lang="pt-BR" dirty="0" smtClean="0"/>
              <a:t>=“radio” </a:t>
            </a:r>
            <a:r>
              <a:rPr lang="pt-BR" b="1" dirty="0" err="1" smtClean="0">
                <a:solidFill>
                  <a:schemeClr val="accent2"/>
                </a:solidFill>
              </a:rPr>
              <a:t>name</a:t>
            </a:r>
            <a:r>
              <a:rPr lang="pt-BR" dirty="0" smtClean="0"/>
              <a:t>=“grupo01”&gt; Item 02</a:t>
            </a:r>
          </a:p>
        </p:txBody>
      </p:sp>
      <p:sp>
        <p:nvSpPr>
          <p:cNvPr id="17" name="Fluxograma: Processo alternativo 16"/>
          <p:cNvSpPr/>
          <p:nvPr/>
        </p:nvSpPr>
        <p:spPr>
          <a:xfrm>
            <a:off x="2555776" y="3717032"/>
            <a:ext cx="6264696" cy="115212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dirty="0" smtClean="0"/>
              <a:t>&lt;input </a:t>
            </a:r>
            <a:r>
              <a:rPr lang="pt-BR" dirty="0" err="1" smtClean="0"/>
              <a:t>type</a:t>
            </a:r>
            <a:r>
              <a:rPr lang="pt-BR" dirty="0" smtClean="0"/>
              <a:t>=“</a:t>
            </a:r>
            <a:r>
              <a:rPr lang="pt-BR" dirty="0" err="1" smtClean="0"/>
              <a:t>checkbox</a:t>
            </a:r>
            <a:r>
              <a:rPr lang="pt-BR" dirty="0" smtClean="0"/>
              <a:t>” </a:t>
            </a:r>
            <a:r>
              <a:rPr lang="pt-BR" b="1" dirty="0" err="1" smtClean="0">
                <a:solidFill>
                  <a:schemeClr val="accent2"/>
                </a:solidFill>
              </a:rPr>
              <a:t>name</a:t>
            </a:r>
            <a:r>
              <a:rPr lang="pt-BR" dirty="0" smtClean="0"/>
              <a:t>=“grupo02”&gt; Item 01</a:t>
            </a:r>
          </a:p>
          <a:p>
            <a:pPr algn="ctr">
              <a:lnSpc>
                <a:spcPct val="150000"/>
              </a:lnSpc>
            </a:pPr>
            <a:r>
              <a:rPr lang="pt-BR" dirty="0" smtClean="0"/>
              <a:t>&lt;input </a:t>
            </a:r>
            <a:r>
              <a:rPr lang="pt-BR" dirty="0" err="1" smtClean="0"/>
              <a:t>type</a:t>
            </a:r>
            <a:r>
              <a:rPr lang="pt-BR" dirty="0" smtClean="0"/>
              <a:t>=“</a:t>
            </a:r>
            <a:r>
              <a:rPr lang="pt-BR" dirty="0" err="1" smtClean="0"/>
              <a:t>checkbox</a:t>
            </a:r>
            <a:r>
              <a:rPr lang="pt-BR" dirty="0" smtClean="0"/>
              <a:t>” </a:t>
            </a:r>
            <a:r>
              <a:rPr lang="pt-BR" b="1" dirty="0" err="1" smtClean="0">
                <a:solidFill>
                  <a:schemeClr val="accent2"/>
                </a:solidFill>
              </a:rPr>
              <a:t>name</a:t>
            </a:r>
            <a:r>
              <a:rPr lang="pt-BR" dirty="0" smtClean="0"/>
              <a:t>=“grupo02”&gt; Item 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3200" dirty="0" smtClean="0"/>
              <a:t>Botões</a:t>
            </a:r>
            <a:endParaRPr lang="pt-BR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4432" y="1700808"/>
            <a:ext cx="1183632" cy="407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luxograma: Processo alternativo 11"/>
          <p:cNvSpPr/>
          <p:nvPr/>
        </p:nvSpPr>
        <p:spPr>
          <a:xfrm>
            <a:off x="755576" y="2564904"/>
            <a:ext cx="7632848" cy="115212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dirty="0" smtClean="0"/>
              <a:t>&lt;input id=“</a:t>
            </a:r>
            <a:r>
              <a:rPr lang="pt-BR" dirty="0" err="1" smtClean="0"/>
              <a:t>btCadastrar</a:t>
            </a:r>
            <a:r>
              <a:rPr lang="pt-BR" dirty="0" smtClean="0"/>
              <a:t>” </a:t>
            </a:r>
            <a:r>
              <a:rPr lang="pt-BR" dirty="0" err="1" smtClean="0"/>
              <a:t>type</a:t>
            </a:r>
            <a:r>
              <a:rPr lang="pt-BR" dirty="0" smtClean="0"/>
              <a:t>=“</a:t>
            </a:r>
            <a:r>
              <a:rPr lang="pt-BR" dirty="0" err="1" smtClean="0"/>
              <a:t>button</a:t>
            </a:r>
            <a:r>
              <a:rPr lang="pt-BR" dirty="0" smtClean="0"/>
              <a:t>” </a:t>
            </a:r>
            <a:r>
              <a:rPr lang="pt-BR" dirty="0" err="1" smtClean="0"/>
              <a:t>value</a:t>
            </a:r>
            <a:r>
              <a:rPr lang="pt-BR" dirty="0" smtClean="0"/>
              <a:t>=“Cadastrar”&gt;</a:t>
            </a:r>
          </a:p>
          <a:p>
            <a:pPr algn="ctr">
              <a:lnSpc>
                <a:spcPct val="150000"/>
              </a:lnSpc>
            </a:pPr>
            <a:r>
              <a:rPr lang="pt-BR" dirty="0" smtClean="0"/>
              <a:t>&lt;input id=“</a:t>
            </a:r>
            <a:r>
              <a:rPr lang="pt-BR" dirty="0" err="1" smtClean="0"/>
              <a:t>btCadastrar</a:t>
            </a:r>
            <a:r>
              <a:rPr lang="pt-BR" dirty="0" smtClean="0"/>
              <a:t>” </a:t>
            </a:r>
            <a:r>
              <a:rPr lang="pt-BR" dirty="0" err="1" smtClean="0"/>
              <a:t>type</a:t>
            </a:r>
            <a:r>
              <a:rPr lang="pt-BR" dirty="0" smtClean="0"/>
              <a:t>=“</a:t>
            </a:r>
            <a:r>
              <a:rPr lang="pt-BR" dirty="0" err="1" smtClean="0"/>
              <a:t>submit</a:t>
            </a:r>
            <a:r>
              <a:rPr lang="pt-BR" dirty="0" smtClean="0"/>
              <a:t>” </a:t>
            </a:r>
            <a:r>
              <a:rPr lang="pt-BR" dirty="0" err="1" smtClean="0"/>
              <a:t>value</a:t>
            </a:r>
            <a:r>
              <a:rPr lang="pt-BR" dirty="0" smtClean="0"/>
              <a:t>=“Cadastrar”&gt;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3200" dirty="0" smtClean="0"/>
              <a:t>Acesso aos elementos de um formulário</a:t>
            </a:r>
            <a:endParaRPr lang="pt-BR" sz="3200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11256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smtClean="0"/>
              <a:t>Acessar um elemento específico da página (formulário também):</a:t>
            </a:r>
          </a:p>
          <a:p>
            <a:pPr lvl="1" algn="just">
              <a:lnSpc>
                <a:spcPct val="160000"/>
              </a:lnSpc>
            </a:pPr>
            <a:r>
              <a:rPr lang="pt-BR" sz="1400" dirty="0" err="1" smtClean="0"/>
              <a:t>document</a:t>
            </a:r>
            <a:r>
              <a:rPr lang="pt-BR" sz="1400" dirty="0" smtClean="0"/>
              <a:t>.</a:t>
            </a:r>
            <a:r>
              <a:rPr lang="pt-BR" sz="1400" dirty="0" err="1" smtClean="0"/>
              <a:t>getElementById</a:t>
            </a:r>
            <a:r>
              <a:rPr lang="pt-BR" sz="1400" dirty="0" smtClean="0"/>
              <a:t>(“</a:t>
            </a:r>
            <a:r>
              <a:rPr lang="pt-BR" sz="1400" dirty="0" err="1" smtClean="0"/>
              <a:t>idOfElemento</a:t>
            </a:r>
            <a:r>
              <a:rPr lang="pt-BR" sz="1400" dirty="0" smtClean="0"/>
              <a:t>”)</a:t>
            </a:r>
          </a:p>
          <a:p>
            <a:pPr lvl="1" algn="just">
              <a:lnSpc>
                <a:spcPct val="160000"/>
              </a:lnSpc>
            </a:pPr>
            <a:r>
              <a:rPr lang="pt-BR" sz="1400" dirty="0" err="1" smtClean="0"/>
              <a:t>document</a:t>
            </a:r>
            <a:r>
              <a:rPr lang="pt-BR" sz="1400" dirty="0" smtClean="0"/>
              <a:t>.</a:t>
            </a:r>
            <a:r>
              <a:rPr lang="pt-BR" sz="1400" dirty="0" err="1" smtClean="0"/>
              <a:t>getElementsByName</a:t>
            </a:r>
            <a:r>
              <a:rPr lang="pt-BR" sz="1400" dirty="0" smtClean="0"/>
              <a:t>(“</a:t>
            </a:r>
            <a:r>
              <a:rPr lang="pt-BR" sz="1400" dirty="0" err="1" smtClean="0"/>
              <a:t>nameOfElemento</a:t>
            </a:r>
            <a:r>
              <a:rPr lang="pt-BR" sz="1400" dirty="0" smtClean="0"/>
              <a:t>”)</a:t>
            </a:r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algn="just">
              <a:lnSpc>
                <a:spcPct val="160000"/>
              </a:lnSpc>
            </a:pPr>
            <a:r>
              <a:rPr lang="pt-BR" sz="1800" dirty="0" smtClean="0"/>
              <a:t>Acessar todos os elementos de uma página (formulário também):</a:t>
            </a:r>
          </a:p>
          <a:p>
            <a:pPr lvl="1" algn="just">
              <a:lnSpc>
                <a:spcPct val="160000"/>
              </a:lnSpc>
            </a:pPr>
            <a:r>
              <a:rPr lang="pt-BR" sz="1400" dirty="0" err="1" smtClean="0"/>
              <a:t>document</a:t>
            </a:r>
            <a:r>
              <a:rPr lang="pt-BR" sz="1400" dirty="0" smtClean="0"/>
              <a:t>.</a:t>
            </a:r>
            <a:r>
              <a:rPr lang="pt-BR" sz="1400" dirty="0" err="1" smtClean="0"/>
              <a:t>getElementsByTagName</a:t>
            </a:r>
            <a:r>
              <a:rPr lang="pt-BR" sz="1400" dirty="0" smtClean="0"/>
              <a:t>(“</a:t>
            </a:r>
            <a:r>
              <a:rPr lang="pt-BR" sz="1400" dirty="0" err="1" smtClean="0"/>
              <a:t>nameOfTag</a:t>
            </a:r>
            <a:r>
              <a:rPr lang="pt-BR" sz="1400" dirty="0" smtClean="0"/>
              <a:t>”)</a:t>
            </a:r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Acessar os elementos de um formulário (</a:t>
            </a:r>
            <a:r>
              <a:rPr lang="pt-BR" sz="1800" i="1" dirty="0" smtClean="0"/>
              <a:t>id</a:t>
            </a:r>
            <a:r>
              <a:rPr lang="pt-BR" sz="1800" dirty="0" smtClean="0"/>
              <a:t> ou </a:t>
            </a:r>
            <a:r>
              <a:rPr lang="pt-BR" sz="1800" i="1" dirty="0" err="1" smtClean="0"/>
              <a:t>name</a:t>
            </a:r>
            <a:r>
              <a:rPr lang="pt-BR" sz="1800" i="1" dirty="0" smtClean="0"/>
              <a:t>)</a:t>
            </a:r>
            <a:r>
              <a:rPr lang="pt-BR" sz="1800" dirty="0" smtClean="0"/>
              <a:t>:</a:t>
            </a:r>
          </a:p>
          <a:p>
            <a:pPr lvl="1" algn="just">
              <a:lnSpc>
                <a:spcPct val="160000"/>
              </a:lnSpc>
            </a:pPr>
            <a:r>
              <a:rPr lang="pt-BR" sz="1400" dirty="0" err="1" smtClean="0"/>
              <a:t>document</a:t>
            </a:r>
            <a:r>
              <a:rPr lang="pt-BR" sz="1400" dirty="0" smtClean="0"/>
              <a:t>.</a:t>
            </a:r>
            <a:r>
              <a:rPr lang="pt-BR" sz="1400" dirty="0" err="1" smtClean="0"/>
              <a:t>forms</a:t>
            </a:r>
            <a:r>
              <a:rPr lang="pt-BR" sz="1400" dirty="0" smtClean="0"/>
              <a:t>[a][b] onde:</a:t>
            </a:r>
          </a:p>
          <a:p>
            <a:pPr lvl="2" algn="just">
              <a:lnSpc>
                <a:spcPct val="160000"/>
              </a:lnSpc>
            </a:pPr>
            <a:r>
              <a:rPr lang="pt-BR" sz="1200" dirty="0" smtClean="0"/>
              <a:t>a: número ou nome do formulário</a:t>
            </a:r>
          </a:p>
          <a:p>
            <a:pPr lvl="2" algn="just">
              <a:lnSpc>
                <a:spcPct val="160000"/>
              </a:lnSpc>
            </a:pPr>
            <a:r>
              <a:rPr lang="pt-BR" sz="1200" dirty="0" smtClean="0"/>
              <a:t>b: número ou nome do elemento</a:t>
            </a:r>
          </a:p>
          <a:p>
            <a:pPr lvl="1" algn="just">
              <a:lnSpc>
                <a:spcPct val="160000"/>
              </a:lnSpc>
            </a:pPr>
            <a:r>
              <a:rPr lang="pt-BR" sz="1400" dirty="0" err="1" smtClean="0"/>
              <a:t>document</a:t>
            </a:r>
            <a:r>
              <a:rPr lang="pt-BR" sz="1400" dirty="0" smtClean="0"/>
              <a:t>.</a:t>
            </a:r>
            <a:r>
              <a:rPr lang="pt-BR" sz="1400" dirty="0" err="1" smtClean="0"/>
              <a:t>nomeFormulario</a:t>
            </a:r>
            <a:r>
              <a:rPr lang="pt-BR" sz="1400" dirty="0" smtClean="0"/>
              <a:t>.</a:t>
            </a:r>
            <a:r>
              <a:rPr lang="pt-BR" sz="1400" dirty="0" err="1" smtClean="0"/>
              <a:t>nomeElemento</a:t>
            </a:r>
            <a:endParaRPr lang="pt-BR" sz="14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1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3200" dirty="0" smtClean="0"/>
              <a:t>*** OBSERVAÇÃO ***</a:t>
            </a:r>
            <a:endParaRPr lang="pt-BR" sz="3200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242576" y="1437486"/>
            <a:ext cx="8640960" cy="44644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u="sng" dirty="0" smtClean="0"/>
              <a:t>&lt;input </a:t>
            </a:r>
            <a:r>
              <a:rPr lang="pt-BR" u="sng" dirty="0" err="1" smtClean="0"/>
              <a:t>type</a:t>
            </a:r>
            <a:r>
              <a:rPr lang="pt-BR" u="sng" dirty="0" smtClean="0"/>
              <a:t>=“</a:t>
            </a:r>
            <a:r>
              <a:rPr lang="pt-BR" u="sng" dirty="0" err="1" smtClean="0"/>
              <a:t>text</a:t>
            </a:r>
            <a:r>
              <a:rPr lang="pt-BR" u="sng" dirty="0" smtClean="0"/>
              <a:t>” </a:t>
            </a:r>
            <a:r>
              <a:rPr lang="pt-BR" sz="3600" b="1" u="sng" dirty="0" smtClean="0">
                <a:solidFill>
                  <a:schemeClr val="accent2"/>
                </a:solidFill>
              </a:rPr>
              <a:t>id</a:t>
            </a:r>
            <a:r>
              <a:rPr lang="pt-BR" u="sng" dirty="0" smtClean="0"/>
              <a:t>=“cidade” </a:t>
            </a:r>
            <a:r>
              <a:rPr lang="pt-BR" sz="3600" b="1" u="sng" dirty="0" err="1" smtClean="0">
                <a:solidFill>
                  <a:srgbClr val="159200"/>
                </a:solidFill>
              </a:rPr>
              <a:t>name</a:t>
            </a:r>
            <a:r>
              <a:rPr lang="pt-BR" u="sng" dirty="0" smtClean="0"/>
              <a:t>=“cidade”&gt;</a:t>
            </a:r>
          </a:p>
          <a:p>
            <a:endParaRPr lang="pt-BR" sz="3600" b="1" dirty="0" smtClean="0">
              <a:solidFill>
                <a:schemeClr val="accent2"/>
              </a:solidFill>
            </a:endParaRPr>
          </a:p>
          <a:p>
            <a:r>
              <a:rPr lang="pt-BR" sz="3600" b="1" dirty="0" smtClean="0">
                <a:solidFill>
                  <a:schemeClr val="accent2"/>
                </a:solidFill>
              </a:rPr>
              <a:t>id</a:t>
            </a:r>
            <a:r>
              <a:rPr lang="pt-BR" dirty="0" smtClean="0"/>
              <a:t>: identifica com exclusividade qualquer elemento em uma página</a:t>
            </a:r>
          </a:p>
          <a:p>
            <a:endParaRPr lang="pt-BR" dirty="0" smtClean="0"/>
          </a:p>
          <a:p>
            <a:r>
              <a:rPr lang="pt-BR" sz="3600" b="1" dirty="0" err="1" smtClean="0">
                <a:solidFill>
                  <a:srgbClr val="159200"/>
                </a:solidFill>
              </a:rPr>
              <a:t>name</a:t>
            </a:r>
            <a:r>
              <a:rPr lang="pt-BR" dirty="0" smtClean="0"/>
              <a:t>: identifica com exclusividade um campo em um formulário</a:t>
            </a:r>
          </a:p>
          <a:p>
            <a:endParaRPr lang="pt-BR" dirty="0" smtClean="0"/>
          </a:p>
          <a:p>
            <a:pPr algn="ctr"/>
            <a:endParaRPr lang="pt-BR" sz="1400" b="1" dirty="0" smtClean="0"/>
          </a:p>
          <a:p>
            <a:pPr algn="ctr"/>
            <a:r>
              <a:rPr lang="pt-BR" sz="1400" b="1" dirty="0" smtClean="0">
                <a:solidFill>
                  <a:schemeClr val="accent5"/>
                </a:solidFill>
              </a:rPr>
              <a:t>Ambos os atributos servem como identificadores para o campo de entrada</a:t>
            </a:r>
          </a:p>
          <a:p>
            <a:pPr algn="ctr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Exercício</a:t>
            </a:r>
            <a:endParaRPr lang="pt-BR" u="sng" dirty="0">
              <a:solidFill>
                <a:srgbClr val="FF0000"/>
              </a:solidFill>
            </a:endParaRPr>
          </a:p>
        </p:txBody>
      </p:sp>
      <p:sp>
        <p:nvSpPr>
          <p:cNvPr id="4" name="Espaço Reservado para Conteúdo 1"/>
          <p:cNvSpPr>
            <a:spLocks noGrp="1"/>
          </p:cNvSpPr>
          <p:nvPr>
            <p:ph idx="1"/>
          </p:nvPr>
        </p:nvSpPr>
        <p:spPr>
          <a:xfrm>
            <a:off x="179512" y="1268760"/>
            <a:ext cx="3600400" cy="4539960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400" dirty="0" smtClean="0"/>
              <a:t>Construir o </a:t>
            </a:r>
            <a:r>
              <a:rPr lang="pt-BR" sz="1400" i="1" dirty="0" smtClean="0"/>
              <a:t>layout</a:t>
            </a:r>
            <a:r>
              <a:rPr lang="pt-BR" sz="1400" dirty="0" smtClean="0"/>
              <a:t> de uma página semelhante a imagem ao lado</a:t>
            </a:r>
          </a:p>
          <a:p>
            <a:pPr lvl="0" algn="just">
              <a:lnSpc>
                <a:spcPct val="160000"/>
              </a:lnSpc>
            </a:pPr>
            <a:endParaRPr lang="pt-BR" sz="600" dirty="0" smtClean="0"/>
          </a:p>
          <a:p>
            <a:pPr lvl="0" algn="just">
              <a:lnSpc>
                <a:spcPct val="160000"/>
              </a:lnSpc>
            </a:pPr>
            <a:r>
              <a:rPr lang="pt-BR" sz="1400" dirty="0" smtClean="0"/>
              <a:t>Utilizar tabela para organizar os dados do formulário</a:t>
            </a:r>
          </a:p>
          <a:p>
            <a:pPr lvl="0" algn="just">
              <a:lnSpc>
                <a:spcPct val="160000"/>
              </a:lnSpc>
            </a:pPr>
            <a:endParaRPr lang="pt-BR" sz="600" dirty="0" smtClean="0"/>
          </a:p>
          <a:p>
            <a:pPr lvl="0" algn="just">
              <a:lnSpc>
                <a:spcPct val="160000"/>
              </a:lnSpc>
            </a:pPr>
            <a:r>
              <a:rPr lang="pt-BR" sz="1400" dirty="0" smtClean="0"/>
              <a:t>Validar todos os campos (todos devem ser preenchidos)</a:t>
            </a:r>
          </a:p>
          <a:p>
            <a:pPr lvl="0" algn="just">
              <a:lnSpc>
                <a:spcPct val="160000"/>
              </a:lnSpc>
            </a:pPr>
            <a:endParaRPr lang="pt-BR" sz="600" dirty="0" smtClean="0"/>
          </a:p>
          <a:p>
            <a:pPr lvl="0" algn="just">
              <a:lnSpc>
                <a:spcPct val="160000"/>
              </a:lnSpc>
            </a:pPr>
            <a:r>
              <a:rPr lang="pt-BR" sz="1400" dirty="0" smtClean="0"/>
              <a:t>Criar um arquivo .</a:t>
            </a:r>
            <a:r>
              <a:rPr lang="pt-BR" sz="1400" dirty="0" err="1" smtClean="0"/>
              <a:t>js</a:t>
            </a:r>
            <a:r>
              <a:rPr lang="pt-BR" sz="1400" dirty="0" smtClean="0"/>
              <a:t> para conter os scripts</a:t>
            </a:r>
          </a:p>
          <a:p>
            <a:pPr lvl="0" algn="just">
              <a:lnSpc>
                <a:spcPct val="160000"/>
              </a:lnSpc>
            </a:pPr>
            <a:endParaRPr lang="pt-BR" sz="600" dirty="0" smtClean="0"/>
          </a:p>
          <a:p>
            <a:pPr lvl="0" algn="just">
              <a:lnSpc>
                <a:spcPct val="160000"/>
              </a:lnSpc>
            </a:pPr>
            <a:r>
              <a:rPr lang="pt-BR" sz="1400" dirty="0" smtClean="0"/>
              <a:t>Criar um arquivo .</a:t>
            </a:r>
            <a:r>
              <a:rPr lang="pt-BR" sz="1400" dirty="0" err="1" smtClean="0"/>
              <a:t>css</a:t>
            </a:r>
            <a:r>
              <a:rPr lang="pt-BR" sz="1400" dirty="0" smtClean="0"/>
              <a:t> para conter todos os estilos</a:t>
            </a:r>
          </a:p>
          <a:p>
            <a:pPr lvl="0" algn="just">
              <a:lnSpc>
                <a:spcPct val="160000"/>
              </a:lnSpc>
            </a:pPr>
            <a:endParaRPr lang="pt-BR" sz="105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1268760"/>
            <a:ext cx="4751437" cy="4963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74642"/>
          </a:xfrm>
        </p:spPr>
        <p:txBody>
          <a:bodyPr>
            <a:normAutofit/>
          </a:bodyPr>
          <a:lstStyle/>
          <a:p>
            <a:pPr algn="ctr"/>
            <a:r>
              <a:rPr lang="pt-BR" sz="7200" dirty="0" smtClean="0"/>
              <a:t>CSS + JavaScript</a:t>
            </a:r>
            <a:endParaRPr lang="pt-BR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smtClean="0"/>
              <a:t>Como alterar o CSS de um elemento dinamicamente?</a:t>
            </a:r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Propriedades do CSS pelo </a:t>
            </a:r>
            <a:r>
              <a:rPr lang="pt-BR" sz="1800" dirty="0" err="1" smtClean="0"/>
              <a:t>Javascript</a:t>
            </a:r>
            <a:r>
              <a:rPr lang="pt-BR" sz="1800" dirty="0" smtClean="0"/>
              <a:t>: </a:t>
            </a:r>
            <a:r>
              <a:rPr lang="pt-BR" sz="1800" dirty="0" smtClean="0">
                <a:hlinkClick r:id="rId3"/>
              </a:rPr>
              <a:t>http://goo.gl/18lRZ</a:t>
            </a:r>
            <a:endParaRPr lang="pt-BR" sz="18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Como usar? </a:t>
            </a:r>
          </a:p>
          <a:p>
            <a:pPr lvl="1" algn="just">
              <a:lnSpc>
                <a:spcPct val="160000"/>
              </a:lnSpc>
            </a:pPr>
            <a:r>
              <a:rPr lang="pt-BR" sz="1400" dirty="0" err="1" smtClean="0">
                <a:solidFill>
                  <a:srgbClr val="FF0000"/>
                </a:solidFill>
              </a:rPr>
              <a:t>Document</a:t>
            </a:r>
            <a:r>
              <a:rPr lang="pt-BR" sz="1400" dirty="0" smtClean="0">
                <a:solidFill>
                  <a:srgbClr val="FF0000"/>
                </a:solidFill>
              </a:rPr>
              <a:t>.</a:t>
            </a:r>
            <a:r>
              <a:rPr lang="pt-BR" sz="1400" dirty="0" err="1" smtClean="0">
                <a:solidFill>
                  <a:srgbClr val="FF0000"/>
                </a:solidFill>
              </a:rPr>
              <a:t>getElementById</a:t>
            </a:r>
            <a:r>
              <a:rPr lang="pt-BR" sz="1400" dirty="0" smtClean="0">
                <a:solidFill>
                  <a:srgbClr val="FF0000"/>
                </a:solidFill>
              </a:rPr>
              <a:t>(“nome”).style.</a:t>
            </a:r>
            <a:r>
              <a:rPr lang="pt-BR" sz="1400" dirty="0" err="1" smtClean="0">
                <a:solidFill>
                  <a:srgbClr val="FF0000"/>
                </a:solidFill>
              </a:rPr>
              <a:t>borderRight</a:t>
            </a:r>
            <a:r>
              <a:rPr lang="pt-BR" sz="1400" dirty="0" smtClean="0">
                <a:solidFill>
                  <a:srgbClr val="FF0000"/>
                </a:solidFill>
              </a:rPr>
              <a:t> = “1px </a:t>
            </a:r>
            <a:r>
              <a:rPr lang="pt-BR" sz="1400" dirty="0" err="1" smtClean="0">
                <a:solidFill>
                  <a:srgbClr val="FF0000"/>
                </a:solidFill>
              </a:rPr>
              <a:t>solid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  <a:r>
              <a:rPr lang="pt-BR" sz="1400" dirty="0" err="1" smtClean="0">
                <a:solidFill>
                  <a:srgbClr val="FF0000"/>
                </a:solidFill>
              </a:rPr>
              <a:t>black</a:t>
            </a:r>
            <a:r>
              <a:rPr lang="pt-BR" sz="1400" dirty="0" smtClean="0">
                <a:solidFill>
                  <a:srgbClr val="FF0000"/>
                </a:solidFill>
              </a:rPr>
              <a:t>”;</a:t>
            </a:r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</p:txBody>
      </p:sp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pt-BR" dirty="0" smtClean="0"/>
              <a:t>CSS dinâmico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833664"/>
            <a:ext cx="4275178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8024" y="3789040"/>
            <a:ext cx="3904803" cy="666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93062E-6 L -1.38889E-6 -0.5309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8.35338E-6 L -1.94444E-6 -0.5414 " pathEditMode="relative" ptsTypes="AA">
                                      <p:cBhvr>
                                        <p:cTn id="10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Exercício</a:t>
            </a:r>
            <a:endParaRPr lang="pt-BR" u="sng" dirty="0">
              <a:solidFill>
                <a:srgbClr val="FF0000"/>
              </a:solidFill>
            </a:endParaRPr>
          </a:p>
        </p:txBody>
      </p:sp>
      <p:sp>
        <p:nvSpPr>
          <p:cNvPr id="4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 fontScale="92500"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smtClean="0"/>
              <a:t>Construa um formulário conforme mostrado na figura abaixo, contendo as seguintes características:</a:t>
            </a:r>
          </a:p>
          <a:p>
            <a:pPr lvl="1" algn="just">
              <a:lnSpc>
                <a:spcPct val="160000"/>
              </a:lnSpc>
            </a:pPr>
            <a:r>
              <a:rPr lang="pt-BR" sz="1400" dirty="0" smtClean="0">
                <a:solidFill>
                  <a:srgbClr val="006600"/>
                </a:solidFill>
              </a:rPr>
              <a:t>Mudar a cor da borda e a cor de fundo de cada um dos elementos do formulário quando eles receberem foco, além disso o texto de seu interior deverá ser limpado.</a:t>
            </a:r>
          </a:p>
          <a:p>
            <a:pPr lvl="1" algn="just">
              <a:lnSpc>
                <a:spcPct val="160000"/>
              </a:lnSpc>
            </a:pPr>
            <a:r>
              <a:rPr lang="pt-BR" sz="1400" dirty="0" smtClean="0">
                <a:solidFill>
                  <a:schemeClr val="accent2"/>
                </a:solidFill>
              </a:rPr>
              <a:t>Ao perder o foco os textos dos campos “nome” e “endereço” deverão retornar ao texto original (“Informe seu nome completo”, </a:t>
            </a:r>
            <a:r>
              <a:rPr lang="pt-BR" sz="1400" dirty="0" err="1" smtClean="0">
                <a:solidFill>
                  <a:schemeClr val="accent2"/>
                </a:solidFill>
              </a:rPr>
              <a:t>etc</a:t>
            </a:r>
            <a:r>
              <a:rPr lang="pt-BR" sz="1400" dirty="0" smtClean="0">
                <a:solidFill>
                  <a:schemeClr val="accent2"/>
                </a:solidFill>
              </a:rPr>
              <a:t>) a não ser que o usuário tenha digitado algo</a:t>
            </a:r>
          </a:p>
          <a:p>
            <a:pPr lvl="1" algn="just">
              <a:lnSpc>
                <a:spcPct val="160000"/>
              </a:lnSpc>
            </a:pPr>
            <a:r>
              <a:rPr lang="pt-BR" sz="1400" dirty="0" smtClean="0">
                <a:solidFill>
                  <a:srgbClr val="006600"/>
                </a:solidFill>
              </a:rPr>
              <a:t>Modificar o layout do botão (ver imagem)</a:t>
            </a:r>
          </a:p>
          <a:p>
            <a:pPr lvl="1" algn="just">
              <a:lnSpc>
                <a:spcPct val="160000"/>
              </a:lnSpc>
            </a:pPr>
            <a:r>
              <a:rPr lang="pt-BR" sz="1400" dirty="0" smtClean="0">
                <a:solidFill>
                  <a:schemeClr val="accent2"/>
                </a:solidFill>
              </a:rPr>
              <a:t>Botão “cadastrar”: Validar apenas o nome e endereço</a:t>
            </a:r>
          </a:p>
          <a:p>
            <a:pPr lvl="1" algn="just">
              <a:lnSpc>
                <a:spcPct val="160000"/>
              </a:lnSpc>
            </a:pPr>
            <a:r>
              <a:rPr lang="pt-BR" sz="1400" dirty="0" smtClean="0">
                <a:solidFill>
                  <a:srgbClr val="006600"/>
                </a:solidFill>
              </a:rPr>
              <a:t>Não utilizar tabela</a:t>
            </a:r>
          </a:p>
          <a:p>
            <a:pPr lvl="1" algn="just">
              <a:lnSpc>
                <a:spcPct val="160000"/>
              </a:lnSpc>
            </a:pPr>
            <a:r>
              <a:rPr lang="pt-BR" sz="1400" dirty="0" smtClean="0">
                <a:solidFill>
                  <a:schemeClr val="accent2"/>
                </a:solidFill>
              </a:rPr>
              <a:t>Implementar a funcionalidade do botão “Limpar”</a:t>
            </a:r>
          </a:p>
          <a:p>
            <a:pPr lvl="1" algn="just">
              <a:lnSpc>
                <a:spcPct val="160000"/>
              </a:lnSpc>
            </a:pPr>
            <a:r>
              <a:rPr lang="pt-BR" sz="1400" dirty="0" smtClean="0">
                <a:solidFill>
                  <a:srgbClr val="006600"/>
                </a:solidFill>
              </a:rPr>
              <a:t>Validação com caixa de alerta</a:t>
            </a:r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6165304"/>
            <a:ext cx="584445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trela de 7 Pontos 5"/>
          <p:cNvSpPr/>
          <p:nvPr/>
        </p:nvSpPr>
        <p:spPr>
          <a:xfrm>
            <a:off x="5652120" y="3789040"/>
            <a:ext cx="3168352" cy="2304256"/>
          </a:xfrm>
          <a:prstGeom prst="star7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Uso do </a:t>
            </a:r>
            <a:r>
              <a:rPr lang="pt-BR" dirty="0" err="1" smtClean="0"/>
              <a:t>this</a:t>
            </a:r>
            <a:r>
              <a:rPr lang="pt-BR" dirty="0" smtClean="0"/>
              <a:t> como parâmetro</a:t>
            </a: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7.40741E-7 L 0.0033 -0.6877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-3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Exercício</a:t>
            </a:r>
            <a:endParaRPr lang="pt-BR" u="sng" dirty="0">
              <a:solidFill>
                <a:srgbClr val="FF0000"/>
              </a:solidFill>
            </a:endParaRPr>
          </a:p>
        </p:txBody>
      </p:sp>
      <p:sp>
        <p:nvSpPr>
          <p:cNvPr id="4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smtClean="0"/>
              <a:t>Resolver o exercício anterior, porém </a:t>
            </a:r>
            <a:r>
              <a:rPr lang="pt-BR" sz="3600" dirty="0" smtClean="0"/>
              <a:t>sem </a:t>
            </a:r>
            <a:r>
              <a:rPr lang="pt-BR" sz="1800" dirty="0" smtClean="0"/>
              <a:t>o uso de caixas de alerta para exibir as mensagens que informam ao usuário que os campos não foram preenchidos, </a:t>
            </a:r>
            <a:r>
              <a:rPr lang="pt-BR" sz="1800" smtClean="0"/>
              <a:t>conforme mostrado abaixo.</a:t>
            </a: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>
              <a:solidFill>
                <a:srgbClr val="006600"/>
              </a:solidFill>
            </a:endParaRPr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7863" y="3789040"/>
            <a:ext cx="5248275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 -0.334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smtClean="0"/>
              <a:t>Como mudar a classe de um controle dinamicamente?</a:t>
            </a:r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</p:txBody>
      </p:sp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pt-BR" dirty="0" smtClean="0"/>
              <a:t>CSS dinâmico</a:t>
            </a: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23528" y="2492896"/>
            <a:ext cx="8424936" cy="16561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getElementById</a:t>
            </a:r>
            <a:r>
              <a:rPr lang="pt-BR" dirty="0" smtClean="0"/>
              <a:t>(“</a:t>
            </a:r>
            <a:r>
              <a:rPr lang="pt-BR" dirty="0" err="1" smtClean="0"/>
              <a:t>idControle</a:t>
            </a:r>
            <a:r>
              <a:rPr lang="pt-BR" dirty="0" smtClean="0"/>
              <a:t>”).</a:t>
            </a:r>
            <a:r>
              <a:rPr lang="pt-BR" dirty="0" err="1" smtClean="0"/>
              <a:t>className</a:t>
            </a:r>
            <a:r>
              <a:rPr lang="pt-BR" dirty="0" smtClean="0"/>
              <a:t> = “</a:t>
            </a:r>
            <a:r>
              <a:rPr lang="pt-BR" dirty="0" err="1" smtClean="0"/>
              <a:t>nomeDaClasse</a:t>
            </a:r>
            <a:r>
              <a:rPr lang="pt-BR" dirty="0" smtClean="0"/>
              <a:t>”</a:t>
            </a: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pt-BR" sz="1800" dirty="0" smtClean="0"/>
              <a:t>Ações geradas dentro de uma página</a:t>
            </a:r>
          </a:p>
          <a:p>
            <a:pPr lvl="0" algn="just">
              <a:lnSpc>
                <a:spcPct val="150000"/>
              </a:lnSpc>
            </a:pPr>
            <a:r>
              <a:rPr lang="pt-BR" sz="1800" dirty="0" smtClean="0"/>
              <a:t>Quando ocorrem? </a:t>
            </a:r>
          </a:p>
          <a:p>
            <a:pPr lvl="1" algn="just">
              <a:lnSpc>
                <a:spcPct val="150000"/>
              </a:lnSpc>
            </a:pPr>
            <a:r>
              <a:rPr lang="pt-BR" sz="1400" dirty="0" smtClean="0"/>
              <a:t>Os eventos são disparados quando determinada atividade acontece, como por exemplo, quando uma imagem for carregada (</a:t>
            </a:r>
            <a:r>
              <a:rPr lang="pt-BR" sz="1400" dirty="0" err="1" smtClean="0"/>
              <a:t>onload</a:t>
            </a:r>
            <a:r>
              <a:rPr lang="pt-BR" sz="1400" dirty="0" smtClean="0"/>
              <a:t>), quando um botão for clicado, etc.</a:t>
            </a:r>
          </a:p>
          <a:p>
            <a:pPr algn="just">
              <a:lnSpc>
                <a:spcPct val="150000"/>
              </a:lnSpc>
            </a:pPr>
            <a:r>
              <a:rPr lang="pt-BR" sz="1800" dirty="0" smtClean="0"/>
              <a:t>Os eventos são capturados por meio de manipuladores de eventos</a:t>
            </a:r>
          </a:p>
          <a:p>
            <a:pPr algn="just">
              <a:lnSpc>
                <a:spcPct val="150000"/>
              </a:lnSpc>
            </a:pPr>
            <a:r>
              <a:rPr lang="pt-BR" sz="1800" dirty="0" smtClean="0"/>
              <a:t>Exemplo:</a:t>
            </a:r>
          </a:p>
          <a:p>
            <a:pPr lvl="1" algn="just">
              <a:lnSpc>
                <a:spcPct val="150000"/>
              </a:lnSpc>
            </a:pPr>
            <a:endParaRPr lang="pt-BR" sz="1800" dirty="0" smtClean="0"/>
          </a:p>
          <a:p>
            <a:pPr lvl="1" algn="just">
              <a:lnSpc>
                <a:spcPct val="150000"/>
              </a:lnSpc>
            </a:pPr>
            <a:endParaRPr lang="pt-BR" sz="1400" dirty="0" smtClean="0"/>
          </a:p>
          <a:p>
            <a:pPr lvl="0" algn="just">
              <a:lnSpc>
                <a:spcPct val="15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5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400" dirty="0" smtClean="0"/>
          </a:p>
          <a:p>
            <a:pPr lvl="1" algn="just">
              <a:lnSpc>
                <a:spcPct val="150000"/>
              </a:lnSpc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Eventos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547664" y="4797152"/>
          <a:ext cx="669674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093"/>
                <a:gridCol w="1646555"/>
                <a:gridCol w="40560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Evento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Manipulador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Quando ocorre?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load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onload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Quando a página terminar de ser carregada no</a:t>
                      </a:r>
                      <a:r>
                        <a:rPr lang="pt-BR" baseline="0" dirty="0" smtClean="0"/>
                        <a:t> navegador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Exercício</a:t>
            </a:r>
            <a:endParaRPr lang="pt-BR" u="sng" dirty="0">
              <a:solidFill>
                <a:srgbClr val="FF0000"/>
              </a:solidFill>
            </a:endParaRPr>
          </a:p>
        </p:txBody>
      </p:sp>
      <p:sp>
        <p:nvSpPr>
          <p:cNvPr id="4" name="Espaço Reservado para Conteúdo 1"/>
          <p:cNvSpPr>
            <a:spLocks noGrp="1"/>
          </p:cNvSpPr>
          <p:nvPr>
            <p:ph idx="1"/>
          </p:nvPr>
        </p:nvSpPr>
        <p:spPr>
          <a:xfrm>
            <a:off x="323528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smtClean="0"/>
              <a:t>Voltando ao exercício anterior:</a:t>
            </a:r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marL="708660" lvl="1" indent="-342900" algn="just">
              <a:lnSpc>
                <a:spcPct val="160000"/>
              </a:lnSpc>
              <a:buNone/>
            </a:pPr>
            <a:r>
              <a:rPr lang="pt-BR" sz="1800" dirty="0" smtClean="0"/>
              <a:t>	Ao clicar sobre a imagem, mostrar a mensagem “Vamos brincar?”. Em caso afirmativo, a imagem deverá ser substituída por outra e em seguida a sua posição deverá ser alterada para algum lugar aleatório da janela do navegador.</a:t>
            </a:r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4869160"/>
            <a:ext cx="1753369" cy="173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282" y="2492896"/>
            <a:ext cx="8715436" cy="1211596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rgbClr val="005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JavaScript</a:t>
            </a:r>
            <a:endParaRPr lang="pt-BR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5731714"/>
            <a:ext cx="7772400" cy="1199704"/>
          </a:xfrm>
        </p:spPr>
        <p:txBody>
          <a:bodyPr>
            <a:noAutofit/>
          </a:bodyPr>
          <a:lstStyle/>
          <a:p>
            <a:pPr marR="0" algn="ctr"/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Disciplina</a:t>
            </a:r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: </a:t>
            </a:r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Fundamentos</a:t>
            </a:r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 de Web Design II</a:t>
            </a:r>
          </a:p>
          <a:p>
            <a:pPr marR="0" algn="ctr"/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Prof. </a:t>
            </a:r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M.e</a:t>
            </a:r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 Wilton de Paula </a:t>
            </a:r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Filho</a:t>
            </a:r>
            <a:endParaRPr lang="pt-BR" sz="1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ahoma" pitchFamily="34" charset="0"/>
            </a:endParaRPr>
          </a:p>
          <a:p>
            <a:pPr marR="0" algn="ctr"/>
            <a:fld id="{B4583585-9C52-4253-A294-2EDA826C6916}" type="datetime6">
              <a:rPr lang="pt-BR" sz="14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pPr marR="0" algn="ctr"/>
              <a:t>maio de 11</a:t>
            </a:fld>
            <a:endParaRPr lang="en-US" sz="1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ahoma" pitchFamily="34" charset="0"/>
            </a:endParaRPr>
          </a:p>
        </p:txBody>
      </p:sp>
      <p:pic>
        <p:nvPicPr>
          <p:cNvPr id="6" name="Picture 6" descr="IFuberlandia - logo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825" y="390525"/>
            <a:ext cx="21113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971800" y="609600"/>
            <a:ext cx="5867400" cy="108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4000"/>
              </a:lnSpc>
              <a:spcAft>
                <a:spcPts val="1000"/>
              </a:spcAft>
            </a:pPr>
            <a:r>
              <a:rPr lang="pt-BR" sz="1100" b="1">
                <a:latin typeface="Calibri" pitchFamily="34" charset="0"/>
              </a:rPr>
              <a:t>MINISTÉRIO DA EDUCAÇÃO</a:t>
            </a:r>
          </a:p>
          <a:p>
            <a:pPr algn="ctr">
              <a:lnSpc>
                <a:spcPct val="104000"/>
              </a:lnSpc>
            </a:pPr>
            <a:r>
              <a:rPr lang="pt-BR" sz="1100" b="1">
                <a:latin typeface="Times New Roman" pitchFamily="18" charset="0"/>
              </a:rPr>
              <a:t>SECRETARIA DE EDUCAÇÃO PROFISSIONAL E TECNOLÓGICA</a:t>
            </a:r>
            <a:endParaRPr lang="pt-BR" sz="1100">
              <a:latin typeface="Times New Roman" pitchFamily="18" charset="0"/>
            </a:endParaRPr>
          </a:p>
          <a:p>
            <a:pPr algn="ctr">
              <a:lnSpc>
                <a:spcPct val="104000"/>
              </a:lnSpc>
            </a:pPr>
            <a:r>
              <a:rPr lang="pt-BR" sz="1100">
                <a:latin typeface="Times New Roman" pitchFamily="18" charset="0"/>
              </a:rPr>
              <a:t>INSTITUTO FEDERAL DE EDUCAÇÃO, CIÊNCIA E TECNOLOGIA TRIÂNGULO MINEIRO Campus Uberlândia</a:t>
            </a:r>
          </a:p>
          <a:p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39960"/>
          </a:xfrm>
        </p:spPr>
        <p:txBody>
          <a:bodyPr>
            <a:normAutofit lnSpcReduction="10000"/>
          </a:bodyPr>
          <a:lstStyle/>
          <a:p>
            <a:pPr lvl="0" algn="just">
              <a:lnSpc>
                <a:spcPct val="150000"/>
              </a:lnSpc>
            </a:pPr>
            <a:r>
              <a:rPr lang="pt-BR" sz="1800" dirty="0" smtClean="0"/>
              <a:t>Eventos brutos ou eventos de entrada:</a:t>
            </a:r>
          </a:p>
          <a:p>
            <a:pPr lvl="1" algn="just">
              <a:lnSpc>
                <a:spcPct val="150000"/>
              </a:lnSpc>
            </a:pPr>
            <a:r>
              <a:rPr lang="pt-BR" sz="1400" dirty="0" smtClean="0"/>
              <a:t>Eventos gerados quando o usuários move o mouse ou clica com ele, ou pressiona uma tecla no teclado</a:t>
            </a:r>
          </a:p>
          <a:p>
            <a:pPr lvl="0" algn="just">
              <a:lnSpc>
                <a:spcPct val="150000"/>
              </a:lnSpc>
            </a:pPr>
            <a:r>
              <a:rPr lang="pt-BR" sz="1800" dirty="0" smtClean="0"/>
              <a:t>Eventos semânticos:</a:t>
            </a:r>
          </a:p>
          <a:p>
            <a:pPr lvl="1" algn="just">
              <a:lnSpc>
                <a:spcPct val="150000"/>
              </a:lnSpc>
            </a:pPr>
            <a:r>
              <a:rPr lang="pt-BR" sz="1400" dirty="0" smtClean="0"/>
              <a:t>Em geral, só podem ocorrer em contextos específicos, por exemplo, quando o navegador tiver concluído o carregamento do documento ou um formulário estiver para ser enviado.</a:t>
            </a:r>
          </a:p>
          <a:p>
            <a:pPr algn="just">
              <a:lnSpc>
                <a:spcPct val="150000"/>
              </a:lnSpc>
            </a:pPr>
            <a:r>
              <a:rPr lang="pt-BR" sz="1800" b="1" dirty="0" smtClean="0"/>
              <a:t>OBS</a:t>
            </a:r>
            <a:r>
              <a:rPr lang="pt-BR" sz="1800" dirty="0" smtClean="0"/>
              <a:t>: Um evento semântico ocorre </a:t>
            </a:r>
            <a:r>
              <a:rPr lang="pt-BR" sz="1800" dirty="0" err="1" smtClean="0"/>
              <a:t>frequentemente</a:t>
            </a:r>
            <a:r>
              <a:rPr lang="pt-BR" sz="1800" dirty="0" smtClean="0"/>
              <a:t> como efeito colateral de um evento de nível mais baixo. </a:t>
            </a:r>
          </a:p>
          <a:p>
            <a:pPr algn="just">
              <a:lnSpc>
                <a:spcPct val="150000"/>
              </a:lnSpc>
            </a:pPr>
            <a:r>
              <a:rPr lang="pt-BR" sz="1800" dirty="0" smtClean="0"/>
              <a:t>Exemplo: Usuário </a:t>
            </a:r>
            <a:r>
              <a:rPr lang="pt-BR" sz="1800" dirty="0" smtClean="0">
                <a:sym typeface="Wingdings" pitchFamily="2" charset="2"/>
              </a:rPr>
              <a:t> Clica botão Enviar  Manipuladores: </a:t>
            </a:r>
            <a:r>
              <a:rPr lang="pt-BR" sz="1800" dirty="0" err="1" smtClean="0">
                <a:sym typeface="Wingdings" pitchFamily="2" charset="2"/>
              </a:rPr>
              <a:t>onmousedown</a:t>
            </a:r>
            <a:r>
              <a:rPr lang="pt-BR" sz="1800" dirty="0" smtClean="0">
                <a:sym typeface="Wingdings" pitchFamily="2" charset="2"/>
              </a:rPr>
              <a:t>, </a:t>
            </a:r>
            <a:r>
              <a:rPr lang="pt-BR" sz="1800" dirty="0" err="1" smtClean="0">
                <a:sym typeface="Wingdings" pitchFamily="2" charset="2"/>
              </a:rPr>
              <a:t>onmouseup</a:t>
            </a:r>
            <a:r>
              <a:rPr lang="pt-BR" sz="1800" dirty="0" smtClean="0">
                <a:sym typeface="Wingdings" pitchFamily="2" charset="2"/>
              </a:rPr>
              <a:t> e </a:t>
            </a:r>
            <a:r>
              <a:rPr lang="pt-BR" sz="1800" dirty="0" err="1" smtClean="0">
                <a:sym typeface="Wingdings" pitchFamily="2" charset="2"/>
              </a:rPr>
              <a:t>onclick</a:t>
            </a:r>
            <a:r>
              <a:rPr lang="pt-BR" sz="1800" dirty="0" smtClean="0">
                <a:sym typeface="Wingdings" pitchFamily="2" charset="2"/>
              </a:rPr>
              <a:t>  evento </a:t>
            </a:r>
            <a:r>
              <a:rPr lang="pt-BR" sz="1800" dirty="0" err="1" smtClean="0">
                <a:sym typeface="Wingdings" pitchFamily="2" charset="2"/>
              </a:rPr>
              <a:t>onsubmit</a:t>
            </a:r>
            <a:r>
              <a:rPr lang="pt-BR" sz="1800" dirty="0" smtClean="0">
                <a:sym typeface="Wingdings" pitchFamily="2" charset="2"/>
              </a:rPr>
              <a:t> do formulário.</a:t>
            </a:r>
            <a:endParaRPr lang="pt-BR" sz="1800" dirty="0" smtClean="0"/>
          </a:p>
          <a:p>
            <a:pPr lvl="1" algn="just">
              <a:lnSpc>
                <a:spcPct val="150000"/>
              </a:lnSpc>
            </a:pPr>
            <a:endParaRPr lang="pt-BR" sz="1200" dirty="0" smtClean="0"/>
          </a:p>
          <a:p>
            <a:pPr lvl="1" algn="just">
              <a:lnSpc>
                <a:spcPct val="150000"/>
              </a:lnSpc>
            </a:pPr>
            <a:endParaRPr lang="pt-BR" sz="1800" dirty="0" smtClean="0"/>
          </a:p>
          <a:p>
            <a:pPr lvl="1" algn="just">
              <a:lnSpc>
                <a:spcPct val="150000"/>
              </a:lnSpc>
            </a:pPr>
            <a:endParaRPr lang="pt-BR" sz="1400" dirty="0" smtClean="0"/>
          </a:p>
          <a:p>
            <a:pPr lvl="0" algn="just">
              <a:lnSpc>
                <a:spcPct val="15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5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400" dirty="0" smtClean="0"/>
          </a:p>
          <a:p>
            <a:pPr lvl="1" algn="just">
              <a:lnSpc>
                <a:spcPct val="150000"/>
              </a:lnSpc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Eventos</a:t>
            </a: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Manipuladores de eventos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196752"/>
            <a:ext cx="8136904" cy="54547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Manipuladores de eventos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6739" y="1434654"/>
            <a:ext cx="7564826" cy="4730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Manipuladores de eventos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484784"/>
            <a:ext cx="7632848" cy="1709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pt-BR" sz="1800" dirty="0" smtClean="0"/>
              <a:t>Como  utilizar os manipuladores de eventos:</a:t>
            </a:r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0" algn="just">
              <a:lnSpc>
                <a:spcPct val="15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5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400" dirty="0" smtClean="0"/>
          </a:p>
          <a:p>
            <a:pPr lvl="1" algn="just">
              <a:lnSpc>
                <a:spcPct val="150000"/>
              </a:lnSpc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Eventos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259632" y="2348880"/>
            <a:ext cx="6984776" cy="936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 </a:t>
            </a:r>
            <a:r>
              <a:rPr lang="pt-BR" dirty="0" err="1" smtClean="0"/>
              <a:t>onload</a:t>
            </a:r>
            <a:r>
              <a:rPr lang="pt-BR" dirty="0" smtClean="0"/>
              <a:t>=“var x=10; </a:t>
            </a:r>
            <a:r>
              <a:rPr lang="pt-BR" dirty="0" err="1" smtClean="0"/>
              <a:t>alert</a:t>
            </a:r>
            <a:r>
              <a:rPr lang="pt-BR" dirty="0" smtClean="0"/>
              <a:t>(x)”&gt;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259632" y="3501008"/>
            <a:ext cx="698477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 </a:t>
            </a:r>
            <a:r>
              <a:rPr lang="pt-BR" dirty="0" err="1" smtClean="0"/>
              <a:t>onload</a:t>
            </a:r>
            <a:r>
              <a:rPr lang="pt-BR" dirty="0" smtClean="0"/>
              <a:t>=“mensagem()”&gt;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259632" y="4653136"/>
            <a:ext cx="6984776" cy="9361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 </a:t>
            </a:r>
            <a:r>
              <a:rPr lang="pt-BR" dirty="0" err="1" smtClean="0"/>
              <a:t>onload</a:t>
            </a:r>
            <a:r>
              <a:rPr lang="pt-BR" dirty="0" smtClean="0"/>
              <a:t>=“mensagem(); calcular()”&gt;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Exercício</a:t>
            </a:r>
            <a:endParaRPr lang="pt-BR" u="sng" dirty="0">
              <a:solidFill>
                <a:srgbClr val="FF0000"/>
              </a:solidFill>
            </a:endParaRPr>
          </a:p>
        </p:txBody>
      </p:sp>
      <p:sp>
        <p:nvSpPr>
          <p:cNvPr id="4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smtClean="0"/>
              <a:t>Criar um painel semelhante a imagem abaixo. Cada imagem deverá receber o foco após um intervalo de tempo:</a:t>
            </a:r>
            <a:endParaRPr lang="pt-BR" sz="16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420888"/>
            <a:ext cx="88582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638" y="4091136"/>
            <a:ext cx="884872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30447</TotalTime>
  <Words>2682</Words>
  <Application>Microsoft Office PowerPoint</Application>
  <PresentationFormat>Apresentação na tela (4:3)</PresentationFormat>
  <Paragraphs>898</Paragraphs>
  <Slides>31</Slides>
  <Notes>29</Notes>
  <HiddenSlides>2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Concurso</vt:lpstr>
      <vt:lpstr>JavaScript</vt:lpstr>
      <vt:lpstr>Captura de eventos</vt:lpstr>
      <vt:lpstr>Eventos</vt:lpstr>
      <vt:lpstr>Eventos</vt:lpstr>
      <vt:lpstr>Manipuladores de eventos</vt:lpstr>
      <vt:lpstr>Manipuladores de eventos</vt:lpstr>
      <vt:lpstr>Manipuladores de eventos</vt:lpstr>
      <vt:lpstr>Eventos</vt:lpstr>
      <vt:lpstr>Exercício</vt:lpstr>
      <vt:lpstr>Exercício</vt:lpstr>
      <vt:lpstr>Formulários</vt:lpstr>
      <vt:lpstr>Linguagem de cliente</vt:lpstr>
      <vt:lpstr>Formulários</vt:lpstr>
      <vt:lpstr>Formulários</vt:lpstr>
      <vt:lpstr>Formulários</vt:lpstr>
      <vt:lpstr>Elementos de formulário</vt:lpstr>
      <vt:lpstr>Elementos de entrada</vt:lpstr>
      <vt:lpstr>Elementos de entrada</vt:lpstr>
      <vt:lpstr>Seleção</vt:lpstr>
      <vt:lpstr>Botões de radio e caixas de verificação</vt:lpstr>
      <vt:lpstr>Botões</vt:lpstr>
      <vt:lpstr>Acesso aos elementos de um formulário</vt:lpstr>
      <vt:lpstr>*** OBSERVAÇÃO ***</vt:lpstr>
      <vt:lpstr>Exercício</vt:lpstr>
      <vt:lpstr>CSS + JavaScript</vt:lpstr>
      <vt:lpstr>CSS dinâmico</vt:lpstr>
      <vt:lpstr>Exercício</vt:lpstr>
      <vt:lpstr>Exercício</vt:lpstr>
      <vt:lpstr>CSS dinâmico</vt:lpstr>
      <vt:lpstr>Exercício</vt:lpstr>
      <vt:lpstr>JavaScript</vt:lpstr>
    </vt:vector>
  </TitlesOfParts>
  <Company>Pessoal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da Internet</dc:title>
  <dc:creator>Wilton de Paula Filho</dc:creator>
  <cp:lastModifiedBy>Wilton de Paula Filho</cp:lastModifiedBy>
  <cp:revision>2418</cp:revision>
  <dcterms:created xsi:type="dcterms:W3CDTF">2010-02-04T18:04:23Z</dcterms:created>
  <dcterms:modified xsi:type="dcterms:W3CDTF">2011-05-05T15:49:38Z</dcterms:modified>
</cp:coreProperties>
</file>