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sldIdLst>
    <p:sldId id="511" r:id="rId2"/>
    <p:sldId id="696" r:id="rId3"/>
    <p:sldId id="697" r:id="rId4"/>
    <p:sldId id="701" r:id="rId5"/>
    <p:sldId id="700" r:id="rId6"/>
    <p:sldId id="699" r:id="rId7"/>
    <p:sldId id="714" r:id="rId8"/>
    <p:sldId id="703" r:id="rId9"/>
    <p:sldId id="718" r:id="rId10"/>
    <p:sldId id="720" r:id="rId11"/>
    <p:sldId id="721" r:id="rId12"/>
    <p:sldId id="722" r:id="rId13"/>
    <p:sldId id="723" r:id="rId14"/>
    <p:sldId id="724" r:id="rId15"/>
    <p:sldId id="725" r:id="rId16"/>
    <p:sldId id="746" r:id="rId17"/>
    <p:sldId id="753" r:id="rId18"/>
    <p:sldId id="711" r:id="rId19"/>
    <p:sldId id="747" r:id="rId20"/>
    <p:sldId id="726" r:id="rId21"/>
    <p:sldId id="748" r:id="rId22"/>
    <p:sldId id="715" r:id="rId23"/>
    <p:sldId id="713" r:id="rId24"/>
    <p:sldId id="727" r:id="rId25"/>
    <p:sldId id="728" r:id="rId26"/>
    <p:sldId id="708" r:id="rId27"/>
    <p:sldId id="729" r:id="rId28"/>
    <p:sldId id="730" r:id="rId29"/>
    <p:sldId id="705" r:id="rId30"/>
    <p:sldId id="732" r:id="rId31"/>
    <p:sldId id="749" r:id="rId32"/>
    <p:sldId id="733" r:id="rId33"/>
    <p:sldId id="750" r:id="rId34"/>
    <p:sldId id="734" r:id="rId35"/>
    <p:sldId id="751" r:id="rId36"/>
    <p:sldId id="735" r:id="rId37"/>
    <p:sldId id="731" r:id="rId38"/>
    <p:sldId id="755" r:id="rId39"/>
    <p:sldId id="736" r:id="rId40"/>
    <p:sldId id="709" r:id="rId41"/>
    <p:sldId id="702" r:id="rId42"/>
    <p:sldId id="737" r:id="rId43"/>
    <p:sldId id="752" r:id="rId44"/>
    <p:sldId id="740" r:id="rId45"/>
    <p:sldId id="706" r:id="rId46"/>
    <p:sldId id="707" r:id="rId47"/>
    <p:sldId id="741" r:id="rId48"/>
    <p:sldId id="742" r:id="rId49"/>
    <p:sldId id="743" r:id="rId50"/>
    <p:sldId id="744" r:id="rId51"/>
    <p:sldId id="745" r:id="rId52"/>
    <p:sldId id="754" r:id="rId53"/>
    <p:sldId id="690" r:id="rId54"/>
    <p:sldId id="671" r:id="rId55"/>
    <p:sldId id="672" r:id="rId56"/>
    <p:sldId id="670" r:id="rId57"/>
    <p:sldId id="675" r:id="rId58"/>
    <p:sldId id="676" r:id="rId59"/>
    <p:sldId id="673" r:id="rId60"/>
    <p:sldId id="674" r:id="rId61"/>
    <p:sldId id="688" r:id="rId62"/>
    <p:sldId id="644" r:id="rId63"/>
    <p:sldId id="677" r:id="rId64"/>
    <p:sldId id="512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159200"/>
    <a:srgbClr val="B4DE86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87189" autoAdjust="0"/>
  </p:normalViewPr>
  <p:slideViewPr>
    <p:cSldViewPr>
      <p:cViewPr varScale="1">
        <p:scale>
          <a:sx n="62" d="100"/>
          <a:sy n="62" d="100"/>
        </p:scale>
        <p:origin x="5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\d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800" dirty="0" smtClean="0"/>
            <a:t>Digito numérico</a:t>
          </a:r>
          <a:endParaRPr lang="pt-BR" sz="18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43D52293-7B18-4AC6-9411-84D31598E92B}" type="presOf" srcId="{C9654CE6-A3A0-4D7E-9C18-60E8CA53463E}" destId="{01CA65C3-BEBB-4D13-90F1-704E8C36DC44}" srcOrd="0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D4ED322E-360A-4216-AE8C-9E09AC5DAE6F}" type="presOf" srcId="{EDD4AD9D-2C92-4E73-AB01-C39FA9A6D010}" destId="{11FEB283-4248-4FAA-81E7-1A041E4C46DB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36B264B8-6A89-4B1B-9252-D3CC6D45D24C}" type="presOf" srcId="{BB13B2F8-8C39-4334-9499-C724A0ABBB5F}" destId="{BA612C80-8FE5-44CC-A537-AE7F04B6D93F}" srcOrd="1" destOrd="0" presId="urn:microsoft.com/office/officeart/2005/8/layout/hList9"/>
    <dgm:cxn modelId="{4EC430D8-8AEE-4EDD-8A34-D0BA271120D5}" type="presOf" srcId="{BB13B2F8-8C39-4334-9499-C724A0ABBB5F}" destId="{07582339-27A6-4AD0-A72F-C23A5A5B04EE}" srcOrd="0" destOrd="0" presId="urn:microsoft.com/office/officeart/2005/8/layout/hList9"/>
    <dgm:cxn modelId="{A41401F3-E2CB-4A69-AD74-CA622B9AB6E0}" type="presParOf" srcId="{11FEB283-4248-4FAA-81E7-1A041E4C46DB}" destId="{E3101550-87EB-4E3F-80F0-857A3A0D7781}" srcOrd="0" destOrd="0" presId="urn:microsoft.com/office/officeart/2005/8/layout/hList9"/>
    <dgm:cxn modelId="{D742010D-7FDF-49DB-BFCC-F0B9FC72DF8A}" type="presParOf" srcId="{11FEB283-4248-4FAA-81E7-1A041E4C46DB}" destId="{7A94DCFD-904F-4151-9479-11CF1A16F8CF}" srcOrd="1" destOrd="0" presId="urn:microsoft.com/office/officeart/2005/8/layout/hList9"/>
    <dgm:cxn modelId="{FC3AD70B-BFDB-4484-8EE2-36D1EA036A06}" type="presParOf" srcId="{7A94DCFD-904F-4151-9479-11CF1A16F8CF}" destId="{EA398E64-D224-4B55-9673-CEEC84CC126A}" srcOrd="0" destOrd="0" presId="urn:microsoft.com/office/officeart/2005/8/layout/hList9"/>
    <dgm:cxn modelId="{3F7A045C-B892-4D7C-B836-E0CBE6C95542}" type="presParOf" srcId="{7A94DCFD-904F-4151-9479-11CF1A16F8CF}" destId="{895B362F-262F-4152-8B0D-ECDD9C5EDC1D}" srcOrd="1" destOrd="0" presId="urn:microsoft.com/office/officeart/2005/8/layout/hList9"/>
    <dgm:cxn modelId="{72B2096B-A730-4CAF-BD3C-F65DD0C1E48F}" type="presParOf" srcId="{895B362F-262F-4152-8B0D-ECDD9C5EDC1D}" destId="{07582339-27A6-4AD0-A72F-C23A5A5B04EE}" srcOrd="0" destOrd="0" presId="urn:microsoft.com/office/officeart/2005/8/layout/hList9"/>
    <dgm:cxn modelId="{EC7F4067-66AF-4373-9A9F-245B455B62B7}" type="presParOf" srcId="{895B362F-262F-4152-8B0D-ECDD9C5EDC1D}" destId="{BA612C80-8FE5-44CC-A537-AE7F04B6D93F}" srcOrd="1" destOrd="0" presId="urn:microsoft.com/office/officeart/2005/8/layout/hList9"/>
    <dgm:cxn modelId="{68674F60-76DC-4D3A-BF9B-9A2A1DF2355A}" type="presParOf" srcId="{11FEB283-4248-4FAA-81E7-1A041E4C46DB}" destId="{EB73C2C7-E717-4344-8503-AE0EBD6BAFB0}" srcOrd="2" destOrd="0" presId="urn:microsoft.com/office/officeart/2005/8/layout/hList9"/>
    <dgm:cxn modelId="{E3D4972B-28C3-455C-B0E7-F734709D4C36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( )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Agrupar os caracteres e/ou metacaracteres em um subpadrão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D3ADB7EC-B881-45B0-A164-787C14223E6A}" type="presOf" srcId="{BB13B2F8-8C39-4334-9499-C724A0ABBB5F}" destId="{07582339-27A6-4AD0-A72F-C23A5A5B04EE}" srcOrd="0" destOrd="0" presId="urn:microsoft.com/office/officeart/2005/8/layout/hList9"/>
    <dgm:cxn modelId="{D9471F20-604B-403E-B6B7-8C8DEAF7C0FD}" type="presOf" srcId="{EDD4AD9D-2C92-4E73-AB01-C39FA9A6D010}" destId="{11FEB283-4248-4FAA-81E7-1A041E4C46DB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7148CE9E-053D-496B-9014-B5DB8B913A1E}" type="presOf" srcId="{C9654CE6-A3A0-4D7E-9C18-60E8CA53463E}" destId="{01CA65C3-BEBB-4D13-90F1-704E8C36DC44}" srcOrd="0" destOrd="0" presId="urn:microsoft.com/office/officeart/2005/8/layout/hList9"/>
    <dgm:cxn modelId="{28452B99-02DD-4FB4-A4B6-2E8BB196DD46}" type="presOf" srcId="{BB13B2F8-8C39-4334-9499-C724A0ABBB5F}" destId="{BA612C80-8FE5-44CC-A537-AE7F04B6D93F}" srcOrd="1" destOrd="0" presId="urn:microsoft.com/office/officeart/2005/8/layout/hList9"/>
    <dgm:cxn modelId="{638FCC93-AED8-40B9-B7C0-0A2A846D89F4}" type="presParOf" srcId="{11FEB283-4248-4FAA-81E7-1A041E4C46DB}" destId="{E3101550-87EB-4E3F-80F0-857A3A0D7781}" srcOrd="0" destOrd="0" presId="urn:microsoft.com/office/officeart/2005/8/layout/hList9"/>
    <dgm:cxn modelId="{B88F9591-D6A8-4EC7-A421-603BA5B0BE8C}" type="presParOf" srcId="{11FEB283-4248-4FAA-81E7-1A041E4C46DB}" destId="{7A94DCFD-904F-4151-9479-11CF1A16F8CF}" srcOrd="1" destOrd="0" presId="urn:microsoft.com/office/officeart/2005/8/layout/hList9"/>
    <dgm:cxn modelId="{2095AA70-4FF0-49AC-B5C3-6460E52D9A97}" type="presParOf" srcId="{7A94DCFD-904F-4151-9479-11CF1A16F8CF}" destId="{EA398E64-D224-4B55-9673-CEEC84CC126A}" srcOrd="0" destOrd="0" presId="urn:microsoft.com/office/officeart/2005/8/layout/hList9"/>
    <dgm:cxn modelId="{9AC3E726-CCD2-4C36-9F7A-9BD16E511519}" type="presParOf" srcId="{7A94DCFD-904F-4151-9479-11CF1A16F8CF}" destId="{895B362F-262F-4152-8B0D-ECDD9C5EDC1D}" srcOrd="1" destOrd="0" presId="urn:microsoft.com/office/officeart/2005/8/layout/hList9"/>
    <dgm:cxn modelId="{9EF0494D-81EE-4004-890E-BA2123256516}" type="presParOf" srcId="{895B362F-262F-4152-8B0D-ECDD9C5EDC1D}" destId="{07582339-27A6-4AD0-A72F-C23A5A5B04EE}" srcOrd="0" destOrd="0" presId="urn:microsoft.com/office/officeart/2005/8/layout/hList9"/>
    <dgm:cxn modelId="{C9D90C6C-D7E1-4C8A-AB2B-0DC10BF0AAA9}" type="presParOf" srcId="{895B362F-262F-4152-8B0D-ECDD9C5EDC1D}" destId="{BA612C80-8FE5-44CC-A537-AE7F04B6D93F}" srcOrd="1" destOrd="0" presId="urn:microsoft.com/office/officeart/2005/8/layout/hList9"/>
    <dgm:cxn modelId="{9D826FFA-7EB4-43EE-AC08-A1D0D624BE57}" type="presParOf" srcId="{11FEB283-4248-4FAA-81E7-1A041E4C46DB}" destId="{EB73C2C7-E717-4344-8503-AE0EBD6BAFB0}" srcOrd="2" destOrd="0" presId="urn:microsoft.com/office/officeart/2005/8/layout/hList9"/>
    <dgm:cxn modelId="{F3D784FF-7463-4061-A313-009C7C2B94C8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{n}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O subpadrão precedente deve aparecer exatamente n vezes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260BBEB0-F337-402D-A90C-85F191BE15C8}" type="presOf" srcId="{BB13B2F8-8C39-4334-9499-C724A0ABBB5F}" destId="{07582339-27A6-4AD0-A72F-C23A5A5B04EE}" srcOrd="0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17396F1A-3E9A-4030-BF59-AEDFE194BEBA}" type="presOf" srcId="{C9654CE6-A3A0-4D7E-9C18-60E8CA53463E}" destId="{01CA65C3-BEBB-4D13-90F1-704E8C36DC44}" srcOrd="0" destOrd="0" presId="urn:microsoft.com/office/officeart/2005/8/layout/hList9"/>
    <dgm:cxn modelId="{36EB3352-4B10-4235-942A-63BF398D04B4}" type="presOf" srcId="{BB13B2F8-8C39-4334-9499-C724A0ABBB5F}" destId="{BA612C80-8FE5-44CC-A537-AE7F04B6D93F}" srcOrd="1" destOrd="0" presId="urn:microsoft.com/office/officeart/2005/8/layout/hList9"/>
    <dgm:cxn modelId="{A55ABC54-A6C5-4851-B720-A4B0F797FBE1}" type="presOf" srcId="{EDD4AD9D-2C92-4E73-AB01-C39FA9A6D010}" destId="{11FEB283-4248-4FAA-81E7-1A041E4C46DB}" srcOrd="0" destOrd="0" presId="urn:microsoft.com/office/officeart/2005/8/layout/hList9"/>
    <dgm:cxn modelId="{1BB6E534-FEF4-415D-8E0E-71BDEB8A612C}" type="presParOf" srcId="{11FEB283-4248-4FAA-81E7-1A041E4C46DB}" destId="{E3101550-87EB-4E3F-80F0-857A3A0D7781}" srcOrd="0" destOrd="0" presId="urn:microsoft.com/office/officeart/2005/8/layout/hList9"/>
    <dgm:cxn modelId="{6E8E4925-7AE0-407E-9EFF-7F8CF8281CE6}" type="presParOf" srcId="{11FEB283-4248-4FAA-81E7-1A041E4C46DB}" destId="{7A94DCFD-904F-4151-9479-11CF1A16F8CF}" srcOrd="1" destOrd="0" presId="urn:microsoft.com/office/officeart/2005/8/layout/hList9"/>
    <dgm:cxn modelId="{D35C968F-3510-466D-B5E7-86E3883B0BB0}" type="presParOf" srcId="{7A94DCFD-904F-4151-9479-11CF1A16F8CF}" destId="{EA398E64-D224-4B55-9673-CEEC84CC126A}" srcOrd="0" destOrd="0" presId="urn:microsoft.com/office/officeart/2005/8/layout/hList9"/>
    <dgm:cxn modelId="{F2CE49B5-A4EB-4D8B-9F37-B1D340A23732}" type="presParOf" srcId="{7A94DCFD-904F-4151-9479-11CF1A16F8CF}" destId="{895B362F-262F-4152-8B0D-ECDD9C5EDC1D}" srcOrd="1" destOrd="0" presId="urn:microsoft.com/office/officeart/2005/8/layout/hList9"/>
    <dgm:cxn modelId="{13E43DA6-7EA9-4E65-8F2E-4E0B6D7CACC8}" type="presParOf" srcId="{895B362F-262F-4152-8B0D-ECDD9C5EDC1D}" destId="{07582339-27A6-4AD0-A72F-C23A5A5B04EE}" srcOrd="0" destOrd="0" presId="urn:microsoft.com/office/officeart/2005/8/layout/hList9"/>
    <dgm:cxn modelId="{F991F58C-4050-45C4-A653-0EB02EE5FD4F}" type="presParOf" srcId="{895B362F-262F-4152-8B0D-ECDD9C5EDC1D}" destId="{BA612C80-8FE5-44CC-A537-AE7F04B6D93F}" srcOrd="1" destOrd="0" presId="urn:microsoft.com/office/officeart/2005/8/layout/hList9"/>
    <dgm:cxn modelId="{7E9AA7FB-D3E4-481E-AC07-34D713E3FF29}" type="presParOf" srcId="{11FEB283-4248-4FAA-81E7-1A041E4C46DB}" destId="{EB73C2C7-E717-4344-8503-AE0EBD6BAFB0}" srcOrd="2" destOrd="0" presId="urn:microsoft.com/office/officeart/2005/8/layout/hList9"/>
    <dgm:cxn modelId="{B5360B06-73BE-45F2-B1E1-5992714B45BD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*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O subpadrão precedente deve aparecer 0 ou mais vezes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5B40C012-953C-4FF3-83B2-A5C1B3F26568}" type="presOf" srcId="{C9654CE6-A3A0-4D7E-9C18-60E8CA53463E}" destId="{01CA65C3-BEBB-4D13-90F1-704E8C36DC44}" srcOrd="0" destOrd="0" presId="urn:microsoft.com/office/officeart/2005/8/layout/hList9"/>
    <dgm:cxn modelId="{C04DA456-0BA8-46AD-B7E0-7E27F787A559}" type="presOf" srcId="{BB13B2F8-8C39-4334-9499-C724A0ABBB5F}" destId="{07582339-27A6-4AD0-A72F-C23A5A5B04EE}" srcOrd="0" destOrd="0" presId="urn:microsoft.com/office/officeart/2005/8/layout/hList9"/>
    <dgm:cxn modelId="{8B1A316B-D732-4CAA-8EBB-3D6F82065454}" type="presOf" srcId="{EDD4AD9D-2C92-4E73-AB01-C39FA9A6D010}" destId="{11FEB283-4248-4FAA-81E7-1A041E4C46DB}" srcOrd="0" destOrd="0" presId="urn:microsoft.com/office/officeart/2005/8/layout/hList9"/>
    <dgm:cxn modelId="{93B44AC4-BF84-4E72-8B7A-0AD2591ED976}" type="presOf" srcId="{BB13B2F8-8C39-4334-9499-C724A0ABBB5F}" destId="{BA612C80-8FE5-44CC-A537-AE7F04B6D93F}" srcOrd="1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BD13FB74-F52D-43E8-9A16-C5A8E0C3C1AE}" type="presParOf" srcId="{11FEB283-4248-4FAA-81E7-1A041E4C46DB}" destId="{E3101550-87EB-4E3F-80F0-857A3A0D7781}" srcOrd="0" destOrd="0" presId="urn:microsoft.com/office/officeart/2005/8/layout/hList9"/>
    <dgm:cxn modelId="{06B04EFF-EDF6-4B65-A1C8-01A7BC98DADD}" type="presParOf" srcId="{11FEB283-4248-4FAA-81E7-1A041E4C46DB}" destId="{7A94DCFD-904F-4151-9479-11CF1A16F8CF}" srcOrd="1" destOrd="0" presId="urn:microsoft.com/office/officeart/2005/8/layout/hList9"/>
    <dgm:cxn modelId="{9C7FE728-16C2-409F-9194-BA98A84ED549}" type="presParOf" srcId="{7A94DCFD-904F-4151-9479-11CF1A16F8CF}" destId="{EA398E64-D224-4B55-9673-CEEC84CC126A}" srcOrd="0" destOrd="0" presId="urn:microsoft.com/office/officeart/2005/8/layout/hList9"/>
    <dgm:cxn modelId="{52DBDB80-7C7C-459C-B562-044C1E25DB32}" type="presParOf" srcId="{7A94DCFD-904F-4151-9479-11CF1A16F8CF}" destId="{895B362F-262F-4152-8B0D-ECDD9C5EDC1D}" srcOrd="1" destOrd="0" presId="urn:microsoft.com/office/officeart/2005/8/layout/hList9"/>
    <dgm:cxn modelId="{A3A35A2B-F80A-43FC-B203-F9179AF1448D}" type="presParOf" srcId="{895B362F-262F-4152-8B0D-ECDD9C5EDC1D}" destId="{07582339-27A6-4AD0-A72F-C23A5A5B04EE}" srcOrd="0" destOrd="0" presId="urn:microsoft.com/office/officeart/2005/8/layout/hList9"/>
    <dgm:cxn modelId="{80921259-0312-47A4-93EB-9DA3CA46E261}" type="presParOf" srcId="{895B362F-262F-4152-8B0D-ECDD9C5EDC1D}" destId="{BA612C80-8FE5-44CC-A537-AE7F04B6D93F}" srcOrd="1" destOrd="0" presId="urn:microsoft.com/office/officeart/2005/8/layout/hList9"/>
    <dgm:cxn modelId="{A37767EA-0040-4B39-8B07-8CCAC380093E}" type="presParOf" srcId="{11FEB283-4248-4FAA-81E7-1A041E4C46DB}" destId="{EB73C2C7-E717-4344-8503-AE0EBD6BAFB0}" srcOrd="2" destOrd="0" presId="urn:microsoft.com/office/officeart/2005/8/layout/hList9"/>
    <dgm:cxn modelId="{6FE0915D-922D-48AB-80CA-25112FE7B8A6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?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O subpadrão precedente deve aparecer 0 ou 1 vez</a:t>
          </a:r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22897DCC-D983-49F3-8852-0DBF259D203C}" type="presOf" srcId="{EDD4AD9D-2C92-4E73-AB01-C39FA9A6D010}" destId="{11FEB283-4248-4FAA-81E7-1A041E4C46DB}" srcOrd="0" destOrd="0" presId="urn:microsoft.com/office/officeart/2005/8/layout/hList9"/>
    <dgm:cxn modelId="{71C0236A-2D73-41CB-958E-A5BAA2EF464A}" type="presOf" srcId="{C9654CE6-A3A0-4D7E-9C18-60E8CA53463E}" destId="{01CA65C3-BEBB-4D13-90F1-704E8C36DC44}" srcOrd="0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7EA3827E-0339-4BB5-8F74-AE6CB5481A07}" type="presOf" srcId="{BB13B2F8-8C39-4334-9499-C724A0ABBB5F}" destId="{07582339-27A6-4AD0-A72F-C23A5A5B04EE}" srcOrd="0" destOrd="0" presId="urn:microsoft.com/office/officeart/2005/8/layout/hList9"/>
    <dgm:cxn modelId="{28E2721A-922F-4658-968C-87A033E3C5F1}" type="presOf" srcId="{BB13B2F8-8C39-4334-9499-C724A0ABBB5F}" destId="{BA612C80-8FE5-44CC-A537-AE7F04B6D93F}" srcOrd="1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FD9025F0-3B3E-4ABF-9590-14583169F022}" type="presParOf" srcId="{11FEB283-4248-4FAA-81E7-1A041E4C46DB}" destId="{E3101550-87EB-4E3F-80F0-857A3A0D7781}" srcOrd="0" destOrd="0" presId="urn:microsoft.com/office/officeart/2005/8/layout/hList9"/>
    <dgm:cxn modelId="{D3515C52-B090-49CD-AEB0-B9E61CF6C4DA}" type="presParOf" srcId="{11FEB283-4248-4FAA-81E7-1A041E4C46DB}" destId="{7A94DCFD-904F-4151-9479-11CF1A16F8CF}" srcOrd="1" destOrd="0" presId="urn:microsoft.com/office/officeart/2005/8/layout/hList9"/>
    <dgm:cxn modelId="{7CBCCDF8-3F18-40AE-A2AF-1168A49992C5}" type="presParOf" srcId="{7A94DCFD-904F-4151-9479-11CF1A16F8CF}" destId="{EA398E64-D224-4B55-9673-CEEC84CC126A}" srcOrd="0" destOrd="0" presId="urn:microsoft.com/office/officeart/2005/8/layout/hList9"/>
    <dgm:cxn modelId="{020DD7AB-38E9-4CC5-BD70-816A44705298}" type="presParOf" srcId="{7A94DCFD-904F-4151-9479-11CF1A16F8CF}" destId="{895B362F-262F-4152-8B0D-ECDD9C5EDC1D}" srcOrd="1" destOrd="0" presId="urn:microsoft.com/office/officeart/2005/8/layout/hList9"/>
    <dgm:cxn modelId="{7414CB17-8115-451E-A9D1-54878D98BFA9}" type="presParOf" srcId="{895B362F-262F-4152-8B0D-ECDD9C5EDC1D}" destId="{07582339-27A6-4AD0-A72F-C23A5A5B04EE}" srcOrd="0" destOrd="0" presId="urn:microsoft.com/office/officeart/2005/8/layout/hList9"/>
    <dgm:cxn modelId="{1D481CFC-17F0-4213-8133-244865BE3869}" type="presParOf" srcId="{895B362F-262F-4152-8B0D-ECDD9C5EDC1D}" destId="{BA612C80-8FE5-44CC-A537-AE7F04B6D93F}" srcOrd="1" destOrd="0" presId="urn:microsoft.com/office/officeart/2005/8/layout/hList9"/>
    <dgm:cxn modelId="{017B5876-CE2D-4D9E-8378-663D41A165C0}" type="presParOf" srcId="{11FEB283-4248-4FAA-81E7-1A041E4C46DB}" destId="{EB73C2C7-E717-4344-8503-AE0EBD6BAFB0}" srcOrd="2" destOrd="0" presId="urn:microsoft.com/office/officeart/2005/8/layout/hList9"/>
    <dgm:cxn modelId="{F521F496-E3BA-4DE8-9871-8193D648D9D0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|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Opcional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532B1B0F-A92A-48D4-9363-D1D5F73857DE}" type="presOf" srcId="{BB13B2F8-8C39-4334-9499-C724A0ABBB5F}" destId="{BA612C80-8FE5-44CC-A537-AE7F04B6D93F}" srcOrd="1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30ED0A36-EEE5-4108-B021-85FEB3DFC840}" type="presOf" srcId="{BB13B2F8-8C39-4334-9499-C724A0ABBB5F}" destId="{07582339-27A6-4AD0-A72F-C23A5A5B04EE}" srcOrd="0" destOrd="0" presId="urn:microsoft.com/office/officeart/2005/8/layout/hList9"/>
    <dgm:cxn modelId="{F7E4D255-7034-4E5A-AEE5-000571E1352A}" type="presOf" srcId="{EDD4AD9D-2C92-4E73-AB01-C39FA9A6D010}" destId="{11FEB283-4248-4FAA-81E7-1A041E4C46DB}" srcOrd="0" destOrd="0" presId="urn:microsoft.com/office/officeart/2005/8/layout/hList9"/>
    <dgm:cxn modelId="{A2F56D2C-AFDB-49D9-9900-646D5C04F338}" type="presOf" srcId="{C9654CE6-A3A0-4D7E-9C18-60E8CA53463E}" destId="{01CA65C3-BEBB-4D13-90F1-704E8C36DC44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4F52B3F7-78D1-4048-9DF5-744B46F7FA9E}" type="presParOf" srcId="{11FEB283-4248-4FAA-81E7-1A041E4C46DB}" destId="{E3101550-87EB-4E3F-80F0-857A3A0D7781}" srcOrd="0" destOrd="0" presId="urn:microsoft.com/office/officeart/2005/8/layout/hList9"/>
    <dgm:cxn modelId="{C24E2A6C-3398-412B-903E-D326892D9D6E}" type="presParOf" srcId="{11FEB283-4248-4FAA-81E7-1A041E4C46DB}" destId="{7A94DCFD-904F-4151-9479-11CF1A16F8CF}" srcOrd="1" destOrd="0" presId="urn:microsoft.com/office/officeart/2005/8/layout/hList9"/>
    <dgm:cxn modelId="{316D0AEE-754F-4C20-AE88-6E78931DBAB2}" type="presParOf" srcId="{7A94DCFD-904F-4151-9479-11CF1A16F8CF}" destId="{EA398E64-D224-4B55-9673-CEEC84CC126A}" srcOrd="0" destOrd="0" presId="urn:microsoft.com/office/officeart/2005/8/layout/hList9"/>
    <dgm:cxn modelId="{0141D11A-5D0B-4503-8A01-2E1690E54058}" type="presParOf" srcId="{7A94DCFD-904F-4151-9479-11CF1A16F8CF}" destId="{895B362F-262F-4152-8B0D-ECDD9C5EDC1D}" srcOrd="1" destOrd="0" presId="urn:microsoft.com/office/officeart/2005/8/layout/hList9"/>
    <dgm:cxn modelId="{DD3BCC29-85CE-46E6-966B-619206324EF2}" type="presParOf" srcId="{895B362F-262F-4152-8B0D-ECDD9C5EDC1D}" destId="{07582339-27A6-4AD0-A72F-C23A5A5B04EE}" srcOrd="0" destOrd="0" presId="urn:microsoft.com/office/officeart/2005/8/layout/hList9"/>
    <dgm:cxn modelId="{82783D7E-CA82-406F-9108-212B113CB027}" type="presParOf" srcId="{895B362F-262F-4152-8B0D-ECDD9C5EDC1D}" destId="{BA612C80-8FE5-44CC-A537-AE7F04B6D93F}" srcOrd="1" destOrd="0" presId="urn:microsoft.com/office/officeart/2005/8/layout/hList9"/>
    <dgm:cxn modelId="{C60BF7C3-0D6B-4C70-AE92-D2C19A26540D}" type="presParOf" srcId="{11FEB283-4248-4FAA-81E7-1A041E4C46DB}" destId="{EB73C2C7-E717-4344-8503-AE0EBD6BAFB0}" srcOrd="2" destOrd="0" presId="urn:microsoft.com/office/officeart/2005/8/layout/hList9"/>
    <dgm:cxn modelId="{278264A7-C8E1-4D11-B1CF-16DE24A8247E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\w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Qualquer caracter alfanumérico (letra ou número)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C5A5D4D9-0313-450B-A696-9EFC9BAB6B84}" type="presOf" srcId="{C9654CE6-A3A0-4D7E-9C18-60E8CA53463E}" destId="{01CA65C3-BEBB-4D13-90F1-704E8C36DC44}" srcOrd="0" destOrd="0" presId="urn:microsoft.com/office/officeart/2005/8/layout/hList9"/>
    <dgm:cxn modelId="{62490BA0-6CBF-4E95-96A6-A74A60E640CF}" type="presOf" srcId="{BB13B2F8-8C39-4334-9499-C724A0ABBB5F}" destId="{BA612C80-8FE5-44CC-A537-AE7F04B6D93F}" srcOrd="1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3B7FBAA5-CF86-41AA-AE12-883F3F650F98}" type="presOf" srcId="{BB13B2F8-8C39-4334-9499-C724A0ABBB5F}" destId="{07582339-27A6-4AD0-A72F-C23A5A5B04EE}" srcOrd="0" destOrd="0" presId="urn:microsoft.com/office/officeart/2005/8/layout/hList9"/>
    <dgm:cxn modelId="{51C835FF-6087-4DE7-8C08-DC35EB922CFF}" type="presOf" srcId="{EDD4AD9D-2C92-4E73-AB01-C39FA9A6D010}" destId="{11FEB283-4248-4FAA-81E7-1A041E4C46DB}" srcOrd="0" destOrd="0" presId="urn:microsoft.com/office/officeart/2005/8/layout/hList9"/>
    <dgm:cxn modelId="{0305255A-7824-4223-8D92-6F1C94D0A99E}" type="presParOf" srcId="{11FEB283-4248-4FAA-81E7-1A041E4C46DB}" destId="{E3101550-87EB-4E3F-80F0-857A3A0D7781}" srcOrd="0" destOrd="0" presId="urn:microsoft.com/office/officeart/2005/8/layout/hList9"/>
    <dgm:cxn modelId="{2723BEC0-8AE3-4916-934E-DE2DBE72F85B}" type="presParOf" srcId="{11FEB283-4248-4FAA-81E7-1A041E4C46DB}" destId="{7A94DCFD-904F-4151-9479-11CF1A16F8CF}" srcOrd="1" destOrd="0" presId="urn:microsoft.com/office/officeart/2005/8/layout/hList9"/>
    <dgm:cxn modelId="{0A8603E2-60E5-4655-A37F-8D923F2EBFD7}" type="presParOf" srcId="{7A94DCFD-904F-4151-9479-11CF1A16F8CF}" destId="{EA398E64-D224-4B55-9673-CEEC84CC126A}" srcOrd="0" destOrd="0" presId="urn:microsoft.com/office/officeart/2005/8/layout/hList9"/>
    <dgm:cxn modelId="{31625B62-A867-42AA-8EAA-5AA539FEAC87}" type="presParOf" srcId="{7A94DCFD-904F-4151-9479-11CF1A16F8CF}" destId="{895B362F-262F-4152-8B0D-ECDD9C5EDC1D}" srcOrd="1" destOrd="0" presId="urn:microsoft.com/office/officeart/2005/8/layout/hList9"/>
    <dgm:cxn modelId="{A9D1E9DE-D57A-428C-87D3-0A7E8A25DB8C}" type="presParOf" srcId="{895B362F-262F-4152-8B0D-ECDD9C5EDC1D}" destId="{07582339-27A6-4AD0-A72F-C23A5A5B04EE}" srcOrd="0" destOrd="0" presId="urn:microsoft.com/office/officeart/2005/8/layout/hList9"/>
    <dgm:cxn modelId="{FB167775-C107-4BAA-9D78-8864E2C1DA5C}" type="presParOf" srcId="{895B362F-262F-4152-8B0D-ECDD9C5EDC1D}" destId="{BA612C80-8FE5-44CC-A537-AE7F04B6D93F}" srcOrd="1" destOrd="0" presId="urn:microsoft.com/office/officeart/2005/8/layout/hList9"/>
    <dgm:cxn modelId="{8563A36B-B4AF-4EE3-AB19-A6227F4C145C}" type="presParOf" srcId="{11FEB283-4248-4FAA-81E7-1A041E4C46DB}" destId="{EB73C2C7-E717-4344-8503-AE0EBD6BAFB0}" srcOrd="2" destOrd="0" presId="urn:microsoft.com/office/officeart/2005/8/layout/hList9"/>
    <dgm:cxn modelId="{C0A7E3B8-8C8F-4867-8EA8-F84732567459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$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A string deve terminar com o padrão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17D2AC36-40C8-4F93-97A1-DF91E775AD05}" type="presOf" srcId="{BB13B2F8-8C39-4334-9499-C724A0ABBB5F}" destId="{BA612C80-8FE5-44CC-A537-AE7F04B6D93F}" srcOrd="1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9502255F-C6BF-4AF0-8D0C-6BB89AF32ED2}" type="presOf" srcId="{BB13B2F8-8C39-4334-9499-C724A0ABBB5F}" destId="{07582339-27A6-4AD0-A72F-C23A5A5B04EE}" srcOrd="0" destOrd="0" presId="urn:microsoft.com/office/officeart/2005/8/layout/hList9"/>
    <dgm:cxn modelId="{853E6ED8-BB19-4E8C-A1B9-B6F0AE4A0243}" type="presOf" srcId="{EDD4AD9D-2C92-4E73-AB01-C39FA9A6D010}" destId="{11FEB283-4248-4FAA-81E7-1A041E4C46DB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DF627EED-85E3-4088-BFCB-A4C6394AF9F6}" type="presOf" srcId="{C9654CE6-A3A0-4D7E-9C18-60E8CA53463E}" destId="{01CA65C3-BEBB-4D13-90F1-704E8C36DC44}" srcOrd="0" destOrd="0" presId="urn:microsoft.com/office/officeart/2005/8/layout/hList9"/>
    <dgm:cxn modelId="{EA8D7A19-30A9-4220-BDBA-D9785C19D96C}" type="presParOf" srcId="{11FEB283-4248-4FAA-81E7-1A041E4C46DB}" destId="{E3101550-87EB-4E3F-80F0-857A3A0D7781}" srcOrd="0" destOrd="0" presId="urn:microsoft.com/office/officeart/2005/8/layout/hList9"/>
    <dgm:cxn modelId="{C8BABA7E-EC68-4638-9D05-ACE6A8B9F0CA}" type="presParOf" srcId="{11FEB283-4248-4FAA-81E7-1A041E4C46DB}" destId="{7A94DCFD-904F-4151-9479-11CF1A16F8CF}" srcOrd="1" destOrd="0" presId="urn:microsoft.com/office/officeart/2005/8/layout/hList9"/>
    <dgm:cxn modelId="{5F684A7C-1092-41F9-865E-6847C000279F}" type="presParOf" srcId="{7A94DCFD-904F-4151-9479-11CF1A16F8CF}" destId="{EA398E64-D224-4B55-9673-CEEC84CC126A}" srcOrd="0" destOrd="0" presId="urn:microsoft.com/office/officeart/2005/8/layout/hList9"/>
    <dgm:cxn modelId="{7B76696F-007E-439A-AAE9-0658C31E86E0}" type="presParOf" srcId="{7A94DCFD-904F-4151-9479-11CF1A16F8CF}" destId="{895B362F-262F-4152-8B0D-ECDD9C5EDC1D}" srcOrd="1" destOrd="0" presId="urn:microsoft.com/office/officeart/2005/8/layout/hList9"/>
    <dgm:cxn modelId="{44CA312A-9345-4F6B-90CC-C4206B834F4B}" type="presParOf" srcId="{895B362F-262F-4152-8B0D-ECDD9C5EDC1D}" destId="{07582339-27A6-4AD0-A72F-C23A5A5B04EE}" srcOrd="0" destOrd="0" presId="urn:microsoft.com/office/officeart/2005/8/layout/hList9"/>
    <dgm:cxn modelId="{9F239EFB-03C3-4186-8E8C-A87E03000E9E}" type="presParOf" srcId="{895B362F-262F-4152-8B0D-ECDD9C5EDC1D}" destId="{BA612C80-8FE5-44CC-A537-AE7F04B6D93F}" srcOrd="1" destOrd="0" presId="urn:microsoft.com/office/officeart/2005/8/layout/hList9"/>
    <dgm:cxn modelId="{11AE3325-415F-4551-8FC6-F1E6A2C90DF4}" type="presParOf" srcId="{11FEB283-4248-4FAA-81E7-1A041E4C46DB}" destId="{EB73C2C7-E717-4344-8503-AE0EBD6BAFB0}" srcOrd="2" destOrd="0" presId="urn:microsoft.com/office/officeart/2005/8/layout/hList9"/>
    <dgm:cxn modelId="{658173A7-01FB-4610-BCB3-2ABEF1037571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^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A string deve começar com o padrão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3340A665-1D16-4B6A-B990-B5C05EC84B3E}" type="presOf" srcId="{BB13B2F8-8C39-4334-9499-C724A0ABBB5F}" destId="{BA612C80-8FE5-44CC-A537-AE7F04B6D93F}" srcOrd="1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BF8D28B0-9B83-475D-B201-4944E6599337}" type="presOf" srcId="{BB13B2F8-8C39-4334-9499-C724A0ABBB5F}" destId="{07582339-27A6-4AD0-A72F-C23A5A5B04EE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612A99AF-F809-4E14-83B5-7604DB75BD6A}" type="presOf" srcId="{EDD4AD9D-2C92-4E73-AB01-C39FA9A6D010}" destId="{11FEB283-4248-4FAA-81E7-1A041E4C46DB}" srcOrd="0" destOrd="0" presId="urn:microsoft.com/office/officeart/2005/8/layout/hList9"/>
    <dgm:cxn modelId="{F85C2709-8C12-4210-A1F2-BE0FD1EF65B3}" type="presOf" srcId="{C9654CE6-A3A0-4D7E-9C18-60E8CA53463E}" destId="{01CA65C3-BEBB-4D13-90F1-704E8C36DC44}" srcOrd="0" destOrd="0" presId="urn:microsoft.com/office/officeart/2005/8/layout/hList9"/>
    <dgm:cxn modelId="{724AA5E4-357B-4E1B-BCF6-B04AFAAF5ACB}" type="presParOf" srcId="{11FEB283-4248-4FAA-81E7-1A041E4C46DB}" destId="{E3101550-87EB-4E3F-80F0-857A3A0D7781}" srcOrd="0" destOrd="0" presId="urn:microsoft.com/office/officeart/2005/8/layout/hList9"/>
    <dgm:cxn modelId="{409F8BB7-54A1-4F9A-BFA0-EAFA01ACABA3}" type="presParOf" srcId="{11FEB283-4248-4FAA-81E7-1A041E4C46DB}" destId="{7A94DCFD-904F-4151-9479-11CF1A16F8CF}" srcOrd="1" destOrd="0" presId="urn:microsoft.com/office/officeart/2005/8/layout/hList9"/>
    <dgm:cxn modelId="{E51E04CC-2D6A-48F0-A515-DAE586228869}" type="presParOf" srcId="{7A94DCFD-904F-4151-9479-11CF1A16F8CF}" destId="{EA398E64-D224-4B55-9673-CEEC84CC126A}" srcOrd="0" destOrd="0" presId="urn:microsoft.com/office/officeart/2005/8/layout/hList9"/>
    <dgm:cxn modelId="{9DEF86EC-0722-4403-B8FA-DA81A0775CA2}" type="presParOf" srcId="{7A94DCFD-904F-4151-9479-11CF1A16F8CF}" destId="{895B362F-262F-4152-8B0D-ECDD9C5EDC1D}" srcOrd="1" destOrd="0" presId="urn:microsoft.com/office/officeart/2005/8/layout/hList9"/>
    <dgm:cxn modelId="{6976A7F1-D783-49C8-B88E-CF30AB1CA836}" type="presParOf" srcId="{895B362F-262F-4152-8B0D-ECDD9C5EDC1D}" destId="{07582339-27A6-4AD0-A72F-C23A5A5B04EE}" srcOrd="0" destOrd="0" presId="urn:microsoft.com/office/officeart/2005/8/layout/hList9"/>
    <dgm:cxn modelId="{CE3518F0-215C-4857-8E69-D264AFC3975F}" type="presParOf" srcId="{895B362F-262F-4152-8B0D-ECDD9C5EDC1D}" destId="{BA612C80-8FE5-44CC-A537-AE7F04B6D93F}" srcOrd="1" destOrd="0" presId="urn:microsoft.com/office/officeart/2005/8/layout/hList9"/>
    <dgm:cxn modelId="{48C9277C-D5AE-42A8-9265-9E1044100D12}" type="presParOf" srcId="{11FEB283-4248-4FAA-81E7-1A041E4C46DB}" destId="{EB73C2C7-E717-4344-8503-AE0EBD6BAFB0}" srcOrd="2" destOrd="0" presId="urn:microsoft.com/office/officeart/2005/8/layout/hList9"/>
    <dgm:cxn modelId="{7B3AB65E-0788-49AB-BAC1-1BC44AC1F2F1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.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Coincide com qualquer caracter, exceto uma nova linha</a:t>
          </a:r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9C9413F4-47C0-4F4B-B324-4C3926098E29}" type="presOf" srcId="{BB13B2F8-8C39-4334-9499-C724A0ABBB5F}" destId="{07582339-27A6-4AD0-A72F-C23A5A5B04EE}" srcOrd="0" destOrd="0" presId="urn:microsoft.com/office/officeart/2005/8/layout/hList9"/>
    <dgm:cxn modelId="{343E9864-0B48-4799-AC29-2B417C8CCAD9}" type="presOf" srcId="{EDD4AD9D-2C92-4E73-AB01-C39FA9A6D010}" destId="{11FEB283-4248-4FAA-81E7-1A041E4C46DB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0D0A7647-5302-4770-BE5E-8CBF7486A354}" type="presOf" srcId="{BB13B2F8-8C39-4334-9499-C724A0ABBB5F}" destId="{BA612C80-8FE5-44CC-A537-AE7F04B6D93F}" srcOrd="1" destOrd="0" presId="urn:microsoft.com/office/officeart/2005/8/layout/hList9"/>
    <dgm:cxn modelId="{A92A89FA-C6C1-4521-B01A-8C6F994D09FB}" type="presOf" srcId="{C9654CE6-A3A0-4D7E-9C18-60E8CA53463E}" destId="{01CA65C3-BEBB-4D13-90F1-704E8C36DC44}" srcOrd="0" destOrd="0" presId="urn:microsoft.com/office/officeart/2005/8/layout/hList9"/>
    <dgm:cxn modelId="{DCFB8C60-F505-4D05-BC34-909C3C7156B4}" type="presParOf" srcId="{11FEB283-4248-4FAA-81E7-1A041E4C46DB}" destId="{E3101550-87EB-4E3F-80F0-857A3A0D7781}" srcOrd="0" destOrd="0" presId="urn:microsoft.com/office/officeart/2005/8/layout/hList9"/>
    <dgm:cxn modelId="{0EBDB9EB-802E-4976-835E-E7B0FA7E5834}" type="presParOf" srcId="{11FEB283-4248-4FAA-81E7-1A041E4C46DB}" destId="{7A94DCFD-904F-4151-9479-11CF1A16F8CF}" srcOrd="1" destOrd="0" presId="urn:microsoft.com/office/officeart/2005/8/layout/hList9"/>
    <dgm:cxn modelId="{E2D9F702-EFEC-43A2-9D98-EE87E3975865}" type="presParOf" srcId="{7A94DCFD-904F-4151-9479-11CF1A16F8CF}" destId="{EA398E64-D224-4B55-9673-CEEC84CC126A}" srcOrd="0" destOrd="0" presId="urn:microsoft.com/office/officeart/2005/8/layout/hList9"/>
    <dgm:cxn modelId="{A23AEBF8-5601-44A3-A700-D16C8FBE6528}" type="presParOf" srcId="{7A94DCFD-904F-4151-9479-11CF1A16F8CF}" destId="{895B362F-262F-4152-8B0D-ECDD9C5EDC1D}" srcOrd="1" destOrd="0" presId="urn:microsoft.com/office/officeart/2005/8/layout/hList9"/>
    <dgm:cxn modelId="{43E1E755-053F-4727-A80E-AA19E9AC68DA}" type="presParOf" srcId="{895B362F-262F-4152-8B0D-ECDD9C5EDC1D}" destId="{07582339-27A6-4AD0-A72F-C23A5A5B04EE}" srcOrd="0" destOrd="0" presId="urn:microsoft.com/office/officeart/2005/8/layout/hList9"/>
    <dgm:cxn modelId="{88907124-14D6-4A3F-8968-670327C5EEE6}" type="presParOf" srcId="{895B362F-262F-4152-8B0D-ECDD9C5EDC1D}" destId="{BA612C80-8FE5-44CC-A537-AE7F04B6D93F}" srcOrd="1" destOrd="0" presId="urn:microsoft.com/office/officeart/2005/8/layout/hList9"/>
    <dgm:cxn modelId="{16281AF4-F92A-4CE6-9B41-4936A591FC0C}" type="presParOf" srcId="{11FEB283-4248-4FAA-81E7-1A041E4C46DB}" destId="{EB73C2C7-E717-4344-8503-AE0EBD6BAFB0}" srcOrd="2" destOrd="0" presId="urn:microsoft.com/office/officeart/2005/8/layout/hList9"/>
    <dgm:cxn modelId="{FD15DF97-F283-495A-A861-665355B24172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\s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Coincide com um caracter de espaço em branco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C297185F-0837-46E7-BC62-E3F553FEE682}" type="presOf" srcId="{C9654CE6-A3A0-4D7E-9C18-60E8CA53463E}" destId="{01CA65C3-BEBB-4D13-90F1-704E8C36DC44}" srcOrd="0" destOrd="0" presId="urn:microsoft.com/office/officeart/2005/8/layout/hList9"/>
    <dgm:cxn modelId="{685A329D-DA52-45F1-8917-77E79AB0FDCA}" type="presOf" srcId="{BB13B2F8-8C39-4334-9499-C724A0ABBB5F}" destId="{BA612C80-8FE5-44CC-A537-AE7F04B6D93F}" srcOrd="1" destOrd="0" presId="urn:microsoft.com/office/officeart/2005/8/layout/hList9"/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E632277E-8ECC-4065-9B43-CEC03C6A32E2}" type="presOf" srcId="{EDD4AD9D-2C92-4E73-AB01-C39FA9A6D010}" destId="{11FEB283-4248-4FAA-81E7-1A041E4C46DB}" srcOrd="0" destOrd="0" presId="urn:microsoft.com/office/officeart/2005/8/layout/hList9"/>
    <dgm:cxn modelId="{4ED43A36-A3C4-43C7-9610-26878C55623C}" type="presOf" srcId="{BB13B2F8-8C39-4334-9499-C724A0ABBB5F}" destId="{07582339-27A6-4AD0-A72F-C23A5A5B04EE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30740D61-290E-40A1-B0DE-226C296A60DB}" type="presParOf" srcId="{11FEB283-4248-4FAA-81E7-1A041E4C46DB}" destId="{E3101550-87EB-4E3F-80F0-857A3A0D7781}" srcOrd="0" destOrd="0" presId="urn:microsoft.com/office/officeart/2005/8/layout/hList9"/>
    <dgm:cxn modelId="{85CAC4A0-4BED-452E-BFCC-9E4374540B31}" type="presParOf" srcId="{11FEB283-4248-4FAA-81E7-1A041E4C46DB}" destId="{7A94DCFD-904F-4151-9479-11CF1A16F8CF}" srcOrd="1" destOrd="0" presId="urn:microsoft.com/office/officeart/2005/8/layout/hList9"/>
    <dgm:cxn modelId="{17B56289-FA26-44F2-82AB-AB23AC8D0AFD}" type="presParOf" srcId="{7A94DCFD-904F-4151-9479-11CF1A16F8CF}" destId="{EA398E64-D224-4B55-9673-CEEC84CC126A}" srcOrd="0" destOrd="0" presId="urn:microsoft.com/office/officeart/2005/8/layout/hList9"/>
    <dgm:cxn modelId="{F2689700-244B-4EBD-847B-627DF6080ADE}" type="presParOf" srcId="{7A94DCFD-904F-4151-9479-11CF1A16F8CF}" destId="{895B362F-262F-4152-8B0D-ECDD9C5EDC1D}" srcOrd="1" destOrd="0" presId="urn:microsoft.com/office/officeart/2005/8/layout/hList9"/>
    <dgm:cxn modelId="{75C93B70-A604-4984-9332-2ABCCF372F38}" type="presParOf" srcId="{895B362F-262F-4152-8B0D-ECDD9C5EDC1D}" destId="{07582339-27A6-4AD0-A72F-C23A5A5B04EE}" srcOrd="0" destOrd="0" presId="urn:microsoft.com/office/officeart/2005/8/layout/hList9"/>
    <dgm:cxn modelId="{53B145A5-734D-4967-85A3-2B078ED600BF}" type="presParOf" srcId="{895B362F-262F-4152-8B0D-ECDD9C5EDC1D}" destId="{BA612C80-8FE5-44CC-A537-AE7F04B6D93F}" srcOrd="1" destOrd="0" presId="urn:microsoft.com/office/officeart/2005/8/layout/hList9"/>
    <dgm:cxn modelId="{658BD209-EB93-485A-9C66-C4E679BA8F34}" type="presParOf" srcId="{11FEB283-4248-4FAA-81E7-1A041E4C46DB}" destId="{EB73C2C7-E717-4344-8503-AE0EBD6BAFB0}" srcOrd="2" destOrd="0" presId="urn:microsoft.com/office/officeart/2005/8/layout/hList9"/>
    <dgm:cxn modelId="{13BF45FE-776E-4D42-BA08-CF6F196CE62E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456DF9-331D-4BFC-BA07-62581B7C019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3CFD00E7-D2D3-43F7-AA0A-2C3E18F0E054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sz="2400" dirty="0" smtClean="0"/>
            <a:t> (xxx)</a:t>
          </a:r>
          <a:r>
            <a:rPr lang="pt-BR" sz="2400" dirty="0" err="1" smtClean="0"/>
            <a:t>xxxx-xxxx</a:t>
          </a:r>
          <a:endParaRPr lang="pt-BR" sz="2400" dirty="0"/>
        </a:p>
      </dgm:t>
    </dgm:pt>
    <dgm:pt modelId="{6DDB2F48-69E6-4200-9FB2-ECEACFD3DA85}" type="parTrans" cxnId="{6134A25B-D43D-41AD-966E-9231E8568CEC}">
      <dgm:prSet/>
      <dgm:spPr/>
      <dgm:t>
        <a:bodyPr/>
        <a:lstStyle/>
        <a:p>
          <a:endParaRPr lang="pt-BR" sz="1050"/>
        </a:p>
      </dgm:t>
    </dgm:pt>
    <dgm:pt modelId="{3C013924-DAE8-431E-9512-A6BABC4E4B0B}" type="sibTrans" cxnId="{6134A25B-D43D-41AD-966E-9231E8568CEC}">
      <dgm:prSet/>
      <dgm:spPr/>
      <dgm:t>
        <a:bodyPr/>
        <a:lstStyle/>
        <a:p>
          <a:endParaRPr lang="pt-BR" sz="1050"/>
        </a:p>
      </dgm:t>
    </dgm:pt>
    <dgm:pt modelId="{9548A0A2-B067-4330-99CA-276F68CA6EEA}">
      <dgm:prSet phldrT="[Texto]" custT="1"/>
      <dgm:spPr/>
      <dgm:t>
        <a:bodyPr/>
        <a:lstStyle/>
        <a:p>
          <a:r>
            <a:rPr lang="pt-BR" sz="1800" b="1" dirty="0" smtClean="0"/>
            <a:t>Número </a:t>
          </a:r>
          <a:r>
            <a:rPr lang="pt-BR" sz="1800" dirty="0" smtClean="0"/>
            <a:t>de telefone de uma pessoa</a:t>
          </a:r>
          <a:endParaRPr lang="pt-BR" sz="1800" dirty="0"/>
        </a:p>
      </dgm:t>
    </dgm:pt>
    <dgm:pt modelId="{2B5DCE3A-DC0C-40F4-B422-A39DEE5F0FF2}" type="parTrans" cxnId="{254454B3-CECE-48EF-842D-2C2FD2801BBF}">
      <dgm:prSet/>
      <dgm:spPr/>
      <dgm:t>
        <a:bodyPr/>
        <a:lstStyle/>
        <a:p>
          <a:endParaRPr lang="pt-BR" sz="1050"/>
        </a:p>
      </dgm:t>
    </dgm:pt>
    <dgm:pt modelId="{5CB347E0-831C-4ACB-87D5-54F46AD29569}" type="sibTrans" cxnId="{254454B3-CECE-48EF-842D-2C2FD2801BBF}">
      <dgm:prSet/>
      <dgm:spPr/>
      <dgm:t>
        <a:bodyPr/>
        <a:lstStyle/>
        <a:p>
          <a:endParaRPr lang="pt-BR" sz="1050"/>
        </a:p>
      </dgm:t>
    </dgm:pt>
    <dgm:pt modelId="{12C10A3A-454E-4B79-A740-3B37E4F9364D}">
      <dgm:prSet phldrT="[Texto]" custT="1"/>
      <dgm:spPr>
        <a:solidFill>
          <a:srgbClr val="006600"/>
        </a:solidFill>
      </dgm:spPr>
      <dgm:t>
        <a:bodyPr/>
        <a:lstStyle/>
        <a:p>
          <a:r>
            <a:rPr lang="pt-BR" sz="2400" dirty="0" smtClean="0"/>
            <a:t> </a:t>
          </a:r>
          <a:r>
            <a:rPr lang="pt-BR" sz="2400" dirty="0" err="1" smtClean="0"/>
            <a:t>dd</a:t>
          </a:r>
          <a:r>
            <a:rPr lang="pt-BR" sz="2400" dirty="0" smtClean="0"/>
            <a:t>/mm/</a:t>
          </a:r>
          <a:r>
            <a:rPr lang="pt-BR" sz="2400" dirty="0" err="1" smtClean="0"/>
            <a:t>aaaa</a:t>
          </a:r>
          <a:endParaRPr lang="pt-BR" sz="2400" dirty="0"/>
        </a:p>
      </dgm:t>
    </dgm:pt>
    <dgm:pt modelId="{1B161525-FB44-42EB-99DC-76F4C183831B}" type="parTrans" cxnId="{58D1BE5E-761F-45F7-B2E5-BE05BDEF4206}">
      <dgm:prSet/>
      <dgm:spPr/>
      <dgm:t>
        <a:bodyPr/>
        <a:lstStyle/>
        <a:p>
          <a:endParaRPr lang="pt-BR" sz="1050"/>
        </a:p>
      </dgm:t>
    </dgm:pt>
    <dgm:pt modelId="{B648F41E-F3A7-464A-8901-4AA236095578}" type="sibTrans" cxnId="{58D1BE5E-761F-45F7-B2E5-BE05BDEF4206}">
      <dgm:prSet/>
      <dgm:spPr/>
      <dgm:t>
        <a:bodyPr/>
        <a:lstStyle/>
        <a:p>
          <a:endParaRPr lang="pt-BR" sz="1050"/>
        </a:p>
      </dgm:t>
    </dgm:pt>
    <dgm:pt modelId="{90A36C98-863A-4914-B7D8-21A9A16D4DEC}">
      <dgm:prSet phldrT="[Texto]" custT="1"/>
      <dgm:spPr/>
      <dgm:t>
        <a:bodyPr/>
        <a:lstStyle/>
        <a:p>
          <a:r>
            <a:rPr lang="pt-BR" sz="1800" b="1" dirty="0" smtClean="0"/>
            <a:t>Data </a:t>
          </a:r>
          <a:r>
            <a:rPr lang="pt-BR" sz="1800" dirty="0" smtClean="0"/>
            <a:t>de aniversário de uma pessoa</a:t>
          </a:r>
          <a:endParaRPr lang="pt-BR" sz="1800" dirty="0"/>
        </a:p>
      </dgm:t>
    </dgm:pt>
    <dgm:pt modelId="{D6D140CE-2E0A-4407-A930-5BFEFEC0D5AA}" type="parTrans" cxnId="{C66AD880-828E-4563-8AD9-75C585999839}">
      <dgm:prSet/>
      <dgm:spPr/>
      <dgm:t>
        <a:bodyPr/>
        <a:lstStyle/>
        <a:p>
          <a:endParaRPr lang="pt-BR" sz="1050"/>
        </a:p>
      </dgm:t>
    </dgm:pt>
    <dgm:pt modelId="{26E4298F-B617-4FEA-A6D3-F7E83C77C52B}" type="sibTrans" cxnId="{C66AD880-828E-4563-8AD9-75C585999839}">
      <dgm:prSet/>
      <dgm:spPr/>
      <dgm:t>
        <a:bodyPr/>
        <a:lstStyle/>
        <a:p>
          <a:endParaRPr lang="pt-BR" sz="1050"/>
        </a:p>
      </dgm:t>
    </dgm:pt>
    <dgm:pt modelId="{113B6D4C-BE96-49B2-864D-70632D758B86}">
      <dgm:prSet phldrT="[Texto]" custT="1"/>
      <dgm:spPr/>
      <dgm:t>
        <a:bodyPr/>
        <a:lstStyle/>
        <a:p>
          <a:r>
            <a:rPr lang="pt-BR" sz="2400" dirty="0" smtClean="0"/>
            <a:t> xx.</a:t>
          </a:r>
          <a:r>
            <a:rPr lang="pt-BR" sz="2400" dirty="0" err="1" smtClean="0"/>
            <a:t>xxx</a:t>
          </a:r>
          <a:r>
            <a:rPr lang="pt-BR" sz="2400" dirty="0" smtClean="0"/>
            <a:t>-xxx</a:t>
          </a:r>
          <a:endParaRPr lang="pt-BR" sz="2400" dirty="0"/>
        </a:p>
      </dgm:t>
    </dgm:pt>
    <dgm:pt modelId="{872F5FED-B3E0-4111-9021-6CA494C0AC75}" type="parTrans" cxnId="{7685D725-33D9-476C-9BA7-B9E8D193C3A3}">
      <dgm:prSet/>
      <dgm:spPr/>
      <dgm:t>
        <a:bodyPr/>
        <a:lstStyle/>
        <a:p>
          <a:endParaRPr lang="pt-BR" sz="1400"/>
        </a:p>
      </dgm:t>
    </dgm:pt>
    <dgm:pt modelId="{E647B95D-E11A-4EAC-83D6-4CB58890F04F}" type="sibTrans" cxnId="{7685D725-33D9-476C-9BA7-B9E8D193C3A3}">
      <dgm:prSet/>
      <dgm:spPr/>
      <dgm:t>
        <a:bodyPr/>
        <a:lstStyle/>
        <a:p>
          <a:endParaRPr lang="pt-BR" sz="1400"/>
        </a:p>
      </dgm:t>
    </dgm:pt>
    <dgm:pt modelId="{7EEF65BC-5021-4EE4-B6E7-8DCC82BBF561}">
      <dgm:prSet phldrT="[Texto]" custT="1"/>
      <dgm:spPr/>
      <dgm:t>
        <a:bodyPr/>
        <a:lstStyle/>
        <a:p>
          <a:r>
            <a:rPr lang="pt-BR" sz="1800" b="1" dirty="0" smtClean="0"/>
            <a:t>CEP</a:t>
          </a:r>
          <a:endParaRPr lang="pt-BR" sz="1800" dirty="0"/>
        </a:p>
      </dgm:t>
    </dgm:pt>
    <dgm:pt modelId="{194AFCD1-ECB3-40C4-BBE6-1A8BB08CF616}" type="parTrans" cxnId="{E384A113-DB5B-48FA-9204-55AF2F8E0F91}">
      <dgm:prSet/>
      <dgm:spPr/>
      <dgm:t>
        <a:bodyPr/>
        <a:lstStyle/>
        <a:p>
          <a:endParaRPr lang="pt-BR" sz="1400"/>
        </a:p>
      </dgm:t>
    </dgm:pt>
    <dgm:pt modelId="{AC6A5D86-8685-461A-921F-DC2717A08540}" type="sibTrans" cxnId="{E384A113-DB5B-48FA-9204-55AF2F8E0F91}">
      <dgm:prSet/>
      <dgm:spPr/>
      <dgm:t>
        <a:bodyPr/>
        <a:lstStyle/>
        <a:p>
          <a:endParaRPr lang="pt-BR" sz="1400"/>
        </a:p>
      </dgm:t>
    </dgm:pt>
    <dgm:pt modelId="{C8420E33-12B2-487A-BB93-6D426B33E4FA}" type="pres">
      <dgm:prSet presAssocID="{F5456DF9-331D-4BFC-BA07-62581B7C01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62A032-3579-4C5F-BE5D-78A7A7B0DFFB}" type="pres">
      <dgm:prSet presAssocID="{3CFD00E7-D2D3-43F7-AA0A-2C3E18F0E054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E25231BD-D2D9-44E5-B757-9D2037E0F15B}" type="pres">
      <dgm:prSet presAssocID="{3CFD00E7-D2D3-43F7-AA0A-2C3E18F0E05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73547C-CD8F-4E88-A834-E5F343C55611}" type="pres">
      <dgm:prSet presAssocID="{12C10A3A-454E-4B79-A740-3B37E4F9364D}" presName="parentText" presStyleLbl="node1" presStyleIdx="1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pt-BR"/>
        </a:p>
      </dgm:t>
    </dgm:pt>
    <dgm:pt modelId="{5DC9A862-60AF-4C0F-9032-9B12F8294B20}" type="pres">
      <dgm:prSet presAssocID="{12C10A3A-454E-4B79-A740-3B37E4F9364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CD30B2-345E-4DDE-842A-6FD4C48DB91E}" type="pres">
      <dgm:prSet presAssocID="{113B6D4C-BE96-49B2-864D-70632D758B86}" presName="parentText" presStyleLbl="node1" presStyleIdx="2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pt-BR"/>
        </a:p>
      </dgm:t>
    </dgm:pt>
    <dgm:pt modelId="{DB84774B-6405-479F-8F55-77688EDB3B96}" type="pres">
      <dgm:prSet presAssocID="{113B6D4C-BE96-49B2-864D-70632D758B8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84A113-DB5B-48FA-9204-55AF2F8E0F91}" srcId="{113B6D4C-BE96-49B2-864D-70632D758B86}" destId="{7EEF65BC-5021-4EE4-B6E7-8DCC82BBF561}" srcOrd="0" destOrd="0" parTransId="{194AFCD1-ECB3-40C4-BBE6-1A8BB08CF616}" sibTransId="{AC6A5D86-8685-461A-921F-DC2717A08540}"/>
    <dgm:cxn modelId="{8C228BBE-B6FC-42D0-B53A-83A49E9C98F2}" type="presOf" srcId="{12C10A3A-454E-4B79-A740-3B37E4F9364D}" destId="{6D73547C-CD8F-4E88-A834-E5F343C55611}" srcOrd="0" destOrd="0" presId="urn:microsoft.com/office/officeart/2005/8/layout/vList2"/>
    <dgm:cxn modelId="{496286D2-6957-453A-B3E5-8B7745C550B5}" type="presOf" srcId="{90A36C98-863A-4914-B7D8-21A9A16D4DEC}" destId="{5DC9A862-60AF-4C0F-9032-9B12F8294B20}" srcOrd="0" destOrd="0" presId="urn:microsoft.com/office/officeart/2005/8/layout/vList2"/>
    <dgm:cxn modelId="{64F29EC9-A956-4DFF-A17E-B14A868E5E13}" type="presOf" srcId="{F5456DF9-331D-4BFC-BA07-62581B7C0193}" destId="{C8420E33-12B2-487A-BB93-6D426B33E4FA}" srcOrd="0" destOrd="0" presId="urn:microsoft.com/office/officeart/2005/8/layout/vList2"/>
    <dgm:cxn modelId="{7685D725-33D9-476C-9BA7-B9E8D193C3A3}" srcId="{F5456DF9-331D-4BFC-BA07-62581B7C0193}" destId="{113B6D4C-BE96-49B2-864D-70632D758B86}" srcOrd="2" destOrd="0" parTransId="{872F5FED-B3E0-4111-9021-6CA494C0AC75}" sibTransId="{E647B95D-E11A-4EAC-83D6-4CB58890F04F}"/>
    <dgm:cxn modelId="{6134A25B-D43D-41AD-966E-9231E8568CEC}" srcId="{F5456DF9-331D-4BFC-BA07-62581B7C0193}" destId="{3CFD00E7-D2D3-43F7-AA0A-2C3E18F0E054}" srcOrd="0" destOrd="0" parTransId="{6DDB2F48-69E6-4200-9FB2-ECEACFD3DA85}" sibTransId="{3C013924-DAE8-431E-9512-A6BABC4E4B0B}"/>
    <dgm:cxn modelId="{58D1BE5E-761F-45F7-B2E5-BE05BDEF4206}" srcId="{F5456DF9-331D-4BFC-BA07-62581B7C0193}" destId="{12C10A3A-454E-4B79-A740-3B37E4F9364D}" srcOrd="1" destOrd="0" parTransId="{1B161525-FB44-42EB-99DC-76F4C183831B}" sibTransId="{B648F41E-F3A7-464A-8901-4AA236095578}"/>
    <dgm:cxn modelId="{5402ADAA-FBD8-4DC5-AA62-FAE90EB98B80}" type="presOf" srcId="{9548A0A2-B067-4330-99CA-276F68CA6EEA}" destId="{E25231BD-D2D9-44E5-B757-9D2037E0F15B}" srcOrd="0" destOrd="0" presId="urn:microsoft.com/office/officeart/2005/8/layout/vList2"/>
    <dgm:cxn modelId="{08711D28-218E-40A5-A81D-5CDD683F1385}" type="presOf" srcId="{3CFD00E7-D2D3-43F7-AA0A-2C3E18F0E054}" destId="{E862A032-3579-4C5F-BE5D-78A7A7B0DFFB}" srcOrd="0" destOrd="0" presId="urn:microsoft.com/office/officeart/2005/8/layout/vList2"/>
    <dgm:cxn modelId="{254454B3-CECE-48EF-842D-2C2FD2801BBF}" srcId="{3CFD00E7-D2D3-43F7-AA0A-2C3E18F0E054}" destId="{9548A0A2-B067-4330-99CA-276F68CA6EEA}" srcOrd="0" destOrd="0" parTransId="{2B5DCE3A-DC0C-40F4-B422-A39DEE5F0FF2}" sibTransId="{5CB347E0-831C-4ACB-87D5-54F46AD29569}"/>
    <dgm:cxn modelId="{23B4BD3A-33E9-445C-8365-752F827024AB}" type="presOf" srcId="{7EEF65BC-5021-4EE4-B6E7-8DCC82BBF561}" destId="{DB84774B-6405-479F-8F55-77688EDB3B96}" srcOrd="0" destOrd="0" presId="urn:microsoft.com/office/officeart/2005/8/layout/vList2"/>
    <dgm:cxn modelId="{02E8B4D7-030F-44E0-BCA5-BEDA2A37433F}" type="presOf" srcId="{113B6D4C-BE96-49B2-864D-70632D758B86}" destId="{52CD30B2-345E-4DDE-842A-6FD4C48DB91E}" srcOrd="0" destOrd="0" presId="urn:microsoft.com/office/officeart/2005/8/layout/vList2"/>
    <dgm:cxn modelId="{C66AD880-828E-4563-8AD9-75C585999839}" srcId="{12C10A3A-454E-4B79-A740-3B37E4F9364D}" destId="{90A36C98-863A-4914-B7D8-21A9A16D4DEC}" srcOrd="0" destOrd="0" parTransId="{D6D140CE-2E0A-4407-A930-5BFEFEC0D5AA}" sibTransId="{26E4298F-B617-4FEA-A6D3-F7E83C77C52B}"/>
    <dgm:cxn modelId="{0C6488A5-370A-4217-896F-E2435FCC9261}" type="presParOf" srcId="{C8420E33-12B2-487A-BB93-6D426B33E4FA}" destId="{E862A032-3579-4C5F-BE5D-78A7A7B0DFFB}" srcOrd="0" destOrd="0" presId="urn:microsoft.com/office/officeart/2005/8/layout/vList2"/>
    <dgm:cxn modelId="{5D1D130E-A231-4986-98CE-CEEA5A7334B8}" type="presParOf" srcId="{C8420E33-12B2-487A-BB93-6D426B33E4FA}" destId="{E25231BD-D2D9-44E5-B757-9D2037E0F15B}" srcOrd="1" destOrd="0" presId="urn:microsoft.com/office/officeart/2005/8/layout/vList2"/>
    <dgm:cxn modelId="{BA4BF6B3-0734-4030-B387-3197EDEF2E86}" type="presParOf" srcId="{C8420E33-12B2-487A-BB93-6D426B33E4FA}" destId="{6D73547C-CD8F-4E88-A834-E5F343C55611}" srcOrd="2" destOrd="0" presId="urn:microsoft.com/office/officeart/2005/8/layout/vList2"/>
    <dgm:cxn modelId="{82120B64-995F-4CE1-BC1F-399B4B35D5C5}" type="presParOf" srcId="{C8420E33-12B2-487A-BB93-6D426B33E4FA}" destId="{5DC9A862-60AF-4C0F-9032-9B12F8294B20}" srcOrd="3" destOrd="0" presId="urn:microsoft.com/office/officeart/2005/8/layout/vList2"/>
    <dgm:cxn modelId="{29DC45A8-1B50-44FF-8040-D52E16FB5CCF}" type="presParOf" srcId="{C8420E33-12B2-487A-BB93-6D426B33E4FA}" destId="{52CD30B2-345E-4DDE-842A-6FD4C48DB91E}" srcOrd="4" destOrd="0" presId="urn:microsoft.com/office/officeart/2005/8/layout/vList2"/>
    <dgm:cxn modelId="{335DD6AC-F33D-4B6B-8D37-4330490725D0}" type="presParOf" srcId="{C8420E33-12B2-487A-BB93-6D426B33E4FA}" destId="{DB84774B-6405-479F-8F55-77688EDB3B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456DF9-331D-4BFC-BA07-62581B7C019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3CFD00E7-D2D3-43F7-AA0A-2C3E18F0E054}">
      <dgm:prSet phldrT="[Texto]" custT="1"/>
      <dgm:spPr/>
      <dgm:t>
        <a:bodyPr/>
        <a:lstStyle/>
        <a:p>
          <a:r>
            <a:rPr lang="pt-BR" sz="2000" b="1" dirty="0" smtClean="0"/>
            <a:t> var </a:t>
          </a:r>
          <a:r>
            <a:rPr lang="pt-BR" sz="2000" b="1" dirty="0" err="1" smtClean="0"/>
            <a:t>padrao</a:t>
          </a:r>
          <a:r>
            <a:rPr lang="pt-BR" sz="2000" b="1" dirty="0" smtClean="0"/>
            <a:t> = /^\(\d\d\d\)\d\d\d\d-\d\d\d\</a:t>
          </a:r>
          <a:r>
            <a:rPr lang="pt-BR" sz="2000" b="1" dirty="0" err="1" smtClean="0"/>
            <a:t>d$</a:t>
          </a:r>
          <a:r>
            <a:rPr lang="pt-BR" sz="2000" b="1" dirty="0" smtClean="0"/>
            <a:t>/;</a:t>
          </a:r>
          <a:endParaRPr lang="pt-BR" sz="2000" b="1" dirty="0"/>
        </a:p>
      </dgm:t>
    </dgm:pt>
    <dgm:pt modelId="{6DDB2F48-69E6-4200-9FB2-ECEACFD3DA85}" type="parTrans" cxnId="{6134A25B-D43D-41AD-966E-9231E8568CEC}">
      <dgm:prSet/>
      <dgm:spPr/>
      <dgm:t>
        <a:bodyPr/>
        <a:lstStyle/>
        <a:p>
          <a:endParaRPr lang="pt-BR" sz="1050"/>
        </a:p>
      </dgm:t>
    </dgm:pt>
    <dgm:pt modelId="{3C013924-DAE8-431E-9512-A6BABC4E4B0B}" type="sibTrans" cxnId="{6134A25B-D43D-41AD-966E-9231E8568CEC}">
      <dgm:prSet/>
      <dgm:spPr/>
      <dgm:t>
        <a:bodyPr/>
        <a:lstStyle/>
        <a:p>
          <a:endParaRPr lang="pt-BR" sz="1050"/>
        </a:p>
      </dgm:t>
    </dgm:pt>
    <dgm:pt modelId="{9548A0A2-B067-4330-99CA-276F68CA6EEA}">
      <dgm:prSet phldrT="[Texto]" custT="1"/>
      <dgm:spPr/>
      <dgm:t>
        <a:bodyPr/>
        <a:lstStyle/>
        <a:p>
          <a:r>
            <a:rPr lang="pt-BR" sz="1800" b="1" dirty="0" smtClean="0"/>
            <a:t>Número </a:t>
          </a:r>
          <a:r>
            <a:rPr lang="pt-BR" sz="1800" dirty="0" smtClean="0"/>
            <a:t>de telefone de uma pessoa</a:t>
          </a:r>
          <a:endParaRPr lang="pt-BR" sz="1800" dirty="0"/>
        </a:p>
      </dgm:t>
    </dgm:pt>
    <dgm:pt modelId="{2B5DCE3A-DC0C-40F4-B422-A39DEE5F0FF2}" type="parTrans" cxnId="{254454B3-CECE-48EF-842D-2C2FD2801BBF}">
      <dgm:prSet/>
      <dgm:spPr/>
      <dgm:t>
        <a:bodyPr/>
        <a:lstStyle/>
        <a:p>
          <a:endParaRPr lang="pt-BR" sz="1050"/>
        </a:p>
      </dgm:t>
    </dgm:pt>
    <dgm:pt modelId="{5CB347E0-831C-4ACB-87D5-54F46AD29569}" type="sibTrans" cxnId="{254454B3-CECE-48EF-842D-2C2FD2801BBF}">
      <dgm:prSet/>
      <dgm:spPr/>
      <dgm:t>
        <a:bodyPr/>
        <a:lstStyle/>
        <a:p>
          <a:endParaRPr lang="pt-BR" sz="1050"/>
        </a:p>
      </dgm:t>
    </dgm:pt>
    <dgm:pt modelId="{12C10A3A-454E-4B79-A740-3B37E4F9364D}">
      <dgm:prSet phldrT="[Texto]" custT="1"/>
      <dgm:spPr>
        <a:solidFill>
          <a:srgbClr val="006600"/>
        </a:solidFill>
      </dgm:spPr>
      <dgm:t>
        <a:bodyPr/>
        <a:lstStyle/>
        <a:p>
          <a:r>
            <a:rPr lang="pt-BR" sz="2000" b="1" dirty="0" smtClean="0"/>
            <a:t> var </a:t>
          </a:r>
          <a:r>
            <a:rPr lang="pt-BR" sz="2000" b="1" dirty="0" err="1" smtClean="0"/>
            <a:t>padrao</a:t>
          </a:r>
          <a:r>
            <a:rPr lang="pt-BR" sz="2000" b="1" dirty="0" smtClean="0"/>
            <a:t> = /^\d\d\/\d\d\/\d\d\d\</a:t>
          </a:r>
          <a:r>
            <a:rPr lang="pt-BR" sz="2000" b="1" dirty="0" err="1" smtClean="0"/>
            <a:t>d$</a:t>
          </a:r>
          <a:r>
            <a:rPr lang="pt-BR" sz="2000" b="1" dirty="0" smtClean="0"/>
            <a:t>/;</a:t>
          </a:r>
          <a:endParaRPr lang="pt-BR" sz="2000" b="1" dirty="0"/>
        </a:p>
      </dgm:t>
    </dgm:pt>
    <dgm:pt modelId="{1B161525-FB44-42EB-99DC-76F4C183831B}" type="parTrans" cxnId="{58D1BE5E-761F-45F7-B2E5-BE05BDEF4206}">
      <dgm:prSet/>
      <dgm:spPr/>
      <dgm:t>
        <a:bodyPr/>
        <a:lstStyle/>
        <a:p>
          <a:endParaRPr lang="pt-BR" sz="1050"/>
        </a:p>
      </dgm:t>
    </dgm:pt>
    <dgm:pt modelId="{B648F41E-F3A7-464A-8901-4AA236095578}" type="sibTrans" cxnId="{58D1BE5E-761F-45F7-B2E5-BE05BDEF4206}">
      <dgm:prSet/>
      <dgm:spPr/>
      <dgm:t>
        <a:bodyPr/>
        <a:lstStyle/>
        <a:p>
          <a:endParaRPr lang="pt-BR" sz="1050"/>
        </a:p>
      </dgm:t>
    </dgm:pt>
    <dgm:pt modelId="{90A36C98-863A-4914-B7D8-21A9A16D4DEC}">
      <dgm:prSet phldrT="[Texto]" custT="1"/>
      <dgm:spPr/>
      <dgm:t>
        <a:bodyPr/>
        <a:lstStyle/>
        <a:p>
          <a:r>
            <a:rPr lang="pt-BR" sz="1800" b="1" dirty="0" smtClean="0"/>
            <a:t>Data </a:t>
          </a:r>
          <a:r>
            <a:rPr lang="pt-BR" sz="1800" dirty="0" smtClean="0"/>
            <a:t>de aniversário de uma pessoa</a:t>
          </a:r>
          <a:endParaRPr lang="pt-BR" sz="1800" dirty="0"/>
        </a:p>
      </dgm:t>
    </dgm:pt>
    <dgm:pt modelId="{D6D140CE-2E0A-4407-A930-5BFEFEC0D5AA}" type="parTrans" cxnId="{C66AD880-828E-4563-8AD9-75C585999839}">
      <dgm:prSet/>
      <dgm:spPr/>
      <dgm:t>
        <a:bodyPr/>
        <a:lstStyle/>
        <a:p>
          <a:endParaRPr lang="pt-BR" sz="1050"/>
        </a:p>
      </dgm:t>
    </dgm:pt>
    <dgm:pt modelId="{26E4298F-B617-4FEA-A6D3-F7E83C77C52B}" type="sibTrans" cxnId="{C66AD880-828E-4563-8AD9-75C585999839}">
      <dgm:prSet/>
      <dgm:spPr/>
      <dgm:t>
        <a:bodyPr/>
        <a:lstStyle/>
        <a:p>
          <a:endParaRPr lang="pt-BR" sz="1050"/>
        </a:p>
      </dgm:t>
    </dgm:pt>
    <dgm:pt modelId="{113B6D4C-BE96-49B2-864D-70632D758B86}">
      <dgm:prSet phldrT="[Texto]" custT="1"/>
      <dgm:spPr/>
      <dgm:t>
        <a:bodyPr/>
        <a:lstStyle/>
        <a:p>
          <a:r>
            <a:rPr lang="pt-BR" sz="2000" dirty="0" smtClean="0"/>
            <a:t> var </a:t>
          </a:r>
          <a:r>
            <a:rPr lang="pt-BR" sz="2000" dirty="0" err="1" smtClean="0"/>
            <a:t>padrao</a:t>
          </a:r>
          <a:r>
            <a:rPr lang="pt-BR" sz="2000" dirty="0" smtClean="0"/>
            <a:t> = /^\d\d\.\d\d\d-\d\d\d$/;</a:t>
          </a:r>
          <a:endParaRPr lang="pt-BR" sz="2000" dirty="0"/>
        </a:p>
      </dgm:t>
    </dgm:pt>
    <dgm:pt modelId="{872F5FED-B3E0-4111-9021-6CA494C0AC75}" type="parTrans" cxnId="{7685D725-33D9-476C-9BA7-B9E8D193C3A3}">
      <dgm:prSet/>
      <dgm:spPr/>
      <dgm:t>
        <a:bodyPr/>
        <a:lstStyle/>
        <a:p>
          <a:endParaRPr lang="pt-BR" sz="1400"/>
        </a:p>
      </dgm:t>
    </dgm:pt>
    <dgm:pt modelId="{E647B95D-E11A-4EAC-83D6-4CB58890F04F}" type="sibTrans" cxnId="{7685D725-33D9-476C-9BA7-B9E8D193C3A3}">
      <dgm:prSet/>
      <dgm:spPr/>
      <dgm:t>
        <a:bodyPr/>
        <a:lstStyle/>
        <a:p>
          <a:endParaRPr lang="pt-BR" sz="1400"/>
        </a:p>
      </dgm:t>
    </dgm:pt>
    <dgm:pt modelId="{7EEF65BC-5021-4EE4-B6E7-8DCC82BBF561}">
      <dgm:prSet phldrT="[Texto]" custT="1"/>
      <dgm:spPr/>
      <dgm:t>
        <a:bodyPr/>
        <a:lstStyle/>
        <a:p>
          <a:r>
            <a:rPr lang="pt-BR" sz="1800" b="1" dirty="0" smtClean="0"/>
            <a:t>CEP</a:t>
          </a:r>
          <a:endParaRPr lang="pt-BR" sz="1800" dirty="0"/>
        </a:p>
      </dgm:t>
    </dgm:pt>
    <dgm:pt modelId="{194AFCD1-ECB3-40C4-BBE6-1A8BB08CF616}" type="parTrans" cxnId="{E384A113-DB5B-48FA-9204-55AF2F8E0F91}">
      <dgm:prSet/>
      <dgm:spPr/>
      <dgm:t>
        <a:bodyPr/>
        <a:lstStyle/>
        <a:p>
          <a:endParaRPr lang="pt-BR" sz="1400"/>
        </a:p>
      </dgm:t>
    </dgm:pt>
    <dgm:pt modelId="{AC6A5D86-8685-461A-921F-DC2717A08540}" type="sibTrans" cxnId="{E384A113-DB5B-48FA-9204-55AF2F8E0F91}">
      <dgm:prSet/>
      <dgm:spPr/>
      <dgm:t>
        <a:bodyPr/>
        <a:lstStyle/>
        <a:p>
          <a:endParaRPr lang="pt-BR" sz="1400"/>
        </a:p>
      </dgm:t>
    </dgm:pt>
    <dgm:pt modelId="{C8420E33-12B2-487A-BB93-6D426B33E4FA}" type="pres">
      <dgm:prSet presAssocID="{F5456DF9-331D-4BFC-BA07-62581B7C01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62A032-3579-4C5F-BE5D-78A7A7B0DFFB}" type="pres">
      <dgm:prSet presAssocID="{3CFD00E7-D2D3-43F7-AA0A-2C3E18F0E054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E25231BD-D2D9-44E5-B757-9D2037E0F15B}" type="pres">
      <dgm:prSet presAssocID="{3CFD00E7-D2D3-43F7-AA0A-2C3E18F0E05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73547C-CD8F-4E88-A834-E5F343C55611}" type="pres">
      <dgm:prSet presAssocID="{12C10A3A-454E-4B79-A740-3B37E4F9364D}" presName="parentText" presStyleLbl="node1" presStyleIdx="1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pt-BR"/>
        </a:p>
      </dgm:t>
    </dgm:pt>
    <dgm:pt modelId="{5DC9A862-60AF-4C0F-9032-9B12F8294B20}" type="pres">
      <dgm:prSet presAssocID="{12C10A3A-454E-4B79-A740-3B37E4F9364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CD30B2-345E-4DDE-842A-6FD4C48DB91E}" type="pres">
      <dgm:prSet presAssocID="{113B6D4C-BE96-49B2-864D-70632D758B86}" presName="parentText" presStyleLbl="node1" presStyleIdx="2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pt-BR"/>
        </a:p>
      </dgm:t>
    </dgm:pt>
    <dgm:pt modelId="{DB84774B-6405-479F-8F55-77688EDB3B96}" type="pres">
      <dgm:prSet presAssocID="{113B6D4C-BE96-49B2-864D-70632D758B8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84A113-DB5B-48FA-9204-55AF2F8E0F91}" srcId="{113B6D4C-BE96-49B2-864D-70632D758B86}" destId="{7EEF65BC-5021-4EE4-B6E7-8DCC82BBF561}" srcOrd="0" destOrd="0" parTransId="{194AFCD1-ECB3-40C4-BBE6-1A8BB08CF616}" sibTransId="{AC6A5D86-8685-461A-921F-DC2717A08540}"/>
    <dgm:cxn modelId="{BD02D681-0E99-4B26-866D-CDD90FB8AA9E}" type="presOf" srcId="{7EEF65BC-5021-4EE4-B6E7-8DCC82BBF561}" destId="{DB84774B-6405-479F-8F55-77688EDB3B96}" srcOrd="0" destOrd="0" presId="urn:microsoft.com/office/officeart/2005/8/layout/vList2"/>
    <dgm:cxn modelId="{8764F53C-29F5-4E0B-AE30-5B091858CAD4}" type="presOf" srcId="{113B6D4C-BE96-49B2-864D-70632D758B86}" destId="{52CD30B2-345E-4DDE-842A-6FD4C48DB91E}" srcOrd="0" destOrd="0" presId="urn:microsoft.com/office/officeart/2005/8/layout/vList2"/>
    <dgm:cxn modelId="{6BEE4D45-F31A-49FB-939F-7254F2107BF4}" type="presOf" srcId="{3CFD00E7-D2D3-43F7-AA0A-2C3E18F0E054}" destId="{E862A032-3579-4C5F-BE5D-78A7A7B0DFFB}" srcOrd="0" destOrd="0" presId="urn:microsoft.com/office/officeart/2005/8/layout/vList2"/>
    <dgm:cxn modelId="{7685D725-33D9-476C-9BA7-B9E8D193C3A3}" srcId="{F5456DF9-331D-4BFC-BA07-62581B7C0193}" destId="{113B6D4C-BE96-49B2-864D-70632D758B86}" srcOrd="2" destOrd="0" parTransId="{872F5FED-B3E0-4111-9021-6CA494C0AC75}" sibTransId="{E647B95D-E11A-4EAC-83D6-4CB58890F04F}"/>
    <dgm:cxn modelId="{6134A25B-D43D-41AD-966E-9231E8568CEC}" srcId="{F5456DF9-331D-4BFC-BA07-62581B7C0193}" destId="{3CFD00E7-D2D3-43F7-AA0A-2C3E18F0E054}" srcOrd="0" destOrd="0" parTransId="{6DDB2F48-69E6-4200-9FB2-ECEACFD3DA85}" sibTransId="{3C013924-DAE8-431E-9512-A6BABC4E4B0B}"/>
    <dgm:cxn modelId="{6525E842-2544-4488-9F42-3FDFA195B88D}" type="presOf" srcId="{90A36C98-863A-4914-B7D8-21A9A16D4DEC}" destId="{5DC9A862-60AF-4C0F-9032-9B12F8294B20}" srcOrd="0" destOrd="0" presId="urn:microsoft.com/office/officeart/2005/8/layout/vList2"/>
    <dgm:cxn modelId="{58D1BE5E-761F-45F7-B2E5-BE05BDEF4206}" srcId="{F5456DF9-331D-4BFC-BA07-62581B7C0193}" destId="{12C10A3A-454E-4B79-A740-3B37E4F9364D}" srcOrd="1" destOrd="0" parTransId="{1B161525-FB44-42EB-99DC-76F4C183831B}" sibTransId="{B648F41E-F3A7-464A-8901-4AA236095578}"/>
    <dgm:cxn modelId="{2557F958-BE1B-421F-948D-8B0DB660C41C}" type="presOf" srcId="{F5456DF9-331D-4BFC-BA07-62581B7C0193}" destId="{C8420E33-12B2-487A-BB93-6D426B33E4FA}" srcOrd="0" destOrd="0" presId="urn:microsoft.com/office/officeart/2005/8/layout/vList2"/>
    <dgm:cxn modelId="{254454B3-CECE-48EF-842D-2C2FD2801BBF}" srcId="{3CFD00E7-D2D3-43F7-AA0A-2C3E18F0E054}" destId="{9548A0A2-B067-4330-99CA-276F68CA6EEA}" srcOrd="0" destOrd="0" parTransId="{2B5DCE3A-DC0C-40F4-B422-A39DEE5F0FF2}" sibTransId="{5CB347E0-831C-4ACB-87D5-54F46AD29569}"/>
    <dgm:cxn modelId="{EBDADC95-ECA7-40A3-98B0-1562542EFC8B}" type="presOf" srcId="{9548A0A2-B067-4330-99CA-276F68CA6EEA}" destId="{E25231BD-D2D9-44E5-B757-9D2037E0F15B}" srcOrd="0" destOrd="0" presId="urn:microsoft.com/office/officeart/2005/8/layout/vList2"/>
    <dgm:cxn modelId="{7397B26A-0E1D-4CA0-969F-9057DB181BFA}" type="presOf" srcId="{12C10A3A-454E-4B79-A740-3B37E4F9364D}" destId="{6D73547C-CD8F-4E88-A834-E5F343C55611}" srcOrd="0" destOrd="0" presId="urn:microsoft.com/office/officeart/2005/8/layout/vList2"/>
    <dgm:cxn modelId="{C66AD880-828E-4563-8AD9-75C585999839}" srcId="{12C10A3A-454E-4B79-A740-3B37E4F9364D}" destId="{90A36C98-863A-4914-B7D8-21A9A16D4DEC}" srcOrd="0" destOrd="0" parTransId="{D6D140CE-2E0A-4407-A930-5BFEFEC0D5AA}" sibTransId="{26E4298F-B617-4FEA-A6D3-F7E83C77C52B}"/>
    <dgm:cxn modelId="{DBEE1660-8F6C-4137-A2CE-181AFFAFA83E}" type="presParOf" srcId="{C8420E33-12B2-487A-BB93-6D426B33E4FA}" destId="{E862A032-3579-4C5F-BE5D-78A7A7B0DFFB}" srcOrd="0" destOrd="0" presId="urn:microsoft.com/office/officeart/2005/8/layout/vList2"/>
    <dgm:cxn modelId="{9097E717-410D-4EE8-BAB7-E85DCB79583C}" type="presParOf" srcId="{C8420E33-12B2-487A-BB93-6D426B33E4FA}" destId="{E25231BD-D2D9-44E5-B757-9D2037E0F15B}" srcOrd="1" destOrd="0" presId="urn:microsoft.com/office/officeart/2005/8/layout/vList2"/>
    <dgm:cxn modelId="{42E67BBA-C8AD-4377-838A-63FF45ADE1C1}" type="presParOf" srcId="{C8420E33-12B2-487A-BB93-6D426B33E4FA}" destId="{6D73547C-CD8F-4E88-A834-E5F343C55611}" srcOrd="2" destOrd="0" presId="urn:microsoft.com/office/officeart/2005/8/layout/vList2"/>
    <dgm:cxn modelId="{E99FD29E-6455-443D-8C2F-0E0C4AFECBCE}" type="presParOf" srcId="{C8420E33-12B2-487A-BB93-6D426B33E4FA}" destId="{5DC9A862-60AF-4C0F-9032-9B12F8294B20}" srcOrd="3" destOrd="0" presId="urn:microsoft.com/office/officeart/2005/8/layout/vList2"/>
    <dgm:cxn modelId="{FAB8C65B-FF19-4DE3-B394-4DDB3A73B7F6}" type="presParOf" srcId="{C8420E33-12B2-487A-BB93-6D426B33E4FA}" destId="{52CD30B2-345E-4DDE-842A-6FD4C48DB91E}" srcOrd="4" destOrd="0" presId="urn:microsoft.com/office/officeart/2005/8/layout/vList2"/>
    <dgm:cxn modelId="{C145691C-E918-4BE3-ABDF-940B804F7D5F}" type="presParOf" srcId="{C8420E33-12B2-487A-BB93-6D426B33E4FA}" destId="{DB84774B-6405-479F-8F55-77688EDB3B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D4AD9D-2C92-4E73-AB01-C39FA9A6D010}" type="doc">
      <dgm:prSet loTypeId="urn:microsoft.com/office/officeart/2005/8/layout/hList9" loCatId="list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9654CE6-A3A0-4D7E-9C18-60E8CA53463E}">
      <dgm:prSet phldrT="[Texto]" custT="1"/>
      <dgm:spPr/>
      <dgm:t>
        <a:bodyPr/>
        <a:lstStyle/>
        <a:p>
          <a:r>
            <a:rPr lang="pt-BR" sz="3600" dirty="0" smtClean="0"/>
            <a:t>+</a:t>
          </a:r>
          <a:endParaRPr lang="pt-BR" sz="3600" dirty="0"/>
        </a:p>
      </dgm:t>
    </dgm:pt>
    <dgm:pt modelId="{C782D69F-F28E-4249-9677-DC6DF0A02B85}" type="parTrans" cxnId="{E0A8FA58-FB49-4DB3-89AB-297F25B68032}">
      <dgm:prSet/>
      <dgm:spPr/>
      <dgm:t>
        <a:bodyPr/>
        <a:lstStyle/>
        <a:p>
          <a:endParaRPr lang="pt-BR" sz="1100"/>
        </a:p>
      </dgm:t>
    </dgm:pt>
    <dgm:pt modelId="{7B21A4D5-C735-4D22-B491-0C59CADAAE8B}" type="sibTrans" cxnId="{E0A8FA58-FB49-4DB3-89AB-297F25B68032}">
      <dgm:prSet/>
      <dgm:spPr/>
      <dgm:t>
        <a:bodyPr/>
        <a:lstStyle/>
        <a:p>
          <a:endParaRPr lang="pt-BR" sz="1100"/>
        </a:p>
      </dgm:t>
    </dgm:pt>
    <dgm:pt modelId="{BB13B2F8-8C39-4334-9499-C724A0ABBB5F}">
      <dgm:prSet phldrT="[Texto]" custT="1"/>
      <dgm:spPr/>
      <dgm:t>
        <a:bodyPr/>
        <a:lstStyle/>
        <a:p>
          <a:r>
            <a:rPr lang="pt-BR" sz="1400" dirty="0" smtClean="0"/>
            <a:t>O subpadrão precedente deve aparecer 1 ou mais vezes</a:t>
          </a:r>
          <a:endParaRPr lang="pt-BR" sz="1400" dirty="0"/>
        </a:p>
      </dgm:t>
    </dgm:pt>
    <dgm:pt modelId="{B0B1B000-95BC-4803-873F-2764450BCBAC}" type="parTrans" cxnId="{80654768-6C6E-4314-A631-D8422E24BE35}">
      <dgm:prSet/>
      <dgm:spPr/>
      <dgm:t>
        <a:bodyPr/>
        <a:lstStyle/>
        <a:p>
          <a:endParaRPr lang="pt-BR" sz="1100"/>
        </a:p>
      </dgm:t>
    </dgm:pt>
    <dgm:pt modelId="{C076F76F-9BBD-4009-9F9E-46BF84729AE8}" type="sibTrans" cxnId="{80654768-6C6E-4314-A631-D8422E24BE35}">
      <dgm:prSet/>
      <dgm:spPr/>
      <dgm:t>
        <a:bodyPr/>
        <a:lstStyle/>
        <a:p>
          <a:endParaRPr lang="pt-BR" sz="1100"/>
        </a:p>
      </dgm:t>
    </dgm:pt>
    <dgm:pt modelId="{11FEB283-4248-4FAA-81E7-1A041E4C46DB}" type="pres">
      <dgm:prSet presAssocID="{EDD4AD9D-2C92-4E73-AB01-C39FA9A6D01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3101550-87EB-4E3F-80F0-857A3A0D7781}" type="pres">
      <dgm:prSet presAssocID="{C9654CE6-A3A0-4D7E-9C18-60E8CA53463E}" presName="posSpace" presStyleCnt="0"/>
      <dgm:spPr/>
    </dgm:pt>
    <dgm:pt modelId="{7A94DCFD-904F-4151-9479-11CF1A16F8CF}" type="pres">
      <dgm:prSet presAssocID="{C9654CE6-A3A0-4D7E-9C18-60E8CA53463E}" presName="vertFlow" presStyleCnt="0"/>
      <dgm:spPr/>
    </dgm:pt>
    <dgm:pt modelId="{EA398E64-D224-4B55-9673-CEEC84CC126A}" type="pres">
      <dgm:prSet presAssocID="{C9654CE6-A3A0-4D7E-9C18-60E8CA53463E}" presName="topSpace" presStyleCnt="0"/>
      <dgm:spPr/>
    </dgm:pt>
    <dgm:pt modelId="{895B362F-262F-4152-8B0D-ECDD9C5EDC1D}" type="pres">
      <dgm:prSet presAssocID="{C9654CE6-A3A0-4D7E-9C18-60E8CA53463E}" presName="firstComp" presStyleCnt="0"/>
      <dgm:spPr/>
    </dgm:pt>
    <dgm:pt modelId="{07582339-27A6-4AD0-A72F-C23A5A5B04EE}" type="pres">
      <dgm:prSet presAssocID="{C9654CE6-A3A0-4D7E-9C18-60E8CA53463E}" presName="firstChild" presStyleLbl="bgAccFollowNode1" presStyleIdx="0" presStyleCnt="1" custScaleX="112518" custScaleY="58160" custLinFactNeighborX="-16963" custLinFactNeighborY="-14025"/>
      <dgm:spPr/>
      <dgm:t>
        <a:bodyPr/>
        <a:lstStyle/>
        <a:p>
          <a:endParaRPr lang="pt-BR"/>
        </a:p>
      </dgm:t>
    </dgm:pt>
    <dgm:pt modelId="{BA612C80-8FE5-44CC-A537-AE7F04B6D93F}" type="pres">
      <dgm:prSet presAssocID="{C9654CE6-A3A0-4D7E-9C18-60E8CA53463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73C2C7-E717-4344-8503-AE0EBD6BAFB0}" type="pres">
      <dgm:prSet presAssocID="{C9654CE6-A3A0-4D7E-9C18-60E8CA53463E}" presName="negSpace" presStyleCnt="0"/>
      <dgm:spPr/>
    </dgm:pt>
    <dgm:pt modelId="{01CA65C3-BEBB-4D13-90F1-704E8C36DC44}" type="pres">
      <dgm:prSet presAssocID="{C9654CE6-A3A0-4D7E-9C18-60E8CA53463E}" presName="circle" presStyleLbl="node1" presStyleIdx="0" presStyleCnt="1" custScaleX="73925" custScaleY="73925" custLinFactNeighborX="-36426" custLinFactNeighborY="-21439"/>
      <dgm:spPr/>
      <dgm:t>
        <a:bodyPr/>
        <a:lstStyle/>
        <a:p>
          <a:endParaRPr lang="pt-BR"/>
        </a:p>
      </dgm:t>
    </dgm:pt>
  </dgm:ptLst>
  <dgm:cxnLst>
    <dgm:cxn modelId="{E0A8FA58-FB49-4DB3-89AB-297F25B68032}" srcId="{EDD4AD9D-2C92-4E73-AB01-C39FA9A6D010}" destId="{C9654CE6-A3A0-4D7E-9C18-60E8CA53463E}" srcOrd="0" destOrd="0" parTransId="{C782D69F-F28E-4249-9677-DC6DF0A02B85}" sibTransId="{7B21A4D5-C735-4D22-B491-0C59CADAAE8B}"/>
    <dgm:cxn modelId="{79B700D0-5C9A-4303-9332-33119F1E9D16}" type="presOf" srcId="{BB13B2F8-8C39-4334-9499-C724A0ABBB5F}" destId="{07582339-27A6-4AD0-A72F-C23A5A5B04EE}" srcOrd="0" destOrd="0" presId="urn:microsoft.com/office/officeart/2005/8/layout/hList9"/>
    <dgm:cxn modelId="{80654768-6C6E-4314-A631-D8422E24BE35}" srcId="{C9654CE6-A3A0-4D7E-9C18-60E8CA53463E}" destId="{BB13B2F8-8C39-4334-9499-C724A0ABBB5F}" srcOrd="0" destOrd="0" parTransId="{B0B1B000-95BC-4803-873F-2764450BCBAC}" sibTransId="{C076F76F-9BBD-4009-9F9E-46BF84729AE8}"/>
    <dgm:cxn modelId="{D45E6571-97CF-4286-AB5B-742C42EE3C21}" type="presOf" srcId="{BB13B2F8-8C39-4334-9499-C724A0ABBB5F}" destId="{BA612C80-8FE5-44CC-A537-AE7F04B6D93F}" srcOrd="1" destOrd="0" presId="urn:microsoft.com/office/officeart/2005/8/layout/hList9"/>
    <dgm:cxn modelId="{5025A22F-0930-45DF-92C1-D6E10FCD55B2}" type="presOf" srcId="{C9654CE6-A3A0-4D7E-9C18-60E8CA53463E}" destId="{01CA65C3-BEBB-4D13-90F1-704E8C36DC44}" srcOrd="0" destOrd="0" presId="urn:microsoft.com/office/officeart/2005/8/layout/hList9"/>
    <dgm:cxn modelId="{BFF138CE-5C04-481D-BBC7-4892E1781624}" type="presOf" srcId="{EDD4AD9D-2C92-4E73-AB01-C39FA9A6D010}" destId="{11FEB283-4248-4FAA-81E7-1A041E4C46DB}" srcOrd="0" destOrd="0" presId="urn:microsoft.com/office/officeart/2005/8/layout/hList9"/>
    <dgm:cxn modelId="{4D4BF88A-B847-48C4-94E8-AA94B8E6FA0A}" type="presParOf" srcId="{11FEB283-4248-4FAA-81E7-1A041E4C46DB}" destId="{E3101550-87EB-4E3F-80F0-857A3A0D7781}" srcOrd="0" destOrd="0" presId="urn:microsoft.com/office/officeart/2005/8/layout/hList9"/>
    <dgm:cxn modelId="{3297B64C-EB4F-4F86-B29A-4859CA9BBF54}" type="presParOf" srcId="{11FEB283-4248-4FAA-81E7-1A041E4C46DB}" destId="{7A94DCFD-904F-4151-9479-11CF1A16F8CF}" srcOrd="1" destOrd="0" presId="urn:microsoft.com/office/officeart/2005/8/layout/hList9"/>
    <dgm:cxn modelId="{3E9110B2-74D6-4FA4-9571-C70EA4579CF8}" type="presParOf" srcId="{7A94DCFD-904F-4151-9479-11CF1A16F8CF}" destId="{EA398E64-D224-4B55-9673-CEEC84CC126A}" srcOrd="0" destOrd="0" presId="urn:microsoft.com/office/officeart/2005/8/layout/hList9"/>
    <dgm:cxn modelId="{01A71F0C-F5D4-4F19-9D6D-A3D02920BDA2}" type="presParOf" srcId="{7A94DCFD-904F-4151-9479-11CF1A16F8CF}" destId="{895B362F-262F-4152-8B0D-ECDD9C5EDC1D}" srcOrd="1" destOrd="0" presId="urn:microsoft.com/office/officeart/2005/8/layout/hList9"/>
    <dgm:cxn modelId="{2F3A740F-53AA-41F4-BEB1-FB6CC85C09C4}" type="presParOf" srcId="{895B362F-262F-4152-8B0D-ECDD9C5EDC1D}" destId="{07582339-27A6-4AD0-A72F-C23A5A5B04EE}" srcOrd="0" destOrd="0" presId="urn:microsoft.com/office/officeart/2005/8/layout/hList9"/>
    <dgm:cxn modelId="{420A198A-C892-4D95-BA80-156B5DA822C5}" type="presParOf" srcId="{895B362F-262F-4152-8B0D-ECDD9C5EDC1D}" destId="{BA612C80-8FE5-44CC-A537-AE7F04B6D93F}" srcOrd="1" destOrd="0" presId="urn:microsoft.com/office/officeart/2005/8/layout/hList9"/>
    <dgm:cxn modelId="{B9EF4253-C7E7-4476-9CA7-B89104908ADD}" type="presParOf" srcId="{11FEB283-4248-4FAA-81E7-1A041E4C46DB}" destId="{EB73C2C7-E717-4344-8503-AE0EBD6BAFB0}" srcOrd="2" destOrd="0" presId="urn:microsoft.com/office/officeart/2005/8/layout/hList9"/>
    <dgm:cxn modelId="{6A885037-998E-4C95-BFA2-5F86A37194F2}" type="presParOf" srcId="{11FEB283-4248-4FAA-81E7-1A041E4C46DB}" destId="{01CA65C3-BEBB-4D13-90F1-704E8C36DC4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Digito numérico</a:t>
          </a:r>
          <a:endParaRPr lang="pt-BR" sz="18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\d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Agrupar os caracteres e/ou metacaracteres em um subpadrão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( )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subpadrão precedente deve aparecer exatamente n vezes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{n}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subpadrão precedente deve aparecer 0 ou mais vezes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*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subpadrão precedente deve aparecer 0 ou 1 vez</a:t>
          </a:r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?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Opcional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|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Qualquer caracter alfanumérico (letra ou número)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\w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 string deve terminar com o padrão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$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 string deve começar com o padrão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^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Coincide com qualquer caracter, exceto uma nova linha</a:t>
          </a:r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.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Coincide com um caracter de espaço em branco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\s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2A032-3579-4C5F-BE5D-78A7A7B0DFFB}">
      <dsp:nvSpPr>
        <dsp:cNvPr id="0" name=""/>
        <dsp:cNvSpPr/>
      </dsp:nvSpPr>
      <dsp:spPr>
        <a:xfrm>
          <a:off x="0" y="39095"/>
          <a:ext cx="7128792" cy="673920"/>
        </a:xfrm>
        <a:prstGeom prst="rect">
          <a:avLst/>
        </a:prstGeom>
        <a:solidFill>
          <a:schemeClr val="accent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 (xxx)</a:t>
          </a:r>
          <a:r>
            <a:rPr lang="pt-BR" sz="2400" kern="1200" dirty="0" err="1" smtClean="0"/>
            <a:t>xxxx-xxxx</a:t>
          </a:r>
          <a:endParaRPr lang="pt-BR" sz="2400" kern="1200" dirty="0"/>
        </a:p>
      </dsp:txBody>
      <dsp:txXfrm>
        <a:off x="0" y="39095"/>
        <a:ext cx="7128792" cy="673920"/>
      </dsp:txXfrm>
    </dsp:sp>
    <dsp:sp modelId="{E25231BD-D2D9-44E5-B757-9D2037E0F15B}">
      <dsp:nvSpPr>
        <dsp:cNvPr id="0" name=""/>
        <dsp:cNvSpPr/>
      </dsp:nvSpPr>
      <dsp:spPr>
        <a:xfrm>
          <a:off x="0" y="713015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Número </a:t>
          </a:r>
          <a:r>
            <a:rPr lang="pt-BR" sz="1800" kern="1200" dirty="0" smtClean="0"/>
            <a:t>de telefone de uma pessoa</a:t>
          </a:r>
          <a:endParaRPr lang="pt-BR" sz="1800" kern="1200" dirty="0"/>
        </a:p>
      </dsp:txBody>
      <dsp:txXfrm>
        <a:off x="0" y="713015"/>
        <a:ext cx="7128792" cy="596160"/>
      </dsp:txXfrm>
    </dsp:sp>
    <dsp:sp modelId="{6D73547C-CD8F-4E88-A834-E5F343C55611}">
      <dsp:nvSpPr>
        <dsp:cNvPr id="0" name=""/>
        <dsp:cNvSpPr/>
      </dsp:nvSpPr>
      <dsp:spPr>
        <a:xfrm>
          <a:off x="0" y="1309176"/>
          <a:ext cx="7128792" cy="673920"/>
        </a:xfrm>
        <a:prstGeom prst="flowChartProcess">
          <a:avLst/>
        </a:prstGeom>
        <a:solidFill>
          <a:srgbClr val="0066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 </a:t>
          </a:r>
          <a:r>
            <a:rPr lang="pt-BR" sz="2400" kern="1200" dirty="0" err="1" smtClean="0"/>
            <a:t>dd</a:t>
          </a:r>
          <a:r>
            <a:rPr lang="pt-BR" sz="2400" kern="1200" dirty="0" smtClean="0"/>
            <a:t>/mm/</a:t>
          </a:r>
          <a:r>
            <a:rPr lang="pt-BR" sz="2400" kern="1200" dirty="0" err="1" smtClean="0"/>
            <a:t>aaaa</a:t>
          </a:r>
          <a:endParaRPr lang="pt-BR" sz="2400" kern="1200" dirty="0"/>
        </a:p>
      </dsp:txBody>
      <dsp:txXfrm>
        <a:off x="0" y="1309176"/>
        <a:ext cx="7128792" cy="673920"/>
      </dsp:txXfrm>
    </dsp:sp>
    <dsp:sp modelId="{5DC9A862-60AF-4C0F-9032-9B12F8294B20}">
      <dsp:nvSpPr>
        <dsp:cNvPr id="0" name=""/>
        <dsp:cNvSpPr/>
      </dsp:nvSpPr>
      <dsp:spPr>
        <a:xfrm>
          <a:off x="0" y="1983096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Data </a:t>
          </a:r>
          <a:r>
            <a:rPr lang="pt-BR" sz="1800" kern="1200" dirty="0" smtClean="0"/>
            <a:t>de aniversário de uma pessoa</a:t>
          </a:r>
          <a:endParaRPr lang="pt-BR" sz="1800" kern="1200" dirty="0"/>
        </a:p>
      </dsp:txBody>
      <dsp:txXfrm>
        <a:off x="0" y="1983096"/>
        <a:ext cx="7128792" cy="596160"/>
      </dsp:txXfrm>
    </dsp:sp>
    <dsp:sp modelId="{52CD30B2-345E-4DDE-842A-6FD4C48DB91E}">
      <dsp:nvSpPr>
        <dsp:cNvPr id="0" name=""/>
        <dsp:cNvSpPr/>
      </dsp:nvSpPr>
      <dsp:spPr>
        <a:xfrm>
          <a:off x="0" y="2579256"/>
          <a:ext cx="7128792" cy="673920"/>
        </a:xfrm>
        <a:prstGeom prst="flowChartProcess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 xx.</a:t>
          </a:r>
          <a:r>
            <a:rPr lang="pt-BR" sz="2400" kern="1200" dirty="0" err="1" smtClean="0"/>
            <a:t>xxx</a:t>
          </a:r>
          <a:r>
            <a:rPr lang="pt-BR" sz="2400" kern="1200" dirty="0" smtClean="0"/>
            <a:t>-xxx</a:t>
          </a:r>
          <a:endParaRPr lang="pt-BR" sz="2400" kern="1200" dirty="0"/>
        </a:p>
      </dsp:txBody>
      <dsp:txXfrm>
        <a:off x="0" y="2579256"/>
        <a:ext cx="7128792" cy="673920"/>
      </dsp:txXfrm>
    </dsp:sp>
    <dsp:sp modelId="{DB84774B-6405-479F-8F55-77688EDB3B96}">
      <dsp:nvSpPr>
        <dsp:cNvPr id="0" name=""/>
        <dsp:cNvSpPr/>
      </dsp:nvSpPr>
      <dsp:spPr>
        <a:xfrm>
          <a:off x="0" y="3253176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CEP</a:t>
          </a:r>
          <a:endParaRPr lang="pt-BR" sz="1800" kern="1200" dirty="0"/>
        </a:p>
      </dsp:txBody>
      <dsp:txXfrm>
        <a:off x="0" y="3253176"/>
        <a:ext cx="7128792" cy="596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2A032-3579-4C5F-BE5D-78A7A7B0DFFB}">
      <dsp:nvSpPr>
        <dsp:cNvPr id="0" name=""/>
        <dsp:cNvSpPr/>
      </dsp:nvSpPr>
      <dsp:spPr>
        <a:xfrm>
          <a:off x="0" y="39095"/>
          <a:ext cx="7128792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 var </a:t>
          </a:r>
          <a:r>
            <a:rPr lang="pt-BR" sz="2000" b="1" kern="1200" dirty="0" err="1" smtClean="0"/>
            <a:t>padrao</a:t>
          </a:r>
          <a:r>
            <a:rPr lang="pt-BR" sz="2000" b="1" kern="1200" dirty="0" smtClean="0"/>
            <a:t> = /^\(\d\d\d\)\d\d\d\d-\d\d\d\</a:t>
          </a:r>
          <a:r>
            <a:rPr lang="pt-BR" sz="2000" b="1" kern="1200" dirty="0" err="1" smtClean="0"/>
            <a:t>d$</a:t>
          </a:r>
          <a:r>
            <a:rPr lang="pt-BR" sz="2000" b="1" kern="1200" dirty="0" smtClean="0"/>
            <a:t>/;</a:t>
          </a:r>
          <a:endParaRPr lang="pt-BR" sz="2000" b="1" kern="1200" dirty="0"/>
        </a:p>
      </dsp:txBody>
      <dsp:txXfrm>
        <a:off x="0" y="39095"/>
        <a:ext cx="7128792" cy="673920"/>
      </dsp:txXfrm>
    </dsp:sp>
    <dsp:sp modelId="{E25231BD-D2D9-44E5-B757-9D2037E0F15B}">
      <dsp:nvSpPr>
        <dsp:cNvPr id="0" name=""/>
        <dsp:cNvSpPr/>
      </dsp:nvSpPr>
      <dsp:spPr>
        <a:xfrm>
          <a:off x="0" y="713015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Número </a:t>
          </a:r>
          <a:r>
            <a:rPr lang="pt-BR" sz="1800" kern="1200" dirty="0" smtClean="0"/>
            <a:t>de telefone de uma pessoa</a:t>
          </a:r>
          <a:endParaRPr lang="pt-BR" sz="1800" kern="1200" dirty="0"/>
        </a:p>
      </dsp:txBody>
      <dsp:txXfrm>
        <a:off x="0" y="713015"/>
        <a:ext cx="7128792" cy="596160"/>
      </dsp:txXfrm>
    </dsp:sp>
    <dsp:sp modelId="{6D73547C-CD8F-4E88-A834-E5F343C55611}">
      <dsp:nvSpPr>
        <dsp:cNvPr id="0" name=""/>
        <dsp:cNvSpPr/>
      </dsp:nvSpPr>
      <dsp:spPr>
        <a:xfrm>
          <a:off x="0" y="1309176"/>
          <a:ext cx="7128792" cy="673920"/>
        </a:xfrm>
        <a:prstGeom prst="flowChartProcess">
          <a:avLst/>
        </a:prstGeom>
        <a:solidFill>
          <a:srgbClr val="0066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 var </a:t>
          </a:r>
          <a:r>
            <a:rPr lang="pt-BR" sz="2000" b="1" kern="1200" dirty="0" err="1" smtClean="0"/>
            <a:t>padrao</a:t>
          </a:r>
          <a:r>
            <a:rPr lang="pt-BR" sz="2000" b="1" kern="1200" dirty="0" smtClean="0"/>
            <a:t> = /^\d\d\/\d\d\/\d\d\d\</a:t>
          </a:r>
          <a:r>
            <a:rPr lang="pt-BR" sz="2000" b="1" kern="1200" dirty="0" err="1" smtClean="0"/>
            <a:t>d$</a:t>
          </a:r>
          <a:r>
            <a:rPr lang="pt-BR" sz="2000" b="1" kern="1200" dirty="0" smtClean="0"/>
            <a:t>/;</a:t>
          </a:r>
          <a:endParaRPr lang="pt-BR" sz="2000" b="1" kern="1200" dirty="0"/>
        </a:p>
      </dsp:txBody>
      <dsp:txXfrm>
        <a:off x="0" y="1309176"/>
        <a:ext cx="7128792" cy="673920"/>
      </dsp:txXfrm>
    </dsp:sp>
    <dsp:sp modelId="{5DC9A862-60AF-4C0F-9032-9B12F8294B20}">
      <dsp:nvSpPr>
        <dsp:cNvPr id="0" name=""/>
        <dsp:cNvSpPr/>
      </dsp:nvSpPr>
      <dsp:spPr>
        <a:xfrm>
          <a:off x="0" y="1983096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Data </a:t>
          </a:r>
          <a:r>
            <a:rPr lang="pt-BR" sz="1800" kern="1200" dirty="0" smtClean="0"/>
            <a:t>de aniversário de uma pessoa</a:t>
          </a:r>
          <a:endParaRPr lang="pt-BR" sz="1800" kern="1200" dirty="0"/>
        </a:p>
      </dsp:txBody>
      <dsp:txXfrm>
        <a:off x="0" y="1983096"/>
        <a:ext cx="7128792" cy="596160"/>
      </dsp:txXfrm>
    </dsp:sp>
    <dsp:sp modelId="{52CD30B2-345E-4DDE-842A-6FD4C48DB91E}">
      <dsp:nvSpPr>
        <dsp:cNvPr id="0" name=""/>
        <dsp:cNvSpPr/>
      </dsp:nvSpPr>
      <dsp:spPr>
        <a:xfrm>
          <a:off x="0" y="2579256"/>
          <a:ext cx="7128792" cy="673920"/>
        </a:xfrm>
        <a:prstGeom prst="flowChartProcess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var </a:t>
          </a:r>
          <a:r>
            <a:rPr lang="pt-BR" sz="2000" kern="1200" dirty="0" err="1" smtClean="0"/>
            <a:t>padrao</a:t>
          </a:r>
          <a:r>
            <a:rPr lang="pt-BR" sz="2000" kern="1200" dirty="0" smtClean="0"/>
            <a:t> = /^\d\d\.\d\d\d-\d\d\d$/;</a:t>
          </a:r>
          <a:endParaRPr lang="pt-BR" sz="2000" kern="1200" dirty="0"/>
        </a:p>
      </dsp:txBody>
      <dsp:txXfrm>
        <a:off x="0" y="2579256"/>
        <a:ext cx="7128792" cy="673920"/>
      </dsp:txXfrm>
    </dsp:sp>
    <dsp:sp modelId="{DB84774B-6405-479F-8F55-77688EDB3B96}">
      <dsp:nvSpPr>
        <dsp:cNvPr id="0" name=""/>
        <dsp:cNvSpPr/>
      </dsp:nvSpPr>
      <dsp:spPr>
        <a:xfrm>
          <a:off x="0" y="3253176"/>
          <a:ext cx="712879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b="1" kern="1200" dirty="0" smtClean="0"/>
            <a:t>CEP</a:t>
          </a:r>
          <a:endParaRPr lang="pt-BR" sz="1800" kern="1200" dirty="0"/>
        </a:p>
      </dsp:txBody>
      <dsp:txXfrm>
        <a:off x="0" y="3253176"/>
        <a:ext cx="7128792" cy="596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2339-27A6-4AD0-A72F-C23A5A5B04EE}">
      <dsp:nvSpPr>
        <dsp:cNvPr id="0" name=""/>
        <dsp:cNvSpPr/>
      </dsp:nvSpPr>
      <dsp:spPr>
        <a:xfrm>
          <a:off x="618423" y="701816"/>
          <a:ext cx="2875578" cy="8811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subpadrão precedente deve aparecer 1 ou mais vezes</a:t>
          </a:r>
          <a:endParaRPr lang="pt-BR" sz="1400" kern="1200" dirty="0"/>
        </a:p>
      </dsp:txBody>
      <dsp:txXfrm>
        <a:off x="1078515" y="701816"/>
        <a:ext cx="2415486" cy="881112"/>
      </dsp:txXfrm>
    </dsp:sp>
    <dsp:sp modelId="{01CA65C3-BEBB-4D13-90F1-704E8C36DC44}">
      <dsp:nvSpPr>
        <dsp:cNvPr id="0" name=""/>
        <dsp:cNvSpPr/>
      </dsp:nvSpPr>
      <dsp:spPr>
        <a:xfrm>
          <a:off x="0" y="0"/>
          <a:ext cx="1119389" cy="11193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+</a:t>
          </a:r>
          <a:endParaRPr lang="pt-BR" sz="3600" kern="1200" dirty="0"/>
        </a:p>
      </dsp:txBody>
      <dsp:txXfrm>
        <a:off x="163931" y="163931"/>
        <a:ext cx="791527" cy="791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: http://goo.gl/Twx3p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4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5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9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-\d\d\d\d\</a:t>
            </a:r>
            <a:r>
              <a:rPr lang="pt-BR" dirty="0" err="1" smtClean="0"/>
              <a:t>d$</a:t>
            </a:r>
            <a:r>
              <a:rPr lang="pt-BR" dirty="0" smtClean="0"/>
              <a:t>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8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9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-\d\d\d\d\</a:t>
            </a:r>
            <a:r>
              <a:rPr lang="pt-BR" dirty="0" err="1" smtClean="0"/>
              <a:t>d$</a:t>
            </a:r>
            <a:r>
              <a:rPr lang="pt-BR" dirty="0" smtClean="0"/>
              <a:t>/i;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-\d\d\d\d\</a:t>
            </a:r>
            <a:r>
              <a:rPr lang="pt-BR" dirty="0" err="1" smtClean="0"/>
              <a:t>d$</a:t>
            </a:r>
            <a:r>
              <a:rPr lang="pt-BR" dirty="0" smtClean="0"/>
              <a:t>/i;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31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-\d\d\d\d\</a:t>
            </a:r>
            <a:r>
              <a:rPr lang="pt-BR" dirty="0" err="1" smtClean="0"/>
              <a:t>d-IFTM</a:t>
            </a:r>
            <a:r>
              <a:rPr lang="pt-BR" dirty="0" smtClean="0"/>
              <a:t>$/i;</a:t>
            </a:r>
          </a:p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0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-\d\d\d\d\</a:t>
            </a:r>
            <a:r>
              <a:rPr lang="pt-BR" dirty="0" err="1" smtClean="0"/>
              <a:t>d-IFTM</a:t>
            </a:r>
            <a:r>
              <a:rPr lang="pt-BR" dirty="0" smtClean="0"/>
              <a:t>$/i;</a:t>
            </a:r>
          </a:p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3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-\d\d\.\d\d\</a:t>
            </a:r>
            <a:r>
              <a:rPr lang="pt-BR" dirty="0" err="1" smtClean="0"/>
              <a:t>d-IFTM</a:t>
            </a:r>
            <a:r>
              <a:rPr lang="pt-BR" dirty="0" smtClean="0"/>
              <a:t>$/i;</a:t>
            </a:r>
          </a:p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3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739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 = /</a:t>
            </a:r>
            <a:r>
              <a:rPr lang="pt-BR" dirty="0" err="1" smtClean="0"/>
              <a:t>^MT</a:t>
            </a:r>
            <a:r>
              <a:rPr lang="pt-BR" dirty="0" smtClean="0"/>
              <a:t>-\d\d\.\d\d\</a:t>
            </a:r>
            <a:r>
              <a:rPr lang="pt-BR" dirty="0" err="1" smtClean="0"/>
              <a:t>d-IFTM</a:t>
            </a:r>
            <a:r>
              <a:rPr lang="pt-BR" dirty="0" smtClean="0"/>
              <a:t>$/i;</a:t>
            </a:r>
          </a:p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82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aprofundar neste slide,</a:t>
            </a:r>
            <a:r>
              <a:rPr lang="pt-BR" baseline="0" dirty="0" smtClean="0"/>
              <a:t> apenas executá-lo aos alunos.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Procura a existência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padrao</a:t>
            </a:r>
            <a:r>
              <a:rPr lang="pt-BR" baseline="0" dirty="0" smtClean="0"/>
              <a:t> “carro” dentro de qualquer parte da string testada, neste caso o </a:t>
            </a:r>
            <a:r>
              <a:rPr lang="pt-BR" b="1" dirty="0" err="1" smtClean="0"/>
              <a:t>document</a:t>
            </a:r>
            <a:r>
              <a:rPr lang="pt-BR" b="1" dirty="0" smtClean="0"/>
              <a:t>.</a:t>
            </a:r>
            <a:r>
              <a:rPr lang="pt-BR" b="1" dirty="0" err="1" smtClean="0"/>
              <a:t>getElementById</a:t>
            </a:r>
            <a:r>
              <a:rPr lang="pt-BR" b="1" dirty="0" smtClean="0"/>
              <a:t>(id).</a:t>
            </a:r>
            <a:r>
              <a:rPr lang="pt-BR" b="1" dirty="0" err="1" smtClean="0"/>
              <a:t>value</a:t>
            </a: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17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68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20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8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73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41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0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53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5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IFTM</a:t>
            </a:r>
            <a:r>
              <a:rPr lang="pt-BR" baseline="0" dirty="0" smtClean="0"/>
              <a:t> seguido de um traço seguido de 5 </a:t>
            </a:r>
            <a:r>
              <a:rPr lang="pt-BR" baseline="0" dirty="0" err="1" smtClean="0"/>
              <a:t>numeros</a:t>
            </a:r>
            <a:r>
              <a:rPr lang="pt-BR" baseline="0" dirty="0" smtClean="0"/>
              <a:t> seguido de um traço seguido de TSPI ou LC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4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887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43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79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13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648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17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quantificadores são aplicados nos subpadrões que os precedem</a:t>
            </a:r>
            <a:r>
              <a:rPr lang="pt-BR" baseline="0" dirty="0" smtClean="0"/>
              <a:t> dentro de uma expressão regular e fornecem controle sobre quantas vezes um subpadrão aparece em um padrão.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OBS: Embora não seja tecnicamente um quantificador, os parênteses são usados para agrupar tantos subpadrões quantas expressões matemáticas você agrupar.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06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189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quantificadores são aplicados nos subpadrões que os precedem</a:t>
            </a:r>
            <a:r>
              <a:rPr lang="pt-BR" baseline="0" dirty="0" smtClean="0"/>
              <a:t> dentro de uma expressão regular e fornecem controle sobre quantas vezes um subpadrão aparece em um padrão.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OBS: Embora não seja tecnicamente um quantificador, os parênteses são usados para agrupar tantos subpadrões quantas expressões matemáticas você agrupar.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310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baseline="0" dirty="0" smtClean="0"/>
              <a:t>var texto = </a:t>
            </a:r>
            <a:r>
              <a:rPr lang="pt-BR" baseline="0" dirty="0" err="1" smtClean="0"/>
              <a:t>new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RegExp</a:t>
            </a:r>
            <a:r>
              <a:rPr lang="pt-BR" baseline="0" dirty="0" smtClean="0"/>
              <a:t>(“</a:t>
            </a:r>
            <a:r>
              <a:rPr lang="pt-BR" baseline="0" dirty="0" err="1" smtClean="0"/>
              <a:t>^IFTM</a:t>
            </a:r>
            <a:r>
              <a:rPr lang="pt-BR" baseline="0" dirty="0" smtClean="0"/>
              <a:t>”); ou var texto = /</a:t>
            </a:r>
            <a:r>
              <a:rPr lang="pt-BR" baseline="0" dirty="0" err="1" smtClean="0"/>
              <a:t>^IFTM</a:t>
            </a:r>
            <a:r>
              <a:rPr lang="pt-BR" baseline="0" dirty="0" smtClean="0"/>
              <a:t>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/^\d\d\d\d\d-\d\d\</a:t>
            </a:r>
            <a:r>
              <a:rPr lang="pt-BR" dirty="0" err="1" smtClean="0"/>
              <a:t>d$</a:t>
            </a:r>
            <a:r>
              <a:rPr lang="pt-BR" dirty="0" smtClean="0"/>
              <a:t>/;   O hífen não tem nenhum significado</a:t>
            </a:r>
            <a:r>
              <a:rPr lang="pt-BR" baseline="0" dirty="0" smtClean="0"/>
              <a:t> aqui, é apenas um símbolo separando os números.</a:t>
            </a:r>
          </a:p>
          <a:p>
            <a:pPr marL="228600" indent="-228600">
              <a:buAutoNum type="alphaLcParenR"/>
            </a:pPr>
            <a:r>
              <a:rPr lang="pt-BR" baseline="0" dirty="0" smtClean="0"/>
              <a:t>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2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74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Manipulando</a:t>
            </a:r>
            <a:r>
              <a:rPr lang="pt-BR" baseline="0" dirty="0" smtClean="0"/>
              <a:t> propriedades do CSS pelo </a:t>
            </a:r>
            <a:r>
              <a:rPr lang="pt-BR" baseline="0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Link original:</a:t>
            </a:r>
            <a:r>
              <a:rPr lang="pt-BR" baseline="0" dirty="0" smtClean="0"/>
              <a:t> http://www.hebertphp.net/wordpress/?p=586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08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46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34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1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1º - Deve começar com uma letra ou número,</a:t>
            </a:r>
            <a:r>
              <a:rPr lang="pt-BR" baseline="0" dirty="0" smtClean="0"/>
              <a:t> inclusive string vazia</a:t>
            </a:r>
          </a:p>
          <a:p>
            <a:r>
              <a:rPr lang="pt-BR" baseline="0" dirty="0" smtClean="0"/>
              <a:t>2º - Validar um email básico, composto somente por nomeLocal@prefixoDominio.SufixoDominio (Não valida os exemplos: cube_lovers@teste.ca, aviador.howard@teste.com, rock@i-rock.mob,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3º - Só deve ter letras e/ou números</a:t>
            </a:r>
          </a:p>
          <a:p>
            <a:r>
              <a:rPr lang="pt-BR" baseline="0" dirty="0" smtClean="0"/>
              <a:t>4º - Deve começar ou com IFTM ou com Instituto</a:t>
            </a:r>
          </a:p>
          <a:p>
            <a:r>
              <a:rPr lang="pt-BR" baseline="0" dirty="0" smtClean="0"/>
              <a:t>5º - Números de 0 a 999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89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99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413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767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482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40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637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861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pt-BR" dirty="0" smtClean="0"/>
              <a:t>var texto = /^(\(\d{2,3}\))?\d{4}-\d{4}$/;</a:t>
            </a:r>
          </a:p>
          <a:p>
            <a:pPr marL="228600" indent="-228600">
              <a:buAutoNum type="alphaLcParenR"/>
            </a:pPr>
            <a:r>
              <a:rPr lang="pt-BR" dirty="0" smtClean="0"/>
              <a:t>var texto = /^(R\$)\d{1,4}\.\d{1,2}$/;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039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041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13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The </a:t>
            </a:r>
            <a:r>
              <a:rPr lang="en-US" dirty="0" err="1" smtClean="0"/>
              <a:t>createPopup</a:t>
            </a:r>
            <a:r>
              <a:rPr lang="en-US" dirty="0" smtClean="0"/>
              <a:t>() method is an IE-only method, and does not work in other browsers!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973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50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Pagina completa: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abrirJanela</a:t>
            </a:r>
            <a:r>
              <a:rPr lang="pt-BR" dirty="0" smtClean="0"/>
              <a:t>() { janela = </a:t>
            </a:r>
            <a:r>
              <a:rPr lang="pt-BR" dirty="0" err="1" smtClean="0"/>
              <a:t>window</a:t>
            </a:r>
            <a:r>
              <a:rPr lang="pt-BR" dirty="0" smtClean="0"/>
              <a:t>.open("","_</a:t>
            </a:r>
            <a:r>
              <a:rPr lang="pt-BR" dirty="0" err="1" smtClean="0"/>
              <a:t>blank</a:t>
            </a:r>
            <a:r>
              <a:rPr lang="pt-BR" dirty="0" smtClean="0"/>
              <a:t>","</a:t>
            </a:r>
            <a:r>
              <a:rPr lang="pt-BR" dirty="0" err="1" smtClean="0"/>
              <a:t>menubar</a:t>
            </a:r>
            <a:r>
              <a:rPr lang="pt-BR" dirty="0" smtClean="0"/>
              <a:t>=0, </a:t>
            </a:r>
            <a:r>
              <a:rPr lang="pt-BR" dirty="0" err="1" smtClean="0"/>
              <a:t>height</a:t>
            </a:r>
            <a:r>
              <a:rPr lang="pt-BR" dirty="0" smtClean="0"/>
              <a:t>=300, </a:t>
            </a:r>
            <a:r>
              <a:rPr lang="pt-BR" dirty="0" err="1" smtClean="0"/>
              <a:t>width</a:t>
            </a:r>
            <a:r>
              <a:rPr lang="pt-BR" dirty="0" smtClean="0"/>
              <a:t>=300","");}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fecharJanela</a:t>
            </a:r>
            <a:r>
              <a:rPr lang="pt-BR" dirty="0" smtClean="0"/>
              <a:t>() { janela.close(); }</a:t>
            </a:r>
          </a:p>
          <a:p>
            <a:r>
              <a:rPr lang="pt-BR" dirty="0" smtClean="0"/>
              <a:t>	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="Abrir"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abrirJanela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="Fechar"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fecharJanela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650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Página </a:t>
            </a:r>
            <a:r>
              <a:rPr lang="pt-BR" dirty="0" smtClean="0"/>
              <a:t>completa: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abrirJanela</a:t>
            </a:r>
            <a:r>
              <a:rPr lang="pt-BR" dirty="0" smtClean="0"/>
              <a:t>() { janela = </a:t>
            </a:r>
            <a:r>
              <a:rPr lang="pt-BR" dirty="0" err="1" smtClean="0"/>
              <a:t>window</a:t>
            </a:r>
            <a:r>
              <a:rPr lang="pt-BR" dirty="0" smtClean="0"/>
              <a:t>.open("","_</a:t>
            </a:r>
            <a:r>
              <a:rPr lang="pt-BR" dirty="0" err="1" smtClean="0"/>
              <a:t>blank</a:t>
            </a:r>
            <a:r>
              <a:rPr lang="pt-BR" dirty="0" smtClean="0"/>
              <a:t>","</a:t>
            </a:r>
            <a:r>
              <a:rPr lang="pt-BR" dirty="0" err="1" smtClean="0"/>
              <a:t>menubar</a:t>
            </a:r>
            <a:r>
              <a:rPr lang="pt-BR" dirty="0" smtClean="0"/>
              <a:t>=0, </a:t>
            </a:r>
            <a:r>
              <a:rPr lang="pt-BR" dirty="0" err="1" smtClean="0"/>
              <a:t>height</a:t>
            </a:r>
            <a:r>
              <a:rPr lang="pt-BR" dirty="0" smtClean="0"/>
              <a:t>=300, </a:t>
            </a:r>
            <a:r>
              <a:rPr lang="pt-BR" dirty="0" err="1" smtClean="0"/>
              <a:t>width</a:t>
            </a:r>
            <a:r>
              <a:rPr lang="pt-BR" dirty="0" smtClean="0"/>
              <a:t>=300","");}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fecharJanela</a:t>
            </a:r>
            <a:r>
              <a:rPr lang="pt-BR" dirty="0" smtClean="0"/>
              <a:t>() { janela.close(); }</a:t>
            </a:r>
          </a:p>
          <a:p>
            <a:r>
              <a:rPr lang="pt-BR" dirty="0" smtClean="0"/>
              <a:t>	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="Abrir"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abrirJanela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="Fechar"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fecharJanela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09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9668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&gt;Minha primeira pagina - JavaScript&lt;/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posicao</a:t>
            </a:r>
            <a:r>
              <a:rPr lang="pt-BR" dirty="0" smtClean="0"/>
              <a:t> = 0;</a:t>
            </a:r>
          </a:p>
          <a:p>
            <a:r>
              <a:rPr lang="pt-BR" dirty="0" smtClean="0"/>
              <a:t>   var </a:t>
            </a:r>
            <a:r>
              <a:rPr lang="pt-BR" dirty="0" err="1" smtClean="0"/>
              <a:t>vetorImagens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(4);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idTempo</a:t>
            </a:r>
            <a:r>
              <a:rPr lang="pt-BR" dirty="0" smtClean="0"/>
              <a:t>;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iniciarFotos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   for(var i=0; i&lt;4; i++) {</a:t>
            </a:r>
          </a:p>
          <a:p>
            <a:r>
              <a:rPr lang="pt-BR" dirty="0" smtClean="0"/>
              <a:t>	        </a:t>
            </a:r>
            <a:r>
              <a:rPr lang="pt-BR" dirty="0" err="1" smtClean="0"/>
              <a:t>vetorImagens</a:t>
            </a:r>
            <a:r>
              <a:rPr lang="pt-BR" dirty="0" smtClean="0"/>
              <a:t>[i]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Image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	        </a:t>
            </a:r>
            <a:r>
              <a:rPr lang="pt-BR" dirty="0" err="1" smtClean="0"/>
              <a:t>vetorImagens</a:t>
            </a:r>
            <a:r>
              <a:rPr lang="pt-BR" dirty="0" smtClean="0"/>
              <a:t>[i].</a:t>
            </a:r>
            <a:r>
              <a:rPr lang="pt-BR" dirty="0" err="1" smtClean="0"/>
              <a:t>src</a:t>
            </a:r>
            <a:r>
              <a:rPr lang="pt-BR" dirty="0" smtClean="0"/>
              <a:t> = "note0"+(i+1)+".</a:t>
            </a:r>
            <a:r>
              <a:rPr lang="pt-BR" dirty="0" err="1" smtClean="0"/>
              <a:t>jpg</a:t>
            </a:r>
            <a:r>
              <a:rPr lang="pt-BR" dirty="0" smtClean="0"/>
              <a:t>";</a:t>
            </a:r>
          </a:p>
          <a:p>
            <a:r>
              <a:rPr lang="pt-BR" dirty="0" smtClean="0"/>
              <a:t>	    }</a:t>
            </a:r>
          </a:p>
          <a:p>
            <a:r>
              <a:rPr lang="pt-BR" dirty="0" smtClean="0"/>
              <a:t>		 </a:t>
            </a:r>
            <a:r>
              <a:rPr lang="pt-BR" dirty="0" err="1" smtClean="0"/>
              <a:t>moverFotos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}	    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moverFotos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	var tempo;</a:t>
            </a:r>
          </a:p>
          <a:p>
            <a:r>
              <a:rPr lang="pt-BR" dirty="0" smtClean="0"/>
              <a:t>	 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posicao</a:t>
            </a:r>
            <a:r>
              <a:rPr lang="pt-BR" dirty="0" smtClean="0"/>
              <a:t> &lt; 4) {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("teste").</a:t>
            </a:r>
            <a:r>
              <a:rPr lang="pt-BR" dirty="0" err="1" smtClean="0"/>
              <a:t>src</a:t>
            </a:r>
            <a:r>
              <a:rPr lang="pt-BR" dirty="0" smtClean="0"/>
              <a:t> = </a:t>
            </a:r>
            <a:r>
              <a:rPr lang="pt-BR" dirty="0" err="1" smtClean="0"/>
              <a:t>vetorImagens</a:t>
            </a:r>
            <a:r>
              <a:rPr lang="pt-BR" dirty="0" smtClean="0"/>
              <a:t>[</a:t>
            </a:r>
            <a:r>
              <a:rPr lang="pt-BR" dirty="0" err="1" smtClean="0"/>
              <a:t>posicao</a:t>
            </a:r>
            <a:r>
              <a:rPr lang="pt-BR" dirty="0" smtClean="0"/>
              <a:t>].</a:t>
            </a:r>
            <a:r>
              <a:rPr lang="pt-BR" dirty="0" err="1" smtClean="0"/>
              <a:t>src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		</a:t>
            </a:r>
            <a:r>
              <a:rPr lang="pt-BR" dirty="0" err="1" smtClean="0"/>
              <a:t>posicao</a:t>
            </a:r>
            <a:r>
              <a:rPr lang="pt-BR" dirty="0" smtClean="0"/>
              <a:t>++;</a:t>
            </a:r>
          </a:p>
          <a:p>
            <a:r>
              <a:rPr lang="pt-BR" dirty="0" smtClean="0"/>
              <a:t>			}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posicao</a:t>
            </a:r>
            <a:r>
              <a:rPr lang="pt-BR" dirty="0" smtClean="0"/>
              <a:t> = 0;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idTempo</a:t>
            </a:r>
            <a:r>
              <a:rPr lang="pt-BR" dirty="0" smtClean="0"/>
              <a:t> = </a:t>
            </a:r>
            <a:r>
              <a:rPr lang="pt-BR" dirty="0" err="1" smtClean="0"/>
              <a:t>setTimeout</a:t>
            </a:r>
            <a:r>
              <a:rPr lang="pt-BR" dirty="0" smtClean="0"/>
              <a:t>("</a:t>
            </a:r>
            <a:r>
              <a:rPr lang="pt-BR" dirty="0" err="1" smtClean="0"/>
              <a:t>moverFotos</a:t>
            </a:r>
            <a:r>
              <a:rPr lang="pt-BR" dirty="0" smtClean="0"/>
              <a:t>()",1000);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pararFotos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	</a:t>
            </a:r>
            <a:r>
              <a:rPr lang="pt-BR" dirty="0" err="1" smtClean="0"/>
              <a:t>clearTimeout</a:t>
            </a:r>
            <a:r>
              <a:rPr lang="pt-BR" dirty="0" smtClean="0"/>
              <a:t>(</a:t>
            </a:r>
            <a:r>
              <a:rPr lang="pt-BR" dirty="0" err="1" smtClean="0"/>
              <a:t>idTempo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&lt;div </a:t>
            </a:r>
            <a:r>
              <a:rPr lang="pt-BR" dirty="0" err="1" smtClean="0"/>
              <a:t>align</a:t>
            </a:r>
            <a:r>
              <a:rPr lang="pt-BR" dirty="0" smtClean="0"/>
              <a:t>="</a:t>
            </a:r>
            <a:r>
              <a:rPr lang="pt-BR" dirty="0" err="1" smtClean="0"/>
              <a:t>center</a:t>
            </a:r>
            <a:r>
              <a:rPr lang="pt-BR" dirty="0" smtClean="0"/>
              <a:t>"&gt;&lt;h2&gt;Utilize os botões abaixo para utilizar as fotos do álbum&lt;/h2&gt;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="Mostrar fotos"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iniciarFotos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    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="Parar fotos"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pararFotos</a:t>
            </a:r>
            <a:r>
              <a:rPr lang="pt-BR" dirty="0" smtClean="0"/>
              <a:t>()" /&gt;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="note01.jpg" id="teste"&gt;</a:t>
            </a:r>
          </a:p>
          <a:p>
            <a:endParaRPr lang="pt-BR" dirty="0" smtClean="0"/>
          </a:p>
          <a:p>
            <a:r>
              <a:rPr lang="pt-BR" dirty="0" smtClean="0"/>
              <a:t>&lt;/div&gt;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1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27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http://www.howtocreate.co.uk/tutorials/javascript/browserwindow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 /&gt;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&lt;style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&lt;/style&gt;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mudarTamanho</a:t>
            </a:r>
            <a:r>
              <a:rPr lang="pt-BR" dirty="0" smtClean="0"/>
              <a:t>() {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("imagem").style.</a:t>
            </a:r>
            <a:r>
              <a:rPr lang="pt-BR" dirty="0" err="1" smtClean="0"/>
              <a:t>position</a:t>
            </a:r>
            <a:r>
              <a:rPr lang="pt-BR" dirty="0" smtClean="0"/>
              <a:t> = "</a:t>
            </a:r>
            <a:r>
              <a:rPr lang="pt-BR" dirty="0" err="1" smtClean="0"/>
              <a:t>absolute</a:t>
            </a:r>
            <a:r>
              <a:rPr lang="pt-BR" dirty="0" smtClean="0"/>
              <a:t>";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("imagem").style.top="50%";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("imagem").style.</a:t>
            </a:r>
            <a:r>
              <a:rPr lang="pt-BR" dirty="0" err="1" smtClean="0"/>
              <a:t>left</a:t>
            </a:r>
            <a:r>
              <a:rPr lang="pt-BR" dirty="0" smtClean="0"/>
              <a:t>="50%";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("bola").style.</a:t>
            </a:r>
            <a:r>
              <a:rPr lang="pt-BR" dirty="0" err="1" smtClean="0"/>
              <a:t>height</a:t>
            </a:r>
            <a:r>
              <a:rPr lang="pt-BR" dirty="0" smtClean="0"/>
              <a:t> = String(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documentElement</a:t>
            </a:r>
            <a:r>
              <a:rPr lang="pt-BR" dirty="0" smtClean="0"/>
              <a:t>.</a:t>
            </a:r>
            <a:r>
              <a:rPr lang="pt-BR" dirty="0" err="1" smtClean="0"/>
              <a:t>clientWidth</a:t>
            </a:r>
            <a:r>
              <a:rPr lang="pt-BR" dirty="0" smtClean="0"/>
              <a:t> * 0.1)) + "</a:t>
            </a:r>
            <a:r>
              <a:rPr lang="pt-BR" dirty="0" err="1" smtClean="0"/>
              <a:t>px</a:t>
            </a:r>
            <a:r>
              <a:rPr lang="pt-BR" dirty="0" smtClean="0"/>
              <a:t>";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("bola").style.</a:t>
            </a:r>
            <a:r>
              <a:rPr lang="pt-BR" dirty="0" err="1" smtClean="0"/>
              <a:t>width</a:t>
            </a:r>
            <a:r>
              <a:rPr lang="pt-BR" dirty="0" smtClean="0"/>
              <a:t> = String(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documentElement</a:t>
            </a:r>
            <a:r>
              <a:rPr lang="pt-BR" dirty="0" smtClean="0"/>
              <a:t>.</a:t>
            </a:r>
            <a:r>
              <a:rPr lang="pt-BR" dirty="0" err="1" smtClean="0"/>
              <a:t>clientWidth</a:t>
            </a:r>
            <a:r>
              <a:rPr lang="pt-BR" dirty="0" smtClean="0"/>
              <a:t> * 0.1)) + "</a:t>
            </a:r>
            <a:r>
              <a:rPr lang="pt-BR" dirty="0" err="1" smtClean="0"/>
              <a:t>px</a:t>
            </a:r>
            <a:r>
              <a:rPr lang="pt-BR" dirty="0" smtClean="0"/>
              <a:t>";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("imagem").style.</a:t>
            </a:r>
            <a:r>
              <a:rPr lang="pt-BR" dirty="0" err="1" smtClean="0"/>
              <a:t>marginTop</a:t>
            </a:r>
            <a:r>
              <a:rPr lang="pt-BR" dirty="0" smtClean="0"/>
              <a:t> = String(-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("bola").</a:t>
            </a:r>
            <a:r>
              <a:rPr lang="pt-BR" dirty="0" err="1" smtClean="0"/>
              <a:t>clientHeight</a:t>
            </a:r>
            <a:r>
              <a:rPr lang="pt-BR" dirty="0" smtClean="0"/>
              <a:t>/2)) + "</a:t>
            </a:r>
            <a:r>
              <a:rPr lang="pt-BR" dirty="0" err="1" smtClean="0"/>
              <a:t>px</a:t>
            </a:r>
            <a:r>
              <a:rPr lang="pt-BR" dirty="0" smtClean="0"/>
              <a:t>";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("imagem").style.</a:t>
            </a:r>
            <a:r>
              <a:rPr lang="pt-BR" dirty="0" err="1" smtClean="0"/>
              <a:t>marginLeft</a:t>
            </a:r>
            <a:r>
              <a:rPr lang="pt-BR" dirty="0" smtClean="0"/>
              <a:t> = String(-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("bola").</a:t>
            </a:r>
            <a:r>
              <a:rPr lang="pt-BR" dirty="0" err="1" smtClean="0"/>
              <a:t>clientWidth</a:t>
            </a:r>
            <a:r>
              <a:rPr lang="pt-BR" dirty="0" smtClean="0"/>
              <a:t>/2)) + "</a:t>
            </a:r>
            <a:r>
              <a:rPr lang="pt-BR" dirty="0" err="1" smtClean="0"/>
              <a:t>px</a:t>
            </a:r>
            <a:r>
              <a:rPr lang="pt-BR" dirty="0" smtClean="0"/>
              <a:t>";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</a:t>
            </a:r>
            <a:r>
              <a:rPr lang="pt-BR" dirty="0" err="1" smtClean="0"/>
              <a:t>mudarTamanho</a:t>
            </a:r>
            <a:r>
              <a:rPr lang="pt-BR" dirty="0" smtClean="0"/>
              <a:t>()" </a:t>
            </a:r>
            <a:r>
              <a:rPr lang="pt-BR" dirty="0" err="1" smtClean="0"/>
              <a:t>onresize</a:t>
            </a:r>
            <a:r>
              <a:rPr lang="pt-BR" dirty="0" smtClean="0"/>
              <a:t>="</a:t>
            </a:r>
            <a:r>
              <a:rPr lang="pt-BR" dirty="0" err="1" smtClean="0"/>
              <a:t>mudarTamanho</a:t>
            </a:r>
            <a:r>
              <a:rPr lang="pt-BR" dirty="0" smtClean="0"/>
              <a:t>()"&gt;</a:t>
            </a:r>
          </a:p>
          <a:p>
            <a:r>
              <a:rPr lang="pt-BR" dirty="0" smtClean="0"/>
              <a:t>&lt;div id="imagem"&gt;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="Imagens/smile.png" id="bola"/&gt;</a:t>
            </a:r>
          </a:p>
          <a:p>
            <a:r>
              <a:rPr lang="pt-BR" dirty="0" smtClean="0"/>
              <a:t>&lt;/div&gt;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929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var tempo;</a:t>
            </a:r>
          </a:p>
          <a:p>
            <a:r>
              <a:rPr lang="pt-BR" dirty="0" smtClean="0"/>
              <a:t>	var x, y;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novaJanela</a:t>
            </a:r>
            <a:r>
              <a:rPr lang="pt-BR" dirty="0" smtClean="0"/>
              <a:t>;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abrirJanela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 	</a:t>
            </a:r>
            <a:r>
              <a:rPr lang="pt-BR" dirty="0" err="1" smtClean="0"/>
              <a:t>novaJanela</a:t>
            </a:r>
            <a:r>
              <a:rPr lang="pt-BR" dirty="0" smtClean="0"/>
              <a:t> = </a:t>
            </a:r>
            <a:r>
              <a:rPr lang="pt-BR" dirty="0" err="1" smtClean="0"/>
              <a:t>window</a:t>
            </a:r>
            <a:r>
              <a:rPr lang="pt-BR" dirty="0" smtClean="0"/>
              <a:t>.open("formulario.html","janela01","toolbar=no,</a:t>
            </a:r>
            <a:r>
              <a:rPr lang="pt-BR" dirty="0" err="1" smtClean="0"/>
              <a:t>height</a:t>
            </a:r>
            <a:r>
              <a:rPr lang="pt-BR" dirty="0" smtClean="0"/>
              <a:t>=100,</a:t>
            </a:r>
            <a:r>
              <a:rPr lang="pt-BR" dirty="0" err="1" smtClean="0"/>
              <a:t>width</a:t>
            </a:r>
            <a:r>
              <a:rPr lang="pt-BR" dirty="0" smtClean="0"/>
              <a:t>=200");</a:t>
            </a:r>
          </a:p>
          <a:p>
            <a:r>
              <a:rPr lang="pt-BR" dirty="0" smtClean="0"/>
              <a:t>	 	x = screen.</a:t>
            </a:r>
            <a:r>
              <a:rPr lang="pt-BR" dirty="0" err="1" smtClean="0"/>
              <a:t>width</a:t>
            </a:r>
            <a:r>
              <a:rPr lang="pt-BR" dirty="0" smtClean="0"/>
              <a:t>/2-100;</a:t>
            </a:r>
          </a:p>
          <a:p>
            <a:r>
              <a:rPr lang="pt-BR" dirty="0" smtClean="0"/>
              <a:t>	 	y = screen.</a:t>
            </a:r>
            <a:r>
              <a:rPr lang="pt-BR" dirty="0" err="1" smtClean="0"/>
              <a:t>height</a:t>
            </a:r>
            <a:r>
              <a:rPr lang="pt-BR" dirty="0" smtClean="0"/>
              <a:t>/2-50;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moveTo</a:t>
            </a:r>
            <a:r>
              <a:rPr lang="pt-BR" dirty="0" smtClean="0"/>
              <a:t>(x,y);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aumentarLargura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}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aumentarLargura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innerWidth</a:t>
            </a:r>
            <a:r>
              <a:rPr lang="pt-BR" dirty="0" smtClean="0"/>
              <a:t> &lt; 800) {</a:t>
            </a:r>
          </a:p>
          <a:p>
            <a:r>
              <a:rPr lang="pt-BR" dirty="0" smtClean="0"/>
              <a:t>			x -= 4;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moveTo</a:t>
            </a:r>
            <a:r>
              <a:rPr lang="pt-BR" dirty="0" smtClean="0"/>
              <a:t>(x,y);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innerWidth</a:t>
            </a:r>
            <a:r>
              <a:rPr lang="pt-BR" dirty="0" smtClean="0"/>
              <a:t> += 8;</a:t>
            </a:r>
          </a:p>
          <a:p>
            <a:r>
              <a:rPr lang="pt-BR" dirty="0" smtClean="0"/>
              <a:t>			tempo = </a:t>
            </a:r>
            <a:r>
              <a:rPr lang="pt-BR" dirty="0" err="1" smtClean="0"/>
              <a:t>setTimeout</a:t>
            </a:r>
            <a:r>
              <a:rPr lang="pt-BR" dirty="0" smtClean="0"/>
              <a:t>("</a:t>
            </a:r>
            <a:r>
              <a:rPr lang="pt-BR" dirty="0" err="1" smtClean="0"/>
              <a:t>aumentarLargura</a:t>
            </a:r>
            <a:r>
              <a:rPr lang="pt-BR" dirty="0" smtClean="0"/>
              <a:t>()",10);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clearTimeout</a:t>
            </a:r>
            <a:r>
              <a:rPr lang="pt-BR" dirty="0" smtClean="0"/>
              <a:t>(tempo);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aumentarAltura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	 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aumentarAltura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innerHeight</a:t>
            </a:r>
            <a:r>
              <a:rPr lang="pt-BR" dirty="0" smtClean="0"/>
              <a:t> &lt; 650) {</a:t>
            </a:r>
          </a:p>
          <a:p>
            <a:r>
              <a:rPr lang="pt-BR" dirty="0" smtClean="0"/>
              <a:t>			y -= 4;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moveTo</a:t>
            </a:r>
            <a:r>
              <a:rPr lang="pt-BR" dirty="0" smtClean="0"/>
              <a:t>(x,y);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novaJanela</a:t>
            </a:r>
            <a:r>
              <a:rPr lang="pt-BR" dirty="0" smtClean="0"/>
              <a:t>.</a:t>
            </a:r>
            <a:r>
              <a:rPr lang="pt-BR" dirty="0" err="1" smtClean="0"/>
              <a:t>innerHeight</a:t>
            </a:r>
            <a:r>
              <a:rPr lang="pt-BR" dirty="0" smtClean="0"/>
              <a:t> += 8;</a:t>
            </a:r>
          </a:p>
          <a:p>
            <a:r>
              <a:rPr lang="pt-BR" dirty="0" smtClean="0"/>
              <a:t>			tempo = </a:t>
            </a:r>
            <a:r>
              <a:rPr lang="pt-BR" dirty="0" err="1" smtClean="0"/>
              <a:t>setTimeout</a:t>
            </a:r>
            <a:r>
              <a:rPr lang="pt-BR" dirty="0" smtClean="0"/>
              <a:t>("</a:t>
            </a:r>
            <a:r>
              <a:rPr lang="pt-BR" dirty="0" err="1" smtClean="0"/>
              <a:t>aumentarAltura</a:t>
            </a:r>
            <a:r>
              <a:rPr lang="pt-BR" dirty="0" smtClean="0"/>
              <a:t>()",10);</a:t>
            </a:r>
          </a:p>
          <a:p>
            <a:r>
              <a:rPr lang="pt-BR" dirty="0" smtClean="0"/>
              <a:t>	    }</a:t>
            </a:r>
          </a:p>
          <a:p>
            <a:r>
              <a:rPr lang="pt-BR" dirty="0" smtClean="0"/>
              <a:t>	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clearTimeout</a:t>
            </a:r>
            <a:r>
              <a:rPr lang="pt-BR" dirty="0" smtClean="0"/>
              <a:t>(tempo);</a:t>
            </a:r>
          </a:p>
          <a:p>
            <a:r>
              <a:rPr lang="pt-BR" dirty="0" smtClean="0"/>
              <a:t>	 }</a:t>
            </a:r>
          </a:p>
          <a:p>
            <a:r>
              <a:rPr lang="pt-BR" dirty="0" smtClean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 &lt;</a:t>
            </a:r>
            <a:r>
              <a:rPr lang="pt-BR" dirty="0" err="1" smtClean="0"/>
              <a:t>form</a:t>
            </a:r>
            <a:r>
              <a:rPr lang="pt-BR" dirty="0" smtClean="0"/>
              <a:t> id=""&gt;</a:t>
            </a:r>
          </a:p>
          <a:p>
            <a:r>
              <a:rPr lang="pt-BR" dirty="0" smtClean="0"/>
              <a:t> 	&lt;</a:t>
            </a:r>
            <a:r>
              <a:rPr lang="pt-BR" dirty="0" err="1" smtClean="0"/>
              <a:t>center</a:t>
            </a:r>
            <a:r>
              <a:rPr lang="pt-BR" dirty="0" smtClean="0"/>
              <a:t>&gt;&lt;input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="Abrir janela" </a:t>
            </a:r>
            <a:r>
              <a:rPr lang="pt-BR" dirty="0" err="1" smtClean="0"/>
              <a:t>onClick</a:t>
            </a:r>
            <a:r>
              <a:rPr lang="pt-BR" dirty="0" smtClean="0"/>
              <a:t>="</a:t>
            </a:r>
            <a:r>
              <a:rPr lang="pt-BR" dirty="0" err="1" smtClean="0"/>
              <a:t>abrirJanela</a:t>
            </a:r>
            <a:r>
              <a:rPr lang="pt-BR" dirty="0" smtClean="0"/>
              <a:t>()"&gt;&lt;/</a:t>
            </a:r>
            <a:r>
              <a:rPr lang="pt-BR" dirty="0" err="1" smtClean="0"/>
              <a:t>center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6914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trabalho prático refere-se a lista de exercícios</a:t>
            </a:r>
            <a:r>
              <a:rPr lang="pt-BR" baseline="0" dirty="0" smtClean="0"/>
              <a:t> 02 (Pasta: Lista </a:t>
            </a:r>
            <a:r>
              <a:rPr lang="pt-BR" baseline="0" smtClean="0"/>
              <a:t>de exercícios)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4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Demonstração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test() method searches a string for a specified value, and returns true or false, depending on the result.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4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26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0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21/10/2016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18" Type="http://schemas.openxmlformats.org/officeDocument/2006/relationships/diagramData" Target="../diagrams/data12.xml"/><Relationship Id="rId26" Type="http://schemas.openxmlformats.org/officeDocument/2006/relationships/diagramColors" Target="../diagrams/colors13.xml"/><Relationship Id="rId3" Type="http://schemas.openxmlformats.org/officeDocument/2006/relationships/diagramData" Target="../diagrams/data9.xml"/><Relationship Id="rId21" Type="http://schemas.openxmlformats.org/officeDocument/2006/relationships/diagramColors" Target="../diagrams/colors12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5" Type="http://schemas.openxmlformats.org/officeDocument/2006/relationships/diagramQuickStyle" Target="../diagrams/quickStyle13.xml"/><Relationship Id="rId2" Type="http://schemas.openxmlformats.org/officeDocument/2006/relationships/notesSlide" Target="../notesSlides/notesSlide38.xml"/><Relationship Id="rId16" Type="http://schemas.openxmlformats.org/officeDocument/2006/relationships/diagramColors" Target="../diagrams/colors11.xml"/><Relationship Id="rId20" Type="http://schemas.openxmlformats.org/officeDocument/2006/relationships/diagramQuickStyle" Target="../diagrams/quickStyle12.xml"/><Relationship Id="rId29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24" Type="http://schemas.openxmlformats.org/officeDocument/2006/relationships/diagramLayout" Target="../diagrams/layout13.xml"/><Relationship Id="rId32" Type="http://schemas.microsoft.com/office/2007/relationships/diagramDrawing" Target="../diagrams/drawing14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23" Type="http://schemas.openxmlformats.org/officeDocument/2006/relationships/diagramData" Target="../diagrams/data13.xml"/><Relationship Id="rId28" Type="http://schemas.openxmlformats.org/officeDocument/2006/relationships/diagramData" Target="../diagrams/data14.xml"/><Relationship Id="rId10" Type="http://schemas.openxmlformats.org/officeDocument/2006/relationships/diagramQuickStyle" Target="../diagrams/quickStyle10.xml"/><Relationship Id="rId19" Type="http://schemas.openxmlformats.org/officeDocument/2006/relationships/diagramLayout" Target="../diagrams/layout12.xml"/><Relationship Id="rId31" Type="http://schemas.openxmlformats.org/officeDocument/2006/relationships/diagramColors" Target="../diagrams/colors14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Relationship Id="rId22" Type="http://schemas.microsoft.com/office/2007/relationships/diagramDrawing" Target="../diagrams/drawing12.xml"/><Relationship Id="rId27" Type="http://schemas.microsoft.com/office/2007/relationships/diagramDrawing" Target="../diagrams/drawing13.xml"/><Relationship Id="rId30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pico.com/Expresso.ht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outubro de 16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^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3"/>
                </a:solidFill>
              </a:rPr>
              <a:t>/^\d\d-\d\d\d/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que </a:t>
            </a:r>
            <a:r>
              <a:rPr lang="pt-BR" sz="2400" b="1" dirty="0" smtClean="0">
                <a:solidFill>
                  <a:srgbClr val="FF0000"/>
                </a:solidFill>
              </a:rPr>
              <a:t>inicia</a:t>
            </a:r>
            <a:r>
              <a:rPr lang="pt-BR" sz="2400" dirty="0" smtClean="0"/>
              <a:t> com 5 dígitos em sequência (os dois primeiros números deverão ser separados dos demais pelo caracter “-”) </a:t>
            </a:r>
            <a:endParaRPr lang="pt-BR" sz="24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^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$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0070C0"/>
                </a:solidFill>
              </a:rPr>
              <a:t>/^\d\d-\d\d\</a:t>
            </a:r>
            <a:r>
              <a:rPr lang="pt-BR" sz="4000" b="1" dirty="0" err="1" smtClean="0">
                <a:solidFill>
                  <a:srgbClr val="0070C0"/>
                </a:solidFill>
              </a:rPr>
              <a:t>d$</a:t>
            </a:r>
            <a:r>
              <a:rPr lang="pt-BR" sz="4000" b="1" dirty="0" smtClean="0">
                <a:solidFill>
                  <a:srgbClr val="0070C0"/>
                </a:solidFill>
              </a:rPr>
              <a:t>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composta </a:t>
            </a:r>
            <a:r>
              <a:rPr lang="pt-BR" sz="2400" b="1" dirty="0" smtClean="0">
                <a:solidFill>
                  <a:srgbClr val="C00000"/>
                </a:solidFill>
              </a:rPr>
              <a:t>exatamente</a:t>
            </a:r>
            <a:r>
              <a:rPr lang="pt-BR" sz="2400" dirty="0" smtClean="0"/>
              <a:t> por 5 dígitos (os dois primeiros números deverão ser separados dos demais pelo caracter “-”) </a:t>
            </a:r>
            <a:endParaRPr lang="pt-BR" sz="24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$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\w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159200"/>
                </a:solidFill>
              </a:rPr>
              <a:t>/^\d\w\</a:t>
            </a:r>
            <a:r>
              <a:rPr lang="pt-BR" sz="4000" b="1" dirty="0" err="1" smtClean="0">
                <a:solidFill>
                  <a:srgbClr val="159200"/>
                </a:solidFill>
              </a:rPr>
              <a:t>w$</a:t>
            </a:r>
            <a:r>
              <a:rPr lang="pt-BR" sz="4000" b="1" dirty="0" smtClean="0">
                <a:solidFill>
                  <a:srgbClr val="159200"/>
                </a:solidFill>
              </a:rPr>
              <a:t>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composta </a:t>
            </a:r>
            <a:r>
              <a:rPr lang="pt-BR" sz="2400" b="1" dirty="0" smtClean="0">
                <a:solidFill>
                  <a:srgbClr val="C00000"/>
                </a:solidFill>
              </a:rPr>
              <a:t>exatamente</a:t>
            </a:r>
            <a:r>
              <a:rPr lang="pt-BR" sz="2400" dirty="0" smtClean="0"/>
              <a:t> por 3 caracteres alfanuméricos, sendo o primeiro composto por apenas um dígito e os demais por letra ou número.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OBS:Texto poderá ser maiúsculo ou minúsculo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\w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8245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Crie uma expressão regular capaz de validar o seguinte padrão: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3200" b="1" dirty="0" err="1" smtClean="0">
                <a:solidFill>
                  <a:schemeClr val="accent2">
                    <a:lumMod val="75000"/>
                  </a:schemeClr>
                </a:solidFill>
              </a:rPr>
              <a:t>MT-</a:t>
            </a:r>
            <a:r>
              <a:rPr lang="pt-BR" sz="3200" b="1" dirty="0" err="1" smtClean="0">
                <a:solidFill>
                  <a:srgbClr val="159200"/>
                </a:solidFill>
              </a:rPr>
              <a:t>xxxxx</a:t>
            </a:r>
            <a:endParaRPr lang="pt-BR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Onde </a:t>
            </a:r>
            <a:r>
              <a:rPr lang="pt-BR" sz="3200" b="1" dirty="0" smtClean="0">
                <a:solidFill>
                  <a:srgbClr val="159200"/>
                </a:solidFill>
              </a:rPr>
              <a:t>x</a:t>
            </a:r>
            <a:r>
              <a:rPr lang="pt-BR" sz="3200" dirty="0" smtClean="0"/>
              <a:t> deverá ser um número qualquer do intervalo [0,9]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</a:p>
          <a:p>
            <a:pPr algn="ctr"/>
            <a:endParaRPr lang="pt-B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Vamos dar uma paradinha?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Você se lembra do 2º parâmetro do construtor </a:t>
            </a:r>
            <a:r>
              <a:rPr lang="pt-BR" sz="1800" dirty="0" err="1" smtClean="0"/>
              <a:t>RegExp</a:t>
            </a:r>
            <a:r>
              <a:rPr lang="pt-BR" sz="1800" dirty="0" smtClean="0"/>
              <a:t>? </a:t>
            </a:r>
            <a:r>
              <a:rPr lang="pt-BR" sz="1800" b="1" dirty="0" smtClean="0">
                <a:solidFill>
                  <a:srgbClr val="FF0000"/>
                </a:solidFill>
              </a:rPr>
              <a:t>R: modificadores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043608" y="2348880"/>
            <a:ext cx="7200800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=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RegExp</a:t>
            </a:r>
            <a:r>
              <a:rPr lang="pt-BR" dirty="0" smtClean="0"/>
              <a:t>(padrão,modificadores);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ou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=/padrão/modificadores;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06" y="4293096"/>
            <a:ext cx="802854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2780928"/>
            <a:ext cx="7848872" cy="360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 smtClean="0"/>
          </a:p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Crie uma expressão regular capaz de validar o seguinte padrão:</a:t>
            </a:r>
          </a:p>
          <a:p>
            <a:pPr algn="ctr"/>
            <a:endParaRPr lang="pt-BR" sz="2000" dirty="0" smtClean="0"/>
          </a:p>
          <a:p>
            <a:pPr algn="ctr"/>
            <a:r>
              <a:rPr lang="pt-BR" sz="2000" b="1" dirty="0" err="1" smtClean="0">
                <a:solidFill>
                  <a:schemeClr val="accent2">
                    <a:lumMod val="75000"/>
                  </a:schemeClr>
                </a:solidFill>
              </a:rPr>
              <a:t>MT-</a:t>
            </a:r>
            <a:r>
              <a:rPr lang="pt-BR" sz="2000" b="1" dirty="0" err="1" smtClean="0">
                <a:solidFill>
                  <a:srgbClr val="159200"/>
                </a:solidFill>
              </a:rPr>
              <a:t>xxxxx</a:t>
            </a:r>
            <a:endParaRPr lang="pt-BR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Onde </a:t>
            </a:r>
            <a:r>
              <a:rPr lang="pt-BR" sz="2000" b="1" dirty="0" smtClean="0">
                <a:solidFill>
                  <a:srgbClr val="159200"/>
                </a:solidFill>
              </a:rPr>
              <a:t>x</a:t>
            </a:r>
            <a:r>
              <a:rPr lang="pt-BR" sz="2000" dirty="0" smtClean="0"/>
              <a:t> deverá ser um número qualquer do intervalo [0,9]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</a:p>
          <a:p>
            <a:pPr algn="ctr"/>
            <a:endParaRPr lang="pt-BR" sz="32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1412776"/>
            <a:ext cx="7848872" cy="10801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 smtClean="0"/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Refaça o exercício abaixo, de tal forma a permitir que o texto </a:t>
            </a:r>
            <a:r>
              <a:rPr lang="pt-BR" b="1" dirty="0" smtClean="0">
                <a:solidFill>
                  <a:srgbClr val="C00000"/>
                </a:solidFill>
              </a:rPr>
              <a:t>MT</a:t>
            </a:r>
            <a:r>
              <a:rPr lang="pt-BR" dirty="0" smtClean="0">
                <a:solidFill>
                  <a:schemeClr val="tx1"/>
                </a:solidFill>
              </a:rPr>
              <a:t> também possa ser inserido com letras minúsculas</a:t>
            </a:r>
          </a:p>
          <a:p>
            <a:pPr algn="ctr"/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02 (Solução)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691680" y="1340768"/>
            <a:ext cx="5832648" cy="4536504"/>
            <a:chOff x="9684568" y="1196752"/>
            <a:chExt cx="5832648" cy="4536504"/>
          </a:xfrm>
        </p:grpSpPr>
        <p:sp>
          <p:nvSpPr>
            <p:cNvPr id="8" name="Estrela de 10 Pontos 7"/>
            <p:cNvSpPr/>
            <p:nvPr/>
          </p:nvSpPr>
          <p:spPr>
            <a:xfrm>
              <a:off x="9684568" y="1196752"/>
              <a:ext cx="5832648" cy="4536504"/>
            </a:xfrm>
            <a:prstGeom prst="star10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/>
                <a:t>Solução:</a:t>
              </a:r>
            </a:p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var </a:t>
              </a:r>
              <a:r>
                <a:rPr lang="pt-BR" dirty="0" err="1" smtClean="0"/>
                <a:t>padrao</a:t>
              </a:r>
              <a:r>
                <a:rPr lang="pt-BR" dirty="0" smtClean="0"/>
                <a:t> = /</a:t>
              </a:r>
              <a:r>
                <a:rPr lang="pt-BR" dirty="0" err="1" smtClean="0"/>
                <a:t>^MT</a:t>
              </a:r>
              <a:r>
                <a:rPr lang="pt-BR" dirty="0" smtClean="0"/>
                <a:t>-\d\d\d\d\</a:t>
              </a:r>
              <a:r>
                <a:rPr lang="pt-BR" dirty="0" err="1" smtClean="0"/>
                <a:t>d$</a:t>
              </a:r>
              <a:r>
                <a:rPr lang="pt-BR" dirty="0" smtClean="0"/>
                <a:t>/i;</a:t>
              </a:r>
            </a:p>
            <a:p>
              <a:pPr algn="ctr"/>
              <a:endParaRPr lang="pt-BR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>
              <a:off x="14550669" y="2739363"/>
              <a:ext cx="360040" cy="7920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50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89393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Métodos da classe String que fazem uso de expressões regulares: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match()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r</a:t>
            </a:r>
            <a:r>
              <a:rPr lang="pt-BR" sz="2000" dirty="0" smtClean="0"/>
              <a:t>eplace()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search()</a:t>
            </a:r>
            <a:endParaRPr lang="pt-B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Classe 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8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MT-</a:t>
            </a:r>
            <a:r>
              <a:rPr lang="pt-BR" sz="2800" b="1" dirty="0" err="1" smtClean="0">
                <a:solidFill>
                  <a:srgbClr val="159200"/>
                </a:solidFill>
              </a:rPr>
              <a:t>xxxxx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-IFTM</a:t>
            </a:r>
            <a:endParaRPr lang="pt-BR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pt-BR" sz="2800" dirty="0" smtClean="0"/>
          </a:p>
          <a:p>
            <a:pPr algn="ctr"/>
            <a:r>
              <a:rPr lang="pt-BR" sz="2400" dirty="0" smtClean="0"/>
              <a:t>Onde </a:t>
            </a:r>
            <a:r>
              <a:rPr lang="pt-BR" sz="2400" b="1" dirty="0" smtClean="0">
                <a:solidFill>
                  <a:srgbClr val="159200"/>
                </a:solidFill>
              </a:rPr>
              <a:t>x</a:t>
            </a:r>
            <a:r>
              <a:rPr lang="pt-BR" sz="2400" dirty="0" smtClean="0"/>
              <a:t> deverá ser dígito e os textos poderão ser tanto maiúsculos quanto minúsculos.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2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</a:p>
          <a:p>
            <a:pPr algn="ctr"/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03 (Solução)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trela de 10 Pontos 5"/>
          <p:cNvSpPr/>
          <p:nvPr/>
        </p:nvSpPr>
        <p:spPr>
          <a:xfrm>
            <a:off x="1259632" y="1484784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Solução:</a:t>
            </a:r>
          </a:p>
          <a:p>
            <a:pPr algn="ctr"/>
            <a:endParaRPr lang="pt-BR" dirty="0" smtClean="0"/>
          </a:p>
          <a:p>
            <a:pPr marL="228600" indent="-228600">
              <a:buNone/>
            </a:pPr>
            <a:r>
              <a:rPr lang="pt-BR" b="1" dirty="0" smtClean="0">
                <a:solidFill>
                  <a:srgbClr val="C00000"/>
                </a:solidFill>
              </a:rPr>
              <a:t>var </a:t>
            </a:r>
            <a:r>
              <a:rPr lang="pt-BR" b="1" dirty="0" err="1" smtClean="0">
                <a:solidFill>
                  <a:srgbClr val="C00000"/>
                </a:solidFill>
              </a:rPr>
              <a:t>padrao</a:t>
            </a:r>
            <a:r>
              <a:rPr lang="pt-BR" b="1" dirty="0" smtClean="0">
                <a:solidFill>
                  <a:srgbClr val="C00000"/>
                </a:solidFill>
              </a:rPr>
              <a:t> = /</a:t>
            </a:r>
            <a:r>
              <a:rPr lang="pt-BR" b="1" dirty="0" err="1" smtClean="0">
                <a:solidFill>
                  <a:srgbClr val="C00000"/>
                </a:solidFill>
              </a:rPr>
              <a:t>^MT</a:t>
            </a:r>
            <a:r>
              <a:rPr lang="pt-BR" b="1" dirty="0" smtClean="0">
                <a:solidFill>
                  <a:srgbClr val="C00000"/>
                </a:solidFill>
              </a:rPr>
              <a:t>-\d\d\d\d\</a:t>
            </a:r>
            <a:r>
              <a:rPr lang="pt-BR" b="1" dirty="0" err="1" smtClean="0">
                <a:solidFill>
                  <a:srgbClr val="C00000"/>
                </a:solidFill>
              </a:rPr>
              <a:t>d-IFTM</a:t>
            </a:r>
            <a:r>
              <a:rPr lang="pt-BR" b="1" dirty="0" smtClean="0">
                <a:solidFill>
                  <a:srgbClr val="C00000"/>
                </a:solidFill>
              </a:rPr>
              <a:t>$/i;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52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Expressões Regulares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MT-</a:t>
            </a:r>
            <a:r>
              <a:rPr lang="pt-BR" sz="2800" b="1" dirty="0" smtClean="0">
                <a:solidFill>
                  <a:srgbClr val="159200"/>
                </a:solidFill>
              </a:rPr>
              <a:t>xx.</a:t>
            </a:r>
            <a:r>
              <a:rPr lang="pt-BR" sz="2800" b="1" dirty="0" err="1" smtClean="0">
                <a:solidFill>
                  <a:srgbClr val="159200"/>
                </a:solidFill>
              </a:rPr>
              <a:t>xxx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-IFTM</a:t>
            </a:r>
            <a:endParaRPr lang="pt-BR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pt-BR" sz="2800" dirty="0" smtClean="0"/>
          </a:p>
          <a:p>
            <a:pPr algn="ctr"/>
            <a:r>
              <a:rPr lang="pt-BR" dirty="0" smtClean="0"/>
              <a:t>Onde </a:t>
            </a:r>
            <a:r>
              <a:rPr lang="pt-BR" b="1" dirty="0" smtClean="0">
                <a:solidFill>
                  <a:srgbClr val="159200"/>
                </a:solidFill>
              </a:rPr>
              <a:t>x</a:t>
            </a:r>
            <a:r>
              <a:rPr lang="pt-BR" dirty="0" smtClean="0"/>
              <a:t> deverá ser dígito e os textos poderão ser tanto maiúsculos quanto minúsculos. </a:t>
            </a:r>
            <a:r>
              <a:rPr lang="pt-BR" dirty="0" smtClean="0">
                <a:solidFill>
                  <a:srgbClr val="FF0000"/>
                </a:solidFill>
              </a:rPr>
              <a:t>A diferença do exercício anterior está na inserção do ponto após os dois primeiros dígitos.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2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</a:p>
          <a:p>
            <a:pPr algn="ctr"/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04 (Solução)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trela de 10 Pontos 3"/>
          <p:cNvSpPr/>
          <p:nvPr/>
        </p:nvSpPr>
        <p:spPr>
          <a:xfrm>
            <a:off x="1331640" y="1484784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Solução:</a:t>
            </a:r>
          </a:p>
          <a:p>
            <a:pPr algn="ctr"/>
            <a:endParaRPr lang="pt-BR" dirty="0" smtClean="0"/>
          </a:p>
          <a:p>
            <a:pPr marL="228600" indent="-228600">
              <a:buNone/>
            </a:pPr>
            <a:r>
              <a:rPr lang="pt-BR" sz="1600" b="1" dirty="0" smtClean="0">
                <a:solidFill>
                  <a:srgbClr val="C00000"/>
                </a:solidFill>
              </a:rPr>
              <a:t>var </a:t>
            </a:r>
            <a:r>
              <a:rPr lang="pt-BR" sz="1600" b="1" dirty="0" err="1" smtClean="0">
                <a:solidFill>
                  <a:srgbClr val="C00000"/>
                </a:solidFill>
              </a:rPr>
              <a:t>padrao</a:t>
            </a:r>
            <a:r>
              <a:rPr lang="pt-BR" sz="1600" b="1" dirty="0" smtClean="0">
                <a:solidFill>
                  <a:srgbClr val="C00000"/>
                </a:solidFill>
              </a:rPr>
              <a:t> = /</a:t>
            </a:r>
            <a:r>
              <a:rPr lang="pt-BR" sz="1600" b="1" dirty="0" err="1" smtClean="0">
                <a:solidFill>
                  <a:srgbClr val="C00000"/>
                </a:solidFill>
              </a:rPr>
              <a:t>^MT</a:t>
            </a:r>
            <a:r>
              <a:rPr lang="pt-BR" sz="1600" b="1" dirty="0" smtClean="0">
                <a:solidFill>
                  <a:srgbClr val="C00000"/>
                </a:solidFill>
              </a:rPr>
              <a:t>-\d\d\.\d\d\</a:t>
            </a:r>
            <a:r>
              <a:rPr lang="pt-BR" sz="1600" b="1" dirty="0" err="1" smtClean="0">
                <a:solidFill>
                  <a:srgbClr val="C00000"/>
                </a:solidFill>
              </a:rPr>
              <a:t>d-IFTM</a:t>
            </a:r>
            <a:r>
              <a:rPr lang="pt-BR" sz="1600" b="1" dirty="0" smtClean="0">
                <a:solidFill>
                  <a:srgbClr val="C00000"/>
                </a:solidFill>
              </a:rPr>
              <a:t>$/i;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3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Utilizado frequentemente em JavaScript para validação de dados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i="1" dirty="0" smtClean="0"/>
              <a:t>Regular </a:t>
            </a:r>
            <a:r>
              <a:rPr lang="pt-BR" i="1" dirty="0" err="1" smtClean="0"/>
              <a:t>Expression</a:t>
            </a:r>
            <a:endParaRPr lang="pt-BR" i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3528" y="2132856"/>
            <a:ext cx="8424936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var  texto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chemeClr val="accent2"/>
                </a:solidFill>
              </a:rPr>
              <a:t>RegExp</a:t>
            </a:r>
            <a:r>
              <a:rPr lang="pt-BR" dirty="0" smtClean="0"/>
              <a:t>(“carro");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if</a:t>
            </a:r>
            <a:r>
              <a:rPr lang="pt-BR" dirty="0" smtClean="0"/>
              <a:t> (!texto.</a:t>
            </a:r>
            <a:r>
              <a:rPr lang="pt-BR" b="1" dirty="0" err="1" smtClean="0">
                <a:solidFill>
                  <a:schemeClr val="accent2"/>
                </a:solidFill>
              </a:rPr>
              <a:t>test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(id).</a:t>
            </a:r>
            <a:r>
              <a:rPr lang="pt-BR" dirty="0" err="1" smtClean="0"/>
              <a:t>value</a:t>
            </a:r>
            <a:r>
              <a:rPr lang="pt-BR" dirty="0" smtClean="0"/>
              <a:t>)) </a:t>
            </a:r>
            <a:r>
              <a:rPr lang="pt-BR" dirty="0" err="1" smtClean="0"/>
              <a:t>alert</a:t>
            </a:r>
            <a:r>
              <a:rPr lang="pt-BR" dirty="0" smtClean="0"/>
              <a:t>("Falhou");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else</a:t>
            </a:r>
            <a:r>
              <a:rPr lang="pt-BR" dirty="0" smtClean="0"/>
              <a:t>  </a:t>
            </a:r>
            <a:r>
              <a:rPr lang="pt-BR" dirty="0" err="1" smtClean="0"/>
              <a:t>alert</a:t>
            </a:r>
            <a:r>
              <a:rPr lang="pt-BR" dirty="0" smtClean="0"/>
              <a:t>("Ok");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536" y="4653136"/>
            <a:ext cx="8424936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var  texto = /carro/;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if</a:t>
            </a:r>
            <a:r>
              <a:rPr lang="pt-BR" dirty="0" smtClean="0"/>
              <a:t> (!texto.</a:t>
            </a:r>
            <a:r>
              <a:rPr lang="pt-BR" b="1" dirty="0" err="1" smtClean="0">
                <a:solidFill>
                  <a:schemeClr val="accent2"/>
                </a:solidFill>
              </a:rPr>
              <a:t>test</a:t>
            </a:r>
            <a:r>
              <a:rPr lang="pt-BR" dirty="0" smtClean="0"/>
              <a:t>(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(id).</a:t>
            </a:r>
            <a:r>
              <a:rPr lang="pt-BR" dirty="0" err="1" smtClean="0"/>
              <a:t>value</a:t>
            </a:r>
            <a:r>
              <a:rPr lang="pt-BR" dirty="0" smtClean="0"/>
              <a:t>)) </a:t>
            </a:r>
            <a:r>
              <a:rPr lang="pt-BR" dirty="0" err="1" smtClean="0"/>
              <a:t>alert</a:t>
            </a:r>
            <a:r>
              <a:rPr lang="pt-BR" dirty="0" smtClean="0"/>
              <a:t>("Falhou");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else</a:t>
            </a:r>
            <a:r>
              <a:rPr lang="pt-BR" dirty="0" smtClean="0"/>
              <a:t>  </a:t>
            </a:r>
            <a:r>
              <a:rPr lang="pt-BR" dirty="0" err="1" smtClean="0"/>
              <a:t>alert</a:t>
            </a:r>
            <a:r>
              <a:rPr lang="pt-BR" dirty="0" smtClean="0"/>
              <a:t>("Ok");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11960" y="422108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ou</a:t>
            </a:r>
            <a:endParaRPr lang="pt-B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err="1" smtClean="0">
                <a:solidFill>
                  <a:srgbClr val="159200"/>
                </a:solidFill>
              </a:rPr>
              <a:t>xx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yy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-y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Onde </a:t>
            </a:r>
            <a:r>
              <a:rPr lang="pt-BR" sz="2800" b="1" dirty="0" smtClean="0">
                <a:solidFill>
                  <a:srgbClr val="159200"/>
                </a:solidFill>
              </a:rPr>
              <a:t>x</a:t>
            </a:r>
            <a:r>
              <a:rPr lang="pt-BR" sz="2800" dirty="0" smtClean="0"/>
              <a:t> poderá ser qualquer caracter alfanumérico (letras ou números) e 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2800" dirty="0" smtClean="0"/>
              <a:t> apenas números. 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\s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3">
                    <a:lumMod val="75000"/>
                  </a:schemeClr>
                </a:solidFill>
              </a:rPr>
              <a:t>/^\d\d</a:t>
            </a:r>
            <a:r>
              <a:rPr lang="pt-BR" sz="4000" b="1" dirty="0" smtClean="0">
                <a:solidFill>
                  <a:srgbClr val="FF0000"/>
                </a:solidFill>
              </a:rPr>
              <a:t>\s</a:t>
            </a:r>
            <a:r>
              <a:rPr lang="pt-BR" sz="4000" b="1" dirty="0" smtClean="0">
                <a:solidFill>
                  <a:schemeClr val="accent3">
                    <a:lumMod val="75000"/>
                  </a:schemeClr>
                </a:solidFill>
              </a:rPr>
              <a:t>\d\d\</a:t>
            </a:r>
            <a:r>
              <a:rPr lang="pt-BR" sz="4000" b="1" dirty="0" err="1" smtClean="0">
                <a:solidFill>
                  <a:schemeClr val="accent3">
                    <a:lumMod val="75000"/>
                  </a:schemeClr>
                </a:solidFill>
              </a:rPr>
              <a:t>d$</a:t>
            </a:r>
            <a:r>
              <a:rPr lang="pt-BR" sz="4000" b="1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contendo </a:t>
            </a:r>
            <a:r>
              <a:rPr lang="pt-BR" sz="2400" b="1" dirty="0" smtClean="0">
                <a:solidFill>
                  <a:srgbClr val="C00000"/>
                </a:solidFill>
              </a:rPr>
              <a:t>exatamente</a:t>
            </a:r>
            <a:r>
              <a:rPr lang="pt-BR" sz="2400" dirty="0" smtClean="0"/>
              <a:t> 5 dígitos em sequência (os dois primeiros números deverão ser separados dos demais por apenas um espaço) </a:t>
            </a:r>
            <a:endParaRPr lang="pt-BR" sz="24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\s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7030A0"/>
                </a:solidFill>
              </a:rPr>
              <a:t>/^\d\d.\d\d\</a:t>
            </a:r>
            <a:r>
              <a:rPr lang="pt-BR" sz="4000" b="1" dirty="0" err="1" smtClean="0">
                <a:solidFill>
                  <a:srgbClr val="7030A0"/>
                </a:solidFill>
              </a:rPr>
              <a:t>d$</a:t>
            </a:r>
            <a:r>
              <a:rPr lang="pt-BR" sz="4000" b="1" dirty="0" smtClean="0">
                <a:solidFill>
                  <a:srgbClr val="7030A0"/>
                </a:solidFill>
              </a:rPr>
              <a:t>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contendo </a:t>
            </a:r>
            <a:r>
              <a:rPr lang="pt-BR" sz="2400" b="1" dirty="0" smtClean="0">
                <a:solidFill>
                  <a:srgbClr val="C00000"/>
                </a:solidFill>
              </a:rPr>
              <a:t>exatamente</a:t>
            </a:r>
            <a:r>
              <a:rPr lang="pt-BR" sz="2400" dirty="0" smtClean="0"/>
              <a:t> 5 dígitos em sequência (os dois primeiros números deverão ser separados dos demais por qualquer caracter, exceto uma nova linha) </a:t>
            </a:r>
            <a:endParaRPr lang="pt-BR" sz="24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.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11521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Crie uma expressão regular para cada uma das situações abaixo:</a:t>
            </a:r>
            <a:endParaRPr lang="pt-BR" sz="2400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76005864"/>
              </p:ext>
            </p:extLst>
          </p:nvPr>
        </p:nvGraphicFramePr>
        <p:xfrm>
          <a:off x="1043608" y="2204864"/>
          <a:ext cx="712879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6023238" y="5949280"/>
            <a:ext cx="294125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Soluções no slide seguinte </a:t>
            </a:r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06 </a:t>
            </a:r>
            <a:r>
              <a:rPr lang="pt-BR" sz="2800" dirty="0" smtClean="0">
                <a:solidFill>
                  <a:srgbClr val="FF0000"/>
                </a:solidFill>
              </a:rPr>
              <a:t>(Gabarito)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11521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Soluções do slide anterior (expressão regular):</a:t>
            </a:r>
            <a:endParaRPr lang="pt-BR" sz="2400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56938209"/>
              </p:ext>
            </p:extLst>
          </p:nvPr>
        </p:nvGraphicFramePr>
        <p:xfrm>
          <a:off x="1043608" y="2204864"/>
          <a:ext cx="712879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6023238" y="5949280"/>
            <a:ext cx="294125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Soluções no slide seguinte </a:t>
            </a:r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Outros Metacaracteres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54" y="1412776"/>
            <a:ext cx="79208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Brackets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809489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i="1" dirty="0" smtClean="0"/>
              <a:t>Regular </a:t>
            </a:r>
            <a:r>
              <a:rPr lang="pt-BR" i="1" dirty="0" err="1" smtClean="0"/>
              <a:t>Expression</a:t>
            </a:r>
            <a:endParaRPr lang="pt-BR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3708" y="3414010"/>
            <a:ext cx="3071834" cy="334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o explicativo em forma de nuvem 8"/>
          <p:cNvSpPr/>
          <p:nvPr/>
        </p:nvSpPr>
        <p:spPr>
          <a:xfrm flipH="1">
            <a:off x="35496" y="1214422"/>
            <a:ext cx="6264696" cy="3286148"/>
          </a:xfrm>
          <a:prstGeom prst="cloudCallout">
            <a:avLst>
              <a:gd name="adj1" fmla="val -49796"/>
              <a:gd name="adj2" fmla="val 304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 você faria para validar um campo cujo formato esperado fosse</a:t>
            </a:r>
          </a:p>
          <a:p>
            <a:pPr algn="ctr">
              <a:lnSpc>
                <a:spcPct val="150000"/>
              </a:lnSpc>
            </a:pPr>
            <a:endParaRPr lang="pt-BR" sz="17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IFTM-1234-TSPI:9Z</a:t>
            </a:r>
            <a:endParaRPr lang="pt-BR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51520" y="3861048"/>
            <a:ext cx="8506430" cy="280831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Observações</a:t>
            </a:r>
            <a:r>
              <a:rPr lang="pt-BR" sz="20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IFTM (letras maiúsculas ou minúsculas)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Traço + de 4 até 6 números + traço + sigla (3 cursos)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Dois pontos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Um número + uma letra (</a:t>
            </a:r>
            <a:r>
              <a:rPr lang="pt-BR" sz="2000" dirty="0" smtClean="0"/>
              <a:t>maiúscula)</a:t>
            </a:r>
            <a:endParaRPr lang="pt-BR" sz="20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9144262" y="1998498"/>
            <a:ext cx="8424936" cy="3672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/>
              <a:t>Solução</a:t>
            </a:r>
          </a:p>
          <a:p>
            <a:pPr algn="ctr"/>
            <a:endParaRPr lang="pt-BR" sz="4800" b="1" dirty="0" smtClean="0"/>
          </a:p>
          <a:p>
            <a:pPr algn="ctr"/>
            <a:r>
              <a:rPr lang="pt-BR" sz="2800" dirty="0" smtClean="0"/>
              <a:t>/^IFTM-</a:t>
            </a:r>
            <a:r>
              <a:rPr lang="pt-BR" sz="2800" dirty="0"/>
              <a:t>\</a:t>
            </a:r>
            <a:r>
              <a:rPr lang="pt-BR" sz="2800" dirty="0" smtClean="0"/>
              <a:t>d{4,6}-(</a:t>
            </a:r>
            <a:r>
              <a:rPr lang="pt-BR" sz="2800" dirty="0"/>
              <a:t>TSPI|LCO|LOG):\</a:t>
            </a:r>
            <a:r>
              <a:rPr lang="pt-BR" sz="2800" dirty="0" smtClean="0"/>
              <a:t>d[</a:t>
            </a:r>
            <a:r>
              <a:rPr lang="pt-BR" sz="2800" dirty="0" err="1" smtClean="0"/>
              <a:t>a-z</a:t>
            </a:r>
            <a:r>
              <a:rPr lang="pt-BR" sz="2800" dirty="0" smtClean="0"/>
              <a:t>]$/i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err="1" smtClean="0">
                <a:solidFill>
                  <a:srgbClr val="159200"/>
                </a:solidFill>
              </a:rPr>
              <a:t>xx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yy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pt-BR" sz="2800" b="1" dirty="0" smtClean="0">
                <a:solidFill>
                  <a:srgbClr val="0070C0"/>
                </a:solidFill>
              </a:rPr>
              <a:t>z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Onde </a:t>
            </a:r>
            <a:r>
              <a:rPr lang="pt-BR" sz="2800" b="1" dirty="0" smtClean="0">
                <a:solidFill>
                  <a:srgbClr val="159200"/>
                </a:solidFill>
              </a:rPr>
              <a:t>x</a:t>
            </a:r>
            <a:r>
              <a:rPr lang="pt-BR" sz="2800" dirty="0" smtClean="0"/>
              <a:t> poderá ser qualquer caracter alfanumérico (letras ou números), 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2800" dirty="0" smtClean="0"/>
              <a:t> deverá conter apenas dígitos e </a:t>
            </a:r>
            <a:r>
              <a:rPr lang="pt-BR" sz="2800" b="1" dirty="0" smtClean="0">
                <a:solidFill>
                  <a:srgbClr val="0070C0"/>
                </a:solidFill>
              </a:rPr>
              <a:t>z</a:t>
            </a:r>
            <a:r>
              <a:rPr lang="pt-BR" sz="2800" dirty="0" smtClean="0"/>
              <a:t> apenas letras.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07 (Solução)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trela de 10 Pontos 3"/>
          <p:cNvSpPr/>
          <p:nvPr/>
        </p:nvSpPr>
        <p:spPr>
          <a:xfrm>
            <a:off x="1115616" y="1556792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Solução:</a:t>
            </a:r>
          </a:p>
          <a:p>
            <a:pPr algn="ctr"/>
            <a:endParaRPr lang="pt-BR" sz="2400" dirty="0" smtClean="0"/>
          </a:p>
          <a:p>
            <a:pPr marL="228600" indent="-228600" algn="ctr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var </a:t>
            </a:r>
            <a:r>
              <a:rPr lang="pt-BR" sz="2000" b="1" dirty="0" err="1" smtClean="0">
                <a:solidFill>
                  <a:srgbClr val="C00000"/>
                </a:solidFill>
              </a:rPr>
              <a:t>padrao</a:t>
            </a:r>
            <a:r>
              <a:rPr lang="pt-BR" sz="2000" b="1" dirty="0" smtClean="0">
                <a:solidFill>
                  <a:srgbClr val="C00000"/>
                </a:solidFill>
              </a:rPr>
              <a:t> = /^\w\w\d\d-[a-z]$/;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7500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08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err="1" smtClean="0">
                <a:solidFill>
                  <a:srgbClr val="159200"/>
                </a:solidFill>
              </a:rPr>
              <a:t>xx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</a:rPr>
              <a:t>yy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pt-BR" sz="2800" b="1" dirty="0" smtClean="0">
                <a:solidFill>
                  <a:srgbClr val="0070C0"/>
                </a:solidFill>
              </a:rPr>
              <a:t>z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Onde </a:t>
            </a:r>
            <a:r>
              <a:rPr lang="pt-BR" sz="2800" b="1" dirty="0" smtClean="0">
                <a:solidFill>
                  <a:srgbClr val="159200"/>
                </a:solidFill>
              </a:rPr>
              <a:t>x</a:t>
            </a:r>
            <a:r>
              <a:rPr lang="pt-BR" sz="2800" dirty="0" smtClean="0"/>
              <a:t> poderá ser qualquer caracter alfanumérico (letras ou números), </a:t>
            </a: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2800" dirty="0" smtClean="0"/>
              <a:t> deverá conter apenas dígitos e </a:t>
            </a:r>
            <a:r>
              <a:rPr lang="pt-BR" sz="2800" b="1" dirty="0" smtClean="0">
                <a:solidFill>
                  <a:srgbClr val="0070C0"/>
                </a:solidFill>
              </a:rPr>
              <a:t>z</a:t>
            </a:r>
            <a:r>
              <a:rPr lang="pt-BR" sz="2800" dirty="0" smtClean="0"/>
              <a:t> apenas uma letra (“a” ou “b”)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08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trela de 10 Pontos 3"/>
          <p:cNvSpPr/>
          <p:nvPr/>
        </p:nvSpPr>
        <p:spPr>
          <a:xfrm>
            <a:off x="1115616" y="1412776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Solução:</a:t>
            </a:r>
          </a:p>
          <a:p>
            <a:pPr algn="ctr"/>
            <a:endParaRPr lang="pt-BR" sz="2400" dirty="0" smtClean="0"/>
          </a:p>
          <a:p>
            <a:pPr marL="228600" indent="-228600" algn="ctr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var </a:t>
            </a:r>
            <a:r>
              <a:rPr lang="pt-BR" sz="2000" b="1" dirty="0" err="1" smtClean="0">
                <a:solidFill>
                  <a:srgbClr val="C00000"/>
                </a:solidFill>
              </a:rPr>
              <a:t>padrao</a:t>
            </a:r>
            <a:r>
              <a:rPr lang="pt-BR" sz="2000" b="1" dirty="0" smtClean="0">
                <a:solidFill>
                  <a:srgbClr val="C00000"/>
                </a:solidFill>
              </a:rPr>
              <a:t> = /^\w\w\d\d-[ab]$/;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24423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1628800"/>
            <a:ext cx="7848872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Crie uma expressão regular capaz de validar o seguinte padrão: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b="1" dirty="0" err="1" smtClean="0">
                <a:solidFill>
                  <a:srgbClr val="159200"/>
                </a:solidFill>
              </a:rPr>
              <a:t>xxxx</a:t>
            </a:r>
            <a:r>
              <a:rPr lang="pt-BR" sz="2800" b="1" dirty="0" smtClean="0">
                <a:solidFill>
                  <a:srgbClr val="159200"/>
                </a:solidFill>
              </a:rPr>
              <a:t>-</a:t>
            </a:r>
            <a:r>
              <a:rPr lang="pt-BR" sz="2800" b="1" dirty="0" smtClean="0">
                <a:solidFill>
                  <a:srgbClr val="C00000"/>
                </a:solidFill>
              </a:rPr>
              <a:t>y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000" dirty="0" smtClean="0"/>
              <a:t>Onde </a:t>
            </a:r>
            <a:r>
              <a:rPr lang="pt-BR" sz="2000" b="1" dirty="0" smtClean="0">
                <a:solidFill>
                  <a:srgbClr val="159200"/>
                </a:solidFill>
              </a:rPr>
              <a:t>x</a:t>
            </a:r>
            <a:r>
              <a:rPr lang="pt-BR" sz="2000" dirty="0" smtClean="0"/>
              <a:t> deverá ser dígito e </a:t>
            </a:r>
            <a:r>
              <a:rPr lang="pt-BR" sz="2000" b="1" dirty="0" smtClean="0">
                <a:solidFill>
                  <a:srgbClr val="C00000"/>
                </a:solidFill>
              </a:rPr>
              <a:t>y</a:t>
            </a:r>
            <a:r>
              <a:rPr lang="pt-BR" sz="2000" dirty="0" smtClean="0"/>
              <a:t> uma das seguintes informações: </a:t>
            </a:r>
            <a:r>
              <a:rPr lang="pt-BR" sz="2000" b="1" dirty="0" err="1" smtClean="0">
                <a:solidFill>
                  <a:srgbClr val="C00000"/>
                </a:solidFill>
              </a:rPr>
              <a:t>iftm</a:t>
            </a:r>
            <a:r>
              <a:rPr lang="pt-BR" sz="2000" dirty="0" smtClean="0"/>
              <a:t> ou </a:t>
            </a:r>
            <a:r>
              <a:rPr lang="pt-BR" sz="2000" b="1" dirty="0" smtClean="0">
                <a:solidFill>
                  <a:srgbClr val="C00000"/>
                </a:solidFill>
              </a:rPr>
              <a:t>instituto</a:t>
            </a:r>
            <a:r>
              <a:rPr lang="pt-BR" sz="2000" dirty="0" smtClean="0"/>
              <a:t>. Lembrando: Estes textos poderão ser maiúsculos ou minúsculos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OBS: Não serão permitidas outras informações neste padrão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09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trela de 10 Pontos 3"/>
          <p:cNvSpPr/>
          <p:nvPr/>
        </p:nvSpPr>
        <p:spPr>
          <a:xfrm>
            <a:off x="1259632" y="1340768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Solução:</a:t>
            </a:r>
          </a:p>
          <a:p>
            <a:pPr algn="ctr"/>
            <a:endParaRPr lang="pt-BR" dirty="0" smtClean="0"/>
          </a:p>
          <a:p>
            <a:pPr marL="228600" indent="-228600" algn="ctr">
              <a:buNone/>
            </a:pPr>
            <a:r>
              <a:rPr lang="pt-BR" sz="1700" b="1" dirty="0" smtClean="0">
                <a:solidFill>
                  <a:srgbClr val="C00000"/>
                </a:solidFill>
              </a:rPr>
              <a:t>var </a:t>
            </a:r>
            <a:r>
              <a:rPr lang="pt-BR" sz="1700" b="1" dirty="0" err="1" smtClean="0">
                <a:solidFill>
                  <a:srgbClr val="C00000"/>
                </a:solidFill>
              </a:rPr>
              <a:t>padrao</a:t>
            </a:r>
            <a:r>
              <a:rPr lang="pt-BR" sz="1700" b="1" dirty="0" smtClean="0">
                <a:solidFill>
                  <a:srgbClr val="C00000"/>
                </a:solidFill>
              </a:rPr>
              <a:t> = /^\d\d\d\d-(</a:t>
            </a:r>
            <a:r>
              <a:rPr lang="pt-BR" sz="1700" b="1" dirty="0" err="1" smtClean="0">
                <a:solidFill>
                  <a:srgbClr val="C00000"/>
                </a:solidFill>
              </a:rPr>
              <a:t>iftm|instituto</a:t>
            </a:r>
            <a:r>
              <a:rPr lang="pt-BR" sz="1700" b="1" dirty="0" smtClean="0">
                <a:solidFill>
                  <a:srgbClr val="C00000"/>
                </a:solidFill>
              </a:rPr>
              <a:t>)$/i;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72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176464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b="1" dirty="0" smtClean="0"/>
              <a:t>Qual o objetivo da expressão regular abaixo?</a:t>
            </a:r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r>
              <a:rPr lang="pt-BR" sz="1800" b="1" dirty="0" smtClean="0">
                <a:solidFill>
                  <a:srgbClr val="C00000"/>
                </a:solidFill>
              </a:rPr>
              <a:t>R</a:t>
            </a:r>
            <a:r>
              <a:rPr lang="pt-BR" sz="1800" dirty="0" smtClean="0"/>
              <a:t>: Validar padrões contendo apenas uma única letra (a, b, c, d, g, h, i ou j). A letra poderá ser maiúscula ou minúscula.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2348880"/>
            <a:ext cx="7848872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159200"/>
                </a:solidFill>
              </a:rPr>
              <a:t>/^([a-d]|[g-j])$/i</a:t>
            </a:r>
            <a:endParaRPr lang="pt-BR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Quantificadores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88560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176464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b="1" dirty="0" smtClean="0"/>
              <a:t>Verificar se uma mensagem é um RETWEET</a:t>
            </a:r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algn="just">
              <a:lnSpc>
                <a:spcPct val="160000"/>
              </a:lnSpc>
            </a:pPr>
            <a:endParaRPr lang="pt-BR" sz="1800" dirty="0" smtClean="0"/>
          </a:p>
          <a:p>
            <a:pPr marL="109728" indent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2348880"/>
            <a:ext cx="7848872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159200"/>
                </a:solidFill>
              </a:rPr>
              <a:t>/^RT (?=@)/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82008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Quantificadores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790301" y="270892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/>
        </p:nvGraphicFramePr>
        <p:xfrm>
          <a:off x="4906332" y="2765152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a 8"/>
          <p:cNvGraphicFramePr/>
          <p:nvPr/>
        </p:nvGraphicFramePr>
        <p:xfrm>
          <a:off x="4908376" y="126876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a 9"/>
          <p:cNvGraphicFramePr/>
          <p:nvPr/>
        </p:nvGraphicFramePr>
        <p:xfrm>
          <a:off x="780256" y="126876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a 10"/>
          <p:cNvGraphicFramePr/>
          <p:nvPr/>
        </p:nvGraphicFramePr>
        <p:xfrm>
          <a:off x="731912" y="4349328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3" name="Diagrama 12"/>
          <p:cNvGraphicFramePr/>
          <p:nvPr/>
        </p:nvGraphicFramePr>
        <p:xfrm>
          <a:off x="4932040" y="4293096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i="1" dirty="0" smtClean="0"/>
              <a:t>Regular </a:t>
            </a:r>
            <a:r>
              <a:rPr lang="pt-BR" sz="1800" b="1" i="1" dirty="0" err="1" smtClean="0"/>
              <a:t>Expression</a:t>
            </a:r>
            <a:r>
              <a:rPr lang="pt-BR" sz="1800" b="1" dirty="0" smtClean="0"/>
              <a:t> </a:t>
            </a:r>
            <a:r>
              <a:rPr lang="pt-BR" sz="1800" dirty="0" smtClean="0"/>
              <a:t>é um padrão de texto que consiste de simples caracteres (da letra </a:t>
            </a:r>
            <a:r>
              <a:rPr lang="pt-BR" sz="1800" b="1" dirty="0" smtClean="0"/>
              <a:t>a</a:t>
            </a:r>
            <a:r>
              <a:rPr lang="pt-BR" sz="1800" dirty="0" smtClean="0"/>
              <a:t> até </a:t>
            </a:r>
            <a:r>
              <a:rPr lang="pt-BR" sz="1800" b="1" dirty="0" smtClean="0"/>
              <a:t>z</a:t>
            </a:r>
            <a:r>
              <a:rPr lang="pt-BR" sz="1800" dirty="0" smtClean="0"/>
              <a:t>, ou de </a:t>
            </a:r>
            <a:r>
              <a:rPr lang="pt-BR" sz="1800" b="1" dirty="0" smtClean="0"/>
              <a:t>1</a:t>
            </a:r>
            <a:r>
              <a:rPr lang="pt-BR" sz="1800" dirty="0" smtClean="0"/>
              <a:t> até </a:t>
            </a:r>
            <a:r>
              <a:rPr lang="pt-BR" sz="1800" b="1" dirty="0" smtClean="0"/>
              <a:t>9</a:t>
            </a:r>
            <a:r>
              <a:rPr lang="pt-BR" sz="1800" dirty="0" smtClean="0"/>
              <a:t>) e de uma combinação de caracteres simples e especiais. </a:t>
            </a:r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algn="just">
              <a:lnSpc>
                <a:spcPct val="160000"/>
              </a:lnSpc>
            </a:pPr>
            <a:r>
              <a:rPr lang="pt-BR" sz="1800" b="1" dirty="0" smtClean="0"/>
              <a:t>Definição</a:t>
            </a:r>
            <a:r>
              <a:rPr lang="pt-BR" sz="1800" dirty="0" smtClean="0"/>
              <a:t>: padrões definidos para encontrar combinações de caracteres em Strings.</a:t>
            </a:r>
          </a:p>
          <a:p>
            <a:pPr lvl="0" algn="just">
              <a:lnSpc>
                <a:spcPct val="160000"/>
              </a:lnSpc>
            </a:pPr>
            <a:endParaRPr lang="pt-BR" sz="12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i="1" dirty="0" smtClean="0"/>
              <a:t>Regular </a:t>
            </a:r>
            <a:r>
              <a:rPr lang="pt-BR" i="1" dirty="0" err="1" smtClean="0"/>
              <a:t>Expression</a:t>
            </a:r>
            <a:endParaRPr lang="pt-BR" i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87624" y="2996952"/>
            <a:ext cx="6624736" cy="165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Exemplo</a:t>
            </a:r>
            <a:r>
              <a:rPr lang="pt-BR" dirty="0" smtClean="0"/>
              <a:t>: padrão para string de 5 números </a:t>
            </a:r>
          </a:p>
          <a:p>
            <a:pPr algn="ctr"/>
            <a:endParaRPr lang="pt-BR" dirty="0" smtClean="0"/>
          </a:p>
          <a:p>
            <a:pPr algn="ctr"/>
            <a:r>
              <a:rPr lang="pt-BR" sz="3200" dirty="0" smtClean="0"/>
              <a:t>/^\d{5}$/</a:t>
            </a:r>
            <a:endParaRPr lang="pt-B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Exemplo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1628800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2">
                    <a:lumMod val="75000"/>
                  </a:schemeClr>
                </a:solidFill>
              </a:rPr>
              <a:t>/^\d{5}/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Este padrão permite a entrada de qualquer dado desde que inicie com 5 dígitos</a:t>
            </a:r>
            <a:endParaRPr lang="pt-B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Exemplo:</a:t>
            </a:r>
            <a:endParaRPr lang="pt-BR" sz="2400" dirty="0" smtClean="0"/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Quantificador n+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5616" y="2564904"/>
            <a:ext cx="6912768" cy="338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2">
                    <a:lumMod val="75000"/>
                  </a:schemeClr>
                </a:solidFill>
              </a:rPr>
              <a:t>/^[ad]+$/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800" b="1" dirty="0" smtClean="0"/>
              <a:t>Padrão</a:t>
            </a:r>
            <a:r>
              <a:rPr lang="pt-BR" sz="2800" dirty="0" smtClean="0"/>
              <a:t>: sequência de “</a:t>
            </a:r>
            <a:r>
              <a:rPr lang="pt-BR" sz="2800" dirty="0" err="1" smtClean="0"/>
              <a:t>a´</a:t>
            </a:r>
            <a:r>
              <a:rPr lang="pt-BR" sz="2800" dirty="0" smtClean="0"/>
              <a:t>s” ou “</a:t>
            </a:r>
            <a:r>
              <a:rPr lang="pt-BR" sz="2800" dirty="0" err="1" smtClean="0"/>
              <a:t>d´</a:t>
            </a:r>
            <a:r>
              <a:rPr lang="pt-BR" sz="2800" dirty="0" smtClean="0"/>
              <a:t>s”. OBS: Pelo menos uma vez. 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55984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: Construa uma expressão regular para validar a escolha de uma senha digitada pelo usuário num formulário de cadastro de email. A senha deverá ser composta </a:t>
            </a:r>
            <a:r>
              <a:rPr lang="pt-BR" sz="1800" b="1" dirty="0" smtClean="0">
                <a:solidFill>
                  <a:srgbClr val="C00000"/>
                </a:solidFill>
              </a:rPr>
              <a:t>inicialmente</a:t>
            </a:r>
            <a:r>
              <a:rPr lang="pt-BR" sz="1800" dirty="0" smtClean="0"/>
              <a:t> por pelo menos 4 letras, </a:t>
            </a:r>
            <a:r>
              <a:rPr lang="pt-BR" sz="1800" b="1" dirty="0" smtClean="0">
                <a:solidFill>
                  <a:srgbClr val="C00000"/>
                </a:solidFill>
              </a:rPr>
              <a:t>seguida</a:t>
            </a:r>
            <a:r>
              <a:rPr lang="pt-BR" sz="1800" dirty="0" smtClean="0"/>
              <a:t> de 2 a 4 números e por último por 2 caracteres especiais. 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OBS</a:t>
            </a:r>
            <a:r>
              <a:rPr lang="pt-BR" sz="1800" dirty="0" smtClean="0"/>
              <a:t>: Ao construir a página não permita que seja digitado no campo mais de 12 caracteres.</a:t>
            </a: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11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861048"/>
            <a:ext cx="7056784" cy="991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11 (Solução)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trela de 10 Pontos 5"/>
          <p:cNvSpPr/>
          <p:nvPr/>
        </p:nvSpPr>
        <p:spPr>
          <a:xfrm>
            <a:off x="1259632" y="1556792"/>
            <a:ext cx="6768752" cy="4536504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Solução:</a:t>
            </a:r>
          </a:p>
          <a:p>
            <a:pPr algn="ctr"/>
            <a:endParaRPr lang="pt-BR" dirty="0" smtClean="0"/>
          </a:p>
          <a:p>
            <a:pPr marL="228600" indent="-228600" algn="ctr">
              <a:buNone/>
            </a:pPr>
            <a:r>
              <a:rPr lang="pl-PL" sz="1700" b="1" dirty="0" smtClean="0">
                <a:solidFill>
                  <a:srgbClr val="C00000"/>
                </a:solidFill>
              </a:rPr>
              <a:t>var padrao = /^[a-zA-Z]{4,}\d{2,4}.{2}$/;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667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86615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: Construa uma expressão regular para validar a escolha de uma senha digitada pelo usuário num formulário de cadastro de email. A senha deverá ser composta por pelo menos 4 letras, 2 a 4 números e por 2 caracteres especiais. 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OBS</a:t>
            </a:r>
            <a:r>
              <a:rPr lang="pt-BR" sz="1800" dirty="0" smtClean="0"/>
              <a:t>: Ao construir a página não permita que seja digitado no campo mais de 12 caracteres.</a:t>
            </a: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Desafio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7056784" cy="991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Quais padrões cada uma das expressões regulares abaixo são capazes de validar?</a:t>
            </a: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Quantificadores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3068960"/>
            <a:ext cx="1872208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/\w*/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483768" y="3068960"/>
            <a:ext cx="4320480" cy="1512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/^\w+@\w+\.\w{2,3}$/</a:t>
            </a:r>
            <a:endParaRPr lang="pt-BR" sz="2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67544" y="4797152"/>
            <a:ext cx="4320480" cy="1512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/^(IFTM)|(Instituto)/i</a:t>
            </a:r>
            <a:endParaRPr lang="pt-BR" sz="28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48264" y="3068960"/>
            <a:ext cx="1872208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/^\w*$/</a:t>
            </a:r>
            <a:endParaRPr lang="pt-BR" sz="28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932040" y="4797152"/>
            <a:ext cx="3888432" cy="151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/^\d{1,3}$/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 12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Crie, para cada situação abaixo, uma expressão regular capaz de validar a entrada de dados correspondente: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200" b="1" dirty="0" smtClean="0">
              <a:solidFill>
                <a:srgbClr val="FF0000"/>
              </a:solidFill>
            </a:endParaRPr>
          </a:p>
          <a:p>
            <a:pPr lvl="0" algn="just">
              <a:lnSpc>
                <a:spcPct val="160000"/>
              </a:lnSpc>
              <a:buNone/>
            </a:pPr>
            <a:r>
              <a:rPr lang="pt-BR" sz="1200" b="1" dirty="0" smtClean="0">
                <a:solidFill>
                  <a:srgbClr val="FF0000"/>
                </a:solidFill>
              </a:rPr>
              <a:t>	Sugestão</a:t>
            </a:r>
            <a:r>
              <a:rPr lang="pt-BR" sz="1200" dirty="0" smtClean="0"/>
              <a:t>: Criar um campo de texto e um botão para verificar cada expressão regular abaixo.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2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r>
              <a:rPr lang="pt-BR" sz="1400" dirty="0" smtClean="0"/>
              <a:t>Telefone: (</a:t>
            </a:r>
            <a:r>
              <a:rPr lang="pt-BR" sz="1400" b="1" dirty="0" smtClean="0">
                <a:solidFill>
                  <a:srgbClr val="C00000"/>
                </a:solidFill>
              </a:rPr>
              <a:t>xxx</a:t>
            </a:r>
            <a:r>
              <a:rPr lang="pt-BR" sz="1400" dirty="0" smtClean="0"/>
              <a:t>) </a:t>
            </a:r>
            <a:r>
              <a:rPr lang="pt-BR" sz="1400" b="1" dirty="0" err="1" smtClean="0">
                <a:solidFill>
                  <a:srgbClr val="C00000"/>
                </a:solidFill>
              </a:rPr>
              <a:t>xxxx</a:t>
            </a:r>
            <a:r>
              <a:rPr lang="pt-BR" sz="1400" dirty="0" err="1" smtClean="0"/>
              <a:t>-</a:t>
            </a:r>
            <a:r>
              <a:rPr lang="pt-BR" sz="1400" b="1" dirty="0" err="1" smtClean="0">
                <a:solidFill>
                  <a:srgbClr val="C00000"/>
                </a:solidFill>
              </a:rPr>
              <a:t>xxxx</a:t>
            </a:r>
            <a:r>
              <a:rPr lang="pt-BR" sz="1400" dirty="0" smtClean="0"/>
              <a:t>, onde </a:t>
            </a:r>
            <a:r>
              <a:rPr lang="pt-BR" sz="1400" b="1" dirty="0" smtClean="0">
                <a:solidFill>
                  <a:srgbClr val="C00000"/>
                </a:solidFill>
              </a:rPr>
              <a:t>x</a:t>
            </a:r>
            <a:r>
              <a:rPr lang="pt-BR" sz="1400" dirty="0" smtClean="0"/>
              <a:t> é um dígito. O DDD é opcional e também poderá ser informado da seguinte forma: (</a:t>
            </a:r>
            <a:r>
              <a:rPr lang="pt-BR" sz="1400" b="1" dirty="0" smtClean="0">
                <a:solidFill>
                  <a:srgbClr val="C00000"/>
                </a:solidFill>
              </a:rPr>
              <a:t>xx</a:t>
            </a:r>
            <a:r>
              <a:rPr lang="pt-BR" sz="1400" dirty="0" smtClean="0"/>
              <a:t>) </a:t>
            </a:r>
            <a:r>
              <a:rPr lang="pt-BR" sz="1400" b="1" dirty="0" err="1" smtClean="0">
                <a:solidFill>
                  <a:srgbClr val="C00000"/>
                </a:solidFill>
              </a:rPr>
              <a:t>xxxx</a:t>
            </a:r>
            <a:r>
              <a:rPr lang="pt-BR" sz="1400" dirty="0" err="1" smtClean="0"/>
              <a:t>-</a:t>
            </a:r>
            <a:r>
              <a:rPr lang="pt-BR" sz="1400" b="1" dirty="0" err="1" smtClean="0">
                <a:solidFill>
                  <a:srgbClr val="C00000"/>
                </a:solidFill>
              </a:rPr>
              <a:t>xxxx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marL="973836" lvl="2" indent="-342900" algn="just">
              <a:lnSpc>
                <a:spcPct val="160000"/>
              </a:lnSpc>
            </a:pPr>
            <a:r>
              <a:rPr lang="pt-BR" sz="1200" b="1" dirty="0" smtClean="0">
                <a:solidFill>
                  <a:srgbClr val="006600"/>
                </a:solidFill>
              </a:rPr>
              <a:t>Exemplos válidos: </a:t>
            </a:r>
            <a:r>
              <a:rPr lang="pt-BR" sz="1200" dirty="0" smtClean="0">
                <a:solidFill>
                  <a:srgbClr val="006600"/>
                </a:solidFill>
              </a:rPr>
              <a:t>(32)9865-8754, (034)8754-6532, 9874-6541</a:t>
            </a:r>
          </a:p>
          <a:p>
            <a:pPr marL="973836" lvl="2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200" dirty="0" smtClean="0">
              <a:solidFill>
                <a:srgbClr val="006600"/>
              </a:solidFill>
            </a:endParaRPr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r>
              <a:rPr lang="pt-BR" sz="1400" dirty="0" smtClean="0"/>
              <a:t>Salário de um funcionário (Formato: </a:t>
            </a:r>
            <a:r>
              <a:rPr lang="pt-BR" sz="1400" dirty="0" err="1" smtClean="0"/>
              <a:t>R$xxxx.yy</a:t>
            </a:r>
            <a:r>
              <a:rPr lang="pt-BR" sz="1400" dirty="0" smtClean="0"/>
              <a:t>, onde x poderá ser um número de 1 a 4 dígitos e y um número de 1 ou  2 dígitos. Exemplos: R$10.1, R$487.98, </a:t>
            </a:r>
            <a:r>
              <a:rPr lang="pt-BR" sz="1400" dirty="0" err="1" smtClean="0"/>
              <a:t>etc</a:t>
            </a:r>
            <a:r>
              <a:rPr lang="pt-BR" sz="1400" dirty="0" smtClean="0"/>
              <a:t>)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DICA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>
                <a:solidFill>
                  <a:srgbClr val="C00000"/>
                </a:solidFill>
              </a:rPr>
              <a:t>EXPRESSO 3.0</a:t>
            </a:r>
            <a:r>
              <a:rPr lang="pt-BR" sz="1800" dirty="0" smtClean="0"/>
              <a:t>: Ferramenta útil para construir e testar expressões regulares. Endereço para download: </a:t>
            </a:r>
            <a:r>
              <a:rPr lang="pt-BR" sz="1400" dirty="0" smtClean="0">
                <a:hlinkClick r:id="rId3"/>
              </a:rPr>
              <a:t>http://www.ultrapico.com/Expresso.htm</a:t>
            </a:r>
            <a:endParaRPr lang="pt-BR" sz="14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lphaLcParenR"/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24944"/>
            <a:ext cx="3589586" cy="3367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Lista de exercícios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971600" y="1916832"/>
            <a:ext cx="7056784" cy="3096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/>
              <a:t>http://goo.gl/Twx3p</a:t>
            </a:r>
          </a:p>
        </p:txBody>
      </p:sp>
    </p:spTree>
    <p:extLst>
      <p:ext uri="{BB962C8B-B14F-4D97-AF65-F5344CB8AC3E}">
        <p14:creationId xmlns:p14="http://schemas.microsoft.com/office/powerpoint/2010/main" val="230926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Máscara em campos de 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endParaRPr lang="pt-BR" sz="1200" dirty="0" smtClean="0"/>
          </a:p>
          <a:p>
            <a:pPr lvl="0" algn="just">
              <a:lnSpc>
                <a:spcPct val="200000"/>
              </a:lnSpc>
            </a:pPr>
            <a:r>
              <a:rPr lang="en-US" sz="1800" b="1" dirty="0" smtClean="0"/>
              <a:t>Framework: </a:t>
            </a:r>
            <a:r>
              <a:rPr lang="en-US" sz="1800" dirty="0" err="1" smtClean="0"/>
              <a:t>jwifi</a:t>
            </a:r>
            <a:endParaRPr lang="en-US" sz="1800" dirty="0" smtClean="0"/>
          </a:p>
          <a:p>
            <a:pPr lvl="0" algn="just">
              <a:lnSpc>
                <a:spcPct val="200000"/>
              </a:lnSpc>
            </a:pPr>
            <a:r>
              <a:rPr lang="en-US" sz="1800" b="1" dirty="0" smtClean="0"/>
              <a:t>O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faz</a:t>
            </a:r>
            <a:r>
              <a:rPr lang="en-US" sz="1800" b="1" dirty="0" smtClean="0"/>
              <a:t>? 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 err="1" smtClean="0"/>
              <a:t>Inserir</a:t>
            </a:r>
            <a:r>
              <a:rPr lang="en-US" sz="1400" dirty="0" smtClean="0"/>
              <a:t> </a:t>
            </a:r>
            <a:r>
              <a:rPr lang="en-US" sz="1400" dirty="0" err="1" smtClean="0"/>
              <a:t>máscaras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campos</a:t>
            </a:r>
            <a:r>
              <a:rPr lang="en-US" sz="1400" dirty="0" smtClean="0"/>
              <a:t> de </a:t>
            </a:r>
            <a:r>
              <a:rPr lang="en-US" sz="1400" dirty="0" err="1" smtClean="0"/>
              <a:t>textos</a:t>
            </a:r>
            <a:r>
              <a:rPr lang="en-US" sz="1400" dirty="0" smtClean="0"/>
              <a:t> de </a:t>
            </a:r>
            <a:r>
              <a:rPr lang="en-US" sz="1400" dirty="0" err="1" smtClean="0"/>
              <a:t>formulários</a:t>
            </a:r>
            <a:r>
              <a:rPr lang="en-US" sz="1400" dirty="0" smtClean="0"/>
              <a:t> web</a:t>
            </a:r>
            <a:endParaRPr lang="pt-BR" sz="1400" dirty="0" smtClean="0"/>
          </a:p>
          <a:p>
            <a:pPr lvl="0" algn="just">
              <a:lnSpc>
                <a:spcPct val="200000"/>
              </a:lnSpc>
            </a:pPr>
            <a:r>
              <a:rPr lang="pt-BR" sz="1800" b="1" dirty="0" smtClean="0"/>
              <a:t>Desenvolvedor</a:t>
            </a:r>
            <a:r>
              <a:rPr lang="pt-BR" sz="1800" dirty="0" smtClean="0"/>
              <a:t>: Wilton de Paula Filho</a:t>
            </a:r>
          </a:p>
          <a:p>
            <a:pPr lvl="0" algn="just">
              <a:lnSpc>
                <a:spcPct val="200000"/>
              </a:lnSpc>
            </a:pPr>
            <a:r>
              <a:rPr lang="en-US" sz="1800" b="1" dirty="0" err="1" smtClean="0"/>
              <a:t>Última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atualização</a:t>
            </a:r>
            <a:r>
              <a:rPr lang="en-US" sz="1800" dirty="0" smtClean="0"/>
              <a:t>: Nov. 2011</a:t>
            </a:r>
            <a:endParaRPr lang="pt-BR" sz="1800" dirty="0" smtClean="0"/>
          </a:p>
          <a:p>
            <a:pPr lvl="0" algn="just">
              <a:lnSpc>
                <a:spcPct val="200000"/>
              </a:lnSpc>
            </a:pPr>
            <a:r>
              <a:rPr lang="en-US" sz="1800" b="1" dirty="0"/>
              <a:t>Download</a:t>
            </a:r>
            <a:r>
              <a:rPr lang="en-US" sz="1800" dirty="0"/>
              <a:t>: </a:t>
            </a:r>
            <a:r>
              <a:rPr lang="en-US" sz="1400" dirty="0"/>
              <a:t>http://</a:t>
            </a:r>
            <a:r>
              <a:rPr lang="en-US" sz="1400" dirty="0" smtClean="0"/>
              <a:t>www.wiltonfilho.com/dicas---fundamentos-de-web-design-ii</a:t>
            </a:r>
            <a:endParaRPr lang="pt-BR" sz="11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lvl="0" algn="just">
              <a:lnSpc>
                <a:spcPct val="200000"/>
              </a:lnSpc>
            </a:pPr>
            <a:endParaRPr lang="pt-BR" sz="1800" dirty="0" smtClean="0"/>
          </a:p>
          <a:p>
            <a:pPr lvl="1" algn="just">
              <a:lnSpc>
                <a:spcPct val="20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6998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32048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As expressões regulares iniciam e terminam com uma barra:</a:t>
            </a:r>
          </a:p>
          <a:p>
            <a:pPr lvl="0" algn="ctr">
              <a:lnSpc>
                <a:spcPct val="160000"/>
              </a:lnSpc>
              <a:buNone/>
            </a:pPr>
            <a:endParaRPr lang="pt-BR" sz="1800" b="1" dirty="0" smtClean="0"/>
          </a:p>
          <a:p>
            <a:pPr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b="1" dirty="0" smtClean="0"/>
          </a:p>
          <a:p>
            <a:pPr lvl="1" algn="just">
              <a:lnSpc>
                <a:spcPct val="160000"/>
              </a:lnSpc>
            </a:pPr>
            <a:r>
              <a:rPr lang="pt-BR" sz="1800" b="1" dirty="0" smtClean="0"/>
              <a:t>Metacaracteres</a:t>
            </a:r>
            <a:r>
              <a:rPr lang="pt-BR" sz="1800" dirty="0" smtClean="0"/>
              <a:t>: conjunto de símbolos especiais, usados com letras e números na expressão para construção do padrão (expressão regular)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Escrevendo expressões regulares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403648" y="2708920"/>
            <a:ext cx="640871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/ 	 	Expressão 		 /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Máscara em campos de 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endParaRPr lang="pt-BR" sz="1200" dirty="0" smtClean="0"/>
          </a:p>
          <a:p>
            <a:pPr lvl="0" algn="just">
              <a:lnSpc>
                <a:spcPct val="200000"/>
              </a:lnSpc>
            </a:pPr>
            <a:r>
              <a:rPr lang="en-US" sz="1800" b="1" dirty="0" err="1" smtClean="0"/>
              <a:t>Exemplo</a:t>
            </a:r>
            <a:r>
              <a:rPr lang="en-US" sz="1800" b="1" dirty="0" smtClean="0"/>
              <a:t>:</a:t>
            </a: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lvl="0" algn="just">
              <a:lnSpc>
                <a:spcPct val="200000"/>
              </a:lnSpc>
            </a:pPr>
            <a:endParaRPr lang="pt-BR" sz="1800" dirty="0" smtClean="0"/>
          </a:p>
          <a:p>
            <a:pPr lvl="1" algn="just">
              <a:lnSpc>
                <a:spcPct val="200000"/>
              </a:lnSpc>
            </a:pPr>
            <a:endParaRPr lang="pt-B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15578"/>
            <a:ext cx="5134428" cy="53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08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Máscara em campos de 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endParaRPr lang="pt-BR" sz="1200" dirty="0" smtClean="0"/>
          </a:p>
          <a:p>
            <a:pPr lvl="0" algn="just">
              <a:lnSpc>
                <a:spcPct val="200000"/>
              </a:lnSpc>
            </a:pPr>
            <a:r>
              <a:rPr lang="en-US" sz="1800" b="1" dirty="0" smtClean="0"/>
              <a:t>Como </a:t>
            </a:r>
            <a:r>
              <a:rPr lang="en-US" sz="1800" b="1" dirty="0" err="1" smtClean="0"/>
              <a:t>usar</a:t>
            </a:r>
            <a:r>
              <a:rPr lang="en-US" sz="1800" b="1" dirty="0" smtClean="0"/>
              <a:t>?:</a:t>
            </a: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1400" dirty="0" smtClean="0"/>
          </a:p>
          <a:p>
            <a:pPr lvl="0" algn="just">
              <a:lnSpc>
                <a:spcPct val="200000"/>
              </a:lnSpc>
            </a:pPr>
            <a:endParaRPr lang="pt-BR" sz="1800" dirty="0" smtClean="0"/>
          </a:p>
          <a:p>
            <a:pPr lvl="1" algn="just">
              <a:lnSpc>
                <a:spcPct val="200000"/>
              </a:lnSpc>
            </a:pPr>
            <a:endParaRPr lang="pt-BR" sz="2400" dirty="0" smtClean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683568" y="2204864"/>
            <a:ext cx="7920880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1º </a:t>
            </a:r>
            <a:r>
              <a:rPr lang="en-US" sz="2400" b="1" u="sng" dirty="0" err="1" smtClean="0"/>
              <a:t>passo</a:t>
            </a:r>
            <a:r>
              <a:rPr lang="pt-BR" sz="2400" b="1" dirty="0" smtClean="0"/>
              <a:t>: importar a biblioteca</a:t>
            </a:r>
          </a:p>
          <a:p>
            <a:pPr algn="ctr"/>
            <a:endParaRPr lang="pt-BR" dirty="0" smtClean="0"/>
          </a:p>
          <a:p>
            <a:pPr algn="ctr"/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="jwifi.js"&gt;&lt;/script&gt;</a:t>
            </a:r>
            <a:endParaRPr lang="en-US" sz="20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83568" y="3933056"/>
            <a:ext cx="7920880" cy="223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2</a:t>
            </a:r>
            <a:r>
              <a:rPr lang="en-US" sz="2400" b="1" u="sng" dirty="0" smtClean="0"/>
              <a:t>º </a:t>
            </a:r>
            <a:r>
              <a:rPr lang="en-US" sz="2400" b="1" u="sng" dirty="0" err="1" smtClean="0"/>
              <a:t>passo</a:t>
            </a:r>
            <a:r>
              <a:rPr lang="pt-BR" sz="2400" b="1" dirty="0" smtClean="0"/>
              <a:t>: utilizar a função </a:t>
            </a:r>
            <a:r>
              <a:rPr lang="pt-BR" sz="2400" b="1" dirty="0" err="1" smtClean="0"/>
              <a:t>inserirMascara</a:t>
            </a:r>
            <a:r>
              <a:rPr lang="pt-BR" sz="2400" b="1" dirty="0" smtClean="0"/>
              <a:t>(</a:t>
            </a:r>
            <a:r>
              <a:rPr lang="pt-BR" sz="2400" b="1" dirty="0" err="1" smtClean="0"/>
              <a:t>x,y</a:t>
            </a:r>
            <a:r>
              <a:rPr lang="pt-BR" sz="2400" b="1" dirty="0" smtClean="0"/>
              <a:t>)</a:t>
            </a:r>
          </a:p>
          <a:p>
            <a:pPr algn="ctr"/>
            <a:endParaRPr lang="pt-BR" sz="2400" b="1" dirty="0" smtClean="0"/>
          </a:p>
          <a:p>
            <a:pPr algn="ctr"/>
            <a:r>
              <a:rPr lang="en-US" dirty="0"/>
              <a:t>CEP: </a:t>
            </a:r>
            <a:r>
              <a:rPr lang="en-US" dirty="0" smtClean="0"/>
              <a:t>&lt;</a:t>
            </a:r>
            <a:r>
              <a:rPr lang="en-US" dirty="0"/>
              <a:t>input type="text" id="</a:t>
            </a:r>
            <a:r>
              <a:rPr lang="en-US" dirty="0" err="1"/>
              <a:t>txtCEP</a:t>
            </a:r>
            <a:r>
              <a:rPr lang="en-US" dirty="0"/>
              <a:t>" </a:t>
            </a:r>
            <a:r>
              <a:rPr lang="en-US" dirty="0" err="1"/>
              <a:t>maxlength</a:t>
            </a:r>
            <a:r>
              <a:rPr lang="en-US" dirty="0"/>
              <a:t>="10" </a:t>
            </a:r>
            <a:r>
              <a:rPr lang="en-US" b="1" dirty="0" err="1"/>
              <a:t>onKeyPress</a:t>
            </a:r>
            <a:r>
              <a:rPr lang="en-US" dirty="0"/>
              <a:t>="</a:t>
            </a:r>
            <a:r>
              <a:rPr lang="en-US" dirty="0" err="1"/>
              <a:t>inserirMascara</a:t>
            </a:r>
            <a:r>
              <a:rPr lang="en-US" dirty="0"/>
              <a:t>('</a:t>
            </a:r>
            <a:r>
              <a:rPr lang="en-US" dirty="0" err="1"/>
              <a:t>txtCEP</a:t>
            </a:r>
            <a:r>
              <a:rPr lang="en-US" dirty="0"/>
              <a:t>','</a:t>
            </a:r>
            <a:r>
              <a:rPr lang="en-US" dirty="0" err="1"/>
              <a:t>xx.xxx</a:t>
            </a:r>
            <a:r>
              <a:rPr lang="en-US" dirty="0"/>
              <a:t>-xxx')"&gt;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95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Filtro de tweets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5984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r>
              <a:rPr lang="pt-BR" sz="1800" dirty="0" smtClean="0"/>
              <a:t>Usar o conceito de expressões regulares para limpar as seguintes estrutuas de um tweet:</a:t>
            </a:r>
          </a:p>
          <a:p>
            <a:pPr lvl="1" algn="just">
              <a:lnSpc>
                <a:spcPct val="200000"/>
              </a:lnSpc>
            </a:pPr>
            <a:r>
              <a:rPr lang="pt-BR" sz="1800" dirty="0" smtClean="0"/>
              <a:t>Retweet</a:t>
            </a:r>
          </a:p>
          <a:p>
            <a:pPr lvl="1" algn="just">
              <a:lnSpc>
                <a:spcPct val="200000"/>
              </a:lnSpc>
            </a:pPr>
            <a:r>
              <a:rPr lang="pt-BR" sz="1800" dirty="0" smtClean="0"/>
              <a:t>URL´s</a:t>
            </a:r>
          </a:p>
          <a:p>
            <a:pPr lvl="1" algn="just">
              <a:lnSpc>
                <a:spcPct val="200000"/>
              </a:lnSpc>
            </a:pPr>
            <a:r>
              <a:rPr lang="pt-BR" sz="1800" dirty="0" smtClean="0"/>
              <a:t>Menções diretas</a:t>
            </a:r>
          </a:p>
          <a:p>
            <a:pPr lvl="1" algn="just">
              <a:lnSpc>
                <a:spcPct val="200000"/>
              </a:lnSpc>
            </a:pPr>
            <a:r>
              <a:rPr lang="pt-BR" sz="1800" dirty="0" smtClean="0"/>
              <a:t>Hashtags</a:t>
            </a:r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3200" dirty="0" smtClean="0"/>
          </a:p>
          <a:p>
            <a:pPr marL="736092" lvl="1" indent="-342900" algn="just">
              <a:lnSpc>
                <a:spcPct val="200000"/>
              </a:lnSpc>
              <a:buFont typeface="+mj-lt"/>
              <a:buAutoNum type="alphaLcParenR"/>
            </a:pPr>
            <a:endParaRPr lang="pt-BR" sz="3200" dirty="0" smtClean="0"/>
          </a:p>
          <a:p>
            <a:pPr lvl="0" algn="just">
              <a:lnSpc>
                <a:spcPct val="200000"/>
              </a:lnSpc>
            </a:pPr>
            <a:endParaRPr lang="pt-BR" sz="1800" dirty="0" smtClean="0"/>
          </a:p>
          <a:p>
            <a:pPr lvl="1" algn="just">
              <a:lnSpc>
                <a:spcPct val="20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878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Temporizadores e Janelas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Propriedades: 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Janelas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7430" y="1178768"/>
            <a:ext cx="6115050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Métodos: 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Janelas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2051720" y="908720"/>
            <a:ext cx="6709821" cy="5472608"/>
            <a:chOff x="2051720" y="908720"/>
            <a:chExt cx="6709821" cy="54726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5063" y="1556792"/>
              <a:ext cx="6493401" cy="4824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Conector de seta reta 5"/>
            <p:cNvCxnSpPr/>
            <p:nvPr/>
          </p:nvCxnSpPr>
          <p:spPr>
            <a:xfrm>
              <a:off x="2051720" y="4068128"/>
              <a:ext cx="14401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051720" y="6123240"/>
              <a:ext cx="14401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051720" y="2533372"/>
              <a:ext cx="14401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2053927" y="1916832"/>
              <a:ext cx="144016" cy="1588"/>
            </a:xfrm>
            <a:prstGeom prst="straightConnector1">
              <a:avLst/>
            </a:prstGeom>
            <a:ln w="19050">
              <a:solidFill>
                <a:srgbClr val="1592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2051720" y="4491279"/>
              <a:ext cx="144016" cy="1588"/>
            </a:xfrm>
            <a:prstGeom prst="straightConnector1">
              <a:avLst/>
            </a:prstGeom>
            <a:ln w="19050">
              <a:solidFill>
                <a:srgbClr val="1592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2051720" y="2996952"/>
              <a:ext cx="144016" cy="1588"/>
            </a:xfrm>
            <a:prstGeom prst="straightConnector1">
              <a:avLst/>
            </a:prstGeom>
            <a:ln w="19050">
              <a:solidFill>
                <a:srgbClr val="1592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051720" y="3859460"/>
              <a:ext cx="14401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>
              <a:off x="7884368" y="908720"/>
              <a:ext cx="877173" cy="576064"/>
              <a:chOff x="7236296" y="548680"/>
              <a:chExt cx="877173" cy="576064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7236296" y="692696"/>
                <a:ext cx="144016" cy="1588"/>
              </a:xfrm>
              <a:prstGeom prst="straightConnector1">
                <a:avLst/>
              </a:prstGeom>
              <a:ln w="19050">
                <a:solidFill>
                  <a:srgbClr val="1592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7236296" y="980728"/>
                <a:ext cx="144016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CaixaDeTexto 15"/>
              <p:cNvSpPr txBox="1"/>
              <p:nvPr/>
            </p:nvSpPr>
            <p:spPr>
              <a:xfrm>
                <a:off x="7345057" y="548680"/>
                <a:ext cx="75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rgbClr val="159200"/>
                    </a:solidFill>
                  </a:rPr>
                  <a:t>Já vimos</a:t>
                </a:r>
                <a:endParaRPr lang="pt-BR" sz="1100" b="1" dirty="0">
                  <a:solidFill>
                    <a:srgbClr val="159200"/>
                  </a:solidFill>
                </a:endParaRP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7330882" y="863134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rgbClr val="C00000"/>
                    </a:solidFill>
                  </a:rPr>
                  <a:t>Veremos</a:t>
                </a:r>
                <a:endParaRPr lang="pt-BR" sz="11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9" name="Conector de seta reta 18"/>
            <p:cNvCxnSpPr/>
            <p:nvPr/>
          </p:nvCxnSpPr>
          <p:spPr>
            <a:xfrm>
              <a:off x="2051720" y="2756762"/>
              <a:ext cx="14401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Método open(): abre uma nova janela</a:t>
            </a:r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Sintaxe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window</a:t>
            </a:r>
            <a:r>
              <a:rPr lang="pt-BR" sz="1400" dirty="0" smtClean="0"/>
              <a:t>.open(URL,</a:t>
            </a:r>
            <a:r>
              <a:rPr lang="pt-BR" sz="1400" dirty="0" err="1" smtClean="0"/>
              <a:t>name</a:t>
            </a:r>
            <a:r>
              <a:rPr lang="pt-BR" sz="1400" dirty="0" smtClean="0"/>
              <a:t>,</a:t>
            </a:r>
            <a:r>
              <a:rPr lang="pt-BR" sz="1400" dirty="0" err="1" smtClean="0"/>
              <a:t>specs</a:t>
            </a:r>
            <a:r>
              <a:rPr lang="pt-BR" sz="1400" dirty="0" smtClean="0"/>
              <a:t>,</a:t>
            </a:r>
            <a:r>
              <a:rPr lang="pt-BR" sz="1400" dirty="0" err="1" smtClean="0"/>
              <a:t>replace</a:t>
            </a:r>
            <a:r>
              <a:rPr lang="pt-BR" sz="1400" dirty="0" smtClean="0"/>
              <a:t>)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Todos os parâmetros são opcionais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Specs</a:t>
            </a:r>
            <a:r>
              <a:rPr lang="pt-BR" sz="1800" dirty="0" smtClean="0"/>
              <a:t>: elementos serão separados por vírgula</a:t>
            </a:r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Janelas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830" y="116632"/>
            <a:ext cx="5415610" cy="659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Método close(): fecha a janela corrente</a:t>
            </a:r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Sintaxe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nomeJanela</a:t>
            </a:r>
            <a:r>
              <a:rPr lang="pt-BR" sz="1400" dirty="0" smtClean="0"/>
              <a:t>.close()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: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Janelas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39552" y="3501008"/>
            <a:ext cx="8136904" cy="2376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pt-BR" sz="1600" dirty="0" smtClean="0"/>
              <a:t>&lt;script 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/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"&gt;</a:t>
            </a:r>
          </a:p>
          <a:p>
            <a:pPr>
              <a:lnSpc>
                <a:spcPct val="200000"/>
              </a:lnSpc>
            </a:pPr>
            <a:r>
              <a:rPr lang="pt-BR" sz="1600" dirty="0" smtClean="0"/>
              <a:t>	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abrirJanela</a:t>
            </a:r>
            <a:r>
              <a:rPr lang="pt-BR" sz="1600" dirty="0" smtClean="0"/>
              <a:t>() { janela = </a:t>
            </a:r>
            <a:r>
              <a:rPr lang="pt-BR" sz="1600" dirty="0" err="1" smtClean="0"/>
              <a:t>window</a:t>
            </a:r>
            <a:r>
              <a:rPr lang="pt-BR" sz="1600" dirty="0" smtClean="0"/>
              <a:t>.open("","","","");}</a:t>
            </a:r>
          </a:p>
          <a:p>
            <a:pPr>
              <a:lnSpc>
                <a:spcPct val="200000"/>
              </a:lnSpc>
            </a:pPr>
            <a:r>
              <a:rPr lang="pt-BR" sz="1600" dirty="0" smtClean="0"/>
              <a:t>	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fecharJanela</a:t>
            </a:r>
            <a:r>
              <a:rPr lang="pt-BR" sz="1600" dirty="0" smtClean="0"/>
              <a:t>() { janela.close(); }</a:t>
            </a:r>
          </a:p>
          <a:p>
            <a:pPr>
              <a:lnSpc>
                <a:spcPct val="200000"/>
              </a:lnSpc>
            </a:pPr>
            <a:r>
              <a:rPr lang="pt-BR" sz="1600" dirty="0" smtClean="0"/>
              <a:t>&lt;/script&gt;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Método </a:t>
            </a:r>
            <a:r>
              <a:rPr lang="pt-BR" sz="1800" dirty="0" err="1" smtClean="0"/>
              <a:t>moveTo</a:t>
            </a:r>
            <a:r>
              <a:rPr lang="pt-BR" sz="1800" dirty="0" smtClean="0"/>
              <a:t>(x,y): posiciona a janela na coordenada x,y (em relação a tela)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x </a:t>
            </a:r>
            <a:r>
              <a:rPr lang="pt-BR" sz="1400" dirty="0" smtClean="0">
                <a:sym typeface="Wingdings" pitchFamily="2" charset="2"/>
              </a:rPr>
              <a:t> </a:t>
            </a:r>
            <a:r>
              <a:rPr lang="pt-BR" sz="1400" dirty="0" err="1" smtClean="0">
                <a:sym typeface="Wingdings" pitchFamily="2" charset="2"/>
              </a:rPr>
              <a:t>left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y </a:t>
            </a:r>
            <a:r>
              <a:rPr lang="pt-BR" sz="1400" dirty="0" smtClean="0">
                <a:sym typeface="Wingdings" pitchFamily="2" charset="2"/>
              </a:rPr>
              <a:t> top</a:t>
            </a:r>
            <a:endParaRPr lang="pt-BR" sz="14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Sintaxe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nomeJanela</a:t>
            </a:r>
            <a:r>
              <a:rPr lang="pt-BR" sz="1400" dirty="0" smtClean="0"/>
              <a:t>.</a:t>
            </a:r>
            <a:r>
              <a:rPr lang="pt-BR" sz="1400" dirty="0" err="1" smtClean="0"/>
              <a:t>moveTo</a:t>
            </a:r>
            <a:r>
              <a:rPr lang="pt-BR" sz="1400" dirty="0" smtClean="0"/>
              <a:t>(x,y)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:</a:t>
            </a:r>
          </a:p>
          <a:p>
            <a:pPr lvl="0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Janelas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2002733" y="4276767"/>
            <a:ext cx="6948264" cy="2376264"/>
            <a:chOff x="2002733" y="4276767"/>
            <a:chExt cx="6948264" cy="2376264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002733" y="4276767"/>
              <a:ext cx="6948264" cy="23762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500"/>
                </a:lnSpc>
              </a:pPr>
              <a:r>
                <a:rPr lang="pt-BR" sz="1600" dirty="0" smtClean="0"/>
                <a:t>&lt;script </a:t>
              </a:r>
              <a:r>
                <a:rPr lang="pt-BR" sz="1600" dirty="0" err="1" smtClean="0"/>
                <a:t>type</a:t>
              </a:r>
              <a:r>
                <a:rPr lang="pt-BR" sz="1600" dirty="0" smtClean="0"/>
                <a:t>="</a:t>
              </a:r>
              <a:r>
                <a:rPr lang="pt-BR" sz="1600" dirty="0" err="1" smtClean="0"/>
                <a:t>text</a:t>
              </a:r>
              <a:r>
                <a:rPr lang="pt-BR" sz="1600" dirty="0" smtClean="0"/>
                <a:t>/</a:t>
              </a:r>
              <a:r>
                <a:rPr lang="pt-BR" sz="1600" dirty="0" err="1" smtClean="0"/>
                <a:t>javascript</a:t>
              </a:r>
              <a:r>
                <a:rPr lang="pt-BR" sz="1600" dirty="0" smtClean="0"/>
                <a:t>"&gt;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	</a:t>
              </a:r>
              <a:r>
                <a:rPr lang="pt-BR" sz="1600" dirty="0" err="1" smtClean="0"/>
                <a:t>function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abrirJanela</a:t>
              </a:r>
              <a:r>
                <a:rPr lang="pt-BR" sz="1600" dirty="0" smtClean="0"/>
                <a:t>() { 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		janela = </a:t>
              </a:r>
              <a:r>
                <a:rPr lang="pt-BR" sz="1600" dirty="0" err="1" smtClean="0"/>
                <a:t>window</a:t>
              </a:r>
              <a:r>
                <a:rPr lang="pt-BR" sz="1600" dirty="0" smtClean="0"/>
                <a:t>.open("","","","");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		janela.</a:t>
              </a:r>
              <a:r>
                <a:rPr lang="pt-BR" sz="1600" dirty="0" err="1" smtClean="0"/>
                <a:t>moveTo</a:t>
              </a:r>
              <a:r>
                <a:rPr lang="pt-BR" sz="1600" dirty="0" smtClean="0"/>
                <a:t>(100,100);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	}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	</a:t>
              </a:r>
              <a:r>
                <a:rPr lang="pt-BR" sz="1600" dirty="0" err="1" smtClean="0"/>
                <a:t>function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fecharJanela</a:t>
              </a:r>
              <a:r>
                <a:rPr lang="pt-BR" sz="1600" dirty="0" smtClean="0"/>
                <a:t>() { janela.close(); }</a:t>
              </a:r>
            </a:p>
            <a:p>
              <a:pPr>
                <a:lnSpc>
                  <a:spcPts val="2500"/>
                </a:lnSpc>
              </a:pPr>
              <a:r>
                <a:rPr lang="pt-BR" sz="1600" dirty="0" smtClean="0"/>
                <a:t>&lt;/script&gt;</a:t>
              </a:r>
              <a:endParaRPr lang="pt-BR" sz="1600" dirty="0"/>
            </a:p>
          </p:txBody>
        </p:sp>
        <p:cxnSp>
          <p:nvCxnSpPr>
            <p:cNvPr id="7" name="Conector de seta reta 6"/>
            <p:cNvCxnSpPr/>
            <p:nvPr/>
          </p:nvCxnSpPr>
          <p:spPr>
            <a:xfrm>
              <a:off x="3635896" y="5445224"/>
              <a:ext cx="311053" cy="2461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Métodos para controle de temporizadores: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600" dirty="0" err="1" smtClean="0"/>
              <a:t>idTempo</a:t>
            </a:r>
            <a:r>
              <a:rPr lang="pt-BR" sz="1600" dirty="0" smtClean="0"/>
              <a:t> = </a:t>
            </a:r>
            <a:r>
              <a:rPr lang="pt-BR" sz="1600" b="1" dirty="0" err="1" smtClean="0"/>
              <a:t>setTimeout</a:t>
            </a:r>
            <a:r>
              <a:rPr lang="pt-BR" sz="1600" dirty="0" smtClean="0"/>
              <a:t>(“</a:t>
            </a:r>
            <a:r>
              <a:rPr lang="pt-BR" sz="1600" dirty="0" err="1" smtClean="0"/>
              <a:t>nomeFuncao</a:t>
            </a:r>
            <a:r>
              <a:rPr lang="pt-BR" sz="1600" dirty="0" smtClean="0"/>
              <a:t>()”, </a:t>
            </a:r>
            <a:r>
              <a:rPr lang="pt-BR" sz="1600" dirty="0" err="1" smtClean="0"/>
              <a:t>tempoMilisegundos</a:t>
            </a:r>
            <a:r>
              <a:rPr lang="pt-BR" sz="1600" dirty="0" smtClean="0"/>
              <a:t>);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clearTimeout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idTempo</a:t>
            </a:r>
            <a:r>
              <a:rPr lang="pt-BR" sz="1600" dirty="0" smtClean="0"/>
              <a:t>);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Controle de temporizadores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Utilizado frequentemente em JavaScript para validação de dados: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i="1" dirty="0" smtClean="0"/>
              <a:t>Regular </a:t>
            </a:r>
            <a:r>
              <a:rPr lang="pt-BR" i="1" dirty="0" err="1" smtClean="0"/>
              <a:t>Expression</a:t>
            </a:r>
            <a:endParaRPr lang="pt-BR" i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043608" y="2420888"/>
            <a:ext cx="7200800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=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RegExp</a:t>
            </a:r>
            <a:r>
              <a:rPr lang="pt-BR" dirty="0" smtClean="0"/>
              <a:t>(padrão,modificadores);</a:t>
            </a:r>
            <a:endParaRPr lang="pt-BR" b="1" dirty="0" smtClean="0">
              <a:solidFill>
                <a:srgbClr val="C0000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43608" y="4437112"/>
            <a:ext cx="7128792" cy="13681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var </a:t>
            </a:r>
            <a:r>
              <a:rPr lang="pt-BR" dirty="0" err="1" smtClean="0"/>
              <a:t>padrao</a:t>
            </a:r>
            <a:r>
              <a:rPr lang="pt-BR" dirty="0" smtClean="0"/>
              <a:t>=/padrão/modificadores;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391634" y="400506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ou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Construa um script capaz de mostrar automaticamente a cada intervalo de 1 segundo um conjunto de fotos definidas previamente pelo programador no código fonte da página. Implemente dois botões: “Mostrar fotos” e “Parar fotos”.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448054"/>
            <a:ext cx="4680520" cy="3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Voltando ao exercício anterior: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800" dirty="0" smtClean="0"/>
              <a:t>Ao clicar sobre a imagem, mostrar a mensagem “Vamos brincar?”. Em caso afirmativo, a imagem deverá ser substituída por outra e em seguida a sua posição deverá ser alterada para algum lugar aleatório da janela do navegador. Sua posição deverá ser alterada automaticamente após 2 segundos.</a:t>
            </a:r>
          </a:p>
          <a:p>
            <a:pPr marL="708660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800" dirty="0" smtClean="0"/>
              <a:t>Ao redimensionar a janela do navegador o tamanho</a:t>
            </a:r>
          </a:p>
          <a:p>
            <a:pPr marL="708660" lvl="1" indent="-342900" algn="just">
              <a:lnSpc>
                <a:spcPct val="160000"/>
              </a:lnSpc>
              <a:buNone/>
            </a:pPr>
            <a:r>
              <a:rPr lang="pt-BR" sz="1800" dirty="0" smtClean="0"/>
              <a:t>	da imagem também deverá ser redimensionada </a:t>
            </a:r>
          </a:p>
          <a:p>
            <a:pPr marL="708660" lvl="1" indent="-342900" algn="just">
              <a:lnSpc>
                <a:spcPct val="160000"/>
              </a:lnSpc>
              <a:buNone/>
            </a:pPr>
            <a:r>
              <a:rPr lang="pt-BR" sz="1800" dirty="0" smtClean="0"/>
              <a:t>	(largura e altura da imagem = 10% da largura da janela)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869160"/>
            <a:ext cx="1753369" cy="17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Criar uma página contendo um botão de tal forma que ao clicar sobre ele uma nova página será aberta com efeito deslizante conforme mostrado do desenho abaixo: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140968"/>
            <a:ext cx="3276402" cy="33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>
            <a:off x="5652120" y="6307732"/>
            <a:ext cx="1800200" cy="1588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140968"/>
            <a:ext cx="3312471" cy="323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 rot="5400000">
            <a:off x="6084962" y="4827890"/>
            <a:ext cx="2880320" cy="1588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379854" y="635171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u="sng" dirty="0" smtClean="0">
                <a:solidFill>
                  <a:schemeClr val="accent2"/>
                </a:solidFill>
              </a:rPr>
              <a:t>1º Passo</a:t>
            </a:r>
            <a:r>
              <a:rPr lang="pt-BR" sz="1200" b="1" dirty="0" smtClean="0">
                <a:solidFill>
                  <a:schemeClr val="accent2"/>
                </a:solidFill>
              </a:rPr>
              <a:t>: Abrir a janela deslizando horizontalmente </a:t>
            </a:r>
            <a:endParaRPr lang="pt-BR" sz="1200" b="1" dirty="0">
              <a:solidFill>
                <a:schemeClr val="accent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516216" y="270892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u="sng" dirty="0" smtClean="0">
                <a:solidFill>
                  <a:schemeClr val="accent2"/>
                </a:solidFill>
              </a:rPr>
              <a:t>2º Passo</a:t>
            </a:r>
            <a:r>
              <a:rPr lang="pt-BR" sz="1200" b="1" dirty="0" smtClean="0">
                <a:solidFill>
                  <a:schemeClr val="accent2"/>
                </a:solidFill>
              </a:rPr>
              <a:t>:  Logo após, continuar abrindo a janela verticalmente</a:t>
            </a:r>
            <a:endParaRPr lang="pt-BR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5000">
              <a:schemeClr val="accent1">
                <a:lumMod val="40000"/>
                <a:lumOff val="60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Prático </a:t>
            </a:r>
            <a:b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</a:t>
            </a:r>
            <a: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(Valor: 10,0 pontos)</a:t>
            </a:r>
            <a:b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t-BR" sz="5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http://migre.me/1m61L</a:t>
            </a:r>
            <a: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outubro de 16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Exemplo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1628800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2">
                    <a:lumMod val="75000"/>
                  </a:schemeClr>
                </a:solidFill>
              </a:rPr>
              <a:t>/\d\d\d\d\d/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800" dirty="0" smtClean="0"/>
              <a:t>Este padrão permite a entrada de qualquer informação cujo conteúdo contenha 5 números em sequência, não importando onde estejam (início, meio ou fim)</a:t>
            </a:r>
            <a:endParaRPr lang="pt-BR" sz="2800" dirty="0"/>
          </a:p>
        </p:txBody>
      </p:sp>
      <p:sp>
        <p:nvSpPr>
          <p:cNvPr id="4" name="Estrela de 8 pontas 3"/>
          <p:cNvSpPr/>
          <p:nvPr/>
        </p:nvSpPr>
        <p:spPr>
          <a:xfrm>
            <a:off x="6552728" y="4581128"/>
            <a:ext cx="2411760" cy="2158967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 </a:t>
            </a:r>
            <a:r>
              <a:rPr lang="pt-BR" b="1" dirty="0" err="1" smtClean="0"/>
              <a:t>test</a:t>
            </a:r>
            <a:r>
              <a:rPr lang="pt-BR" b="1" dirty="0" smtClean="0"/>
              <a:t>()</a:t>
            </a:r>
            <a:endParaRPr lang="pt-B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Metacaracteres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790301" y="270892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/>
        </p:nvGraphicFramePr>
        <p:xfrm>
          <a:off x="4906332" y="2765152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a 8"/>
          <p:cNvGraphicFramePr/>
          <p:nvPr/>
        </p:nvGraphicFramePr>
        <p:xfrm>
          <a:off x="4908376" y="126876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a 9"/>
          <p:cNvGraphicFramePr/>
          <p:nvPr/>
        </p:nvGraphicFramePr>
        <p:xfrm>
          <a:off x="780256" y="1268760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a 10"/>
          <p:cNvGraphicFramePr/>
          <p:nvPr/>
        </p:nvGraphicFramePr>
        <p:xfrm>
          <a:off x="731912" y="4349328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2" name="Diagrama 11"/>
          <p:cNvGraphicFramePr/>
          <p:nvPr/>
        </p:nvGraphicFramePr>
        <p:xfrm>
          <a:off x="4908376" y="4421336"/>
          <a:ext cx="376808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Metacaracter</a:t>
            </a:r>
            <a:r>
              <a:rPr lang="pt-BR" dirty="0" smtClean="0">
                <a:solidFill>
                  <a:srgbClr val="FF0000"/>
                </a:solidFill>
              </a:rPr>
              <a:t> \d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9632" y="2204864"/>
            <a:ext cx="6912768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2">
                    <a:lumMod val="75000"/>
                  </a:schemeClr>
                </a:solidFill>
              </a:rPr>
              <a:t>/\d\d-\d\d\d/</a:t>
            </a:r>
          </a:p>
          <a:p>
            <a:pPr algn="ctr"/>
            <a:endParaRPr lang="pt-BR" sz="3200" dirty="0" smtClean="0"/>
          </a:p>
          <a:p>
            <a:pPr algn="ctr"/>
            <a:r>
              <a:rPr lang="pt-BR" sz="2400" b="1" dirty="0" smtClean="0"/>
              <a:t>Padrão</a:t>
            </a:r>
            <a:r>
              <a:rPr lang="pt-BR" sz="2400" dirty="0" smtClean="0"/>
              <a:t>: qualquer informação contendo 5 dígitos em sequência (os dois primeiros números deverão ser separados dos demais pelo caracter “-”) </a:t>
            </a:r>
            <a:endParaRPr lang="pt-BR" sz="24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4807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 de uso do </a:t>
            </a:r>
            <a:r>
              <a:rPr lang="pt-BR" sz="1800" b="1" dirty="0" err="1" smtClean="0"/>
              <a:t>metacaracter</a:t>
            </a:r>
            <a:r>
              <a:rPr lang="pt-BR" sz="1800" b="1" dirty="0" smtClean="0"/>
              <a:t> \d</a:t>
            </a: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34930</TotalTime>
  <Words>2811</Words>
  <Application>Microsoft Office PowerPoint</Application>
  <PresentationFormat>On-screen Show (4:3)</PresentationFormat>
  <Paragraphs>776</Paragraphs>
  <Slides>64</Slides>
  <Notes>62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Concurso</vt:lpstr>
      <vt:lpstr>JavaScript</vt:lpstr>
      <vt:lpstr>Expressões Regulares</vt:lpstr>
      <vt:lpstr>Regular Expression</vt:lpstr>
      <vt:lpstr>Regular Expression</vt:lpstr>
      <vt:lpstr>Escrevendo expressões regulares</vt:lpstr>
      <vt:lpstr>Regular Expression</vt:lpstr>
      <vt:lpstr>Exemplo</vt:lpstr>
      <vt:lpstr>Metacaracteres</vt:lpstr>
      <vt:lpstr>Metacaracter \d</vt:lpstr>
      <vt:lpstr>Metacaracter ^</vt:lpstr>
      <vt:lpstr>Metacaracter $</vt:lpstr>
      <vt:lpstr>Metacaracter \w</vt:lpstr>
      <vt:lpstr>Exercício 01</vt:lpstr>
      <vt:lpstr>Vamos dar uma paradinha?</vt:lpstr>
      <vt:lpstr>Exercício 02</vt:lpstr>
      <vt:lpstr>Exercício 02 (Solução)</vt:lpstr>
      <vt:lpstr>Classe String</vt:lpstr>
      <vt:lpstr>Exercício 03</vt:lpstr>
      <vt:lpstr>Exercício 03 (Solução)</vt:lpstr>
      <vt:lpstr>Exercício 04</vt:lpstr>
      <vt:lpstr>Exercício 04 (Solução)</vt:lpstr>
      <vt:lpstr>Regular Expression</vt:lpstr>
      <vt:lpstr>Exercício 05</vt:lpstr>
      <vt:lpstr>Metacaracter \s</vt:lpstr>
      <vt:lpstr>Metacaracter .</vt:lpstr>
      <vt:lpstr>Exercício 06</vt:lpstr>
      <vt:lpstr>Exercício 06 (Gabarito)</vt:lpstr>
      <vt:lpstr>Outros Metacaracteres</vt:lpstr>
      <vt:lpstr>Brackets</vt:lpstr>
      <vt:lpstr>Exercício 07</vt:lpstr>
      <vt:lpstr>Exercício 07 (Solução)</vt:lpstr>
      <vt:lpstr>Exercício 08</vt:lpstr>
      <vt:lpstr>Exercício 08</vt:lpstr>
      <vt:lpstr>Exercício 09</vt:lpstr>
      <vt:lpstr>Exercício 09</vt:lpstr>
      <vt:lpstr>Exercício 10</vt:lpstr>
      <vt:lpstr>Quantificadores</vt:lpstr>
      <vt:lpstr>Exercício</vt:lpstr>
      <vt:lpstr>Quantificadores</vt:lpstr>
      <vt:lpstr>Exemplo</vt:lpstr>
      <vt:lpstr>Quantificador n+</vt:lpstr>
      <vt:lpstr>Exercício 11</vt:lpstr>
      <vt:lpstr>Exercício 11 (Solução)</vt:lpstr>
      <vt:lpstr>Desafio</vt:lpstr>
      <vt:lpstr>Quantificadores</vt:lpstr>
      <vt:lpstr>Exercício 12</vt:lpstr>
      <vt:lpstr>DICA</vt:lpstr>
      <vt:lpstr>Lista de exercícios</vt:lpstr>
      <vt:lpstr>Máscara em campos de texto</vt:lpstr>
      <vt:lpstr>Máscara em campos de texto</vt:lpstr>
      <vt:lpstr>Máscara em campos de texto</vt:lpstr>
      <vt:lpstr>Filtro de tweets</vt:lpstr>
      <vt:lpstr>Temporizadores e Janelas</vt:lpstr>
      <vt:lpstr>Janelas</vt:lpstr>
      <vt:lpstr>Janelas</vt:lpstr>
      <vt:lpstr>Janelas</vt:lpstr>
      <vt:lpstr>Janelas</vt:lpstr>
      <vt:lpstr>Janelas</vt:lpstr>
      <vt:lpstr>Controle de temporizadores</vt:lpstr>
      <vt:lpstr>Exercício</vt:lpstr>
      <vt:lpstr>Exercício</vt:lpstr>
      <vt:lpstr>Exercício</vt:lpstr>
      <vt:lpstr> Trabalho Prático  INDIVIDUAL  (Valor: 10,0 pontos)  http://migre.me/1m61L 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2530</cp:revision>
  <dcterms:created xsi:type="dcterms:W3CDTF">2010-02-04T18:04:23Z</dcterms:created>
  <dcterms:modified xsi:type="dcterms:W3CDTF">2016-10-22T19:31:57Z</dcterms:modified>
</cp:coreProperties>
</file>