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c9bcf0f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c9bcf0f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be167bdc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be167bdc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be167bf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be167bf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bf98523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bf98523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bf98523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bf98523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f98524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f98524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be167bdc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be167bd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be167bd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be167bd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be167bd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be167bd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de005ec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de005ec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be167bdc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be167bd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ublic.tableau.com/app/profile/wilton.ngo/viz/RockbusterStealthDataAnalysis_16809822899530/HIghLifetimebas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ngowilton@gmail.com" TargetMode="External"/><Relationship Id="rId4" Type="http://schemas.openxmlformats.org/officeDocument/2006/relationships/hyperlink" Target="https://public.tableau.com/app/profile/wilton.ngo/viz/RockbusterStealthDataAnalysis_16809822899530/HIghLifetimebas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RockBuster Stealth Data	</a:t>
            </a:r>
            <a:endParaRPr sz="55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WiltonNgo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2"/>
          <p:cNvPicPr preferRelativeResize="0"/>
          <p:nvPr/>
        </p:nvPicPr>
        <p:blipFill>
          <a:blip r:embed="rId3">
            <a:alphaModFix/>
          </a:blip>
          <a:stretch>
            <a:fillRect/>
          </a:stretch>
        </p:blipFill>
        <p:spPr>
          <a:xfrm>
            <a:off x="52700" y="0"/>
            <a:ext cx="90912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a:t>
            </a:r>
            <a:r>
              <a:rPr lang="en"/>
              <a:t>Recommendations</a:t>
            </a:r>
            <a:endParaRPr/>
          </a:p>
        </p:txBody>
      </p:sp>
      <p:sp>
        <p:nvSpPr>
          <p:cNvPr id="170" name="Google Shape;17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Asia should be the main focus, they bring in the most of the Revenue. Countries in Asia such as China,India and Japan bring in most customers and Revenue</a:t>
            </a:r>
            <a:endParaRPr/>
          </a:p>
          <a:p>
            <a:pPr indent="-300037" lvl="0" marL="457200" rtl="0" algn="l">
              <a:spcBef>
                <a:spcPts val="0"/>
              </a:spcBef>
              <a:spcAft>
                <a:spcPts val="0"/>
              </a:spcAft>
              <a:buSzPct val="100000"/>
              <a:buChar char="●"/>
            </a:pPr>
            <a:r>
              <a:rPr lang="en"/>
              <a:t>Additional</a:t>
            </a:r>
            <a:r>
              <a:rPr lang="en"/>
              <a:t> analysis should be done on what films people are really in to to watch and what kind of </a:t>
            </a:r>
            <a:r>
              <a:rPr lang="en"/>
              <a:t>genre</a:t>
            </a:r>
            <a:r>
              <a:rPr lang="en"/>
              <a:t> that people like. It is possible from the </a:t>
            </a:r>
            <a:r>
              <a:rPr lang="en"/>
              <a:t>existing</a:t>
            </a:r>
            <a:r>
              <a:rPr lang="en"/>
              <a:t> data. We would need to find the revenue that each genre that the country  brought in.</a:t>
            </a:r>
            <a:endParaRPr/>
          </a:p>
          <a:p>
            <a:pPr indent="-300037" lvl="0" marL="457200" rtl="0" algn="l">
              <a:spcBef>
                <a:spcPts val="0"/>
              </a:spcBef>
              <a:spcAft>
                <a:spcPts val="0"/>
              </a:spcAft>
              <a:buSzPct val="100000"/>
              <a:buChar char="●"/>
            </a:pPr>
            <a:r>
              <a:rPr lang="en"/>
              <a:t>We should focus on countries that bring in more $$ for each customer like </a:t>
            </a:r>
            <a:r>
              <a:rPr lang="en"/>
              <a:t>Taiwan</a:t>
            </a:r>
            <a:r>
              <a:rPr lang="en"/>
              <a:t> and </a:t>
            </a:r>
            <a:r>
              <a:rPr lang="en"/>
              <a:t>Philippines</a:t>
            </a:r>
            <a:r>
              <a:rPr lang="en"/>
              <a:t>. So we could earn more revenue</a:t>
            </a:r>
            <a:endParaRPr/>
          </a:p>
          <a:p>
            <a:pPr indent="-300037" lvl="0" marL="457200" rtl="0" algn="l">
              <a:spcBef>
                <a:spcPts val="0"/>
              </a:spcBef>
              <a:spcAft>
                <a:spcPts val="0"/>
              </a:spcAft>
              <a:buSzPct val="100000"/>
              <a:buChar char="●"/>
            </a:pPr>
            <a:r>
              <a:rPr lang="en"/>
              <a:t>Remove the Films with the lowest Revenue and add films that can earn more revenue by potential.By looking at the revenue for each country Genre they bring in. For example we know that China bring in most revenue for Sports and Animation. So we can films in China that has those Genre to bring in most revenue</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Tableau</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76" name="Google Shape;17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Wilton Ngo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Contact Info: </a:t>
            </a:r>
            <a:r>
              <a:rPr lang="en" u="sng">
                <a:solidFill>
                  <a:schemeClr val="hlink"/>
                </a:solidFill>
                <a:hlinkClick r:id="rId3"/>
              </a:rPr>
              <a:t>ngowilton@gmail.com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Tableau </a:t>
            </a:r>
            <a:r>
              <a:rPr lang="en"/>
              <a:t>Visualization</a:t>
            </a:r>
            <a:r>
              <a:rPr lang="en"/>
              <a:t> LInk: </a:t>
            </a:r>
            <a:r>
              <a:rPr lang="en" u="sng">
                <a:solidFill>
                  <a:schemeClr val="accent5"/>
                </a:solidFill>
                <a:hlinkClick r:id="rId4">
                  <a:extLst>
                    <a:ext uri="{A12FA001-AC4F-418D-AE19-62706E023703}">
                      <ahyp:hlinkClr val="tx"/>
                    </a:ext>
                  </a:extLst>
                </a:hlinkClick>
              </a:rPr>
              <a:t>Tableau</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43317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Company: Rock buster </a:t>
            </a:r>
            <a:r>
              <a:rPr lang="en"/>
              <a:t>stealth</a:t>
            </a:r>
            <a:r>
              <a:rPr lang="en"/>
              <a:t> LLC is a movie rental company that used to have stores around the world</a:t>
            </a:r>
            <a:endParaRPr/>
          </a:p>
          <a:p>
            <a:pPr indent="0" lvl="0" marL="0" rtl="0" algn="l">
              <a:spcBef>
                <a:spcPts val="1200"/>
              </a:spcBef>
              <a:spcAft>
                <a:spcPts val="1200"/>
              </a:spcAft>
              <a:buNone/>
            </a:pPr>
            <a:r>
              <a:rPr lang="en"/>
              <a:t>Objective:Facing stiff </a:t>
            </a:r>
            <a:r>
              <a:rPr lang="en"/>
              <a:t>competition</a:t>
            </a:r>
            <a:r>
              <a:rPr lang="en"/>
              <a:t> from streaming devices such as Amazon,Netflix and Amazon Prime. The management team plan to use its existing movie licenses to </a:t>
            </a:r>
            <a:r>
              <a:rPr lang="en"/>
              <a:t>launch</a:t>
            </a:r>
            <a:r>
              <a:rPr lang="en"/>
              <a:t> an online movie rental service to stay competitive</a:t>
            </a:r>
            <a:endParaRPr/>
          </a:p>
        </p:txBody>
      </p:sp>
      <p:pic>
        <p:nvPicPr>
          <p:cNvPr id="93" name="Google Shape;93;p14"/>
          <p:cNvPicPr preferRelativeResize="0"/>
          <p:nvPr/>
        </p:nvPicPr>
        <p:blipFill>
          <a:blip r:embed="rId3">
            <a:alphaModFix/>
          </a:blip>
          <a:stretch>
            <a:fillRect/>
          </a:stretch>
        </p:blipFill>
        <p:spPr>
          <a:xfrm>
            <a:off x="4795800" y="0"/>
            <a:ext cx="4331700" cy="489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Which movies </a:t>
            </a:r>
            <a:r>
              <a:rPr lang="en"/>
              <a:t>contributed</a:t>
            </a:r>
            <a:r>
              <a:rPr lang="en"/>
              <a:t> the most/least to revenue gain?</a:t>
            </a:r>
            <a:endParaRPr/>
          </a:p>
          <a:p>
            <a:pPr indent="-342900" lvl="0" marL="457200" rtl="0" algn="l">
              <a:spcBef>
                <a:spcPts val="0"/>
              </a:spcBef>
              <a:spcAft>
                <a:spcPts val="0"/>
              </a:spcAft>
              <a:buSzPts val="1800"/>
              <a:buAutoNum type="arabicPeriod"/>
            </a:pPr>
            <a:r>
              <a:rPr lang="en"/>
              <a:t>What</a:t>
            </a:r>
            <a:r>
              <a:rPr lang="en"/>
              <a:t> was the average duration for all videos?</a:t>
            </a:r>
            <a:endParaRPr/>
          </a:p>
          <a:p>
            <a:pPr indent="-342900" lvl="0" marL="457200" rtl="0" algn="l">
              <a:spcBef>
                <a:spcPts val="0"/>
              </a:spcBef>
              <a:spcAft>
                <a:spcPts val="0"/>
              </a:spcAft>
              <a:buSzPts val="1800"/>
              <a:buAutoNum type="arabicPeriod"/>
            </a:pPr>
            <a:r>
              <a:rPr lang="en"/>
              <a:t>Which countries are Rockbuster customers based in?</a:t>
            </a:r>
            <a:endParaRPr/>
          </a:p>
          <a:p>
            <a:pPr indent="-342900" lvl="0" marL="457200" rtl="0" algn="l">
              <a:spcBef>
                <a:spcPts val="0"/>
              </a:spcBef>
              <a:spcAft>
                <a:spcPts val="0"/>
              </a:spcAft>
              <a:buSzPts val="1800"/>
              <a:buAutoNum type="arabicPeriod"/>
            </a:pPr>
            <a:r>
              <a:rPr lang="en"/>
              <a:t>Where are the customers with a high </a:t>
            </a:r>
            <a:r>
              <a:rPr lang="en"/>
              <a:t>lifetime</a:t>
            </a:r>
            <a:r>
              <a:rPr lang="en"/>
              <a:t> value based?</a:t>
            </a:r>
            <a:endParaRPr/>
          </a:p>
          <a:p>
            <a:pPr indent="-342900" lvl="0" marL="457200" rtl="0" algn="l">
              <a:spcBef>
                <a:spcPts val="0"/>
              </a:spcBef>
              <a:spcAft>
                <a:spcPts val="0"/>
              </a:spcAft>
              <a:buSzPts val="1800"/>
              <a:buAutoNum type="arabicPeriod"/>
            </a:pPr>
            <a:r>
              <a:rPr lang="en"/>
              <a:t>Do sales figures vary </a:t>
            </a:r>
            <a:r>
              <a:rPr lang="en"/>
              <a:t>between</a:t>
            </a:r>
            <a:r>
              <a:rPr lang="en"/>
              <a:t> geographic regions?</a:t>
            </a:r>
            <a:br>
              <a:rPr lang="en"/>
            </a:b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32500" y="125425"/>
            <a:ext cx="8520600" cy="8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5" name="Google Shape;105;p16"/>
          <p:cNvSpPr txBox="1"/>
          <p:nvPr>
            <p:ph idx="1" type="body"/>
          </p:nvPr>
        </p:nvSpPr>
        <p:spPr>
          <a:xfrm>
            <a:off x="5364850" y="1454525"/>
            <a:ext cx="3467400" cy="31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0" y="0"/>
            <a:ext cx="9144002" cy="5143500"/>
          </a:xfrm>
          <a:prstGeom prst="rect">
            <a:avLst/>
          </a:prstGeom>
          <a:noFill/>
          <a:ln>
            <a:noFill/>
          </a:ln>
        </p:spPr>
      </p:pic>
      <p:sp>
        <p:nvSpPr>
          <p:cNvPr id="107" name="Google Shape;107;p16"/>
          <p:cNvSpPr txBox="1"/>
          <p:nvPr/>
        </p:nvSpPr>
        <p:spPr>
          <a:xfrm>
            <a:off x="5396450" y="1422900"/>
            <a:ext cx="1865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Some films that share similar commonality in the top 10 is. The genre that best are Drama and Comedy Genre Movies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flipH="1" rot="10800000">
            <a:off x="7959900" y="1157825"/>
            <a:ext cx="872100" cy="3339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84325" y="0"/>
            <a:ext cx="9228325" cy="5143499"/>
          </a:xfrm>
          <a:prstGeom prst="rect">
            <a:avLst/>
          </a:prstGeom>
          <a:noFill/>
          <a:ln>
            <a:noFill/>
          </a:ln>
        </p:spPr>
      </p:pic>
      <p:sp>
        <p:nvSpPr>
          <p:cNvPr id="114" name="Google Shape;114;p17"/>
          <p:cNvSpPr txBox="1"/>
          <p:nvPr/>
        </p:nvSpPr>
        <p:spPr>
          <a:xfrm>
            <a:off x="5575650" y="1328025"/>
            <a:ext cx="1844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Genre that is not doing good in earning Revenue. Is documentary and Classics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Rental Duration Stats</a:t>
            </a:r>
            <a:endParaRPr/>
          </a:p>
          <a:p>
            <a:pPr indent="0" lvl="0" marL="0" rtl="0" algn="ctr">
              <a:spcBef>
                <a:spcPts val="0"/>
              </a:spcBef>
              <a:spcAft>
                <a:spcPts val="0"/>
              </a:spcAft>
              <a:buNone/>
            </a:pPr>
            <a:r>
              <a:t/>
            </a:r>
            <a:endParaRPr/>
          </a:p>
        </p:txBody>
      </p:sp>
      <p:pic>
        <p:nvPicPr>
          <p:cNvPr id="120" name="Google Shape;120;p18"/>
          <p:cNvPicPr preferRelativeResize="0"/>
          <p:nvPr/>
        </p:nvPicPr>
        <p:blipFill>
          <a:blip r:embed="rId3">
            <a:alphaModFix/>
          </a:blip>
          <a:stretch>
            <a:fillRect/>
          </a:stretch>
        </p:blipFill>
        <p:spPr>
          <a:xfrm>
            <a:off x="397645" y="1229870"/>
            <a:ext cx="1285025" cy="1285025"/>
          </a:xfrm>
          <a:prstGeom prst="rect">
            <a:avLst/>
          </a:prstGeom>
          <a:noFill/>
          <a:ln>
            <a:noFill/>
          </a:ln>
        </p:spPr>
      </p:pic>
      <p:sp>
        <p:nvSpPr>
          <p:cNvPr id="121" name="Google Shape;121;p18"/>
          <p:cNvSpPr txBox="1"/>
          <p:nvPr/>
        </p:nvSpPr>
        <p:spPr>
          <a:xfrm>
            <a:off x="1718475" y="1444000"/>
            <a:ext cx="134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Thriller: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6 Days</a:t>
            </a:r>
            <a:endParaRPr>
              <a:latin typeface="Roboto"/>
              <a:ea typeface="Roboto"/>
              <a:cs typeface="Roboto"/>
              <a:sym typeface="Roboto"/>
            </a:endParaRPr>
          </a:p>
        </p:txBody>
      </p:sp>
      <p:pic>
        <p:nvPicPr>
          <p:cNvPr id="122" name="Google Shape;122;p18"/>
          <p:cNvPicPr preferRelativeResize="0"/>
          <p:nvPr/>
        </p:nvPicPr>
        <p:blipFill>
          <a:blip r:embed="rId4">
            <a:alphaModFix/>
          </a:blip>
          <a:stretch>
            <a:fillRect/>
          </a:stretch>
        </p:blipFill>
        <p:spPr>
          <a:xfrm>
            <a:off x="3066970" y="1229870"/>
            <a:ext cx="1285025" cy="1285025"/>
          </a:xfrm>
          <a:prstGeom prst="rect">
            <a:avLst/>
          </a:prstGeom>
          <a:noFill/>
          <a:ln>
            <a:noFill/>
          </a:ln>
        </p:spPr>
      </p:pic>
      <p:sp>
        <p:nvSpPr>
          <p:cNvPr id="123" name="Google Shape;123;p18"/>
          <p:cNvSpPr txBox="1"/>
          <p:nvPr/>
        </p:nvSpPr>
        <p:spPr>
          <a:xfrm>
            <a:off x="4594550" y="1551400"/>
            <a:ext cx="94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Travel: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5 Days</a:t>
            </a:r>
            <a:endParaRPr>
              <a:latin typeface="Roboto"/>
              <a:ea typeface="Roboto"/>
              <a:cs typeface="Roboto"/>
              <a:sym typeface="Roboto"/>
            </a:endParaRPr>
          </a:p>
        </p:txBody>
      </p:sp>
      <p:pic>
        <p:nvPicPr>
          <p:cNvPr id="124" name="Google Shape;124;p18"/>
          <p:cNvPicPr preferRelativeResize="0"/>
          <p:nvPr/>
        </p:nvPicPr>
        <p:blipFill>
          <a:blip r:embed="rId5">
            <a:alphaModFix/>
          </a:blip>
          <a:stretch>
            <a:fillRect/>
          </a:stretch>
        </p:blipFill>
        <p:spPr>
          <a:xfrm>
            <a:off x="5607275" y="1229875"/>
            <a:ext cx="1285025" cy="1285025"/>
          </a:xfrm>
          <a:prstGeom prst="rect">
            <a:avLst/>
          </a:prstGeom>
          <a:noFill/>
          <a:ln>
            <a:noFill/>
          </a:ln>
        </p:spPr>
      </p:pic>
      <p:sp>
        <p:nvSpPr>
          <p:cNvPr id="125" name="Google Shape;125;p18"/>
          <p:cNvSpPr txBox="1"/>
          <p:nvPr/>
        </p:nvSpPr>
        <p:spPr>
          <a:xfrm>
            <a:off x="7184200" y="1372400"/>
            <a:ext cx="140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Music: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5 Days</a:t>
            </a:r>
            <a:endParaRPr>
              <a:latin typeface="Roboto"/>
              <a:ea typeface="Roboto"/>
              <a:cs typeface="Roboto"/>
              <a:sym typeface="Roboto"/>
            </a:endParaRPr>
          </a:p>
        </p:txBody>
      </p:sp>
      <p:sp>
        <p:nvSpPr>
          <p:cNvPr id="126" name="Google Shape;126;p18"/>
          <p:cNvSpPr txBox="1"/>
          <p:nvPr/>
        </p:nvSpPr>
        <p:spPr>
          <a:xfrm>
            <a:off x="656375" y="2887950"/>
            <a:ext cx="168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Average Rental Duration: 5 Days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7" name="Google Shape;127;p18"/>
          <p:cNvSpPr txBox="1"/>
          <p:nvPr/>
        </p:nvSpPr>
        <p:spPr>
          <a:xfrm>
            <a:off x="2339075" y="2840700"/>
            <a:ext cx="159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Min Rental Rate: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Cost: $.99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8" name="Google Shape;128;p18"/>
          <p:cNvSpPr txBox="1"/>
          <p:nvPr/>
        </p:nvSpPr>
        <p:spPr>
          <a:xfrm>
            <a:off x="4352000" y="2840700"/>
            <a:ext cx="213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Max Rental Rate: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Cost: $4.99</a:t>
            </a:r>
            <a:endParaRPr>
              <a:latin typeface="Roboto"/>
              <a:ea typeface="Roboto"/>
              <a:cs typeface="Roboto"/>
              <a:sym typeface="Roboto"/>
            </a:endParaRPr>
          </a:p>
        </p:txBody>
      </p:sp>
      <p:sp>
        <p:nvSpPr>
          <p:cNvPr id="129" name="Google Shape;129;p18"/>
          <p:cNvSpPr txBox="1"/>
          <p:nvPr/>
        </p:nvSpPr>
        <p:spPr>
          <a:xfrm>
            <a:off x="189725" y="3509800"/>
            <a:ext cx="342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average Rental for Every Genre  is 5 days except Thriller is 6 Days. People rent out movies for Thriller longer than other Genre.</a:t>
            </a:r>
            <a:endParaRPr>
              <a:latin typeface="Roboto"/>
              <a:ea typeface="Roboto"/>
              <a:cs typeface="Roboto"/>
              <a:sym typeface="Roboto"/>
            </a:endParaRPr>
          </a:p>
        </p:txBody>
      </p:sp>
      <p:sp>
        <p:nvSpPr>
          <p:cNvPr id="130" name="Google Shape;130;p18"/>
          <p:cNvSpPr txBox="1"/>
          <p:nvPr/>
        </p:nvSpPr>
        <p:spPr>
          <a:xfrm>
            <a:off x="3615125" y="3404400"/>
            <a:ext cx="252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There was no outliers. So I chose to calculate the Average of people renting out the movies for each genre. Found out the the top 3 Rented Genre Movies.</a:t>
            </a:r>
            <a:endParaRPr>
              <a:latin typeface="Roboto"/>
              <a:ea typeface="Roboto"/>
              <a:cs typeface="Roboto"/>
              <a:sym typeface="Roboto"/>
            </a:endParaRPr>
          </a:p>
        </p:txBody>
      </p:sp>
      <p:sp>
        <p:nvSpPr>
          <p:cNvPr id="131" name="Google Shape;131;p18"/>
          <p:cNvSpPr txBox="1"/>
          <p:nvPr/>
        </p:nvSpPr>
        <p:spPr>
          <a:xfrm>
            <a:off x="7015300" y="2167000"/>
            <a:ext cx="206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should see the revenue for thriller rented movies compared to other Genre. We can increase the cost for shorter rental Duration.</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8" name="Google Shape;138;p19"/>
          <p:cNvSpPr txBox="1"/>
          <p:nvPr/>
        </p:nvSpPr>
        <p:spPr>
          <a:xfrm>
            <a:off x="2243575" y="2088425"/>
            <a:ext cx="17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9" name="Google Shape;139;p19"/>
          <p:cNvSpPr txBox="1"/>
          <p:nvPr/>
        </p:nvSpPr>
        <p:spPr>
          <a:xfrm>
            <a:off x="3151450" y="3404400"/>
            <a:ext cx="21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p19"/>
          <p:cNvSpPr txBox="1"/>
          <p:nvPr/>
        </p:nvSpPr>
        <p:spPr>
          <a:xfrm>
            <a:off x="2972275" y="3573050"/>
            <a:ext cx="2297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top paying customers the Philippines, U.S and Brazil. We should put more Resources to the top paying customers so we can earn more revenue</a:t>
            </a:r>
            <a:endParaRPr>
              <a:latin typeface="Roboto"/>
              <a:ea typeface="Roboto"/>
              <a:cs typeface="Roboto"/>
              <a:sym typeface="Roboto"/>
            </a:endParaRPr>
          </a:p>
        </p:txBody>
      </p:sp>
      <p:pic>
        <p:nvPicPr>
          <p:cNvPr id="141" name="Google Shape;141;p19"/>
          <p:cNvPicPr preferRelativeResize="0"/>
          <p:nvPr/>
        </p:nvPicPr>
        <p:blipFill>
          <a:blip r:embed="rId3">
            <a:alphaModFix/>
          </a:blip>
          <a:stretch>
            <a:fillRect/>
          </a:stretch>
        </p:blipFill>
        <p:spPr>
          <a:xfrm>
            <a:off x="0" y="-210800"/>
            <a:ext cx="9144000" cy="5354301"/>
          </a:xfrm>
          <a:prstGeom prst="rect">
            <a:avLst/>
          </a:prstGeom>
          <a:noFill/>
          <a:ln>
            <a:noFill/>
          </a:ln>
        </p:spPr>
      </p:pic>
      <p:sp>
        <p:nvSpPr>
          <p:cNvPr id="142" name="Google Shape;142;p19"/>
          <p:cNvSpPr txBox="1"/>
          <p:nvPr/>
        </p:nvSpPr>
        <p:spPr>
          <a:xfrm>
            <a:off x="1465050" y="1106700"/>
            <a:ext cx="1971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top paying customers the Taiwan Philippines, U.S and Brazil. We should earn more revenue by having more customers.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0"/>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1"/>
          <p:cNvPicPr preferRelativeResize="0"/>
          <p:nvPr/>
        </p:nvPicPr>
        <p:blipFill>
          <a:blip r:embed="rId3">
            <a:alphaModFix/>
          </a:blip>
          <a:stretch>
            <a:fillRect/>
          </a:stretch>
        </p:blipFill>
        <p:spPr>
          <a:xfrm>
            <a:off x="-59675" y="0"/>
            <a:ext cx="9144000" cy="5143500"/>
          </a:xfrm>
          <a:prstGeom prst="rect">
            <a:avLst/>
          </a:prstGeom>
          <a:noFill/>
          <a:ln>
            <a:noFill/>
          </a:ln>
        </p:spPr>
      </p:pic>
      <p:sp>
        <p:nvSpPr>
          <p:cNvPr id="157" name="Google Shape;157;p21"/>
          <p:cNvSpPr txBox="1"/>
          <p:nvPr/>
        </p:nvSpPr>
        <p:spPr>
          <a:xfrm>
            <a:off x="6957450" y="2971525"/>
            <a:ext cx="202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Majority of the Revenue was Generated in Asia WIth $22,245 with 221 customers.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