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2" r:id="rId11"/>
    <p:sldId id="265" r:id="rId12"/>
    <p:sldId id="274" r:id="rId13"/>
    <p:sldId id="266" r:id="rId14"/>
    <p:sldId id="269" r:id="rId15"/>
    <p:sldId id="271" r:id="rId16"/>
  </p:sldIdLst>
  <p:sldSz cx="12192000" cy="6858000"/>
  <p:notesSz cx="6858000" cy="9144000"/>
  <p:embeddedFontLs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64">
          <p15:clr>
            <a:srgbClr val="A4A3A4"/>
          </p15:clr>
        </p15:guide>
        <p15:guide id="2" pos="3840">
          <p15:clr>
            <a:srgbClr val="A4A3A4"/>
          </p15:clr>
        </p15:guide>
        <p15:guide id="3" pos="456">
          <p15:clr>
            <a:srgbClr val="A4A3A4"/>
          </p15:clr>
        </p15:guide>
        <p15:guide id="4" pos="7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2" y="72"/>
      </p:cViewPr>
      <p:guideLst>
        <p:guide orient="horz" pos="2064"/>
        <p:guide pos="3840"/>
        <p:guide pos="456"/>
        <p:guide pos="7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900" b="1">
                <a:solidFill>
                  <a:srgbClr val="FF0000"/>
                </a:solidFill>
              </a:rPr>
              <a:t>Divisão dos slides:</a:t>
            </a:r>
            <a:endParaRPr sz="1900" b="1">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r>
              <a:rPr lang="en-US" sz="1800"/>
              <a:t>1 - 4 &gt;  Allan </a:t>
            </a:r>
            <a:endParaRPr sz="1800"/>
          </a:p>
          <a:p>
            <a:pPr marL="0" lvl="0" indent="0" algn="l" rtl="0">
              <a:spcBef>
                <a:spcPts val="0"/>
              </a:spcBef>
              <a:spcAft>
                <a:spcPts val="0"/>
              </a:spcAft>
              <a:buNone/>
            </a:pPr>
            <a:r>
              <a:rPr lang="en-US" sz="1800"/>
              <a:t>5 - 6 &gt;  Vinicius</a:t>
            </a:r>
            <a:endParaRPr sz="1800"/>
          </a:p>
          <a:p>
            <a:pPr marL="0" lvl="0" indent="0" algn="l" rtl="0">
              <a:spcBef>
                <a:spcPts val="0"/>
              </a:spcBef>
              <a:spcAft>
                <a:spcPts val="0"/>
              </a:spcAft>
              <a:buNone/>
            </a:pPr>
            <a:r>
              <a:rPr lang="en-US" sz="1800"/>
              <a:t>7      &gt;  Carelli</a:t>
            </a:r>
            <a:endParaRPr sz="1800"/>
          </a:p>
          <a:p>
            <a:pPr marL="0" lvl="0" indent="0" algn="l" rtl="0">
              <a:spcBef>
                <a:spcPts val="0"/>
              </a:spcBef>
              <a:spcAft>
                <a:spcPts val="0"/>
              </a:spcAft>
              <a:buNone/>
            </a:pPr>
            <a:r>
              <a:rPr lang="en-US" sz="1800"/>
              <a:t>8…   &gt;  Alexandre</a:t>
            </a:r>
            <a:endParaRPr sz="1800"/>
          </a:p>
          <a:p>
            <a:pPr marL="0" lvl="0" indent="0" algn="l" rtl="0">
              <a:spcBef>
                <a:spcPts val="0"/>
              </a:spcBef>
              <a:spcAft>
                <a:spcPts val="0"/>
              </a:spcAft>
              <a:buNone/>
            </a:pPr>
            <a:endParaRPr sz="18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45522740-128F-4EEB-C19A-B16F0F4A12A3}"/>
            </a:ext>
          </a:extLst>
        </p:cNvPr>
        <p:cNvGrpSpPr/>
        <p:nvPr/>
      </p:nvGrpSpPr>
      <p:grpSpPr>
        <a:xfrm>
          <a:off x="0" y="0"/>
          <a:ext cx="0" cy="0"/>
          <a:chOff x="0" y="0"/>
          <a:chExt cx="0" cy="0"/>
        </a:xfrm>
      </p:grpSpPr>
      <p:sp>
        <p:nvSpPr>
          <p:cNvPr id="206" name="Google Shape;206;p6:notes">
            <a:extLst>
              <a:ext uri="{FF2B5EF4-FFF2-40B4-BE49-F238E27FC236}">
                <a16:creationId xmlns:a16="http://schemas.microsoft.com/office/drawing/2014/main" id="{4D383E72-C700-2C7D-4FCD-1AC2887A5F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a:extLst>
              <a:ext uri="{FF2B5EF4-FFF2-40B4-BE49-F238E27FC236}">
                <a16:creationId xmlns:a16="http://schemas.microsoft.com/office/drawing/2014/main" id="{F1C5E7D7-95AE-C35B-36F3-96CCCCF5C1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3</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B-Toolkit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Componentes:</a:t>
            </a:r>
            <a:endParaRPr/>
          </a:p>
          <a:p>
            <a:pPr marL="0" lvl="0" indent="0" algn="l" rtl="0">
              <a:spcBef>
                <a:spcPts val="0"/>
              </a:spcBef>
              <a:spcAft>
                <a:spcPts val="0"/>
              </a:spcAft>
              <a:buClr>
                <a:schemeClr val="dk1"/>
              </a:buClr>
              <a:buSzPts val="1100"/>
              <a:buFont typeface="Arial"/>
              <a:buNone/>
            </a:pPr>
            <a:r>
              <a:rPr lang="en-US"/>
              <a:t>B-Tool: Um interpretador matemático baseado na teoria dos conjuntos, que permite a análise e verificação de especificações escritas em B.</a:t>
            </a:r>
            <a:endParaRPr/>
          </a:p>
          <a:p>
            <a:pPr marL="0" lvl="0" indent="0" algn="l" rtl="0">
              <a:spcBef>
                <a:spcPts val="0"/>
              </a:spcBef>
              <a:spcAft>
                <a:spcPts val="0"/>
              </a:spcAft>
              <a:buClr>
                <a:schemeClr val="dk1"/>
              </a:buClr>
              <a:buSzPts val="1100"/>
              <a:buFont typeface="Arial"/>
              <a:buNone/>
            </a:pPr>
            <a:r>
              <a:rPr lang="en-US"/>
              <a:t>Gerenciamento de GUI: Utiliza uma interface personalizada baseada em X Window Motif para gerenciamento de interface gráfica.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a escrita e edição de especificações em B.</a:t>
            </a:r>
            <a:endParaRPr/>
          </a:p>
          <a:p>
            <a:pPr marL="0" lvl="0" indent="0" algn="l" rtl="0">
              <a:spcBef>
                <a:spcPts val="0"/>
              </a:spcBef>
              <a:spcAft>
                <a:spcPts val="0"/>
              </a:spcAft>
              <a:buClr>
                <a:schemeClr val="dk1"/>
              </a:buClr>
              <a:buSzPts val="1100"/>
              <a:buFont typeface="Arial"/>
              <a:buNone/>
            </a:pPr>
            <a:r>
              <a:rPr lang="en-US"/>
              <a:t>Prova: Facilita a prova de propriedades matemáticas e invariantes das especificações.</a:t>
            </a:r>
            <a:endParaRPr/>
          </a:p>
          <a:p>
            <a:pPr marL="0" lvl="0" indent="0" algn="l" rtl="0">
              <a:spcBef>
                <a:spcPts val="0"/>
              </a:spcBef>
              <a:spcAft>
                <a:spcPts val="0"/>
              </a:spcAft>
              <a:buClr>
                <a:schemeClr val="dk1"/>
              </a:buClr>
              <a:buSzPts val="1100"/>
              <a:buFont typeface="Arial"/>
              <a:buNone/>
            </a:pPr>
            <a:r>
              <a:rPr lang="en-US"/>
              <a:t>Refinamento: Suporta o processo de refinamento, ajudando a transformar especificações abstratas em implementações concretas.</a:t>
            </a:r>
            <a:endParaRPr/>
          </a:p>
          <a:p>
            <a:pPr marL="0" lvl="0" indent="0" algn="l" rtl="0">
              <a:spcBef>
                <a:spcPts val="0"/>
              </a:spcBef>
              <a:spcAft>
                <a:spcPts val="0"/>
              </a:spcAft>
              <a:buClr>
                <a:schemeClr val="dk1"/>
              </a:buClr>
              <a:buSzPts val="1100"/>
              <a:buFont typeface="Arial"/>
              <a:buNone/>
            </a:pPr>
            <a:r>
              <a:rPr lang="en-US"/>
              <a:t>Geração de Código: Oferece funcionalidades para converter especificações em código de programação.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Compatibilidade:</a:t>
            </a:r>
            <a:endParaRPr/>
          </a:p>
          <a:p>
            <a:pPr marL="0" lvl="0" indent="0" algn="l" rtl="0">
              <a:spcBef>
                <a:spcPts val="0"/>
              </a:spcBef>
              <a:spcAft>
                <a:spcPts val="0"/>
              </a:spcAft>
              <a:buClr>
                <a:schemeClr val="dk1"/>
              </a:buClr>
              <a:buSzPts val="1100"/>
              <a:buFont typeface="Arial"/>
              <a:buNone/>
            </a:pPr>
            <a:r>
              <a:rPr lang="en-US"/>
              <a:t>Funciona principalmente em sistemas operacionais Linux, Mac OS X e Solaris.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Disponibilidade:</a:t>
            </a:r>
            <a:endParaRPr/>
          </a:p>
          <a:p>
            <a:pPr marL="0" lvl="0" indent="0" algn="l" rtl="0">
              <a:spcBef>
                <a:spcPts val="0"/>
              </a:spcBef>
              <a:spcAft>
                <a:spcPts val="0"/>
              </a:spcAft>
              <a:buClr>
                <a:schemeClr val="dk1"/>
              </a:buClr>
              <a:buSzPts val="1100"/>
              <a:buFont typeface="Arial"/>
              <a:buNone/>
            </a:pPr>
            <a:r>
              <a:rPr lang="en-US"/>
              <a:t>O código-fonte do B-Toolkit está disponível publicamente.</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Atelier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criar especificações formais em B.</a:t>
            </a:r>
            <a:endParaRPr/>
          </a:p>
          <a:p>
            <a:pPr marL="0" lvl="0" indent="0" algn="l" rtl="0">
              <a:spcBef>
                <a:spcPts val="0"/>
              </a:spcBef>
              <a:spcAft>
                <a:spcPts val="0"/>
              </a:spcAft>
              <a:buClr>
                <a:schemeClr val="dk1"/>
              </a:buClr>
              <a:buSzPts val="1100"/>
              <a:buFont typeface="Arial"/>
              <a:buNone/>
            </a:pPr>
            <a:r>
              <a:rPr lang="en-US"/>
              <a:t>Prova e Verificação: Suporta provas formais e verificação de consistência entre diferentes níveis de refinamento.</a:t>
            </a:r>
            <a:endParaRPr/>
          </a:p>
          <a:p>
            <a:pPr marL="0" lvl="0" indent="0" algn="l" rtl="0">
              <a:spcBef>
                <a:spcPts val="0"/>
              </a:spcBef>
              <a:spcAft>
                <a:spcPts val="0"/>
              </a:spcAft>
              <a:buClr>
                <a:schemeClr val="dk1"/>
              </a:buClr>
              <a:buSzPts val="1100"/>
              <a:buFont typeface="Arial"/>
              <a:buNone/>
            </a:pPr>
            <a:r>
              <a:rPr lang="en-US"/>
              <a:t>Refinamento: Acompanha o processo de refinamento das especificações.</a:t>
            </a:r>
            <a:endParaRPr/>
          </a:p>
          <a:p>
            <a:pPr marL="0" lvl="0" indent="0" algn="l" rtl="0">
              <a:spcBef>
                <a:spcPts val="0"/>
              </a:spcBef>
              <a:spcAft>
                <a:spcPts val="0"/>
              </a:spcAft>
              <a:buClr>
                <a:schemeClr val="dk1"/>
              </a:buClr>
              <a:buSzPts val="1100"/>
              <a:buFont typeface="Arial"/>
              <a:buNone/>
            </a:pPr>
            <a:r>
              <a:rPr lang="en-US"/>
              <a:t>Geração de Código: Facilita a conversão de especificações em código executável.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Aplicações:</a:t>
            </a:r>
            <a:endParaRPr/>
          </a:p>
          <a:p>
            <a:pPr marL="0" lvl="0" indent="0" algn="l" rtl="0">
              <a:spcBef>
                <a:spcPts val="0"/>
              </a:spcBef>
              <a:spcAft>
                <a:spcPts val="0"/>
              </a:spcAft>
              <a:buClr>
                <a:schemeClr val="dk1"/>
              </a:buClr>
              <a:buSzPts val="1100"/>
              <a:buFont typeface="Arial"/>
              <a:buNone/>
            </a:pPr>
            <a:r>
              <a:rPr lang="en-US"/>
              <a:t>Utilizada para desenvolver sistemas de automação de segurança para metrôs (Alstom e Siemens).</a:t>
            </a:r>
            <a:endParaRPr/>
          </a:p>
          <a:p>
            <a:pPr marL="0" lvl="0" indent="0" algn="l" rtl="0">
              <a:spcBef>
                <a:spcPts val="0"/>
              </a:spcBef>
              <a:spcAft>
                <a:spcPts val="0"/>
              </a:spcAft>
              <a:buClr>
                <a:schemeClr val="dk1"/>
              </a:buClr>
              <a:buSzPts val="1100"/>
              <a:buFont typeface="Arial"/>
              <a:buNone/>
            </a:pPr>
            <a:r>
              <a:rPr lang="en-US"/>
              <a:t>Usada para certificação de Critérios Comuns e desenvolvimento de modelos de sistemas por empresas como ATMEL e STMicroelectronics.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Rodin Platform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Base:</a:t>
            </a:r>
            <a:endParaRPr/>
          </a:p>
          <a:p>
            <a:pPr marL="0" lvl="0" indent="0" algn="l" rtl="0">
              <a:spcBef>
                <a:spcPts val="0"/>
              </a:spcBef>
              <a:spcAft>
                <a:spcPts val="0"/>
              </a:spcAft>
              <a:buClr>
                <a:schemeClr val="dk1"/>
              </a:buClr>
              <a:buSzPts val="1100"/>
              <a:buFont typeface="Arial"/>
              <a:buNone/>
            </a:pPr>
            <a:r>
              <a:rPr lang="en-US"/>
              <a:t>Baseada no IDE Eclipse, proporcionando uma plataforma extensível e integrável.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e Modelagem: Permite a criação e edição de especificações em Event-B.</a:t>
            </a:r>
            <a:endParaRPr/>
          </a:p>
          <a:p>
            <a:pPr marL="0" lvl="0" indent="0" algn="l" rtl="0">
              <a:spcBef>
                <a:spcPts val="0"/>
              </a:spcBef>
              <a:spcAft>
                <a:spcPts val="0"/>
              </a:spcAft>
              <a:buClr>
                <a:schemeClr val="dk1"/>
              </a:buClr>
              <a:buSzPts val="1100"/>
              <a:buFont typeface="Arial"/>
              <a:buNone/>
            </a:pPr>
            <a:r>
              <a:rPr lang="en-US"/>
              <a:t>Prova e Verificação: Suporta provas matemáticas e verificação de consistência entre diferentes níveis de abstração.</a:t>
            </a:r>
            <a:endParaRPr/>
          </a:p>
          <a:p>
            <a:pPr marL="0" lvl="0" indent="0" algn="l" rtl="0">
              <a:spcBef>
                <a:spcPts val="0"/>
              </a:spcBef>
              <a:spcAft>
                <a:spcPts val="0"/>
              </a:spcAft>
              <a:buClr>
                <a:schemeClr val="dk1"/>
              </a:buClr>
              <a:buSzPts val="1100"/>
              <a:buFont typeface="Arial"/>
              <a:buNone/>
            </a:pPr>
            <a:r>
              <a:rPr lang="en-US"/>
              <a:t>Refinamento: Facilita o refinamento de modelos de sistemas em diferentes níveis de detalhamento.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Extensibilidade:</a:t>
            </a:r>
            <a:endParaRPr/>
          </a:p>
          <a:p>
            <a:pPr marL="0" lvl="0" indent="0" algn="l" rtl="0">
              <a:spcBef>
                <a:spcPts val="0"/>
              </a:spcBef>
              <a:spcAft>
                <a:spcPts val="0"/>
              </a:spcAft>
              <a:buClr>
                <a:schemeClr val="dk1"/>
              </a:buClr>
              <a:buSzPts val="1100"/>
              <a:buFont typeface="Arial"/>
              <a:buNone/>
            </a:pPr>
            <a:r>
              <a:rPr lang="en-US"/>
              <a:t>A plataforma é open source e permite a adição de plugins para estender suas funcionalidades.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endParaRPr/>
          </a:p>
        </p:txBody>
      </p:sp>
      <p:sp>
        <p:nvSpPr>
          <p:cNvPr id="208" name="Google Shape;208;p6:notes">
            <a:extLst>
              <a:ext uri="{FF2B5EF4-FFF2-40B4-BE49-F238E27FC236}">
                <a16:creationId xmlns:a16="http://schemas.microsoft.com/office/drawing/2014/main" id="{C789B3CC-E681-2A4D-82EC-0F3DDB08E02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53839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1cdbdd063_0_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11cdbdd063_0_2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21" name="Google Shape;221;g211cdbdd063_0_2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a:extLst>
            <a:ext uri="{FF2B5EF4-FFF2-40B4-BE49-F238E27FC236}">
              <a16:creationId xmlns:a16="http://schemas.microsoft.com/office/drawing/2014/main" id="{0E7E0DDE-D30B-29B5-3F76-E6897AA9E09B}"/>
            </a:ext>
          </a:extLst>
        </p:cNvPr>
        <p:cNvGrpSpPr/>
        <p:nvPr/>
      </p:nvGrpSpPr>
      <p:grpSpPr>
        <a:xfrm>
          <a:off x="0" y="0"/>
          <a:ext cx="0" cy="0"/>
          <a:chOff x="0" y="0"/>
          <a:chExt cx="0" cy="0"/>
        </a:xfrm>
      </p:grpSpPr>
      <p:sp>
        <p:nvSpPr>
          <p:cNvPr id="219" name="Google Shape;219;g211cdbdd063_0_226:notes">
            <a:extLst>
              <a:ext uri="{FF2B5EF4-FFF2-40B4-BE49-F238E27FC236}">
                <a16:creationId xmlns:a16="http://schemas.microsoft.com/office/drawing/2014/main" id="{9EFEC0CA-18F1-701A-B920-D524D67F01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11cdbdd063_0_226:notes">
            <a:extLst>
              <a:ext uri="{FF2B5EF4-FFF2-40B4-BE49-F238E27FC236}">
                <a16:creationId xmlns:a16="http://schemas.microsoft.com/office/drawing/2014/main" id="{763644FD-DFDA-73D1-B5B3-4A397101CE2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21" name="Google Shape;221;g211cdbdd063_0_226:notes">
            <a:extLst>
              <a:ext uri="{FF2B5EF4-FFF2-40B4-BE49-F238E27FC236}">
                <a16:creationId xmlns:a16="http://schemas.microsoft.com/office/drawing/2014/main" id="{6815B818-5A79-0B62-3F14-F5A04D76411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56917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f9b4eaf39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2ef9b4eaf39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34" name="Google Shape;234;g2ef9b4eaf39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278" name="Google Shape;27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eb7566b66a_1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g1eb7566b66a_1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304" name="Google Shape;304;g1eb7566b66a_1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1</a:t>
            </a:r>
            <a:endParaRPr/>
          </a:p>
          <a:p>
            <a:pPr marL="0" lvl="0" indent="0" algn="l" rtl="0">
              <a:spcBef>
                <a:spcPts val="0"/>
              </a:spcBef>
              <a:spcAft>
                <a:spcPts val="0"/>
              </a:spcAft>
              <a:buNone/>
            </a:pPr>
            <a:endParaRPr/>
          </a:p>
        </p:txBody>
      </p:sp>
      <p:sp>
        <p:nvSpPr>
          <p:cNvPr id="99" name="Google Shape;9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e49731192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2ee49731192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1</a:t>
            </a:r>
            <a:endParaRPr/>
          </a:p>
          <a:p>
            <a:pPr marL="0" lvl="0" indent="0" algn="l" rtl="0">
              <a:lnSpc>
                <a:spcPct val="115000"/>
              </a:lnSpc>
              <a:spcBef>
                <a:spcPts val="1200"/>
              </a:spcBef>
              <a:spcAft>
                <a:spcPts val="0"/>
              </a:spcAft>
              <a:buNone/>
            </a:pPr>
            <a:r>
              <a:rPr lang="en-US"/>
              <a:t>Autor:</a:t>
            </a:r>
            <a:endParaRPr/>
          </a:p>
          <a:p>
            <a:pPr marL="0" lvl="0" indent="0" algn="l" rtl="0">
              <a:lnSpc>
                <a:spcPct val="115000"/>
              </a:lnSpc>
              <a:spcBef>
                <a:spcPts val="1200"/>
              </a:spcBef>
              <a:spcAft>
                <a:spcPts val="0"/>
              </a:spcAft>
              <a:buNone/>
            </a:pPr>
            <a:r>
              <a:rPr lang="en-US"/>
              <a:t>Cientista da computação Francês.</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116" name="Google Shape;116;g2ee49731192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e4973119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ee4973119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1</a:t>
            </a:r>
            <a:endParaRPr sz="1300" b="1">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Motivações para o Desenvolvimento do B-Method</a:t>
            </a:r>
            <a:endParaRPr sz="1300" b="1">
              <a:latin typeface="Arial"/>
              <a:ea typeface="Arial"/>
              <a:cs typeface="Arial"/>
              <a:sym typeface="Arial"/>
            </a:endParaRPr>
          </a:p>
          <a:p>
            <a:pPr marL="457200" lvl="0" indent="-298450" algn="l" rtl="0">
              <a:lnSpc>
                <a:spcPct val="115000"/>
              </a:lnSpc>
              <a:spcBef>
                <a:spcPts val="1200"/>
              </a:spcBef>
              <a:spcAft>
                <a:spcPts val="0"/>
              </a:spcAft>
              <a:buClr>
                <a:schemeClr val="dk1"/>
              </a:buClr>
              <a:buSzPts val="1100"/>
              <a:buAutoNum type="arabicPeriod"/>
            </a:pPr>
            <a:r>
              <a:rPr lang="en-US" sz="1100" b="1">
                <a:latin typeface="Arial"/>
                <a:ea typeface="Arial"/>
                <a:cs typeface="Arial"/>
                <a:sym typeface="Arial"/>
              </a:rPr>
              <a:t>Necessidade de Software Confiável e Seguro: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Durante os anos 1980, a complexidade e a criticidade dos sistemas de software estavam aumentando, especialmente em áreas como transporte, aeroespacial e controle industrial.</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Havia uma crescente necessidade de métodos que garantissem a confiabilidade e a segurança do software, reduzindo a probabilidade de falhas catastróficas.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Formalização de Especificações:</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Métodos formais como o B-Method foram desenvolvidos para permitir a especificação precisa e não ambígua de requisitos de software.</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Isso ajudava a evitar mal-entendidos e erros de interpretação que poderiam surgir com especificações informais.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Refinamento de Especificações para Implementação: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 B-Method foi projetado para suportar o refinamento contínuo de especificações abstratas até sua implementação concreta.</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Esse processo de refinamento ajudava a garantir que o software final estivesse de acordo com as especificações iniciais.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Prova Matemática de Correção:</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A utilização de métodos formais como o B-Method permitia a prova matemática de propriedades importantes do software, como a correção e a consistência.</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Isso era particularmente importante para sistemas críticos onde erros poderiam ter consequências graves.</a:t>
            </a:r>
            <a:endParaRPr sz="110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AutoNum type="arabicPeriod"/>
            </a:pPr>
            <a:r>
              <a:rPr lang="en-US" sz="1100" b="1">
                <a:latin typeface="Arial"/>
                <a:ea typeface="Arial"/>
                <a:cs typeface="Arial"/>
                <a:sym typeface="Arial"/>
              </a:rPr>
              <a:t>Ferramentas de Suporte:</a:t>
            </a:r>
            <a:endParaRPr sz="1100" b="1">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O B-Method foi desenvolvido junto com um conjunto de ferramentas que ajudavam na especificação, design, prova e geração de código.</a:t>
            </a:r>
            <a:endParaRPr sz="1100">
              <a:latin typeface="Arial"/>
              <a:ea typeface="Arial"/>
              <a:cs typeface="Arial"/>
              <a:sym typeface="Arial"/>
            </a:endParaRPr>
          </a:p>
          <a:p>
            <a:pPr marL="914400" lvl="1" indent="-298450" algn="l" rtl="0">
              <a:lnSpc>
                <a:spcPct val="115000"/>
              </a:lnSpc>
              <a:spcBef>
                <a:spcPts val="0"/>
              </a:spcBef>
              <a:spcAft>
                <a:spcPts val="0"/>
              </a:spcAft>
              <a:buClr>
                <a:schemeClr val="dk1"/>
              </a:buClr>
              <a:buSzPts val="1100"/>
              <a:buChar char="○"/>
            </a:pPr>
            <a:r>
              <a:rPr lang="en-US" sz="1100">
                <a:latin typeface="Arial"/>
                <a:ea typeface="Arial"/>
                <a:cs typeface="Arial"/>
                <a:sym typeface="Arial"/>
              </a:rPr>
              <a:t>Essas ferramentas facilitavam a aplicação prática do método, tornando-o mais acessível e eficiente para engenheiros de software.</a:t>
            </a:r>
            <a:endParaRPr sz="1100">
              <a:latin typeface="Arial"/>
              <a:ea typeface="Arial"/>
              <a:cs typeface="Arial"/>
              <a:sym typeface="Arial"/>
            </a:endParaRPr>
          </a:p>
          <a:p>
            <a:pPr marL="0" lvl="0" indent="0" algn="l" rtl="0">
              <a:spcBef>
                <a:spcPts val="1200"/>
              </a:spcBef>
              <a:spcAft>
                <a:spcPts val="0"/>
              </a:spcAft>
              <a:buNone/>
            </a:pPr>
            <a:endParaRPr/>
          </a:p>
        </p:txBody>
      </p:sp>
      <p:sp>
        <p:nvSpPr>
          <p:cNvPr id="138" name="Google Shape;138;g2ee4973119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Pessoa 2</a:t>
            </a:r>
            <a:endParaRPr/>
          </a:p>
          <a:p>
            <a:pPr marL="0" lvl="0" indent="0" algn="l" rtl="0">
              <a:spcBef>
                <a:spcPts val="0"/>
              </a:spcBef>
              <a:spcAft>
                <a:spcPts val="0"/>
              </a:spcAft>
              <a:buNone/>
            </a:pPr>
            <a:endParaRPr/>
          </a:p>
          <a:p>
            <a:pPr marL="0" lvl="0" indent="0" algn="l" rtl="0">
              <a:spcBef>
                <a:spcPts val="0"/>
              </a:spcBef>
              <a:spcAft>
                <a:spcPts val="0"/>
              </a:spcAft>
              <a:buNone/>
            </a:pPr>
            <a:r>
              <a:rPr lang="en-US"/>
              <a:t>Máquina Abstrata (Abstract Machine)</a:t>
            </a:r>
            <a:endParaRPr/>
          </a:p>
          <a:p>
            <a:pPr marL="0" lvl="0" indent="0" algn="l" rtl="0">
              <a:spcBef>
                <a:spcPts val="0"/>
              </a:spcBef>
              <a:spcAft>
                <a:spcPts val="0"/>
              </a:spcAft>
              <a:buNone/>
            </a:pPr>
            <a:r>
              <a:rPr lang="en-US" sz="1100" b="1">
                <a:latin typeface="Arial"/>
                <a:ea typeface="Arial"/>
                <a:cs typeface="Arial"/>
                <a:sym typeface="Arial"/>
              </a:rPr>
              <a:t>Objetivo:</a:t>
            </a:r>
            <a:r>
              <a:rPr lang="en-US" sz="1100">
                <a:latin typeface="Arial"/>
                <a:ea typeface="Arial"/>
                <a:cs typeface="Arial"/>
                <a:sym typeface="Arial"/>
              </a:rPr>
              <a:t> Define o objetivo geral do sistema, especificando estados e operações em termos abstratos.</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Componentes: citados ali no slide</a:t>
            </a:r>
            <a:endParaRPr sz="1100">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Refinamento</a:t>
            </a:r>
            <a:endParaRPr sz="1100">
              <a:latin typeface="Arial"/>
              <a:ea typeface="Arial"/>
              <a:cs typeface="Arial"/>
              <a:sym typeface="Arial"/>
            </a:endParaRPr>
          </a:p>
          <a:p>
            <a:pPr marL="0" lvl="0" indent="0" algn="l" rtl="0">
              <a:spcBef>
                <a:spcPts val="0"/>
              </a:spcBef>
              <a:spcAft>
                <a:spcPts val="0"/>
              </a:spcAft>
              <a:buNone/>
            </a:pPr>
            <a:r>
              <a:rPr lang="en-US" sz="1100" b="1">
                <a:latin typeface="Arial"/>
                <a:ea typeface="Arial"/>
                <a:cs typeface="Arial"/>
                <a:sym typeface="Arial"/>
              </a:rPr>
              <a:t>Objetivo:</a:t>
            </a:r>
            <a:r>
              <a:rPr lang="en-US" sz="1100">
                <a:latin typeface="Arial"/>
                <a:ea typeface="Arial"/>
                <a:cs typeface="Arial"/>
                <a:sym typeface="Arial"/>
              </a:rPr>
              <a:t> Gradualmente transformar a especificação abstrata em uma implementação concreta.</a:t>
            </a:r>
            <a:endParaRPr sz="1100">
              <a:latin typeface="Arial"/>
              <a:ea typeface="Arial"/>
              <a:cs typeface="Arial"/>
              <a:sym typeface="Arial"/>
            </a:endParaRPr>
          </a:p>
          <a:p>
            <a:pPr marL="0" lvl="0" indent="0" algn="l" rtl="0">
              <a:spcBef>
                <a:spcPts val="0"/>
              </a:spcBef>
              <a:spcAft>
                <a:spcPts val="0"/>
              </a:spcAft>
              <a:buNone/>
            </a:pPr>
            <a:r>
              <a:rPr lang="en-US" sz="1100">
                <a:latin typeface="Arial"/>
                <a:ea typeface="Arial"/>
                <a:cs typeface="Arial"/>
                <a:sym typeface="Arial"/>
              </a:rPr>
              <a:t>Etapas: Citadas ali no slide</a:t>
            </a:r>
            <a:endParaRPr sz="1100">
              <a:latin typeface="Arial"/>
              <a:ea typeface="Arial"/>
              <a:cs typeface="Arial"/>
              <a:sym typeface="Arial"/>
            </a:endParaRPr>
          </a:p>
        </p:txBody>
      </p:sp>
      <p:sp>
        <p:nvSpPr>
          <p:cNvPr id="154" name="Google Shape;15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2d80aabfd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d2d80aabfd_0_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4</a:t>
            </a:r>
            <a:endParaRPr/>
          </a:p>
        </p:txBody>
      </p:sp>
      <p:sp>
        <p:nvSpPr>
          <p:cNvPr id="168" name="Google Shape;168;g2d2d80aabfd_0_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f9b4eaf39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g2ef9b4eaf39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002060"/>
                </a:solidFill>
              </a:rPr>
              <a:t>Pessoa 2:</a:t>
            </a:r>
            <a:endParaRPr b="1">
              <a:solidFill>
                <a:srgbClr val="002060"/>
              </a:solidFill>
            </a:endParaRPr>
          </a:p>
          <a:p>
            <a:pPr marL="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1. Especificação de Requisitos de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Documento inicial que detalha os requisitos do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2.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Preliminar:</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Primeira fase de design onde se cria um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abstrato está livre de inconsistências.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3. Modelo Concreto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Detalhado: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Refinamento do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Refinamento: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concreto é consistente com 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para garantir que o modelo concreto é internamente consistente.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4. ADA, C, C++ Code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Tradução: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Conversão do modelo concreto para código.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5. Teste Funcional</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Teste do código gerado para assegurar que ele atende aos requisitos especificados.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0" lvl="0" indent="0" algn="l" rtl="0">
              <a:spcBef>
                <a:spcPts val="0"/>
              </a:spcBef>
              <a:spcAft>
                <a:spcPts val="0"/>
              </a:spcAft>
              <a:buClr>
                <a:schemeClr val="dk1"/>
              </a:buClr>
              <a:buFont typeface="Arial"/>
              <a:buNone/>
            </a:pPr>
            <a:endParaRPr/>
          </a:p>
        </p:txBody>
      </p:sp>
      <p:sp>
        <p:nvSpPr>
          <p:cNvPr id="182" name="Google Shape;182;g2ef9b4eaf39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2dd97dae9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d2dd97dae9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b="1">
                <a:solidFill>
                  <a:srgbClr val="002060"/>
                </a:solidFill>
              </a:rPr>
              <a:t>Pessoa 2:</a:t>
            </a:r>
            <a:endParaRPr b="1">
              <a:solidFill>
                <a:srgbClr val="002060"/>
              </a:solidFill>
            </a:endParaRPr>
          </a:p>
          <a:p>
            <a:pPr marL="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1. Especificação de Requisitos de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Documento inicial que detalha os requisitos do software.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2.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Preliminar:</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Primeira fase de design onde se cria um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abstrato está livre de inconsistências.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3. Modelo Concreto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Design Detalhado: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Refinamento do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Refinamento: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matemática para garantir que o modelo concreto é consistente com o modelo abstrato.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Prova de Consistência:</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Verificação para garantir que o modelo concreto é internamente consistente.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4. ADA, C, C++ Code</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Tradução: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Conversão do modelo concreto para código.</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5. Teste Funcional</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r>
              <a:rPr lang="en-US" b="1">
                <a:solidFill>
                  <a:srgbClr val="002060"/>
                </a:solidFill>
              </a:rPr>
              <a:t>Teste do código gerado para assegurar que ele atende aos requisitos especificados.</a:t>
            </a:r>
            <a:endParaRPr b="1">
              <a:solidFill>
                <a:srgbClr val="002060"/>
              </a:solidFill>
            </a:endParaRPr>
          </a:p>
          <a:p>
            <a:pPr marL="457200" lvl="0" indent="0" algn="l" rtl="0">
              <a:lnSpc>
                <a:spcPct val="115000"/>
              </a:lnSpc>
              <a:spcBef>
                <a:spcPts val="0"/>
              </a:spcBef>
              <a:spcAft>
                <a:spcPts val="0"/>
              </a:spcAft>
              <a:buClr>
                <a:schemeClr val="dk1"/>
              </a:buClr>
              <a:buSzPts val="1100"/>
              <a:buFont typeface="Arial"/>
              <a:buNone/>
            </a:pPr>
            <a:endParaRPr b="1">
              <a:solidFill>
                <a:srgbClr val="002060"/>
              </a:solidFill>
            </a:endParaRPr>
          </a:p>
          <a:p>
            <a:pPr marL="0" lvl="0" indent="0" algn="l" rtl="0">
              <a:spcBef>
                <a:spcPts val="0"/>
              </a:spcBef>
              <a:spcAft>
                <a:spcPts val="0"/>
              </a:spcAft>
              <a:buClr>
                <a:schemeClr val="dk1"/>
              </a:buClr>
              <a:buFont typeface="Arial"/>
              <a:buNone/>
            </a:pPr>
            <a:endParaRPr/>
          </a:p>
        </p:txBody>
      </p:sp>
      <p:sp>
        <p:nvSpPr>
          <p:cNvPr id="195" name="Google Shape;195;g2d2dd97dae9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Pessoa 3</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B-Toolkit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Componentes:</a:t>
            </a:r>
            <a:endParaRPr/>
          </a:p>
          <a:p>
            <a:pPr marL="0" lvl="0" indent="0" algn="l" rtl="0">
              <a:spcBef>
                <a:spcPts val="0"/>
              </a:spcBef>
              <a:spcAft>
                <a:spcPts val="0"/>
              </a:spcAft>
              <a:buClr>
                <a:schemeClr val="dk1"/>
              </a:buClr>
              <a:buSzPts val="1100"/>
              <a:buFont typeface="Arial"/>
              <a:buNone/>
            </a:pPr>
            <a:r>
              <a:rPr lang="en-US"/>
              <a:t>B-Tool: Um interpretador matemático baseado na teoria dos conjuntos, que permite a análise e verificação de especificações escritas em B.</a:t>
            </a:r>
            <a:endParaRPr/>
          </a:p>
          <a:p>
            <a:pPr marL="0" lvl="0" indent="0" algn="l" rtl="0">
              <a:spcBef>
                <a:spcPts val="0"/>
              </a:spcBef>
              <a:spcAft>
                <a:spcPts val="0"/>
              </a:spcAft>
              <a:buClr>
                <a:schemeClr val="dk1"/>
              </a:buClr>
              <a:buSzPts val="1100"/>
              <a:buFont typeface="Arial"/>
              <a:buNone/>
            </a:pPr>
            <a:r>
              <a:rPr lang="en-US"/>
              <a:t>Gerenciamento de GUI: Utiliza uma interface personalizada baseada em X Window Motif para gerenciamento de interface gráfica.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a escrita e edição de especificações em B.</a:t>
            </a:r>
            <a:endParaRPr/>
          </a:p>
          <a:p>
            <a:pPr marL="0" lvl="0" indent="0" algn="l" rtl="0">
              <a:spcBef>
                <a:spcPts val="0"/>
              </a:spcBef>
              <a:spcAft>
                <a:spcPts val="0"/>
              </a:spcAft>
              <a:buClr>
                <a:schemeClr val="dk1"/>
              </a:buClr>
              <a:buSzPts val="1100"/>
              <a:buFont typeface="Arial"/>
              <a:buNone/>
            </a:pPr>
            <a:r>
              <a:rPr lang="en-US"/>
              <a:t>Prova: Facilita a prova de propriedades matemáticas e invariantes das especificações.</a:t>
            </a:r>
            <a:endParaRPr/>
          </a:p>
          <a:p>
            <a:pPr marL="0" lvl="0" indent="0" algn="l" rtl="0">
              <a:spcBef>
                <a:spcPts val="0"/>
              </a:spcBef>
              <a:spcAft>
                <a:spcPts val="0"/>
              </a:spcAft>
              <a:buClr>
                <a:schemeClr val="dk1"/>
              </a:buClr>
              <a:buSzPts val="1100"/>
              <a:buFont typeface="Arial"/>
              <a:buNone/>
            </a:pPr>
            <a:r>
              <a:rPr lang="en-US"/>
              <a:t>Refinamento: Suporta o processo de refinamento, ajudando a transformar especificações abstratas em implementações concretas.</a:t>
            </a:r>
            <a:endParaRPr/>
          </a:p>
          <a:p>
            <a:pPr marL="0" lvl="0" indent="0" algn="l" rtl="0">
              <a:spcBef>
                <a:spcPts val="0"/>
              </a:spcBef>
              <a:spcAft>
                <a:spcPts val="0"/>
              </a:spcAft>
              <a:buClr>
                <a:schemeClr val="dk1"/>
              </a:buClr>
              <a:buSzPts val="1100"/>
              <a:buFont typeface="Arial"/>
              <a:buNone/>
            </a:pPr>
            <a:r>
              <a:rPr lang="en-US"/>
              <a:t>Geração de Código: Oferece funcionalidades para converter especificações em código de programação.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Compatibilidade:</a:t>
            </a:r>
            <a:endParaRPr/>
          </a:p>
          <a:p>
            <a:pPr marL="0" lvl="0" indent="0" algn="l" rtl="0">
              <a:spcBef>
                <a:spcPts val="0"/>
              </a:spcBef>
              <a:spcAft>
                <a:spcPts val="0"/>
              </a:spcAft>
              <a:buClr>
                <a:schemeClr val="dk1"/>
              </a:buClr>
              <a:buSzPts val="1100"/>
              <a:buFont typeface="Arial"/>
              <a:buNone/>
            </a:pPr>
            <a:r>
              <a:rPr lang="en-US"/>
              <a:t>Funciona principalmente em sistemas operacionais Linux, Mac OS X e Solaris.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Disponibilidade:</a:t>
            </a:r>
            <a:endParaRPr/>
          </a:p>
          <a:p>
            <a:pPr marL="0" lvl="0" indent="0" algn="l" rtl="0">
              <a:spcBef>
                <a:spcPts val="0"/>
              </a:spcBef>
              <a:spcAft>
                <a:spcPts val="0"/>
              </a:spcAft>
              <a:buClr>
                <a:schemeClr val="dk1"/>
              </a:buClr>
              <a:buSzPts val="1100"/>
              <a:buFont typeface="Arial"/>
              <a:buNone/>
            </a:pPr>
            <a:r>
              <a:rPr lang="en-US"/>
              <a:t>O código-fonte do B-Toolkit está disponível publicamente.</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Atelier B</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Permite criar especificações formais em B.</a:t>
            </a:r>
            <a:endParaRPr/>
          </a:p>
          <a:p>
            <a:pPr marL="0" lvl="0" indent="0" algn="l" rtl="0">
              <a:spcBef>
                <a:spcPts val="0"/>
              </a:spcBef>
              <a:spcAft>
                <a:spcPts val="0"/>
              </a:spcAft>
              <a:buClr>
                <a:schemeClr val="dk1"/>
              </a:buClr>
              <a:buSzPts val="1100"/>
              <a:buFont typeface="Arial"/>
              <a:buNone/>
            </a:pPr>
            <a:r>
              <a:rPr lang="en-US"/>
              <a:t>Prova e Verificação: Suporta provas formais e verificação de consistência entre diferentes níveis de refinamento.</a:t>
            </a:r>
            <a:endParaRPr/>
          </a:p>
          <a:p>
            <a:pPr marL="0" lvl="0" indent="0" algn="l" rtl="0">
              <a:spcBef>
                <a:spcPts val="0"/>
              </a:spcBef>
              <a:spcAft>
                <a:spcPts val="0"/>
              </a:spcAft>
              <a:buClr>
                <a:schemeClr val="dk1"/>
              </a:buClr>
              <a:buSzPts val="1100"/>
              <a:buFont typeface="Arial"/>
              <a:buNone/>
            </a:pPr>
            <a:r>
              <a:rPr lang="en-US"/>
              <a:t>Refinamento: Acompanha o processo de refinamento das especificações.</a:t>
            </a:r>
            <a:endParaRPr/>
          </a:p>
          <a:p>
            <a:pPr marL="0" lvl="0" indent="0" algn="l" rtl="0">
              <a:spcBef>
                <a:spcPts val="0"/>
              </a:spcBef>
              <a:spcAft>
                <a:spcPts val="0"/>
              </a:spcAft>
              <a:buClr>
                <a:schemeClr val="dk1"/>
              </a:buClr>
              <a:buSzPts val="1100"/>
              <a:buFont typeface="Arial"/>
              <a:buNone/>
            </a:pPr>
            <a:r>
              <a:rPr lang="en-US"/>
              <a:t>Geração de Código: Facilita a conversão de especificações em código executável.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Aplicações:</a:t>
            </a:r>
            <a:endParaRPr/>
          </a:p>
          <a:p>
            <a:pPr marL="0" lvl="0" indent="0" algn="l" rtl="0">
              <a:spcBef>
                <a:spcPts val="0"/>
              </a:spcBef>
              <a:spcAft>
                <a:spcPts val="0"/>
              </a:spcAft>
              <a:buClr>
                <a:schemeClr val="dk1"/>
              </a:buClr>
              <a:buSzPts val="1100"/>
              <a:buFont typeface="Arial"/>
              <a:buNone/>
            </a:pPr>
            <a:r>
              <a:rPr lang="en-US"/>
              <a:t>Utilizada para desenvolver sistemas de automação de segurança para metrôs (Alstom e Siemens).</a:t>
            </a:r>
            <a:endParaRPr/>
          </a:p>
          <a:p>
            <a:pPr marL="0" lvl="0" indent="0" algn="l" rtl="0">
              <a:spcBef>
                <a:spcPts val="0"/>
              </a:spcBef>
              <a:spcAft>
                <a:spcPts val="0"/>
              </a:spcAft>
              <a:buClr>
                <a:schemeClr val="dk1"/>
              </a:buClr>
              <a:buSzPts val="1100"/>
              <a:buFont typeface="Arial"/>
              <a:buNone/>
            </a:pPr>
            <a:r>
              <a:rPr lang="en-US"/>
              <a:t>Usada para certificação de Critérios Comuns e desenvolvimento de modelos de sistemas por empresas como ATMEL e STMicroelectronics.</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Font typeface="Arial"/>
              <a:buNone/>
            </a:pPr>
            <a:r>
              <a:rPr lang="en-US"/>
              <a:t>-------------</a:t>
            </a:r>
            <a:endParaRPr/>
          </a:p>
          <a:p>
            <a:pPr marL="0" lvl="0" indent="0" algn="l" rtl="0">
              <a:spcBef>
                <a:spcPts val="0"/>
              </a:spcBef>
              <a:spcAft>
                <a:spcPts val="0"/>
              </a:spcAft>
              <a:buClr>
                <a:schemeClr val="dk1"/>
              </a:buClr>
              <a:buFont typeface="Arial"/>
              <a:buNone/>
            </a:pPr>
            <a:endParaRPr/>
          </a:p>
          <a:p>
            <a:pPr marL="0" lvl="0" indent="0" algn="l" rtl="0">
              <a:spcBef>
                <a:spcPts val="0"/>
              </a:spcBef>
              <a:spcAft>
                <a:spcPts val="0"/>
              </a:spcAft>
              <a:buClr>
                <a:schemeClr val="dk1"/>
              </a:buClr>
              <a:buSzPts val="1100"/>
              <a:buFont typeface="Arial"/>
              <a:buNone/>
            </a:pPr>
            <a:r>
              <a:rPr lang="en-US"/>
              <a:t>Rodin Platform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Base:</a:t>
            </a:r>
            <a:endParaRPr/>
          </a:p>
          <a:p>
            <a:pPr marL="0" lvl="0" indent="0" algn="l" rtl="0">
              <a:spcBef>
                <a:spcPts val="0"/>
              </a:spcBef>
              <a:spcAft>
                <a:spcPts val="0"/>
              </a:spcAft>
              <a:buClr>
                <a:schemeClr val="dk1"/>
              </a:buClr>
              <a:buSzPts val="1100"/>
              <a:buFont typeface="Arial"/>
              <a:buNone/>
            </a:pPr>
            <a:r>
              <a:rPr lang="en-US"/>
              <a:t>Baseada no IDE Eclipse, proporcionando uma plataforma extensível e integrável.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Funcionalidades:</a:t>
            </a:r>
            <a:endParaRPr/>
          </a:p>
          <a:p>
            <a:pPr marL="0" lvl="0" indent="0" algn="l" rtl="0">
              <a:spcBef>
                <a:spcPts val="0"/>
              </a:spcBef>
              <a:spcAft>
                <a:spcPts val="0"/>
              </a:spcAft>
              <a:buClr>
                <a:schemeClr val="dk1"/>
              </a:buClr>
              <a:buSzPts val="1100"/>
              <a:buFont typeface="Arial"/>
              <a:buNone/>
            </a:pPr>
            <a:r>
              <a:rPr lang="en-US"/>
              <a:t>Especificação e Modelagem: Permite a criação e edição de especificações em Event-B.</a:t>
            </a:r>
            <a:endParaRPr/>
          </a:p>
          <a:p>
            <a:pPr marL="0" lvl="0" indent="0" algn="l" rtl="0">
              <a:spcBef>
                <a:spcPts val="0"/>
              </a:spcBef>
              <a:spcAft>
                <a:spcPts val="0"/>
              </a:spcAft>
              <a:buClr>
                <a:schemeClr val="dk1"/>
              </a:buClr>
              <a:buSzPts val="1100"/>
              <a:buFont typeface="Arial"/>
              <a:buNone/>
            </a:pPr>
            <a:r>
              <a:rPr lang="en-US"/>
              <a:t>Prova e Verificação: Suporta provas matemáticas e verificação de consistência entre diferentes níveis de abstração.</a:t>
            </a:r>
            <a:endParaRPr/>
          </a:p>
          <a:p>
            <a:pPr marL="0" lvl="0" indent="0" algn="l" rtl="0">
              <a:spcBef>
                <a:spcPts val="0"/>
              </a:spcBef>
              <a:spcAft>
                <a:spcPts val="0"/>
              </a:spcAft>
              <a:buClr>
                <a:schemeClr val="dk1"/>
              </a:buClr>
              <a:buSzPts val="1100"/>
              <a:buFont typeface="Arial"/>
              <a:buNone/>
            </a:pPr>
            <a:r>
              <a:rPr lang="en-US"/>
              <a:t>Refinamento: Facilita o refinamento de modelos de sistemas em diferentes níveis de detalhamento.</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Extensibilidade:</a:t>
            </a:r>
            <a:endParaRPr/>
          </a:p>
          <a:p>
            <a:pPr marL="0" lvl="0" indent="0" algn="l" rtl="0">
              <a:spcBef>
                <a:spcPts val="0"/>
              </a:spcBef>
              <a:spcAft>
                <a:spcPts val="0"/>
              </a:spcAft>
              <a:buClr>
                <a:schemeClr val="dk1"/>
              </a:buClr>
              <a:buSzPts val="1100"/>
              <a:buFont typeface="Arial"/>
              <a:buNone/>
            </a:pPr>
            <a:r>
              <a:rPr lang="en-US"/>
              <a:t>A plataforma é open source e permite a adição de plugins para estender suas funcionalidades.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Font typeface="Arial"/>
              <a:buNone/>
            </a:pPr>
            <a:endParaRPr/>
          </a:p>
        </p:txBody>
      </p:sp>
      <p:sp>
        <p:nvSpPr>
          <p:cNvPr id="208" name="Google Shape;20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0" tIns="0" rIns="0" bIns="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p:nvPr/>
        </p:nvSpPr>
        <p:spPr>
          <a:xfrm>
            <a:off x="733200" y="3138400"/>
            <a:ext cx="6568200" cy="10464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SzPts val="1100"/>
              <a:buNone/>
            </a:pPr>
            <a:r>
              <a:rPr lang="en-US" sz="3400" b="1" dirty="0" err="1">
                <a:solidFill>
                  <a:srgbClr val="002060"/>
                </a:solidFill>
                <a:latin typeface="Quattrocento Sans"/>
                <a:ea typeface="Quattrocento Sans"/>
                <a:cs typeface="Quattrocento Sans"/>
                <a:sym typeface="Quattrocento Sans"/>
              </a:rPr>
              <a:t>Raciocinio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Baseado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em</a:t>
            </a:r>
            <a:r>
              <a:rPr lang="en-US" sz="3400" b="1" dirty="0">
                <a:solidFill>
                  <a:srgbClr val="002060"/>
                </a:solidFill>
                <a:latin typeface="Quattrocento Sans"/>
                <a:ea typeface="Quattrocento Sans"/>
                <a:cs typeface="Quattrocento Sans"/>
                <a:sym typeface="Quattrocento Sans"/>
              </a:rPr>
              <a:t> Casos</a:t>
            </a:r>
            <a:endParaRPr sz="3400" b="1" dirty="0">
              <a:solidFill>
                <a:srgbClr val="002060"/>
              </a:solidFill>
              <a:latin typeface="Quattrocento Sans"/>
              <a:ea typeface="Quattrocento Sans"/>
              <a:cs typeface="Quattrocento Sans"/>
              <a:sym typeface="Quattrocento Sans"/>
            </a:endParaRPr>
          </a:p>
          <a:p>
            <a:pPr marL="0" lvl="0" indent="0" algn="l" rtl="0">
              <a:spcBef>
                <a:spcPts val="0"/>
              </a:spcBef>
              <a:spcAft>
                <a:spcPts val="0"/>
              </a:spcAft>
              <a:buSzPts val="1100"/>
              <a:buNone/>
            </a:pPr>
            <a:r>
              <a:rPr lang="en-US" sz="3400" b="1" dirty="0" err="1">
                <a:solidFill>
                  <a:srgbClr val="002060"/>
                </a:solidFill>
                <a:latin typeface="Quattrocento Sans"/>
                <a:ea typeface="Quattrocento Sans"/>
                <a:cs typeface="Quattrocento Sans"/>
                <a:sym typeface="Quattrocento Sans"/>
              </a:rPr>
              <a:t>Empréstimo</a:t>
            </a:r>
            <a:r>
              <a:rPr lang="en-US" sz="3400" b="1" dirty="0">
                <a:solidFill>
                  <a:srgbClr val="002060"/>
                </a:solidFill>
                <a:latin typeface="Quattrocento Sans"/>
                <a:ea typeface="Quattrocento Sans"/>
                <a:cs typeface="Quattrocento Sans"/>
                <a:sym typeface="Quattrocento Sans"/>
              </a:rPr>
              <a:t> </a:t>
            </a:r>
            <a:r>
              <a:rPr lang="en-US" sz="3400" b="1" dirty="0" err="1">
                <a:solidFill>
                  <a:srgbClr val="002060"/>
                </a:solidFill>
                <a:latin typeface="Quattrocento Sans"/>
                <a:ea typeface="Quattrocento Sans"/>
                <a:cs typeface="Quattrocento Sans"/>
                <a:sym typeface="Quattrocento Sans"/>
              </a:rPr>
              <a:t>Bancário</a:t>
            </a:r>
            <a:endParaRPr sz="3400" b="1" dirty="0">
              <a:solidFill>
                <a:srgbClr val="002060"/>
              </a:solidFill>
              <a:latin typeface="Quattrocento Sans"/>
              <a:ea typeface="Quattrocento Sans"/>
              <a:cs typeface="Quattrocento Sans"/>
              <a:sym typeface="Quattrocento Sans"/>
            </a:endParaRPr>
          </a:p>
        </p:txBody>
      </p:sp>
      <p:sp>
        <p:nvSpPr>
          <p:cNvPr id="90" name="Google Shape;90;p13"/>
          <p:cNvSpPr/>
          <p:nvPr/>
        </p:nvSpPr>
        <p:spPr>
          <a:xfrm>
            <a:off x="733200" y="4845451"/>
            <a:ext cx="3536100" cy="2017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600" i="1">
                <a:solidFill>
                  <a:srgbClr val="002060"/>
                </a:solidFill>
                <a:latin typeface="Calibri"/>
                <a:ea typeface="Calibri"/>
                <a:cs typeface="Calibri"/>
                <a:sym typeface="Calibri"/>
              </a:rPr>
              <a:t>Inteligência Artificial | 2024.2</a:t>
            </a:r>
            <a:endParaRPr sz="1600" i="1">
              <a:solidFill>
                <a:srgbClr val="00206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i="1">
                <a:solidFill>
                  <a:srgbClr val="002060"/>
                </a:solidFill>
                <a:latin typeface="Calibri"/>
                <a:ea typeface="Calibri"/>
                <a:cs typeface="Calibri"/>
                <a:sym typeface="Calibri"/>
              </a:rPr>
              <a:t>Prof. Rudimar Dazzi</a:t>
            </a:r>
            <a:endParaRPr sz="1600" i="1">
              <a:solidFill>
                <a:srgbClr val="002060"/>
              </a:solidFill>
              <a:latin typeface="Calibri"/>
              <a:ea typeface="Calibri"/>
              <a:cs typeface="Calibri"/>
              <a:sym typeface="Calibri"/>
            </a:endParaRPr>
          </a:p>
          <a:p>
            <a:pPr marL="0" marR="0" lvl="0" indent="0" algn="l" rtl="0">
              <a:spcBef>
                <a:spcPts val="0"/>
              </a:spcBef>
              <a:spcAft>
                <a:spcPts val="0"/>
              </a:spcAft>
              <a:buClr>
                <a:srgbClr val="000000"/>
              </a:buClr>
              <a:buFont typeface="Arial"/>
              <a:buNone/>
            </a:pP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Acâdemicos:</a:t>
            </a: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Alexandre Machado Azevedo,</a:t>
            </a:r>
            <a:endParaRPr sz="1600" i="1">
              <a:solidFill>
                <a:srgbClr val="002060"/>
              </a:solidFill>
              <a:latin typeface="Calibri"/>
              <a:ea typeface="Calibri"/>
              <a:cs typeface="Calibri"/>
              <a:sym typeface="Calibri"/>
            </a:endParaRPr>
          </a:p>
          <a:p>
            <a:pPr marL="0" marR="0" lvl="0" indent="0" algn="l" rtl="0">
              <a:spcBef>
                <a:spcPts val="0"/>
              </a:spcBef>
              <a:spcAft>
                <a:spcPts val="0"/>
              </a:spcAft>
              <a:buNone/>
            </a:pPr>
            <a:r>
              <a:rPr lang="en-US" sz="1600" i="1">
                <a:solidFill>
                  <a:srgbClr val="002060"/>
                </a:solidFill>
                <a:latin typeface="Calibri"/>
                <a:ea typeface="Calibri"/>
                <a:cs typeface="Calibri"/>
                <a:sym typeface="Calibri"/>
              </a:rPr>
              <a:t>Daniel Battisti,</a:t>
            </a:r>
            <a:br>
              <a:rPr lang="en-US" sz="1600" i="1">
                <a:solidFill>
                  <a:srgbClr val="002060"/>
                </a:solidFill>
                <a:latin typeface="Calibri"/>
                <a:ea typeface="Calibri"/>
                <a:cs typeface="Calibri"/>
                <a:sym typeface="Calibri"/>
              </a:rPr>
            </a:br>
            <a:r>
              <a:rPr lang="en-US" sz="1600" i="1">
                <a:solidFill>
                  <a:srgbClr val="002060"/>
                </a:solidFill>
                <a:latin typeface="Calibri"/>
                <a:ea typeface="Calibri"/>
                <a:cs typeface="Calibri"/>
                <a:sym typeface="Calibri"/>
              </a:rPr>
              <a:t>Matheus Passold Carelli</a:t>
            </a:r>
            <a:endParaRPr sz="1600" i="1">
              <a:solidFill>
                <a:srgbClr val="002060"/>
              </a:solidFill>
              <a:latin typeface="Calibri"/>
              <a:ea typeface="Calibri"/>
              <a:cs typeface="Calibri"/>
              <a:sym typeface="Calibri"/>
            </a:endParaRPr>
          </a:p>
        </p:txBody>
      </p:sp>
      <p:sp>
        <p:nvSpPr>
          <p:cNvPr id="91" name="Google Shape;91;p13"/>
          <p:cNvSpPr/>
          <p:nvPr/>
        </p:nvSpPr>
        <p:spPr>
          <a:xfrm rot="9420272">
            <a:off x="5233054" y="-2330271"/>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3"/>
          <p:cNvSpPr/>
          <p:nvPr/>
        </p:nvSpPr>
        <p:spPr>
          <a:xfrm rot="9420272">
            <a:off x="5629422" y="-2490312"/>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3"/>
          <p:cNvSpPr txBox="1"/>
          <p:nvPr/>
        </p:nvSpPr>
        <p:spPr>
          <a:xfrm>
            <a:off x="733201" y="4559975"/>
            <a:ext cx="65217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b="1">
              <a:solidFill>
                <a:srgbClr val="002060"/>
              </a:solidFill>
              <a:latin typeface="Quattrocento Sans"/>
              <a:ea typeface="Quattrocento Sans"/>
              <a:cs typeface="Quattrocento Sans"/>
              <a:sym typeface="Quattrocento Sans"/>
            </a:endParaRPr>
          </a:p>
        </p:txBody>
      </p:sp>
      <p:sp>
        <p:nvSpPr>
          <p:cNvPr id="94" name="Google Shape;94;p1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pic>
        <p:nvPicPr>
          <p:cNvPr id="95" name="Google Shape;95;p13"/>
          <p:cNvPicPr preferRelativeResize="0"/>
          <p:nvPr/>
        </p:nvPicPr>
        <p:blipFill>
          <a:blip r:embed="rId3">
            <a:alphaModFix/>
          </a:blip>
          <a:stretch>
            <a:fillRect/>
          </a:stretch>
        </p:blipFill>
        <p:spPr>
          <a:xfrm>
            <a:off x="9166875" y="418550"/>
            <a:ext cx="2645869" cy="7344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325D4B42-D9D2-13A5-16FD-4035799B4DAD}"/>
            </a:ext>
          </a:extLst>
        </p:cNvPr>
        <p:cNvGrpSpPr/>
        <p:nvPr/>
      </p:nvGrpSpPr>
      <p:grpSpPr>
        <a:xfrm>
          <a:off x="0" y="0"/>
          <a:ext cx="0" cy="0"/>
          <a:chOff x="0" y="0"/>
          <a:chExt cx="0" cy="0"/>
        </a:xfrm>
      </p:grpSpPr>
      <p:sp>
        <p:nvSpPr>
          <p:cNvPr id="210" name="Google Shape;210;p21">
            <a:extLst>
              <a:ext uri="{FF2B5EF4-FFF2-40B4-BE49-F238E27FC236}">
                <a16:creationId xmlns:a16="http://schemas.microsoft.com/office/drawing/2014/main" id="{FEA655D0-B319-3DC6-C864-F80CC365D39B}"/>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11" name="Google Shape;211;p21">
            <a:extLst>
              <a:ext uri="{FF2B5EF4-FFF2-40B4-BE49-F238E27FC236}">
                <a16:creationId xmlns:a16="http://schemas.microsoft.com/office/drawing/2014/main" id="{ABD02012-3F64-C8FC-970E-E4B147AF9990}"/>
              </a:ext>
            </a:extLst>
          </p:cNvPr>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12" name="Google Shape;212;p21" descr="This image is of an abstract shape. ">
            <a:extLst>
              <a:ext uri="{FF2B5EF4-FFF2-40B4-BE49-F238E27FC236}">
                <a16:creationId xmlns:a16="http://schemas.microsoft.com/office/drawing/2014/main" id="{5C3AD388-EFD9-2A1D-F1BD-E514EE152F9C}"/>
              </a:ext>
            </a:extLst>
          </p:cNvPr>
          <p:cNvGrpSpPr/>
          <p:nvPr/>
        </p:nvGrpSpPr>
        <p:grpSpPr>
          <a:xfrm rot="-6289903">
            <a:off x="10155525" y="2734589"/>
            <a:ext cx="6673485" cy="7741405"/>
            <a:chOff x="2950671" y="-4116586"/>
            <a:chExt cx="12607263" cy="14624733"/>
          </a:xfrm>
        </p:grpSpPr>
        <p:sp>
          <p:nvSpPr>
            <p:cNvPr id="213" name="Google Shape;213;p21">
              <a:extLst>
                <a:ext uri="{FF2B5EF4-FFF2-40B4-BE49-F238E27FC236}">
                  <a16:creationId xmlns:a16="http://schemas.microsoft.com/office/drawing/2014/main" id="{0D2C5F35-4110-14DD-C736-08F344448C9F}"/>
                </a:ext>
              </a:extLst>
            </p:cNvPr>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a:extLst>
                <a:ext uri="{FF2B5EF4-FFF2-40B4-BE49-F238E27FC236}">
                  <a16:creationId xmlns:a16="http://schemas.microsoft.com/office/drawing/2014/main" id="{5171534E-5B2B-95D9-0F91-461255570D41}"/>
                </a:ext>
              </a:extLst>
            </p:cNvPr>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a:extLst>
                <a:ext uri="{FF2B5EF4-FFF2-40B4-BE49-F238E27FC236}">
                  <a16:creationId xmlns:a16="http://schemas.microsoft.com/office/drawing/2014/main" id="{109181F9-8BEB-DAD2-C41F-FE3AF8D9AAF4}"/>
                </a:ext>
              </a:extLst>
            </p:cNvPr>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6" name="Google Shape;216;p21">
            <a:extLst>
              <a:ext uri="{FF2B5EF4-FFF2-40B4-BE49-F238E27FC236}">
                <a16:creationId xmlns:a16="http://schemas.microsoft.com/office/drawing/2014/main" id="{F7FFE066-5EBA-71D2-012F-0F99C0596DAC}"/>
              </a:ext>
            </a:extLst>
          </p:cNvPr>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dirty="0" err="1">
                <a:solidFill>
                  <a:srgbClr val="002060"/>
                </a:solidFill>
                <a:latin typeface="Quattrocento Sans"/>
                <a:ea typeface="Quattrocento Sans"/>
                <a:cs typeface="Quattrocento Sans"/>
                <a:sym typeface="Quattrocento Sans"/>
              </a:rPr>
              <a:t>Dicionario</a:t>
            </a:r>
            <a:r>
              <a:rPr lang="en-US" sz="3200" b="1" dirty="0">
                <a:solidFill>
                  <a:srgbClr val="002060"/>
                </a:solidFill>
                <a:latin typeface="Quattrocento Sans"/>
                <a:ea typeface="Quattrocento Sans"/>
                <a:cs typeface="Quattrocento Sans"/>
                <a:sym typeface="Quattrocento Sans"/>
              </a:rPr>
              <a:t> de dados</a:t>
            </a:r>
            <a:endParaRPr sz="3200" b="1" dirty="0">
              <a:solidFill>
                <a:srgbClr val="002060"/>
              </a:solidFill>
              <a:latin typeface="Quattrocento Sans"/>
              <a:ea typeface="Quattrocento Sans"/>
              <a:cs typeface="Quattrocento Sans"/>
              <a:sym typeface="Quattrocento Sans"/>
            </a:endParaRPr>
          </a:p>
        </p:txBody>
      </p:sp>
      <p:sp>
        <p:nvSpPr>
          <p:cNvPr id="2" name="Google Shape;178;p18">
            <a:extLst>
              <a:ext uri="{FF2B5EF4-FFF2-40B4-BE49-F238E27FC236}">
                <a16:creationId xmlns:a16="http://schemas.microsoft.com/office/drawing/2014/main" id="{71029316-13E4-E098-6589-C3B1D40E2EB1}"/>
              </a:ext>
            </a:extLst>
          </p:cNvPr>
          <p:cNvSpPr/>
          <p:nvPr/>
        </p:nvSpPr>
        <p:spPr>
          <a:xfrm>
            <a:off x="1329179" y="1348917"/>
            <a:ext cx="10265790" cy="3590727"/>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Variáveis</a:t>
            </a:r>
            <a:r>
              <a:rPr lang="en-US" sz="1900" b="1" i="1" dirty="0">
                <a:solidFill>
                  <a:srgbClr val="002060"/>
                </a:solidFill>
                <a:latin typeface="Calibri"/>
                <a:ea typeface="Calibri"/>
                <a:cs typeface="Calibri"/>
                <a:sym typeface="Calibri"/>
              </a:rPr>
              <a:t> de entrada</a:t>
            </a: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ID – </a:t>
            </a:r>
            <a:r>
              <a:rPr lang="pt-BR" sz="1900" b="1" i="1" dirty="0">
                <a:solidFill>
                  <a:srgbClr val="002060"/>
                </a:solidFill>
                <a:latin typeface="Calibri"/>
                <a:ea typeface="Calibri"/>
                <a:cs typeface="Calibri"/>
                <a:sym typeface="Calibri"/>
              </a:rPr>
              <a:t>Identificação do requerente – numérica</a:t>
            </a:r>
          </a:p>
          <a:p>
            <a:pPr marL="342900" indent="-342900" algn="jus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Numero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dependentes</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Quantidade de dependentes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Educação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Educação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Autonomo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Situação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profissional</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Renda </a:t>
            </a:r>
            <a:r>
              <a:rPr lang="en-US" sz="1900" b="1" i="1" dirty="0" err="1">
                <a:solidFill>
                  <a:srgbClr val="002060"/>
                </a:solidFill>
                <a:latin typeface="Calibri"/>
                <a:ea typeface="Calibri"/>
                <a:cs typeface="Calibri"/>
                <a:sym typeface="Calibri"/>
              </a:rPr>
              <a:t>anual</a:t>
            </a:r>
            <a:r>
              <a:rPr lang="en-US" sz="1900" b="1" i="1" dirty="0">
                <a:solidFill>
                  <a:srgbClr val="002060"/>
                </a:solidFill>
                <a:latin typeface="Calibri"/>
                <a:ea typeface="Calibri"/>
                <a:cs typeface="Calibri"/>
                <a:sym typeface="Calibri"/>
              </a:rPr>
              <a:t> - Renda </a:t>
            </a:r>
            <a:r>
              <a:rPr lang="en-US" sz="1900" b="1" i="1" dirty="0" err="1">
                <a:solidFill>
                  <a:srgbClr val="002060"/>
                </a:solidFill>
                <a:latin typeface="Calibri"/>
                <a:ea typeface="Calibri"/>
                <a:cs typeface="Calibri"/>
                <a:sym typeface="Calibri"/>
              </a:rPr>
              <a:t>Anual</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Requerente</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Valor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Prazo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Prazo do empréstimo em anos </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Pontuação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cibil</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Pontuação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crédito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residencial</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Valor imóveis residenciais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comercial</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Valor dos imóveis comerciais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de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luxo</a:t>
            </a:r>
            <a:r>
              <a:rPr lang="en-US" sz="1900" b="1" i="1" dirty="0">
                <a:solidFill>
                  <a:srgbClr val="002060"/>
                </a:solidFill>
                <a:latin typeface="Calibri"/>
                <a:ea typeface="Calibri"/>
                <a:cs typeface="Calibri"/>
                <a:sym typeface="Calibri"/>
              </a:rPr>
              <a:t> – </a:t>
            </a:r>
            <a:r>
              <a:rPr lang="pt-BR" sz="1900" b="1" i="1" dirty="0">
                <a:solidFill>
                  <a:srgbClr val="002060"/>
                </a:solidFill>
                <a:latin typeface="Calibri"/>
                <a:ea typeface="Calibri"/>
                <a:cs typeface="Calibri"/>
                <a:sym typeface="Calibri"/>
              </a:rPr>
              <a:t>Bens de alto valor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a:solidFill>
                  <a:srgbClr val="002060"/>
                </a:solidFill>
                <a:latin typeface="Calibri"/>
                <a:ea typeface="Calibri"/>
                <a:cs typeface="Calibri"/>
                <a:sym typeface="Calibri"/>
              </a:rPr>
              <a:t>Valor do </a:t>
            </a:r>
            <a:r>
              <a:rPr lang="en-US" sz="1900" b="1" i="1" dirty="0" err="1">
                <a:solidFill>
                  <a:srgbClr val="002060"/>
                </a:solidFill>
                <a:latin typeface="Calibri"/>
                <a:ea typeface="Calibri"/>
                <a:cs typeface="Calibri"/>
                <a:sym typeface="Calibri"/>
              </a:rPr>
              <a:t>patrimonio</a:t>
            </a:r>
            <a:r>
              <a:rPr lang="en-US" sz="1900" b="1" i="1" dirty="0">
                <a:solidFill>
                  <a:srgbClr val="002060"/>
                </a:solidFill>
                <a:latin typeface="Calibri"/>
                <a:ea typeface="Calibri"/>
                <a:cs typeface="Calibri"/>
                <a:sym typeface="Calibri"/>
              </a:rPr>
              <a:t> de banco – </a:t>
            </a:r>
            <a:r>
              <a:rPr lang="pt-BR" sz="1900" b="1" i="1" dirty="0">
                <a:solidFill>
                  <a:srgbClr val="002060"/>
                </a:solidFill>
                <a:latin typeface="Calibri"/>
                <a:ea typeface="Calibri"/>
                <a:cs typeface="Calibri"/>
                <a:sym typeface="Calibri"/>
              </a:rPr>
              <a:t>Montante de ativos mantidos em contas do requerente - numérica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endParaRPr lang="en-US" sz="1900" b="1" i="1" dirty="0">
              <a:solidFill>
                <a:srgbClr val="002060"/>
              </a:solidFill>
              <a:latin typeface="Calibri"/>
              <a:ea typeface="Calibri"/>
              <a:cs typeface="Calibri"/>
              <a:sym typeface="Calibri"/>
            </a:endParaRPr>
          </a:p>
        </p:txBody>
      </p:sp>
      <p:sp>
        <p:nvSpPr>
          <p:cNvPr id="4" name="Google Shape;178;p18">
            <a:extLst>
              <a:ext uri="{FF2B5EF4-FFF2-40B4-BE49-F238E27FC236}">
                <a16:creationId xmlns:a16="http://schemas.microsoft.com/office/drawing/2014/main" id="{D1709458-0E2C-5B94-7873-79786F7DC768}"/>
              </a:ext>
            </a:extLst>
          </p:cNvPr>
          <p:cNvSpPr/>
          <p:nvPr/>
        </p:nvSpPr>
        <p:spPr>
          <a:xfrm>
            <a:off x="1981920" y="5441949"/>
            <a:ext cx="9882464" cy="914401"/>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Variáveis</a:t>
            </a:r>
            <a:r>
              <a:rPr lang="en-US" sz="1900" b="1" i="1" dirty="0">
                <a:solidFill>
                  <a:srgbClr val="002060"/>
                </a:solidFill>
                <a:latin typeface="Calibri"/>
                <a:ea typeface="Calibri"/>
                <a:cs typeface="Calibri"/>
                <a:sym typeface="Calibri"/>
              </a:rPr>
              <a:t> de </a:t>
            </a:r>
            <a:r>
              <a:rPr lang="en-US" sz="1900" b="1" i="1" dirty="0" err="1">
                <a:solidFill>
                  <a:srgbClr val="002060"/>
                </a:solidFill>
                <a:latin typeface="Calibri"/>
                <a:ea typeface="Calibri"/>
                <a:cs typeface="Calibri"/>
                <a:sym typeface="Calibri"/>
              </a:rPr>
              <a:t>saída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r>
              <a:rPr lang="en-US" sz="1900" b="1" i="1" dirty="0" err="1">
                <a:solidFill>
                  <a:srgbClr val="002060"/>
                </a:solidFill>
                <a:latin typeface="Calibri"/>
                <a:ea typeface="Calibri"/>
                <a:cs typeface="Calibri"/>
                <a:sym typeface="Calibri"/>
              </a:rPr>
              <a:t>Aprovado</a:t>
            </a:r>
            <a:r>
              <a:rPr lang="en-US" sz="1900" b="1" i="1" dirty="0">
                <a:solidFill>
                  <a:srgbClr val="002060"/>
                </a:solidFill>
                <a:latin typeface="Calibri"/>
                <a:ea typeface="Calibri"/>
                <a:cs typeface="Calibri"/>
                <a:sym typeface="Calibri"/>
              </a:rPr>
              <a:t> – Define se o </a:t>
            </a:r>
            <a:r>
              <a:rPr lang="en-US" sz="1900" b="1" i="1" dirty="0" err="1">
                <a:solidFill>
                  <a:srgbClr val="002060"/>
                </a:solidFill>
                <a:latin typeface="Calibri"/>
                <a:ea typeface="Calibri"/>
                <a:cs typeface="Calibri"/>
                <a:sym typeface="Calibri"/>
              </a:rPr>
              <a:t>empréstimo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foi</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concedido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ou</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não</a:t>
            </a:r>
            <a:r>
              <a:rPr lang="en-US" sz="1900" b="1" i="1" dirty="0">
                <a:solidFill>
                  <a:srgbClr val="002060"/>
                </a:solidFill>
                <a:latin typeface="Calibri"/>
                <a:ea typeface="Calibri"/>
                <a:cs typeface="Calibri"/>
                <a:sym typeface="Calibri"/>
              </a:rPr>
              <a:t> – </a:t>
            </a:r>
            <a:r>
              <a:rPr lang="en-US" sz="1900" b="1" i="1" dirty="0" err="1">
                <a:solidFill>
                  <a:srgbClr val="002060"/>
                </a:solidFill>
                <a:latin typeface="Calibri"/>
                <a:ea typeface="Calibri"/>
                <a:cs typeface="Calibri"/>
                <a:sym typeface="Calibri"/>
              </a:rPr>
              <a:t>categórica</a:t>
            </a:r>
            <a:endParaRPr lang="en-US" sz="1900" b="1" i="1" dirty="0">
              <a:solidFill>
                <a:srgbClr val="002060"/>
              </a:solidFill>
              <a:latin typeface="Calibri"/>
              <a:ea typeface="Calibri"/>
              <a:cs typeface="Calibri"/>
              <a:sym typeface="Calibri"/>
            </a:endParaRPr>
          </a:p>
          <a:p>
            <a:pPr marL="342900" lvl="0" indent="-342900" algn="just" rtl="0">
              <a:spcBef>
                <a:spcPts val="0"/>
              </a:spcBef>
              <a:spcAft>
                <a:spcPts val="0"/>
              </a:spcAft>
              <a:buSzPts val="1100"/>
              <a:buFont typeface="Arial" panose="020B0604020202020204" pitchFamily="34" charset="0"/>
              <a:buChar char="•"/>
            </a:pPr>
            <a:endParaRPr lang="en-US" sz="1900" b="1" i="1"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423989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Distribuição</a:t>
            </a:r>
            <a:r>
              <a:rPr lang="en-US" sz="3200" b="1" dirty="0">
                <a:solidFill>
                  <a:srgbClr val="002060"/>
                </a:solidFill>
                <a:latin typeface="Quattrocento Sans"/>
                <a:ea typeface="Quattrocento Sans"/>
                <a:cs typeface="Quattrocento Sans"/>
                <a:sym typeface="Quattrocento Sans"/>
              </a:rPr>
              <a:t> dos dados</a:t>
            </a:r>
            <a:endParaRPr sz="3200" b="1" dirty="0">
              <a:solidFill>
                <a:srgbClr val="002060"/>
              </a:solidFill>
              <a:latin typeface="Quattrocento Sans"/>
              <a:ea typeface="Quattrocento Sans"/>
              <a:cs typeface="Quattrocento Sans"/>
              <a:sym typeface="Quattrocento Sans"/>
            </a:endParaRPr>
          </a:p>
        </p:txBody>
      </p:sp>
      <p:sp>
        <p:nvSpPr>
          <p:cNvPr id="224" name="Google Shape;224;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5" name="Google Shape;225;p22"/>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26" name="Google Shape;226;p22" descr="This image is of an abstract shape. "/>
          <p:cNvGrpSpPr/>
          <p:nvPr/>
        </p:nvGrpSpPr>
        <p:grpSpPr>
          <a:xfrm rot="-1962319">
            <a:off x="-4322630" y="2668331"/>
            <a:ext cx="6673247" cy="7741129"/>
            <a:chOff x="2950671" y="-4116586"/>
            <a:chExt cx="12607263" cy="14624733"/>
          </a:xfrm>
        </p:grpSpPr>
        <p:sp>
          <p:nvSpPr>
            <p:cNvPr id="227" name="Google Shape;227;p22"/>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2"/>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5" name="Imagem 4" descr="Tabela&#10;&#10;Descrição gerada automaticamente">
            <a:extLst>
              <a:ext uri="{FF2B5EF4-FFF2-40B4-BE49-F238E27FC236}">
                <a16:creationId xmlns:a16="http://schemas.microsoft.com/office/drawing/2014/main" id="{2BAAFCC2-672F-EBEC-D326-40FE53561DA3}"/>
              </a:ext>
            </a:extLst>
          </p:cNvPr>
          <p:cNvPicPr>
            <a:picLocks noChangeAspect="1"/>
          </p:cNvPicPr>
          <p:nvPr/>
        </p:nvPicPr>
        <p:blipFill>
          <a:blip r:embed="rId4"/>
          <a:stretch>
            <a:fillRect/>
          </a:stretch>
        </p:blipFill>
        <p:spPr>
          <a:xfrm>
            <a:off x="379347" y="3083261"/>
            <a:ext cx="6858957" cy="800212"/>
          </a:xfrm>
          <a:prstGeom prst="rect">
            <a:avLst/>
          </a:prstGeom>
        </p:spPr>
      </p:pic>
      <p:pic>
        <p:nvPicPr>
          <p:cNvPr id="7" name="Imagem 6" descr="Tela de computador com texto preto sobre fundo branco&#10;&#10;Descrição gerada automaticamente">
            <a:extLst>
              <a:ext uri="{FF2B5EF4-FFF2-40B4-BE49-F238E27FC236}">
                <a16:creationId xmlns:a16="http://schemas.microsoft.com/office/drawing/2014/main" id="{9B5D3EA5-5457-EB0C-E68D-D726D24F28B7}"/>
              </a:ext>
            </a:extLst>
          </p:cNvPr>
          <p:cNvPicPr>
            <a:picLocks noChangeAspect="1"/>
          </p:cNvPicPr>
          <p:nvPr/>
        </p:nvPicPr>
        <p:blipFill>
          <a:blip r:embed="rId5"/>
          <a:stretch>
            <a:fillRect/>
          </a:stretch>
        </p:blipFill>
        <p:spPr>
          <a:xfrm>
            <a:off x="379347" y="1272936"/>
            <a:ext cx="6935168" cy="1629002"/>
          </a:xfrm>
          <a:prstGeom prst="rect">
            <a:avLst/>
          </a:prstGeom>
        </p:spPr>
      </p:pic>
      <p:pic>
        <p:nvPicPr>
          <p:cNvPr id="9" name="Imagem 8" descr="Tabela&#10;&#10;Descrição gerada automaticamente">
            <a:extLst>
              <a:ext uri="{FF2B5EF4-FFF2-40B4-BE49-F238E27FC236}">
                <a16:creationId xmlns:a16="http://schemas.microsoft.com/office/drawing/2014/main" id="{8DB998F5-DB57-E1D7-29E3-DB04243411BE}"/>
              </a:ext>
            </a:extLst>
          </p:cNvPr>
          <p:cNvPicPr>
            <a:picLocks noChangeAspect="1"/>
          </p:cNvPicPr>
          <p:nvPr/>
        </p:nvPicPr>
        <p:blipFill>
          <a:blip r:embed="rId6"/>
          <a:stretch>
            <a:fillRect/>
          </a:stretch>
        </p:blipFill>
        <p:spPr>
          <a:xfrm>
            <a:off x="8021626" y="1231000"/>
            <a:ext cx="3120586" cy="47466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2BA68B53-5F1B-8883-94A4-552F9F564EF3}"/>
            </a:ext>
          </a:extLst>
        </p:cNvPr>
        <p:cNvGrpSpPr/>
        <p:nvPr/>
      </p:nvGrpSpPr>
      <p:grpSpPr>
        <a:xfrm>
          <a:off x="0" y="0"/>
          <a:ext cx="0" cy="0"/>
          <a:chOff x="0" y="0"/>
          <a:chExt cx="0" cy="0"/>
        </a:xfrm>
      </p:grpSpPr>
      <p:sp>
        <p:nvSpPr>
          <p:cNvPr id="223" name="Google Shape;223;p22">
            <a:extLst>
              <a:ext uri="{FF2B5EF4-FFF2-40B4-BE49-F238E27FC236}">
                <a16:creationId xmlns:a16="http://schemas.microsoft.com/office/drawing/2014/main" id="{6B833610-5ADC-D42B-E770-774347DE369F}"/>
              </a:ext>
            </a:extLst>
          </p:cNvPr>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Resumo</a:t>
            </a:r>
            <a:r>
              <a:rPr lang="en-US" sz="3200" b="1" dirty="0">
                <a:solidFill>
                  <a:srgbClr val="002060"/>
                </a:solidFill>
                <a:latin typeface="Quattrocento Sans"/>
                <a:ea typeface="Quattrocento Sans"/>
                <a:cs typeface="Quattrocento Sans"/>
                <a:sym typeface="Quattrocento Sans"/>
              </a:rPr>
              <a:t> dos pesos</a:t>
            </a:r>
            <a:endParaRPr sz="3200" b="1" dirty="0">
              <a:solidFill>
                <a:srgbClr val="002060"/>
              </a:solidFill>
              <a:latin typeface="Quattrocento Sans"/>
              <a:ea typeface="Quattrocento Sans"/>
              <a:cs typeface="Quattrocento Sans"/>
              <a:sym typeface="Quattrocento Sans"/>
            </a:endParaRPr>
          </a:p>
        </p:txBody>
      </p:sp>
      <p:sp>
        <p:nvSpPr>
          <p:cNvPr id="224" name="Google Shape;224;p22">
            <a:extLst>
              <a:ext uri="{FF2B5EF4-FFF2-40B4-BE49-F238E27FC236}">
                <a16:creationId xmlns:a16="http://schemas.microsoft.com/office/drawing/2014/main" id="{AB8D88D2-6622-06B6-C97C-ED498A86626D}"/>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25" name="Google Shape;225;p22">
            <a:extLst>
              <a:ext uri="{FF2B5EF4-FFF2-40B4-BE49-F238E27FC236}">
                <a16:creationId xmlns:a16="http://schemas.microsoft.com/office/drawing/2014/main" id="{26539DDA-457E-68A6-FC98-4092A4A60012}"/>
              </a:ext>
            </a:extLst>
          </p:cNvPr>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26" name="Google Shape;226;p22" descr="This image is of an abstract shape. ">
            <a:extLst>
              <a:ext uri="{FF2B5EF4-FFF2-40B4-BE49-F238E27FC236}">
                <a16:creationId xmlns:a16="http://schemas.microsoft.com/office/drawing/2014/main" id="{7D96B554-ED21-4AF2-3754-4C475F53657A}"/>
              </a:ext>
            </a:extLst>
          </p:cNvPr>
          <p:cNvGrpSpPr/>
          <p:nvPr/>
        </p:nvGrpSpPr>
        <p:grpSpPr>
          <a:xfrm rot="-1962319">
            <a:off x="-4322630" y="2668331"/>
            <a:ext cx="6673247" cy="7741129"/>
            <a:chOff x="2950671" y="-4116586"/>
            <a:chExt cx="12607263" cy="14624733"/>
          </a:xfrm>
        </p:grpSpPr>
        <p:sp>
          <p:nvSpPr>
            <p:cNvPr id="227" name="Google Shape;227;p22">
              <a:extLst>
                <a:ext uri="{FF2B5EF4-FFF2-40B4-BE49-F238E27FC236}">
                  <a16:creationId xmlns:a16="http://schemas.microsoft.com/office/drawing/2014/main" id="{40F580B3-432F-F227-6B19-8712E9E87C58}"/>
                </a:ext>
              </a:extLst>
            </p:cNvPr>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8" name="Google Shape;228;p22">
              <a:extLst>
                <a:ext uri="{FF2B5EF4-FFF2-40B4-BE49-F238E27FC236}">
                  <a16:creationId xmlns:a16="http://schemas.microsoft.com/office/drawing/2014/main" id="{1379D32A-F82D-91FD-C249-C8E9AFA01AEF}"/>
                </a:ext>
              </a:extLst>
            </p:cNvPr>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9" name="Google Shape;229;p22">
              <a:extLst>
                <a:ext uri="{FF2B5EF4-FFF2-40B4-BE49-F238E27FC236}">
                  <a16:creationId xmlns:a16="http://schemas.microsoft.com/office/drawing/2014/main" id="{478D350F-0E18-BF69-15C3-4F2DF0A055F5}"/>
                </a:ext>
              </a:extLst>
            </p:cNvPr>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2" name="Imagem 1" descr="Tela de computador com texto preto sobre fundo branco&#10;&#10;Descrição gerada automaticamente">
            <a:extLst>
              <a:ext uri="{FF2B5EF4-FFF2-40B4-BE49-F238E27FC236}">
                <a16:creationId xmlns:a16="http://schemas.microsoft.com/office/drawing/2014/main" id="{6E02EE90-98E9-FC79-EB54-06879AFA9E30}"/>
              </a:ext>
            </a:extLst>
          </p:cNvPr>
          <p:cNvPicPr>
            <a:picLocks noChangeAspect="1"/>
          </p:cNvPicPr>
          <p:nvPr/>
        </p:nvPicPr>
        <p:blipFill>
          <a:blip r:embed="rId4"/>
          <a:stretch>
            <a:fillRect/>
          </a:stretch>
        </p:blipFill>
        <p:spPr>
          <a:xfrm>
            <a:off x="379347" y="1272936"/>
            <a:ext cx="6935168" cy="1629002"/>
          </a:xfrm>
          <a:prstGeom prst="rect">
            <a:avLst/>
          </a:prstGeom>
        </p:spPr>
      </p:pic>
      <p:pic>
        <p:nvPicPr>
          <p:cNvPr id="3" name="Imagem 2" descr="Tabela&#10;&#10;Descrição gerada automaticamente">
            <a:extLst>
              <a:ext uri="{FF2B5EF4-FFF2-40B4-BE49-F238E27FC236}">
                <a16:creationId xmlns:a16="http://schemas.microsoft.com/office/drawing/2014/main" id="{B9771871-9B78-7C84-274D-D75A5E877B83}"/>
              </a:ext>
            </a:extLst>
          </p:cNvPr>
          <p:cNvPicPr>
            <a:picLocks noChangeAspect="1"/>
          </p:cNvPicPr>
          <p:nvPr/>
        </p:nvPicPr>
        <p:blipFill>
          <a:blip r:embed="rId5"/>
          <a:stretch>
            <a:fillRect/>
          </a:stretch>
        </p:blipFill>
        <p:spPr>
          <a:xfrm>
            <a:off x="8021626" y="1231000"/>
            <a:ext cx="3120586" cy="4746697"/>
          </a:xfrm>
          <a:prstGeom prst="rect">
            <a:avLst/>
          </a:prstGeom>
        </p:spPr>
      </p:pic>
      <p:pic>
        <p:nvPicPr>
          <p:cNvPr id="6" name="Imagem 5" descr="Interface gráfica do usuário&#10;&#10;Descrição gerada automaticamente com confiança média">
            <a:extLst>
              <a:ext uri="{FF2B5EF4-FFF2-40B4-BE49-F238E27FC236}">
                <a16:creationId xmlns:a16="http://schemas.microsoft.com/office/drawing/2014/main" id="{5EB17EEE-DCBB-A986-4122-0C4B7407F214}"/>
              </a:ext>
            </a:extLst>
          </p:cNvPr>
          <p:cNvPicPr>
            <a:picLocks noChangeAspect="1"/>
          </p:cNvPicPr>
          <p:nvPr/>
        </p:nvPicPr>
        <p:blipFill>
          <a:blip r:embed="rId6"/>
          <a:stretch>
            <a:fillRect/>
          </a:stretch>
        </p:blipFill>
        <p:spPr>
          <a:xfrm>
            <a:off x="2680063" y="3083261"/>
            <a:ext cx="2448267" cy="3219899"/>
          </a:xfrm>
          <a:prstGeom prst="rect">
            <a:avLst/>
          </a:prstGeom>
        </p:spPr>
      </p:pic>
    </p:spTree>
    <p:extLst>
      <p:ext uri="{BB962C8B-B14F-4D97-AF65-F5344CB8AC3E}">
        <p14:creationId xmlns:p14="http://schemas.microsoft.com/office/powerpoint/2010/main" val="179809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3"/>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Clr>
                <a:srgbClr val="000000"/>
              </a:buClr>
              <a:buFont typeface="Arial"/>
              <a:buNone/>
            </a:pPr>
            <a:r>
              <a:rPr lang="en-US" sz="3200" b="1">
                <a:solidFill>
                  <a:srgbClr val="002060"/>
                </a:solidFill>
                <a:latin typeface="Quattrocento Sans"/>
                <a:ea typeface="Quattrocento Sans"/>
                <a:cs typeface="Quattrocento Sans"/>
                <a:sym typeface="Quattrocento Sans"/>
              </a:rPr>
              <a:t>Resultados</a:t>
            </a:r>
            <a:endParaRPr/>
          </a:p>
        </p:txBody>
      </p:sp>
      <p:sp>
        <p:nvSpPr>
          <p:cNvPr id="237" name="Google Shape;237;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38" name="Google Shape;238;p23"/>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39" name="Google Shape;239;p23" descr="This image is of an abstract shape. "/>
          <p:cNvGrpSpPr/>
          <p:nvPr/>
        </p:nvGrpSpPr>
        <p:grpSpPr>
          <a:xfrm rot="-1962319">
            <a:off x="-4709155" y="2889206"/>
            <a:ext cx="6673247" cy="7741129"/>
            <a:chOff x="2950671" y="-4116586"/>
            <a:chExt cx="12607263" cy="14624733"/>
          </a:xfrm>
        </p:grpSpPr>
        <p:sp>
          <p:nvSpPr>
            <p:cNvPr id="240" name="Google Shape;240;p23"/>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3"/>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3"/>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3"/>
          <p:cNvSpPr/>
          <p:nvPr/>
        </p:nvSpPr>
        <p:spPr>
          <a:xfrm>
            <a:off x="1457850" y="1479125"/>
            <a:ext cx="9276300" cy="44112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pt-BR" sz="1900" i="1" dirty="0">
                <a:solidFill>
                  <a:srgbClr val="002060"/>
                </a:solidFill>
                <a:latin typeface="Calibri"/>
                <a:ea typeface="Calibri"/>
                <a:cs typeface="Calibri"/>
                <a:sym typeface="Calibri"/>
              </a:rPr>
              <a:t>A depender do caso de entrada o resultado final pode ser variado devido as características especificas de cada dado, entretanto após a analise o programa informará se o empréstimo será concedido ao requerente ou não, tomando como base os dados já obtidos em seu </a:t>
            </a:r>
            <a:r>
              <a:rPr lang="pt-BR" sz="1900" i="1" dirty="0" err="1">
                <a:solidFill>
                  <a:srgbClr val="002060"/>
                </a:solidFill>
                <a:latin typeface="Calibri"/>
                <a:ea typeface="Calibri"/>
                <a:cs typeface="Calibri"/>
                <a:sym typeface="Calibri"/>
              </a:rPr>
              <a:t>Dataset</a:t>
            </a:r>
            <a:r>
              <a:rPr lang="pt-BR" sz="1900" i="1" dirty="0">
                <a:solidFill>
                  <a:srgbClr val="002060"/>
                </a:solidFill>
                <a:latin typeface="Calibri"/>
                <a:ea typeface="Calibri"/>
                <a:cs typeface="Calibri"/>
                <a:sym typeface="Calibri"/>
              </a:rPr>
              <a:t> anteriormente e efetuando a análise do raciocínio baseado em casos.</a:t>
            </a:r>
            <a:endParaRPr sz="1900"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endParaRPr sz="1900" i="1" dirty="0">
              <a:solidFill>
                <a:srgbClr val="002060"/>
              </a:solidFill>
              <a:latin typeface="Calibri"/>
              <a:ea typeface="Calibri"/>
              <a:cs typeface="Calibri"/>
              <a:sym typeface="Calibri"/>
            </a:endParaRPr>
          </a:p>
        </p:txBody>
      </p:sp>
      <p:pic>
        <p:nvPicPr>
          <p:cNvPr id="3" name="Imagem 2" descr="Tela de computador com fundo branco&#10;&#10;Descrição gerada automaticamente com confiança média">
            <a:extLst>
              <a:ext uri="{FF2B5EF4-FFF2-40B4-BE49-F238E27FC236}">
                <a16:creationId xmlns:a16="http://schemas.microsoft.com/office/drawing/2014/main" id="{5A241AEE-C650-0C18-C494-5F826472B5EA}"/>
              </a:ext>
            </a:extLst>
          </p:cNvPr>
          <p:cNvPicPr>
            <a:picLocks noChangeAspect="1"/>
          </p:cNvPicPr>
          <p:nvPr/>
        </p:nvPicPr>
        <p:blipFill>
          <a:blip r:embed="rId4"/>
          <a:stretch>
            <a:fillRect/>
          </a:stretch>
        </p:blipFill>
        <p:spPr>
          <a:xfrm>
            <a:off x="543612" y="2779743"/>
            <a:ext cx="11104775" cy="25817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p:nvPr/>
        </p:nvSpPr>
        <p:spPr>
          <a:xfrm>
            <a:off x="1183825" y="738400"/>
            <a:ext cx="91470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Referências</a:t>
            </a:r>
            <a:endParaRPr/>
          </a:p>
        </p:txBody>
      </p:sp>
      <p:sp>
        <p:nvSpPr>
          <p:cNvPr id="281" name="Google Shape;281;p26"/>
          <p:cNvSpPr txBox="1"/>
          <p:nvPr/>
        </p:nvSpPr>
        <p:spPr>
          <a:xfrm>
            <a:off x="1151700" y="1289200"/>
            <a:ext cx="9888600" cy="5058900"/>
          </a:xfrm>
          <a:prstGeom prst="rect">
            <a:avLst/>
          </a:prstGeom>
          <a:noFill/>
          <a:ln>
            <a:noFill/>
          </a:ln>
        </p:spPr>
        <p:txBody>
          <a:bodyPr spcFirstLastPara="1" wrap="square" lIns="91425" tIns="91425" rIns="91425" bIns="91425" anchor="t" anchorCtr="0">
            <a:noAutofit/>
          </a:bodyPr>
          <a:lstStyle/>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COSTA, R. et al. </a:t>
            </a:r>
            <a:r>
              <a:rPr lang="en-US" b="1" dirty="0">
                <a:solidFill>
                  <a:schemeClr val="dk1"/>
                </a:solidFill>
                <a:latin typeface="Times New Roman"/>
                <a:ea typeface="Times New Roman"/>
                <a:cs typeface="Times New Roman"/>
                <a:sym typeface="Times New Roman"/>
              </a:rPr>
              <a:t>Risk management in credit systems</a:t>
            </a:r>
            <a:r>
              <a:rPr lang="en-US" dirty="0">
                <a:solidFill>
                  <a:schemeClr val="dk1"/>
                </a:solidFill>
                <a:latin typeface="Times New Roman"/>
                <a:ea typeface="Times New Roman"/>
                <a:cs typeface="Times New Roman"/>
                <a:sym typeface="Times New Roman"/>
              </a:rPr>
              <a:t>. Journal of Financial Analysis, v. 5, n. 2, p. 34-49,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SILVA, A. </a:t>
            </a:r>
            <a:r>
              <a:rPr lang="en-US" b="1" dirty="0">
                <a:solidFill>
                  <a:schemeClr val="dk1"/>
                </a:solidFill>
                <a:latin typeface="Times New Roman"/>
                <a:ea typeface="Times New Roman"/>
                <a:cs typeface="Times New Roman"/>
                <a:sym typeface="Times New Roman"/>
              </a:rPr>
              <a:t>Key determinants in credit approval</a:t>
            </a:r>
            <a:r>
              <a:rPr lang="en-US" dirty="0">
                <a:solidFill>
                  <a:schemeClr val="dk1"/>
                </a:solidFill>
                <a:latin typeface="Times New Roman"/>
                <a:ea typeface="Times New Roman"/>
                <a:cs typeface="Times New Roman"/>
                <a:sym typeface="Times New Roman"/>
              </a:rPr>
              <a:t>. AI in Finance, v. 8, n. 1, p. 22-31, 2021.</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FERREIRA, J. </a:t>
            </a:r>
            <a:r>
              <a:rPr lang="en-US" b="1" dirty="0">
                <a:solidFill>
                  <a:schemeClr val="dk1"/>
                </a:solidFill>
                <a:latin typeface="Times New Roman"/>
                <a:ea typeface="Times New Roman"/>
                <a:cs typeface="Times New Roman"/>
                <a:sym typeface="Times New Roman"/>
              </a:rPr>
              <a:t>The impact of credit scores on loan approval</a:t>
            </a:r>
            <a:r>
              <a:rPr lang="en-US" dirty="0">
                <a:solidFill>
                  <a:schemeClr val="dk1"/>
                </a:solidFill>
                <a:latin typeface="Times New Roman"/>
                <a:ea typeface="Times New Roman"/>
                <a:cs typeface="Times New Roman"/>
                <a:sym typeface="Times New Roman"/>
              </a:rPr>
              <a:t>. Economic Perspectives, v. 12, n. 4, p. 56-67, 2019.</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MARTINS, L. </a:t>
            </a:r>
            <a:r>
              <a:rPr lang="en-US" b="1" dirty="0">
                <a:solidFill>
                  <a:schemeClr val="dk1"/>
                </a:solidFill>
                <a:latin typeface="Times New Roman"/>
                <a:ea typeface="Times New Roman"/>
                <a:cs typeface="Times New Roman"/>
                <a:sym typeface="Times New Roman"/>
              </a:rPr>
              <a:t>Logistic regression in credit risk models</a:t>
            </a:r>
            <a:r>
              <a:rPr lang="en-US" dirty="0">
                <a:solidFill>
                  <a:schemeClr val="dk1"/>
                </a:solidFill>
                <a:latin typeface="Times New Roman"/>
                <a:ea typeface="Times New Roman"/>
                <a:cs typeface="Times New Roman"/>
                <a:sym typeface="Times New Roman"/>
              </a:rPr>
              <a:t>. Data Science Review, v. 7, n. 3, p. 89-101,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RAMOS, P. </a:t>
            </a:r>
            <a:r>
              <a:rPr lang="en-US" b="1" dirty="0">
                <a:solidFill>
                  <a:schemeClr val="dk1"/>
                </a:solidFill>
                <a:latin typeface="Times New Roman"/>
                <a:ea typeface="Times New Roman"/>
                <a:cs typeface="Times New Roman"/>
                <a:sym typeface="Times New Roman"/>
              </a:rPr>
              <a:t>Euclidean distance in multi-attribute models</a:t>
            </a:r>
            <a:r>
              <a:rPr lang="en-US" dirty="0">
                <a:solidFill>
                  <a:schemeClr val="dk1"/>
                </a:solidFill>
                <a:latin typeface="Times New Roman"/>
                <a:ea typeface="Times New Roman"/>
                <a:cs typeface="Times New Roman"/>
                <a:sym typeface="Times New Roman"/>
              </a:rPr>
              <a:t>. Expert Systems Journal, v. 14, n. 5, p. 112-124, 2018.</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PEREIRA, C. </a:t>
            </a:r>
            <a:r>
              <a:rPr lang="en-US" b="1" dirty="0">
                <a:solidFill>
                  <a:schemeClr val="dk1"/>
                </a:solidFill>
                <a:latin typeface="Times New Roman"/>
                <a:ea typeface="Times New Roman"/>
                <a:cs typeface="Times New Roman"/>
                <a:sym typeface="Times New Roman"/>
              </a:rPr>
              <a:t>Advanced similarity metrics in case-based reasoning</a:t>
            </a:r>
            <a:r>
              <a:rPr lang="en-US" dirty="0">
                <a:solidFill>
                  <a:schemeClr val="dk1"/>
                </a:solidFill>
                <a:latin typeface="Times New Roman"/>
                <a:ea typeface="Times New Roman"/>
                <a:cs typeface="Times New Roman"/>
                <a:sym typeface="Times New Roman"/>
              </a:rPr>
              <a:t>. Journal of AI, v. 9, n. 2, p. 45-60, 2021.</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GOMES, F. </a:t>
            </a:r>
            <a:r>
              <a:rPr lang="en-US" b="1" dirty="0">
                <a:solidFill>
                  <a:schemeClr val="dk1"/>
                </a:solidFill>
                <a:latin typeface="Times New Roman"/>
                <a:ea typeface="Times New Roman"/>
                <a:cs typeface="Times New Roman"/>
                <a:sym typeface="Times New Roman"/>
              </a:rPr>
              <a:t>Best practices in case-based reasoning for financial applications</a:t>
            </a:r>
            <a:r>
              <a:rPr lang="en-US" dirty="0">
                <a:solidFill>
                  <a:schemeClr val="dk1"/>
                </a:solidFill>
                <a:latin typeface="Times New Roman"/>
                <a:ea typeface="Times New Roman"/>
                <a:cs typeface="Times New Roman"/>
                <a:sym typeface="Times New Roman"/>
              </a:rPr>
              <a:t>. AI Conference, p. 142-156, 2019.</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ALMEIDA, M. </a:t>
            </a:r>
            <a:r>
              <a:rPr lang="en-US" b="1" dirty="0">
                <a:solidFill>
                  <a:schemeClr val="dk1"/>
                </a:solidFill>
                <a:latin typeface="Times New Roman"/>
                <a:ea typeface="Times New Roman"/>
                <a:cs typeface="Times New Roman"/>
                <a:sym typeface="Times New Roman"/>
              </a:rPr>
              <a:t>Optimizing weights in RBC for financial risk</a:t>
            </a:r>
            <a:r>
              <a:rPr lang="en-US" dirty="0">
                <a:solidFill>
                  <a:schemeClr val="dk1"/>
                </a:solidFill>
                <a:latin typeface="Times New Roman"/>
                <a:ea typeface="Times New Roman"/>
                <a:cs typeface="Times New Roman"/>
                <a:sym typeface="Times New Roman"/>
              </a:rPr>
              <a:t>. Financial Systems Review, v. 4, n. 1, p. 74-86, 2020.</a:t>
            </a:r>
          </a:p>
          <a:p>
            <a:pPr marL="228600" lvl="0" indent="-196850" algn="l" rtl="0">
              <a:lnSpc>
                <a:spcPct val="115000"/>
              </a:lnSpc>
              <a:spcBef>
                <a:spcPts val="0"/>
              </a:spcBef>
              <a:spcAft>
                <a:spcPts val="0"/>
              </a:spcAft>
              <a:buClr>
                <a:schemeClr val="dk1"/>
              </a:buClr>
              <a:buSzPts val="1300"/>
              <a:buChar char="•"/>
            </a:pPr>
            <a:endParaRPr lang="en-US" dirty="0">
              <a:solidFill>
                <a:schemeClr val="dk1"/>
              </a:solidFill>
              <a:latin typeface="Times New Roman"/>
              <a:ea typeface="Times New Roman"/>
              <a:cs typeface="Times New Roman"/>
              <a:sym typeface="Times New Roman"/>
            </a:endParaRPr>
          </a:p>
          <a:p>
            <a:pPr marL="228600" lvl="0" indent="-196850" algn="l" rtl="0">
              <a:lnSpc>
                <a:spcPct val="115000"/>
              </a:lnSpc>
              <a:spcBef>
                <a:spcPts val="0"/>
              </a:spcBef>
              <a:spcAft>
                <a:spcPts val="0"/>
              </a:spcAft>
              <a:buClr>
                <a:schemeClr val="dk1"/>
              </a:buClr>
              <a:buSzPts val="1300"/>
              <a:buChar char="•"/>
            </a:pPr>
            <a:r>
              <a:rPr lang="en-US" dirty="0">
                <a:solidFill>
                  <a:schemeClr val="dk1"/>
                </a:solidFill>
                <a:latin typeface="Times New Roman"/>
                <a:ea typeface="Times New Roman"/>
                <a:cs typeface="Times New Roman"/>
                <a:sym typeface="Times New Roman"/>
              </a:rPr>
              <a:t>OLIVEIRA, T. </a:t>
            </a:r>
            <a:r>
              <a:rPr lang="en-US" b="1" dirty="0">
                <a:solidFill>
                  <a:schemeClr val="dk1"/>
                </a:solidFill>
                <a:latin typeface="Times New Roman"/>
                <a:ea typeface="Times New Roman"/>
                <a:cs typeface="Times New Roman"/>
                <a:sym typeface="Times New Roman"/>
              </a:rPr>
              <a:t>Case-based reasoning in loan approvals: A comprehensive study</a:t>
            </a:r>
            <a:r>
              <a:rPr lang="en-US" dirty="0">
                <a:solidFill>
                  <a:schemeClr val="dk1"/>
                </a:solidFill>
                <a:latin typeface="Times New Roman"/>
                <a:ea typeface="Times New Roman"/>
                <a:cs typeface="Times New Roman"/>
                <a:sym typeface="Times New Roman"/>
              </a:rPr>
              <a:t>. Journal of AI and Finance, v. 6, n. 3, p. 105-123, 2021.</a:t>
            </a:r>
          </a:p>
        </p:txBody>
      </p:sp>
      <p:sp>
        <p:nvSpPr>
          <p:cNvPr id="282" name="Google Shape;282;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83" name="Google Shape;283;p26"/>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84" name="Google Shape;284;p26" descr="This image is of an abstract shape. "/>
          <p:cNvGrpSpPr/>
          <p:nvPr/>
        </p:nvGrpSpPr>
        <p:grpSpPr>
          <a:xfrm rot="-7315298">
            <a:off x="9875357" y="-52176"/>
            <a:ext cx="6673691" cy="7741645"/>
            <a:chOff x="2950671" y="-4116586"/>
            <a:chExt cx="12607263" cy="14624733"/>
          </a:xfrm>
        </p:grpSpPr>
        <p:sp>
          <p:nvSpPr>
            <p:cNvPr id="285" name="Google Shape;285;p26"/>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6"/>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26"/>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p:nvPr/>
        </p:nvSpPr>
        <p:spPr>
          <a:xfrm>
            <a:off x="733192" y="4331033"/>
            <a:ext cx="4845600" cy="831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400" b="1">
                <a:solidFill>
                  <a:srgbClr val="002060"/>
                </a:solidFill>
                <a:latin typeface="Quattrocento Sans"/>
                <a:ea typeface="Quattrocento Sans"/>
                <a:cs typeface="Quattrocento Sans"/>
                <a:sym typeface="Quattrocento Sans"/>
              </a:rPr>
              <a:t>Obrigado</a:t>
            </a:r>
            <a:endParaRPr/>
          </a:p>
        </p:txBody>
      </p:sp>
      <p:grpSp>
        <p:nvGrpSpPr>
          <p:cNvPr id="307" name="Google Shape;307;p28" descr="This image is of an abstract shape. "/>
          <p:cNvGrpSpPr/>
          <p:nvPr/>
        </p:nvGrpSpPr>
        <p:grpSpPr>
          <a:xfrm>
            <a:off x="-13258799" y="-3547183"/>
            <a:ext cx="28333763" cy="15732762"/>
            <a:chOff x="-15337324" y="-4575883"/>
            <a:chExt cx="28333763" cy="15732762"/>
          </a:xfrm>
        </p:grpSpPr>
        <p:sp>
          <p:nvSpPr>
            <p:cNvPr id="308" name="Google Shape;308;p28"/>
            <p:cNvSpPr/>
            <p:nvPr/>
          </p:nvSpPr>
          <p:spPr>
            <a:xfrm rot="9420272">
              <a:off x="2417554" y="-3016071"/>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8"/>
            <p:cNvSpPr/>
            <p:nvPr/>
          </p:nvSpPr>
          <p:spPr>
            <a:xfrm rot="9420272">
              <a:off x="-13584306" y="-882177"/>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28"/>
            <p:cNvSpPr/>
            <p:nvPr/>
          </p:nvSpPr>
          <p:spPr>
            <a:xfrm rot="9420272">
              <a:off x="2702447" y="-3499362"/>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1" name="Google Shape;311;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312" name="Google Shape;312;p28"/>
          <p:cNvPicPr preferRelativeResize="0"/>
          <p:nvPr/>
        </p:nvPicPr>
        <p:blipFill>
          <a:blip r:embed="rId3">
            <a:alphaModFix/>
          </a:blip>
          <a:stretch>
            <a:fillRect/>
          </a:stretch>
        </p:blipFill>
        <p:spPr>
          <a:xfrm>
            <a:off x="9166875" y="418550"/>
            <a:ext cx="2645869" cy="7344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p:nvPr/>
        </p:nvSpPr>
        <p:spPr>
          <a:xfrm>
            <a:off x="1183821" y="738390"/>
            <a:ext cx="48456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Sumário</a:t>
            </a:r>
            <a:endParaRPr/>
          </a:p>
        </p:txBody>
      </p:sp>
      <p:cxnSp>
        <p:nvCxnSpPr>
          <p:cNvPr id="102" name="Google Shape;102;p14"/>
          <p:cNvCxnSpPr/>
          <p:nvPr/>
        </p:nvCxnSpPr>
        <p:spPr>
          <a:xfrm>
            <a:off x="740229" y="0"/>
            <a:ext cx="0" cy="6357257"/>
          </a:xfrm>
          <a:prstGeom prst="straightConnector1">
            <a:avLst/>
          </a:prstGeom>
          <a:noFill/>
          <a:ln w="9525" cap="flat" cmpd="sng">
            <a:solidFill>
              <a:srgbClr val="BFBFBF"/>
            </a:solidFill>
            <a:prstDash val="solid"/>
            <a:miter lim="800000"/>
            <a:headEnd type="none" w="sm" len="sm"/>
            <a:tailEnd type="none" w="sm" len="sm"/>
          </a:ln>
        </p:spPr>
      </p:cxnSp>
      <p:sp>
        <p:nvSpPr>
          <p:cNvPr id="103" name="Google Shape;103;p14"/>
          <p:cNvSpPr/>
          <p:nvPr/>
        </p:nvSpPr>
        <p:spPr>
          <a:xfrm>
            <a:off x="713852" y="6330880"/>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 name="Google Shape;104;p14"/>
          <p:cNvSpPr/>
          <p:nvPr/>
        </p:nvSpPr>
        <p:spPr>
          <a:xfrm>
            <a:off x="713852" y="567838"/>
            <a:ext cx="52754" cy="52754"/>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 name="Google Shape;105;p14"/>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p:nvPr/>
        </p:nvSpPr>
        <p:spPr>
          <a:xfrm>
            <a:off x="1183825" y="1407450"/>
            <a:ext cx="6715800" cy="4491600"/>
          </a:xfrm>
          <a:prstGeom prst="rect">
            <a:avLst/>
          </a:prstGeom>
          <a:noFill/>
          <a:ln>
            <a:noFill/>
          </a:ln>
        </p:spPr>
        <p:txBody>
          <a:bodyPr spcFirstLastPara="1" wrap="square" lIns="0" tIns="0" rIns="0" bIns="0" anchor="t" anchorCtr="0">
            <a:noAutofit/>
          </a:bodyPr>
          <a:lstStyle/>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Contexto</a:t>
            </a:r>
            <a:endParaRPr lang="pt-B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Definição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Metodologia</a:t>
            </a:r>
            <a:endParaRPr lang="en-US"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Atributos</a:t>
            </a:r>
            <a:r>
              <a:rPr lang="en-US" sz="1700" i="1" dirty="0">
                <a:solidFill>
                  <a:srgbClr val="002060"/>
                </a:solidFill>
                <a:latin typeface="Calibri"/>
                <a:ea typeface="Calibri"/>
                <a:cs typeface="Calibri"/>
                <a:sym typeface="Calibri"/>
              </a:rPr>
              <a:t>, pesos e </a:t>
            </a:r>
            <a:r>
              <a:rPr lang="en-US" sz="1700" i="1" dirty="0" err="1">
                <a:solidFill>
                  <a:srgbClr val="002060"/>
                </a:solidFill>
                <a:latin typeface="Calibri"/>
                <a:ea typeface="Calibri"/>
                <a:cs typeface="Calibri"/>
                <a:sym typeface="Calibri"/>
              </a:rPr>
              <a:t>métricas</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Objetivo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Resultados</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a:solidFill>
                  <a:srgbClr val="002060"/>
                </a:solidFill>
                <a:latin typeface="Calibri"/>
                <a:ea typeface="Calibri"/>
                <a:cs typeface="Calibri"/>
                <a:sym typeface="Calibri"/>
              </a:rPr>
              <a:t>Código</a:t>
            </a:r>
            <a:endParaRPr sz="1700" i="1" dirty="0">
              <a:solidFill>
                <a:srgbClr val="002060"/>
              </a:solidFill>
              <a:latin typeface="Calibri"/>
              <a:ea typeface="Calibri"/>
              <a:cs typeface="Calibri"/>
              <a:sym typeface="Calibri"/>
            </a:endParaRPr>
          </a:p>
          <a:p>
            <a:pPr marL="457200" marR="0" lvl="0" indent="-336550" algn="just" rtl="0">
              <a:lnSpc>
                <a:spcPct val="200000"/>
              </a:lnSpc>
              <a:spcBef>
                <a:spcPts val="0"/>
              </a:spcBef>
              <a:spcAft>
                <a:spcPts val="0"/>
              </a:spcAft>
              <a:buClr>
                <a:srgbClr val="002060"/>
              </a:buClr>
              <a:buSzPts val="1700"/>
              <a:buFont typeface="Calibri"/>
              <a:buChar char="●"/>
            </a:pPr>
            <a:r>
              <a:rPr lang="en-US" sz="1700" i="1" dirty="0" err="1">
                <a:solidFill>
                  <a:srgbClr val="002060"/>
                </a:solidFill>
                <a:latin typeface="Calibri"/>
                <a:ea typeface="Calibri"/>
                <a:cs typeface="Calibri"/>
                <a:sym typeface="Calibri"/>
              </a:rPr>
              <a:t>Referencias</a:t>
            </a:r>
            <a:endParaRPr sz="1700" i="1" dirty="0">
              <a:solidFill>
                <a:srgbClr val="002060"/>
              </a:solidFill>
              <a:latin typeface="Calibri"/>
              <a:ea typeface="Calibri"/>
              <a:cs typeface="Calibri"/>
              <a:sym typeface="Calibri"/>
            </a:endParaRPr>
          </a:p>
        </p:txBody>
      </p:sp>
      <p:sp>
        <p:nvSpPr>
          <p:cNvPr id="107" name="Google Shape;107;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8" name="Google Shape;108;p14"/>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09" name="Google Shape;109;p14" descr="This image is of an abstract shape. "/>
          <p:cNvGrpSpPr/>
          <p:nvPr/>
        </p:nvGrpSpPr>
        <p:grpSpPr>
          <a:xfrm rot="-3091162">
            <a:off x="2253120" y="4011760"/>
            <a:ext cx="6673896" cy="7741883"/>
            <a:chOff x="2950671" y="-4116586"/>
            <a:chExt cx="12607263" cy="14624733"/>
          </a:xfrm>
        </p:grpSpPr>
        <p:sp>
          <p:nvSpPr>
            <p:cNvPr id="110" name="Google Shape;110;p14"/>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15"/>
          <p:cNvSpPr/>
          <p:nvPr/>
        </p:nvSpPr>
        <p:spPr>
          <a:xfrm>
            <a:off x="1287750" y="3769200"/>
            <a:ext cx="6715800" cy="1385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Clr>
                <a:schemeClr val="dk1"/>
              </a:buClr>
              <a:buSzPts val="1100"/>
              <a:buFont typeface="Arial"/>
              <a:buNone/>
            </a:pPr>
            <a:r>
              <a:rPr lang="en-US" sz="2100" i="1" dirty="0" err="1">
                <a:solidFill>
                  <a:srgbClr val="002060"/>
                </a:solidFill>
                <a:latin typeface="Calibri"/>
                <a:ea typeface="Calibri"/>
                <a:cs typeface="Calibri"/>
                <a:sym typeface="Calibri"/>
              </a:rPr>
              <a:t>Utilização</a:t>
            </a:r>
            <a:r>
              <a:rPr lang="en-US" sz="2100" i="1" dirty="0">
                <a:solidFill>
                  <a:srgbClr val="002060"/>
                </a:solidFill>
                <a:latin typeface="Calibri"/>
                <a:ea typeface="Calibri"/>
                <a:cs typeface="Calibri"/>
                <a:sym typeface="Calibri"/>
              </a:rPr>
              <a:t> da </a:t>
            </a:r>
            <a:r>
              <a:rPr lang="en-US" sz="2100" i="1" dirty="0" err="1">
                <a:solidFill>
                  <a:srgbClr val="002060"/>
                </a:solidFill>
                <a:latin typeface="Calibri"/>
                <a:ea typeface="Calibri"/>
                <a:cs typeface="Calibri"/>
                <a:sym typeface="Calibri"/>
              </a:rPr>
              <a:t>técnica</a:t>
            </a:r>
            <a:r>
              <a:rPr lang="en-US" sz="2100" i="1" dirty="0">
                <a:solidFill>
                  <a:srgbClr val="002060"/>
                </a:solidFill>
                <a:latin typeface="Calibri"/>
                <a:ea typeface="Calibri"/>
                <a:cs typeface="Calibri"/>
                <a:sym typeface="Calibri"/>
              </a:rPr>
              <a:t> de </a:t>
            </a:r>
            <a:r>
              <a:rPr lang="en-US" sz="2100" i="1" dirty="0" err="1">
                <a:solidFill>
                  <a:srgbClr val="002060"/>
                </a:solidFill>
                <a:latin typeface="Calibri"/>
                <a:ea typeface="Calibri"/>
                <a:cs typeface="Calibri"/>
                <a:sym typeface="Calibri"/>
              </a:rPr>
              <a:t>raciocinio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lógico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baseado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casos</a:t>
            </a:r>
            <a:r>
              <a:rPr lang="en-US" sz="2100" i="1" dirty="0">
                <a:solidFill>
                  <a:srgbClr val="002060"/>
                </a:solidFill>
                <a:latin typeface="Calibri"/>
                <a:ea typeface="Calibri"/>
                <a:cs typeface="Calibri"/>
                <a:sym typeface="Calibri"/>
              </a:rPr>
              <a:t> para </a:t>
            </a:r>
            <a:r>
              <a:rPr lang="en-US" sz="2100" i="1" dirty="0" err="1">
                <a:solidFill>
                  <a:srgbClr val="002060"/>
                </a:solidFill>
                <a:latin typeface="Calibri"/>
                <a:ea typeface="Calibri"/>
                <a:cs typeface="Calibri"/>
                <a:sym typeface="Calibri"/>
              </a:rPr>
              <a:t>obter</a:t>
            </a:r>
            <a:r>
              <a:rPr lang="en-US" sz="2100" i="1" dirty="0">
                <a:solidFill>
                  <a:srgbClr val="002060"/>
                </a:solidFill>
                <a:latin typeface="Calibri"/>
                <a:ea typeface="Calibri"/>
                <a:cs typeface="Calibri"/>
                <a:sym typeface="Calibri"/>
              </a:rPr>
              <a:t> se o </a:t>
            </a:r>
            <a:r>
              <a:rPr lang="en-US" sz="2100" i="1" dirty="0" err="1">
                <a:solidFill>
                  <a:srgbClr val="002060"/>
                </a:solidFill>
                <a:latin typeface="Calibri"/>
                <a:ea typeface="Calibri"/>
                <a:cs typeface="Calibri"/>
                <a:sym typeface="Calibri"/>
              </a:rPr>
              <a:t>cliente</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conseguirá</a:t>
            </a:r>
            <a:r>
              <a:rPr lang="en-US" sz="2100" i="1" dirty="0">
                <a:solidFill>
                  <a:srgbClr val="002060"/>
                </a:solidFill>
                <a:latin typeface="Calibri"/>
                <a:ea typeface="Calibri"/>
                <a:cs typeface="Calibri"/>
                <a:sym typeface="Calibri"/>
              </a:rPr>
              <a:t> o </a:t>
            </a:r>
            <a:r>
              <a:rPr lang="en-US" sz="2100" i="1" dirty="0" err="1">
                <a:solidFill>
                  <a:srgbClr val="002060"/>
                </a:solidFill>
                <a:latin typeface="Calibri"/>
                <a:ea typeface="Calibri"/>
                <a:cs typeface="Calibri"/>
                <a:sym typeface="Calibri"/>
              </a:rPr>
              <a:t>empréstimo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ou</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não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desenvolvido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na</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linguagem</a:t>
            </a:r>
            <a:r>
              <a:rPr lang="en-US" sz="2100" i="1" dirty="0">
                <a:solidFill>
                  <a:srgbClr val="002060"/>
                </a:solidFill>
                <a:latin typeface="Calibri"/>
                <a:ea typeface="Calibri"/>
                <a:cs typeface="Calibri"/>
                <a:sym typeface="Calibri"/>
              </a:rPr>
              <a:t> python.</a:t>
            </a:r>
            <a:endParaRPr sz="2100" i="1" dirty="0">
              <a:solidFill>
                <a:srgbClr val="002060"/>
              </a:solidFill>
              <a:latin typeface="Calibri"/>
              <a:ea typeface="Calibri"/>
              <a:cs typeface="Calibri"/>
              <a:sym typeface="Calibri"/>
            </a:endParaRPr>
          </a:p>
        </p:txBody>
      </p:sp>
      <p:sp>
        <p:nvSpPr>
          <p:cNvPr id="120" name="Google Shape;120;p15"/>
          <p:cNvSpPr txBox="1"/>
          <p:nvPr/>
        </p:nvSpPr>
        <p:spPr>
          <a:xfrm>
            <a:off x="1183821" y="738390"/>
            <a:ext cx="48456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Contexto</a:t>
            </a:r>
            <a:endParaRPr/>
          </a:p>
        </p:txBody>
      </p:sp>
      <p:cxnSp>
        <p:nvCxnSpPr>
          <p:cNvPr id="121" name="Google Shape;121;p15"/>
          <p:cNvCxnSpPr/>
          <p:nvPr/>
        </p:nvCxnSpPr>
        <p:spPr>
          <a:xfrm>
            <a:off x="740229" y="0"/>
            <a:ext cx="0" cy="6357300"/>
          </a:xfrm>
          <a:prstGeom prst="straightConnector1">
            <a:avLst/>
          </a:prstGeom>
          <a:noFill/>
          <a:ln w="9525" cap="flat" cmpd="sng">
            <a:solidFill>
              <a:srgbClr val="BFBFBF"/>
            </a:solidFill>
            <a:prstDash val="solid"/>
            <a:miter lim="800000"/>
            <a:headEnd type="none" w="sm" len="sm"/>
            <a:tailEnd type="none" w="sm" len="sm"/>
          </a:ln>
        </p:spPr>
      </p:cxnSp>
      <p:sp>
        <p:nvSpPr>
          <p:cNvPr id="122" name="Google Shape;122;p15"/>
          <p:cNvSpPr/>
          <p:nvPr/>
        </p:nvSpPr>
        <p:spPr>
          <a:xfrm>
            <a:off x="713852" y="6330880"/>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15"/>
          <p:cNvSpPr/>
          <p:nvPr/>
        </p:nvSpPr>
        <p:spPr>
          <a:xfrm>
            <a:off x="713852" y="567838"/>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5"/>
          <p:cNvSpPr/>
          <p:nvPr/>
        </p:nvSpPr>
        <p:spPr>
          <a:xfrm rot="1498896">
            <a:off x="7481271" y="4239436"/>
            <a:ext cx="8739544" cy="7848681"/>
          </a:xfrm>
          <a:custGeom>
            <a:avLst/>
            <a:gdLst/>
            <a:ahLst/>
            <a:cxnLst/>
            <a:rect l="l" t="t" r="r" b="b"/>
            <a:pathLst>
              <a:path w="2254" h="2026" extrusionOk="0">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126"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15"/>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15"/>
          <p:cNvSpPr/>
          <p:nvPr/>
        </p:nvSpPr>
        <p:spPr>
          <a:xfrm rot="-6396898">
            <a:off x="9766722" y="-915246"/>
            <a:ext cx="7570430" cy="10122902"/>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28" name="Google Shape;128;p15"/>
          <p:cNvPicPr preferRelativeResize="0"/>
          <p:nvPr/>
        </p:nvPicPr>
        <p:blipFill>
          <a:blip r:embed="rId3">
            <a:alphaModFix/>
          </a:blip>
          <a:stretch>
            <a:fillRect/>
          </a:stretch>
        </p:blipFill>
        <p:spPr>
          <a:xfrm>
            <a:off x="9166875" y="418550"/>
            <a:ext cx="2645869" cy="734440"/>
          </a:xfrm>
          <a:prstGeom prst="rect">
            <a:avLst/>
          </a:prstGeom>
          <a:noFill/>
          <a:ln>
            <a:noFill/>
          </a:ln>
        </p:spPr>
      </p:pic>
      <p:sp>
        <p:nvSpPr>
          <p:cNvPr id="129" name="Google Shape;129;p15"/>
          <p:cNvSpPr txBox="1"/>
          <p:nvPr/>
        </p:nvSpPr>
        <p:spPr>
          <a:xfrm>
            <a:off x="1183825" y="1489375"/>
            <a:ext cx="3117300"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3200" b="1" i="1">
                <a:solidFill>
                  <a:srgbClr val="002060"/>
                </a:solidFill>
                <a:latin typeface="Calibri"/>
                <a:ea typeface="Calibri"/>
                <a:cs typeface="Calibri"/>
                <a:sym typeface="Calibri"/>
              </a:rPr>
              <a:t>O problema</a:t>
            </a:r>
            <a:endParaRPr sz="3200" i="1">
              <a:solidFill>
                <a:schemeClr val="dk1"/>
              </a:solidFill>
              <a:latin typeface="Calibri"/>
              <a:ea typeface="Calibri"/>
              <a:cs typeface="Calibri"/>
              <a:sym typeface="Calibri"/>
            </a:endParaRPr>
          </a:p>
        </p:txBody>
      </p:sp>
      <p:sp>
        <p:nvSpPr>
          <p:cNvPr id="130" name="Google Shape;130;p15"/>
          <p:cNvSpPr/>
          <p:nvPr/>
        </p:nvSpPr>
        <p:spPr>
          <a:xfrm>
            <a:off x="1287750" y="2113550"/>
            <a:ext cx="5417700" cy="1385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2100" i="1" dirty="0">
                <a:solidFill>
                  <a:srgbClr val="002060"/>
                </a:solidFill>
                <a:latin typeface="Calibri"/>
                <a:ea typeface="Calibri"/>
                <a:cs typeface="Calibri"/>
                <a:sym typeface="Calibri"/>
              </a:rPr>
              <a:t>Fazer um </a:t>
            </a:r>
            <a:r>
              <a:rPr lang="en-US" sz="2100" i="1" dirty="0" err="1">
                <a:solidFill>
                  <a:srgbClr val="002060"/>
                </a:solidFill>
                <a:latin typeface="Calibri"/>
                <a:ea typeface="Calibri"/>
                <a:cs typeface="Calibri"/>
                <a:sym typeface="Calibri"/>
              </a:rPr>
              <a:t>programa</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que dada </a:t>
            </a:r>
            <a:r>
              <a:rPr lang="en-US" sz="2100" i="1" dirty="0" err="1">
                <a:solidFill>
                  <a:srgbClr val="002060"/>
                </a:solidFill>
                <a:latin typeface="Calibri"/>
                <a:ea typeface="Calibri"/>
                <a:cs typeface="Calibri"/>
                <a:sym typeface="Calibri"/>
              </a:rPr>
              <a:t>uma</a:t>
            </a:r>
            <a:r>
              <a:rPr lang="en-US" sz="2100" i="1" dirty="0">
                <a:solidFill>
                  <a:srgbClr val="002060"/>
                </a:solidFill>
                <a:latin typeface="Calibri"/>
                <a:ea typeface="Calibri"/>
                <a:cs typeface="Calibri"/>
                <a:sym typeface="Calibri"/>
              </a:rPr>
              <a:t> base de dados e </a:t>
            </a:r>
            <a:r>
              <a:rPr lang="en-US" sz="2100" i="1" dirty="0" err="1">
                <a:solidFill>
                  <a:srgbClr val="002060"/>
                </a:solidFill>
                <a:latin typeface="Calibri"/>
                <a:ea typeface="Calibri"/>
                <a:cs typeface="Calibri"/>
                <a:sym typeface="Calibri"/>
              </a:rPr>
              <a:t>uma</a:t>
            </a:r>
            <a:r>
              <a:rPr lang="en-US" sz="2100" i="1" dirty="0">
                <a:solidFill>
                  <a:srgbClr val="002060"/>
                </a:solidFill>
                <a:latin typeface="Calibri"/>
                <a:ea typeface="Calibri"/>
                <a:cs typeface="Calibri"/>
                <a:sym typeface="Calibri"/>
              </a:rPr>
              <a:t> entrada, </a:t>
            </a:r>
            <a:r>
              <a:rPr lang="en-US" sz="2100" i="1" dirty="0" err="1">
                <a:solidFill>
                  <a:srgbClr val="002060"/>
                </a:solidFill>
                <a:latin typeface="Calibri"/>
                <a:ea typeface="Calibri"/>
                <a:cs typeface="Calibri"/>
                <a:sym typeface="Calibri"/>
              </a:rPr>
              <a:t>informe</a:t>
            </a:r>
            <a:r>
              <a:rPr lang="en-US" sz="2100" i="1" dirty="0">
                <a:solidFill>
                  <a:srgbClr val="002060"/>
                </a:solidFill>
                <a:latin typeface="Calibri"/>
                <a:ea typeface="Calibri"/>
                <a:cs typeface="Calibri"/>
                <a:sym typeface="Calibri"/>
              </a:rPr>
              <a:t> a </a:t>
            </a:r>
            <a:r>
              <a:rPr lang="en-US" sz="2100" i="1" dirty="0" err="1">
                <a:solidFill>
                  <a:srgbClr val="002060"/>
                </a:solidFill>
                <a:latin typeface="Calibri"/>
                <a:ea typeface="Calibri"/>
                <a:cs typeface="Calibri"/>
                <a:sym typeface="Calibri"/>
              </a:rPr>
              <a:t>similaridade</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em</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relação</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aos</a:t>
            </a:r>
            <a:r>
              <a:rPr lang="en-US" sz="2100" i="1" dirty="0">
                <a:solidFill>
                  <a:srgbClr val="002060"/>
                </a:solidFill>
                <a:latin typeface="Calibri"/>
                <a:ea typeface="Calibri"/>
                <a:cs typeface="Calibri"/>
                <a:sym typeface="Calibri"/>
              </a:rPr>
              <a:t> dados, e qual a </a:t>
            </a:r>
            <a:r>
              <a:rPr lang="en-US" sz="2100" i="1" dirty="0" err="1">
                <a:solidFill>
                  <a:srgbClr val="002060"/>
                </a:solidFill>
                <a:latin typeface="Calibri"/>
                <a:ea typeface="Calibri"/>
                <a:cs typeface="Calibri"/>
                <a:sym typeface="Calibri"/>
              </a:rPr>
              <a:t>provável</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saída</a:t>
            </a:r>
            <a:r>
              <a:rPr lang="en-US" sz="2100" i="1" dirty="0">
                <a:solidFill>
                  <a:srgbClr val="002060"/>
                </a:solidFill>
                <a:latin typeface="Calibri"/>
                <a:ea typeface="Calibri"/>
                <a:cs typeface="Calibri"/>
                <a:sym typeface="Calibri"/>
              </a:rPr>
              <a:t> da </a:t>
            </a:r>
            <a:r>
              <a:rPr lang="en-US" sz="2100" i="1" dirty="0" err="1">
                <a:solidFill>
                  <a:srgbClr val="002060"/>
                </a:solidFill>
                <a:latin typeface="Calibri"/>
                <a:ea typeface="Calibri"/>
                <a:cs typeface="Calibri"/>
                <a:sym typeface="Calibri"/>
              </a:rPr>
              <a:t>variável</a:t>
            </a:r>
            <a:r>
              <a:rPr lang="en-US" sz="2100" i="1" dirty="0">
                <a:solidFill>
                  <a:srgbClr val="002060"/>
                </a:solidFill>
                <a:latin typeface="Calibri"/>
                <a:ea typeface="Calibri"/>
                <a:cs typeface="Calibri"/>
                <a:sym typeface="Calibri"/>
              </a:rPr>
              <a:t> </a:t>
            </a:r>
            <a:r>
              <a:rPr lang="en-US" sz="2100" i="1" dirty="0" err="1">
                <a:solidFill>
                  <a:srgbClr val="002060"/>
                </a:solidFill>
                <a:latin typeface="Calibri"/>
                <a:ea typeface="Calibri"/>
                <a:cs typeface="Calibri"/>
                <a:sym typeface="Calibri"/>
              </a:rPr>
              <a:t>alvo</a:t>
            </a:r>
            <a:r>
              <a:rPr lang="en-US" sz="2100" i="1" dirty="0">
                <a:solidFill>
                  <a:srgbClr val="002060"/>
                </a:solidFill>
                <a:latin typeface="Calibri"/>
                <a:ea typeface="Calibri"/>
                <a:cs typeface="Calibri"/>
                <a:sym typeface="Calibri"/>
              </a:rPr>
              <a:t>.</a:t>
            </a:r>
            <a:endParaRPr sz="2100" i="1" dirty="0">
              <a:solidFill>
                <a:srgbClr val="002060"/>
              </a:solidFill>
              <a:latin typeface="Calibri"/>
              <a:ea typeface="Calibri"/>
              <a:cs typeface="Calibri"/>
              <a:sym typeface="Calibri"/>
            </a:endParaRPr>
          </a:p>
        </p:txBody>
      </p:sp>
      <p:sp>
        <p:nvSpPr>
          <p:cNvPr id="131" name="Google Shape;131;p15"/>
          <p:cNvSpPr txBox="1"/>
          <p:nvPr/>
        </p:nvSpPr>
        <p:spPr>
          <a:xfrm>
            <a:off x="1183825" y="3276600"/>
            <a:ext cx="3117300" cy="492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800" b="1" i="1">
                <a:solidFill>
                  <a:srgbClr val="002060"/>
                </a:solidFill>
                <a:latin typeface="Calibri"/>
                <a:ea typeface="Calibri"/>
                <a:cs typeface="Calibri"/>
                <a:sym typeface="Calibri"/>
              </a:rPr>
              <a:t>Solução</a:t>
            </a:r>
            <a:endParaRPr sz="2800" i="1">
              <a:solidFill>
                <a:schemeClr val="dk1"/>
              </a:solidFill>
              <a:latin typeface="Calibri"/>
              <a:ea typeface="Calibri"/>
              <a:cs typeface="Calibri"/>
              <a:sym typeface="Calibri"/>
            </a:endParaRPr>
          </a:p>
        </p:txBody>
      </p:sp>
      <p:sp>
        <p:nvSpPr>
          <p:cNvPr id="132" name="Google Shape;132;p15"/>
          <p:cNvSpPr/>
          <p:nvPr/>
        </p:nvSpPr>
        <p:spPr>
          <a:xfrm>
            <a:off x="8315950" y="1843050"/>
            <a:ext cx="2556900" cy="25569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sp>
        <p:nvSpPr>
          <p:cNvPr id="133" name="Google Shape;133;p15"/>
          <p:cNvSpPr/>
          <p:nvPr/>
        </p:nvSpPr>
        <p:spPr>
          <a:xfrm>
            <a:off x="8148325" y="1686550"/>
            <a:ext cx="2936400" cy="29160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sp>
        <p:nvSpPr>
          <p:cNvPr id="134" name="Google Shape;134;p15"/>
          <p:cNvSpPr/>
          <p:nvPr/>
        </p:nvSpPr>
        <p:spPr>
          <a:xfrm>
            <a:off x="8003550" y="1487791"/>
            <a:ext cx="3233700" cy="3267300"/>
          </a:xfrm>
          <a:prstGeom prst="ellipse">
            <a:avLst/>
          </a:prstGeom>
          <a:noFill/>
          <a:ln w="2286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900">
              <a:latin typeface="Calibri"/>
              <a:ea typeface="Calibri"/>
              <a:cs typeface="Calibri"/>
              <a:sym typeface="Calibri"/>
            </a:endParaRPr>
          </a:p>
        </p:txBody>
      </p:sp>
      <p:pic>
        <p:nvPicPr>
          <p:cNvPr id="3" name="Imagem 2" descr="Livro aberto com texto preto sobre fundo branco&#10;&#10;Descrição gerada automaticamente com confiança média">
            <a:extLst>
              <a:ext uri="{FF2B5EF4-FFF2-40B4-BE49-F238E27FC236}">
                <a16:creationId xmlns:a16="http://schemas.microsoft.com/office/drawing/2014/main" id="{EDD88686-EAD9-44AA-CF51-A50DFA49F6C6}"/>
              </a:ext>
            </a:extLst>
          </p:cNvPr>
          <p:cNvPicPr>
            <a:picLocks noChangeAspect="1"/>
          </p:cNvPicPr>
          <p:nvPr/>
        </p:nvPicPr>
        <p:blipFill>
          <a:blip r:embed="rId4"/>
          <a:stretch>
            <a:fillRect/>
          </a:stretch>
        </p:blipFill>
        <p:spPr>
          <a:xfrm>
            <a:off x="8361891" y="1881363"/>
            <a:ext cx="2722834" cy="2594574"/>
          </a:xfrm>
          <a:prstGeom prst="ellipse">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1183821" y="738390"/>
            <a:ext cx="48456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cxnSp>
        <p:nvCxnSpPr>
          <p:cNvPr id="141" name="Google Shape;141;p16"/>
          <p:cNvCxnSpPr/>
          <p:nvPr/>
        </p:nvCxnSpPr>
        <p:spPr>
          <a:xfrm>
            <a:off x="740229" y="0"/>
            <a:ext cx="0" cy="6357300"/>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16"/>
          <p:cNvSpPr/>
          <p:nvPr/>
        </p:nvSpPr>
        <p:spPr>
          <a:xfrm>
            <a:off x="713852" y="6330880"/>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16"/>
          <p:cNvSpPr/>
          <p:nvPr/>
        </p:nvSpPr>
        <p:spPr>
          <a:xfrm>
            <a:off x="713852" y="567838"/>
            <a:ext cx="52800" cy="52800"/>
          </a:xfrm>
          <a:prstGeom prst="ellipse">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6"/>
          <p:cNvSpPr/>
          <p:nvPr/>
        </p:nvSpPr>
        <p:spPr>
          <a:xfrm>
            <a:off x="14687382" y="1625"/>
            <a:ext cx="445432" cy="8249"/>
          </a:xfrm>
          <a:custGeom>
            <a:avLst/>
            <a:gdLst/>
            <a:ahLst/>
            <a:cxnLst/>
            <a:rect l="l" t="t" r="r" b="b"/>
            <a:pathLst>
              <a:path w="115" h="2" extrusionOk="0">
                <a:moveTo>
                  <a:pt x="115" y="2"/>
                </a:moveTo>
                <a:cubicBezTo>
                  <a:pt x="0" y="2"/>
                  <a:pt x="0" y="2"/>
                  <a:pt x="0" y="2"/>
                </a:cubicBezTo>
                <a:cubicBezTo>
                  <a:pt x="73" y="0"/>
                  <a:pt x="115" y="2"/>
                  <a:pt x="115" y="2"/>
                </a:cubicBezTo>
                <a:close/>
              </a:path>
            </a:pathLst>
          </a:custGeom>
          <a:solidFill>
            <a:srgbClr val="190E4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6"/>
          <p:cNvSpPr/>
          <p:nvPr/>
        </p:nvSpPr>
        <p:spPr>
          <a:xfrm rot="-8741050">
            <a:off x="9557298" y="1454225"/>
            <a:ext cx="7570428" cy="10122901"/>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47" name="Google Shape;147;p16"/>
          <p:cNvPicPr preferRelativeResize="0"/>
          <p:nvPr/>
        </p:nvPicPr>
        <p:blipFill>
          <a:blip r:embed="rId3">
            <a:alphaModFix/>
          </a:blip>
          <a:stretch>
            <a:fillRect/>
          </a:stretch>
        </p:blipFill>
        <p:spPr>
          <a:xfrm>
            <a:off x="9166875" y="418550"/>
            <a:ext cx="2645869" cy="734440"/>
          </a:xfrm>
          <a:prstGeom prst="rect">
            <a:avLst/>
          </a:prstGeom>
          <a:noFill/>
          <a:ln>
            <a:noFill/>
          </a:ln>
        </p:spPr>
      </p:pic>
      <p:sp>
        <p:nvSpPr>
          <p:cNvPr id="148" name="Google Shape;148;p16"/>
          <p:cNvSpPr txBox="1"/>
          <p:nvPr/>
        </p:nvSpPr>
        <p:spPr>
          <a:xfrm>
            <a:off x="1183821" y="738390"/>
            <a:ext cx="4845600" cy="646331"/>
          </a:xfrm>
          <a:prstGeom prst="rect">
            <a:avLst/>
          </a:prstGeom>
          <a:noFill/>
          <a:ln>
            <a:noFill/>
          </a:ln>
        </p:spPr>
        <p:txBody>
          <a:bodyPr spcFirstLastPara="1" wrap="square" lIns="0" tIns="0" rIns="0" bIns="0" anchor="t" anchorCtr="0">
            <a:spAutoFit/>
          </a:bodyPr>
          <a:lstStyle/>
          <a:p>
            <a:pPr marL="0" lvl="0" indent="0" algn="l" rtl="0">
              <a:lnSpc>
                <a:spcPct val="150000"/>
              </a:lnSpc>
              <a:spcBef>
                <a:spcPts val="0"/>
              </a:spcBef>
              <a:spcAft>
                <a:spcPts val="0"/>
              </a:spcAft>
              <a:buClr>
                <a:schemeClr val="dk1"/>
              </a:buClr>
              <a:buSzPts val="1100"/>
              <a:buFont typeface="Arial"/>
              <a:buNone/>
            </a:pPr>
            <a:r>
              <a:rPr lang="en-US" sz="2800" b="1" i="1" dirty="0" err="1">
                <a:solidFill>
                  <a:srgbClr val="002060"/>
                </a:solidFill>
                <a:latin typeface="Calibri"/>
                <a:ea typeface="Calibri"/>
                <a:cs typeface="Calibri"/>
                <a:sym typeface="Calibri"/>
              </a:rPr>
              <a:t>Raciocínio</a:t>
            </a:r>
            <a:r>
              <a:rPr lang="en-US" sz="2800" b="1" i="1" dirty="0">
                <a:solidFill>
                  <a:srgbClr val="002060"/>
                </a:solidFill>
                <a:latin typeface="Calibri"/>
                <a:ea typeface="Calibri"/>
                <a:cs typeface="Calibri"/>
                <a:sym typeface="Calibri"/>
              </a:rPr>
              <a:t> </a:t>
            </a:r>
            <a:r>
              <a:rPr lang="en-US" sz="2800" b="1" i="1" dirty="0" err="1">
                <a:solidFill>
                  <a:srgbClr val="002060"/>
                </a:solidFill>
                <a:latin typeface="Calibri"/>
                <a:ea typeface="Calibri"/>
                <a:cs typeface="Calibri"/>
                <a:sym typeface="Calibri"/>
              </a:rPr>
              <a:t>Baseado</a:t>
            </a:r>
            <a:r>
              <a:rPr lang="en-US" sz="2800" b="1" i="1" dirty="0">
                <a:solidFill>
                  <a:srgbClr val="002060"/>
                </a:solidFill>
                <a:latin typeface="Calibri"/>
                <a:ea typeface="Calibri"/>
                <a:cs typeface="Calibri"/>
                <a:sym typeface="Calibri"/>
              </a:rPr>
              <a:t> </a:t>
            </a:r>
            <a:r>
              <a:rPr lang="en-US" sz="2800" b="1" i="1" dirty="0" err="1">
                <a:solidFill>
                  <a:srgbClr val="002060"/>
                </a:solidFill>
                <a:latin typeface="Calibri"/>
                <a:ea typeface="Calibri"/>
                <a:cs typeface="Calibri"/>
                <a:sym typeface="Calibri"/>
              </a:rPr>
              <a:t>em</a:t>
            </a:r>
            <a:r>
              <a:rPr lang="en-US" sz="2800" b="1" i="1" dirty="0">
                <a:solidFill>
                  <a:srgbClr val="002060"/>
                </a:solidFill>
                <a:latin typeface="Calibri"/>
                <a:ea typeface="Calibri"/>
                <a:cs typeface="Calibri"/>
                <a:sym typeface="Calibri"/>
              </a:rPr>
              <a:t> Casos</a:t>
            </a:r>
            <a:endParaRPr dirty="0"/>
          </a:p>
        </p:txBody>
      </p:sp>
      <p:sp>
        <p:nvSpPr>
          <p:cNvPr id="149" name="Google Shape;149;p16"/>
          <p:cNvSpPr/>
          <p:nvPr/>
        </p:nvSpPr>
        <p:spPr>
          <a:xfrm>
            <a:off x="1287750" y="1835525"/>
            <a:ext cx="8261400" cy="4066200"/>
          </a:xfrm>
          <a:prstGeom prst="rect">
            <a:avLst/>
          </a:prstGeom>
          <a:noFill/>
          <a:ln>
            <a:noFill/>
          </a:ln>
        </p:spPr>
        <p:txBody>
          <a:bodyPr spcFirstLastPara="1" wrap="square" lIns="0" tIns="0" rIns="0" bIns="0" anchor="t" anchorCtr="0">
            <a:noAutofit/>
          </a:bodyPr>
          <a:lstStyle/>
          <a:p>
            <a:pPr marL="457200" lvl="0" indent="-342900" algn="l" rtl="0">
              <a:lnSpc>
                <a:spcPct val="150000"/>
              </a:lnSpc>
              <a:spcBef>
                <a:spcPts val="0"/>
              </a:spcBef>
              <a:spcAft>
                <a:spcPts val="0"/>
              </a:spcAft>
              <a:buClr>
                <a:srgbClr val="002060"/>
              </a:buClr>
              <a:buSzPts val="1800"/>
              <a:buFont typeface="Calibri"/>
              <a:buChar char="●"/>
            </a:pPr>
            <a:r>
              <a:rPr lang="pt-BR" sz="1800" i="1" dirty="0">
                <a:solidFill>
                  <a:srgbClr val="002060"/>
                </a:solidFill>
                <a:latin typeface="Calibri"/>
                <a:ea typeface="Calibri"/>
                <a:cs typeface="Calibri"/>
                <a:sym typeface="Calibri"/>
              </a:rPr>
              <a:t>O Raciocínio Baseado em Casos (RBC) é uma técnica de Inteligência Artificial que resolve novos problemas utilizando experiências anteriores. Ao invés de criar soluções do zero, o RBC busca em uma base de dados casos similares já resolvidos e adapta essas soluções para o problema atual. Esse processo envolve a recuperação de casos relevantes, a adaptação das soluções, a aplicação no novo contexto, e o armazenamento do novo caso para futuros usos.</a:t>
            </a:r>
          </a:p>
          <a:p>
            <a:pPr marL="457200" lvl="0" indent="-342900" algn="l" rtl="0">
              <a:lnSpc>
                <a:spcPct val="150000"/>
              </a:lnSpc>
              <a:spcBef>
                <a:spcPts val="0"/>
              </a:spcBef>
              <a:spcAft>
                <a:spcPts val="0"/>
              </a:spcAft>
              <a:buClr>
                <a:srgbClr val="002060"/>
              </a:buClr>
              <a:buSzPts val="1800"/>
              <a:buFont typeface="Calibri"/>
              <a:buChar char="●"/>
            </a:pPr>
            <a:r>
              <a:rPr lang="pt-BR" sz="1800" i="1" dirty="0">
                <a:solidFill>
                  <a:srgbClr val="002060"/>
                </a:solidFill>
                <a:latin typeface="Calibri"/>
                <a:ea typeface="Calibri"/>
                <a:cs typeface="Calibri"/>
                <a:sym typeface="Calibri"/>
              </a:rPr>
              <a:t>RBC é especialmente útil em domínios onde o conhecimento completo das regras não está disponível ou onde as soluções dependem fortemente de situações anteriores. Aplicações típicas incluem diagnósticos médicos, tomadas de decisão, e sistemas de recomendação.</a:t>
            </a:r>
            <a:endParaRPr sz="2800" i="1" dirty="0">
              <a:solidFill>
                <a:srgbClr val="002060"/>
              </a:solidFill>
              <a:latin typeface="Calibri"/>
              <a:ea typeface="Calibri"/>
              <a:cs typeface="Calibri"/>
              <a:sym typeface="Calibri"/>
            </a:endParaRPr>
          </a:p>
        </p:txBody>
      </p:sp>
      <p:pic>
        <p:nvPicPr>
          <p:cNvPr id="3" name="Imagem 2" descr="Diagrama&#10;&#10;Descrição gerada automaticamente">
            <a:extLst>
              <a:ext uri="{FF2B5EF4-FFF2-40B4-BE49-F238E27FC236}">
                <a16:creationId xmlns:a16="http://schemas.microsoft.com/office/drawing/2014/main" id="{DCABFD77-F457-C779-D2F8-4C922095C715}"/>
              </a:ext>
            </a:extLst>
          </p:cNvPr>
          <p:cNvPicPr>
            <a:picLocks noChangeAspect="1"/>
          </p:cNvPicPr>
          <p:nvPr/>
        </p:nvPicPr>
        <p:blipFill>
          <a:blip r:embed="rId4"/>
          <a:stretch>
            <a:fillRect/>
          </a:stretch>
        </p:blipFill>
        <p:spPr>
          <a:xfrm>
            <a:off x="9549150" y="1320671"/>
            <a:ext cx="2567055" cy="1857979"/>
          </a:xfrm>
          <a:prstGeom prst="ellipse">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b="1">
                <a:solidFill>
                  <a:srgbClr val="002060"/>
                </a:solidFill>
                <a:latin typeface="Quattrocento Sans"/>
                <a:ea typeface="Quattrocento Sans"/>
                <a:cs typeface="Quattrocento Sans"/>
                <a:sym typeface="Quattrocento Sans"/>
              </a:rPr>
              <a:t>Definição	</a:t>
            </a:r>
            <a:endParaRPr sz="3200" b="1">
              <a:solidFill>
                <a:srgbClr val="002060"/>
              </a:solidFill>
              <a:latin typeface="Quattrocento Sans"/>
              <a:ea typeface="Quattrocento Sans"/>
              <a:cs typeface="Quattrocento Sans"/>
              <a:sym typeface="Quattrocento Sans"/>
            </a:endParaRPr>
          </a:p>
        </p:txBody>
      </p:sp>
      <p:sp>
        <p:nvSpPr>
          <p:cNvPr id="157" name="Google Shape;157;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58" name="Google Shape;158;p17"/>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61" name="Google Shape;161;p17" descr="This image is of an abstract shape. "/>
          <p:cNvGrpSpPr/>
          <p:nvPr/>
        </p:nvGrpSpPr>
        <p:grpSpPr>
          <a:xfrm rot="-1962319">
            <a:off x="-506880" y="4250406"/>
            <a:ext cx="6673247" cy="7741129"/>
            <a:chOff x="2950671" y="-4116586"/>
            <a:chExt cx="12607263" cy="14624733"/>
          </a:xfrm>
        </p:grpSpPr>
        <p:sp>
          <p:nvSpPr>
            <p:cNvPr id="162" name="Google Shape;162;p17"/>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7"/>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7"/>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160;p17">
            <a:extLst>
              <a:ext uri="{FF2B5EF4-FFF2-40B4-BE49-F238E27FC236}">
                <a16:creationId xmlns:a16="http://schemas.microsoft.com/office/drawing/2014/main" id="{69B033B3-5719-85FD-703D-47106D50CD37}"/>
              </a:ext>
            </a:extLst>
          </p:cNvPr>
          <p:cNvSpPr/>
          <p:nvPr/>
        </p:nvSpPr>
        <p:spPr>
          <a:xfrm>
            <a:off x="1183825" y="1417806"/>
            <a:ext cx="95166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contexto</a:t>
            </a: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tema relacionado à concessão de empréstimos é altamente relevante no contexto atual, onde instituições financeiras buscam maneiras eficientes e seguras de tomar decisões sobre crédito</a:t>
            </a:r>
          </a:p>
        </p:txBody>
      </p:sp>
      <p:sp>
        <p:nvSpPr>
          <p:cNvPr id="3" name="Google Shape;160;p17">
            <a:extLst>
              <a:ext uri="{FF2B5EF4-FFF2-40B4-BE49-F238E27FC236}">
                <a16:creationId xmlns:a16="http://schemas.microsoft.com/office/drawing/2014/main" id="{4ACAD1A3-B79E-EA62-C3B9-69D3EFB22374}"/>
              </a:ext>
            </a:extLst>
          </p:cNvPr>
          <p:cNvSpPr/>
          <p:nvPr/>
        </p:nvSpPr>
        <p:spPr>
          <a:xfrm>
            <a:off x="1418532" y="2396707"/>
            <a:ext cx="9516600" cy="336621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contexto</a:t>
            </a: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 Com o crescimento do mercado de crédito e o aumento da demanda por empréstimos, a necessidade de sistemas que possam avaliar rapidamente a viabilidade de aprovação, com base em dados históricos, tornou-se crucial. Utilizar um modelo de Raciocínio Baseado em Casos (RBC) para comparar solicitações de empréstimos com casos anteriores é uma solução prática que pode melhorar significativamente a precisão das decisões e reduzir o risco de inadimplência. Além disso, a automação desse processo oferece uma maneira mais ágil de lidar com grandes volumes de solicitações, garantindo um atendimento mais rápido e personalizado.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p:nvPr/>
        </p:nvSpPr>
        <p:spPr>
          <a:xfrm>
            <a:off x="2208147" y="3083261"/>
            <a:ext cx="9276300" cy="1793100"/>
          </a:xfrm>
          <a:prstGeom prst="rect">
            <a:avLst/>
          </a:prstGeom>
          <a:noFill/>
          <a:ln>
            <a:noFill/>
          </a:ln>
        </p:spPr>
        <p:txBody>
          <a:bodyPr spcFirstLastPara="1" wrap="square" lIns="0" tIns="0" rIns="0" bIns="0" anchor="t" anchorCtr="0">
            <a:noAutofit/>
          </a:bodyPr>
          <a:lstStyle/>
          <a:p>
            <a:pPr algn="just">
              <a:buSzPts val="1100"/>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objetivo</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endParaRPr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objetivo é utilizar esse conjunto de dados para implementar um protótipo de Raciocínio Baseado em Casos (RBC), no qual novos pedidos de empréstimo são comparados com casos anteriores para determinar a probabilidade de aprovação ou rejeição.</a:t>
            </a:r>
          </a:p>
        </p:txBody>
      </p:sp>
      <p:sp>
        <p:nvSpPr>
          <p:cNvPr id="171" name="Google Shape;171;p18"/>
          <p:cNvSpPr txBox="1"/>
          <p:nvPr/>
        </p:nvSpPr>
        <p:spPr>
          <a:xfrm>
            <a:off x="1183825" y="738400"/>
            <a:ext cx="86832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a:solidFill>
                  <a:srgbClr val="002060"/>
                </a:solidFill>
                <a:latin typeface="Quattrocento Sans"/>
                <a:ea typeface="Quattrocento Sans"/>
                <a:cs typeface="Quattrocento Sans"/>
                <a:sym typeface="Quattrocento Sans"/>
              </a:rPr>
              <a:t>Definição</a:t>
            </a:r>
            <a:endParaRPr sz="3200" b="1">
              <a:solidFill>
                <a:srgbClr val="002060"/>
              </a:solidFill>
              <a:latin typeface="Quattrocento Sans"/>
              <a:ea typeface="Quattrocento Sans"/>
              <a:cs typeface="Quattrocento Sans"/>
              <a:sym typeface="Quattrocento Sans"/>
            </a:endParaRPr>
          </a:p>
        </p:txBody>
      </p:sp>
      <p:sp>
        <p:nvSpPr>
          <p:cNvPr id="172" name="Google Shape;172;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73" name="Google Shape;173;p18"/>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74" name="Google Shape;174;p18" descr="This image is of an abstract shape. "/>
          <p:cNvGrpSpPr/>
          <p:nvPr/>
        </p:nvGrpSpPr>
        <p:grpSpPr>
          <a:xfrm rot="-1962319">
            <a:off x="-4322630" y="2668331"/>
            <a:ext cx="6673247" cy="7741129"/>
            <a:chOff x="2950671" y="-4116586"/>
            <a:chExt cx="12607263" cy="14624733"/>
          </a:xfrm>
        </p:grpSpPr>
        <p:sp>
          <p:nvSpPr>
            <p:cNvPr id="175" name="Google Shape;175;p18"/>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8"/>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8"/>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8" name="Google Shape;178;p18"/>
          <p:cNvSpPr/>
          <p:nvPr/>
        </p:nvSpPr>
        <p:spPr>
          <a:xfrm>
            <a:off x="1206600" y="1726200"/>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Definição</a:t>
            </a:r>
            <a:r>
              <a:rPr lang="en-US" sz="1900" b="1" i="1" dirty="0">
                <a:solidFill>
                  <a:srgbClr val="002060"/>
                </a:solidFill>
                <a:latin typeface="Calibri"/>
                <a:ea typeface="Calibri"/>
                <a:cs typeface="Calibri"/>
                <a:sym typeface="Calibri"/>
              </a:rPr>
              <a:t> do </a:t>
            </a:r>
            <a:r>
              <a:rPr lang="en-US" sz="1900" b="1" i="1" dirty="0" err="1">
                <a:solidFill>
                  <a:srgbClr val="002060"/>
                </a:solidFill>
                <a:latin typeface="Calibri"/>
                <a:ea typeface="Calibri"/>
                <a:cs typeface="Calibri"/>
                <a:sym typeface="Calibri"/>
              </a:rPr>
              <a:t>problema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O problema em questão envolve a análise de um </a:t>
            </a:r>
            <a:r>
              <a:rPr lang="pt-BR" sz="1900" i="1" dirty="0" err="1">
                <a:solidFill>
                  <a:srgbClr val="002060"/>
                </a:solidFill>
                <a:latin typeface="Calibri"/>
                <a:ea typeface="Calibri"/>
                <a:cs typeface="Calibri"/>
                <a:sym typeface="Calibri"/>
              </a:rPr>
              <a:t>dataset</a:t>
            </a:r>
            <a:r>
              <a:rPr lang="pt-BR" sz="1900" i="1" dirty="0">
                <a:solidFill>
                  <a:srgbClr val="002060"/>
                </a:solidFill>
                <a:latin typeface="Calibri"/>
                <a:ea typeface="Calibri"/>
                <a:cs typeface="Calibri"/>
                <a:sym typeface="Calibri"/>
              </a:rPr>
              <a:t> relacionado à concessão de empréstimos, contendo diversas informações sobre os solicitantes e o status de aprovação ou rejeição do pedido.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85" name="Google Shape;185;p19"/>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86" name="Google Shape;186;p19" descr="This image is of an abstract shape. "/>
          <p:cNvGrpSpPr/>
          <p:nvPr/>
        </p:nvGrpSpPr>
        <p:grpSpPr>
          <a:xfrm rot="-6289903">
            <a:off x="10183275" y="3691639"/>
            <a:ext cx="6673485" cy="7741405"/>
            <a:chOff x="2950671" y="-4116586"/>
            <a:chExt cx="12607263" cy="14624733"/>
          </a:xfrm>
        </p:grpSpPr>
        <p:sp>
          <p:nvSpPr>
            <p:cNvPr id="187" name="Google Shape;187;p19"/>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9"/>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0" name="Google Shape;190;p19"/>
          <p:cNvSpPr txBox="1"/>
          <p:nvPr/>
        </p:nvSpPr>
        <p:spPr>
          <a:xfrm>
            <a:off x="1183824" y="738400"/>
            <a:ext cx="4189453"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Amostragem</a:t>
            </a:r>
            <a:r>
              <a:rPr lang="en-US" sz="3200" b="1" dirty="0">
                <a:solidFill>
                  <a:srgbClr val="002060"/>
                </a:solidFill>
                <a:latin typeface="Quattrocento Sans"/>
                <a:ea typeface="Quattrocento Sans"/>
                <a:cs typeface="Quattrocento Sans"/>
                <a:sym typeface="Quattrocento Sans"/>
              </a:rPr>
              <a:t> dos dados</a:t>
            </a:r>
            <a:endParaRPr sz="3200" b="1" dirty="0">
              <a:solidFill>
                <a:srgbClr val="002060"/>
              </a:solidFill>
              <a:latin typeface="Quattrocento Sans"/>
              <a:ea typeface="Quattrocento Sans"/>
              <a:cs typeface="Quattrocento Sans"/>
              <a:sym typeface="Quattrocento Sans"/>
            </a:endParaRPr>
          </a:p>
        </p:txBody>
      </p:sp>
      <p:pic>
        <p:nvPicPr>
          <p:cNvPr id="3" name="Imagem 2" descr="Uma imagem contendo Tabela&#10;&#10;Descrição gerada automaticamente">
            <a:extLst>
              <a:ext uri="{FF2B5EF4-FFF2-40B4-BE49-F238E27FC236}">
                <a16:creationId xmlns:a16="http://schemas.microsoft.com/office/drawing/2014/main" id="{696923AD-BBE1-3ABE-AB32-04B26AB638FD}"/>
              </a:ext>
            </a:extLst>
          </p:cNvPr>
          <p:cNvPicPr>
            <a:picLocks noChangeAspect="1"/>
          </p:cNvPicPr>
          <p:nvPr/>
        </p:nvPicPr>
        <p:blipFill>
          <a:blip r:embed="rId4"/>
          <a:srcRect t="7705"/>
          <a:stretch/>
        </p:blipFill>
        <p:spPr>
          <a:xfrm>
            <a:off x="584867" y="1938797"/>
            <a:ext cx="11022265" cy="23603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98" name="Google Shape;198;p20"/>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199" name="Google Shape;199;p20" descr="This image is of an abstract shape. "/>
          <p:cNvGrpSpPr/>
          <p:nvPr/>
        </p:nvGrpSpPr>
        <p:grpSpPr>
          <a:xfrm rot="-6289903">
            <a:off x="10183275" y="3691639"/>
            <a:ext cx="6673485" cy="7741405"/>
            <a:chOff x="2950671" y="-4116586"/>
            <a:chExt cx="12607263" cy="14624733"/>
          </a:xfrm>
        </p:grpSpPr>
        <p:sp>
          <p:nvSpPr>
            <p:cNvPr id="200" name="Google Shape;200;p20"/>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20"/>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20"/>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3" name="Google Shape;203;p20"/>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b="1" dirty="0" err="1">
                <a:solidFill>
                  <a:srgbClr val="002060"/>
                </a:solidFill>
                <a:latin typeface="Quattrocento Sans"/>
                <a:ea typeface="Quattrocento Sans"/>
                <a:cs typeface="Quattrocento Sans"/>
                <a:sym typeface="Quattrocento Sans"/>
              </a:rPr>
              <a:t>Métodos</a:t>
            </a:r>
            <a:r>
              <a:rPr lang="en-US" sz="3200" b="1" dirty="0">
                <a:solidFill>
                  <a:srgbClr val="002060"/>
                </a:solidFill>
                <a:latin typeface="Quattrocento Sans"/>
                <a:ea typeface="Quattrocento Sans"/>
                <a:cs typeface="Quattrocento Sans"/>
                <a:sym typeface="Quattrocento Sans"/>
              </a:rPr>
              <a:t> para pesos</a:t>
            </a:r>
            <a:endParaRPr sz="3200" b="1" dirty="0">
              <a:solidFill>
                <a:srgbClr val="002060"/>
              </a:solidFill>
              <a:latin typeface="Quattrocento Sans"/>
              <a:ea typeface="Quattrocento Sans"/>
              <a:cs typeface="Quattrocento Sans"/>
              <a:sym typeface="Quattrocento Sans"/>
            </a:endParaRPr>
          </a:p>
        </p:txBody>
      </p:sp>
      <p:sp>
        <p:nvSpPr>
          <p:cNvPr id="2" name="Google Shape;178;p18">
            <a:extLst>
              <a:ext uri="{FF2B5EF4-FFF2-40B4-BE49-F238E27FC236}">
                <a16:creationId xmlns:a16="http://schemas.microsoft.com/office/drawing/2014/main" id="{8DDB2C1F-EFD8-462F-7F01-94B05E6B40E3}"/>
              </a:ext>
            </a:extLst>
          </p:cNvPr>
          <p:cNvSpPr/>
          <p:nvPr/>
        </p:nvSpPr>
        <p:spPr>
          <a:xfrm>
            <a:off x="1432843" y="1348918"/>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Correlação</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A correlação mede a força e a direção da relação entre dois atributos, sendo útil para definir pesos. Através dela, é possível identificar quais atributos têm maior influência sobre o resultado final, atribuindo pesos maiores àqueles que têm uma relação mais forte com a variável-alvo, como o status de aprovação de empréstimos</a:t>
            </a:r>
          </a:p>
        </p:txBody>
      </p:sp>
      <p:sp>
        <p:nvSpPr>
          <p:cNvPr id="3" name="Google Shape;178;p18">
            <a:extLst>
              <a:ext uri="{FF2B5EF4-FFF2-40B4-BE49-F238E27FC236}">
                <a16:creationId xmlns:a16="http://schemas.microsoft.com/office/drawing/2014/main" id="{DE959D19-C0A1-3EC4-8AB1-D7906FCF4BC3}"/>
              </a:ext>
            </a:extLst>
          </p:cNvPr>
          <p:cNvSpPr/>
          <p:nvPr/>
        </p:nvSpPr>
        <p:spPr>
          <a:xfrm>
            <a:off x="1575000" y="3019494"/>
            <a:ext cx="9778800" cy="1550400"/>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Regressão</a:t>
            </a:r>
            <a:r>
              <a:rPr lang="en-US" sz="1900" b="1" i="1" dirty="0">
                <a:solidFill>
                  <a:srgbClr val="002060"/>
                </a:solidFill>
                <a:latin typeface="Calibri"/>
                <a:ea typeface="Calibri"/>
                <a:cs typeface="Calibri"/>
                <a:sym typeface="Calibri"/>
              </a:rPr>
              <a:t> </a:t>
            </a:r>
            <a:r>
              <a:rPr lang="en-US" sz="1900" b="1" i="1" dirty="0" err="1">
                <a:solidFill>
                  <a:srgbClr val="002060"/>
                </a:solidFill>
                <a:latin typeface="Calibri"/>
                <a:ea typeface="Calibri"/>
                <a:cs typeface="Calibri"/>
                <a:sym typeface="Calibri"/>
              </a:rPr>
              <a:t>logística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A regressão logística, estima as probabilidades de um determinado resultado ocorrer com base nos atributos, ajustando pesos de acordo com a contribuição de cada variável no modelo</a:t>
            </a:r>
          </a:p>
        </p:txBody>
      </p:sp>
      <p:sp>
        <p:nvSpPr>
          <p:cNvPr id="4" name="Google Shape;178;p18">
            <a:extLst>
              <a:ext uri="{FF2B5EF4-FFF2-40B4-BE49-F238E27FC236}">
                <a16:creationId xmlns:a16="http://schemas.microsoft.com/office/drawing/2014/main" id="{BF41B17A-D42F-FA64-29BE-C47D45359CBB}"/>
              </a:ext>
            </a:extLst>
          </p:cNvPr>
          <p:cNvSpPr/>
          <p:nvPr/>
        </p:nvSpPr>
        <p:spPr>
          <a:xfrm>
            <a:off x="1843832" y="4103951"/>
            <a:ext cx="9778800" cy="1769155"/>
          </a:xfrm>
          <a:prstGeom prst="rect">
            <a:avLst/>
          </a:prstGeom>
          <a:noFill/>
          <a:ln>
            <a:noFill/>
          </a:ln>
        </p:spPr>
        <p:txBody>
          <a:bodyPr spcFirstLastPara="1" wrap="square" lIns="0" tIns="0" rIns="0" bIns="0" anchor="t" anchorCtr="0">
            <a:noAutofit/>
          </a:bodyPr>
          <a:lstStyle/>
          <a:p>
            <a:pPr marL="0" lvl="0" indent="0" algn="just" rtl="0">
              <a:spcBef>
                <a:spcPts val="0"/>
              </a:spcBef>
              <a:spcAft>
                <a:spcPts val="0"/>
              </a:spcAft>
              <a:buSzPts val="1100"/>
              <a:buNone/>
            </a:pPr>
            <a:r>
              <a:rPr lang="en-US" sz="1900" b="1" i="1" dirty="0" err="1">
                <a:solidFill>
                  <a:srgbClr val="002060"/>
                </a:solidFill>
                <a:latin typeface="Calibri"/>
                <a:ea typeface="Calibri"/>
                <a:cs typeface="Calibri"/>
                <a:sym typeface="Calibri"/>
              </a:rPr>
              <a:t>Profissional</a:t>
            </a:r>
            <a:r>
              <a:rPr lang="en-US" sz="1900" b="1" i="1" dirty="0">
                <a:solidFill>
                  <a:srgbClr val="002060"/>
                </a:solidFill>
                <a:latin typeface="Calibri"/>
                <a:ea typeface="Calibri"/>
                <a:cs typeface="Calibri"/>
                <a:sym typeface="Calibri"/>
              </a:rPr>
              <a:t> da </a:t>
            </a:r>
            <a:r>
              <a:rPr lang="en-US" sz="1900" b="1" i="1" dirty="0" err="1">
                <a:solidFill>
                  <a:srgbClr val="002060"/>
                </a:solidFill>
                <a:latin typeface="Calibri"/>
                <a:ea typeface="Calibri"/>
                <a:cs typeface="Calibri"/>
                <a:sym typeface="Calibri"/>
              </a:rPr>
              <a:t>área</a:t>
            </a:r>
            <a:endParaRPr lang="en-US" sz="1900" b="1" i="1" dirty="0">
              <a:solidFill>
                <a:srgbClr val="002060"/>
              </a:solidFill>
              <a:latin typeface="Calibri"/>
              <a:ea typeface="Calibri"/>
              <a:cs typeface="Calibri"/>
              <a:sym typeface="Calibri"/>
            </a:endParaRPr>
          </a:p>
          <a:p>
            <a:pPr marL="0" lvl="0" indent="0" algn="just" rtl="0">
              <a:spcBef>
                <a:spcPts val="0"/>
              </a:spcBef>
              <a:spcAft>
                <a:spcPts val="0"/>
              </a:spcAft>
              <a:buSzPts val="1100"/>
              <a:buNone/>
            </a:pPr>
            <a:r>
              <a:rPr lang="pt-BR" sz="1900" i="1" dirty="0">
                <a:solidFill>
                  <a:srgbClr val="002060"/>
                </a:solidFill>
                <a:latin typeface="Calibri"/>
                <a:ea typeface="Calibri"/>
                <a:cs typeface="Calibri"/>
                <a:sym typeface="Calibri"/>
              </a:rPr>
              <a:t>Um especialista, como um analista de crédito ou um economista, pode identificar nuances nos dados que um algoritmo sozinho pode não captar, como a importância de certos atributos em diferentes cenários de concessão de empréstimos. Além disso, sua expertise permite ajustar os pesos com base em fatores externos, como tendências econômicas ou mudanças nas políticas de crédito.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211" name="Google Shape;211;p21"/>
          <p:cNvPicPr preferRelativeResize="0"/>
          <p:nvPr/>
        </p:nvPicPr>
        <p:blipFill>
          <a:blip r:embed="rId3">
            <a:alphaModFix/>
          </a:blip>
          <a:stretch>
            <a:fillRect/>
          </a:stretch>
        </p:blipFill>
        <p:spPr>
          <a:xfrm>
            <a:off x="9166875" y="418550"/>
            <a:ext cx="2645869" cy="734440"/>
          </a:xfrm>
          <a:prstGeom prst="rect">
            <a:avLst/>
          </a:prstGeom>
          <a:noFill/>
          <a:ln>
            <a:noFill/>
          </a:ln>
        </p:spPr>
      </p:pic>
      <p:grpSp>
        <p:nvGrpSpPr>
          <p:cNvPr id="212" name="Google Shape;212;p21" descr="This image is of an abstract shape. "/>
          <p:cNvGrpSpPr/>
          <p:nvPr/>
        </p:nvGrpSpPr>
        <p:grpSpPr>
          <a:xfrm rot="-6289903">
            <a:off x="10155525" y="2734589"/>
            <a:ext cx="6673485" cy="7741405"/>
            <a:chOff x="2950671" y="-4116586"/>
            <a:chExt cx="12607263" cy="14624733"/>
          </a:xfrm>
        </p:grpSpPr>
        <p:sp>
          <p:nvSpPr>
            <p:cNvPr id="213" name="Google Shape;213;p21"/>
            <p:cNvSpPr/>
            <p:nvPr/>
          </p:nvSpPr>
          <p:spPr>
            <a:xfrm rot="9420272">
              <a:off x="4855954" y="-2246934"/>
              <a:ext cx="8673603" cy="11518528"/>
            </a:xfrm>
            <a:custGeom>
              <a:avLst/>
              <a:gdLst/>
              <a:ahLst/>
              <a:cxnLst/>
              <a:rect l="l" t="t" r="r" b="b"/>
              <a:pathLst>
                <a:path w="2492" h="3315" extrusionOk="0">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p:nvPr/>
          </p:nvSpPr>
          <p:spPr>
            <a:xfrm rot="9420272">
              <a:off x="5048019" y="-2833465"/>
              <a:ext cx="8756898" cy="10755935"/>
            </a:xfrm>
            <a:custGeom>
              <a:avLst/>
              <a:gdLst/>
              <a:ahLst/>
              <a:cxnLst/>
              <a:rect l="l" t="t" r="r" b="b"/>
              <a:pathLst>
                <a:path w="2516" h="3095" extrusionOk="0">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12"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p:cNvSpPr/>
            <p:nvPr/>
          </p:nvSpPr>
          <p:spPr>
            <a:xfrm rot="9420272">
              <a:off x="5218810" y="-1993837"/>
              <a:ext cx="7570430" cy="10122905"/>
            </a:xfrm>
            <a:custGeom>
              <a:avLst/>
              <a:gdLst/>
              <a:ahLst/>
              <a:cxnLst/>
              <a:rect l="l" t="t" r="r" b="b"/>
              <a:pathLst>
                <a:path w="2175" h="2913" extrusionOk="0">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0">
                  <a:srgbClr val="882BE5"/>
                </a:gs>
                <a:gs pos="19000">
                  <a:srgbClr val="6672E4"/>
                </a:gs>
                <a:gs pos="100000">
                  <a:srgbClr val="7CEFD8"/>
                </a:gs>
              </a:gsLst>
              <a:lin ang="10200138"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16" name="Google Shape;216;p21"/>
          <p:cNvSpPr txBox="1"/>
          <p:nvPr/>
        </p:nvSpPr>
        <p:spPr>
          <a:xfrm>
            <a:off x="1183825" y="738400"/>
            <a:ext cx="3942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3200" b="1" dirty="0">
                <a:solidFill>
                  <a:srgbClr val="002060"/>
                </a:solidFill>
                <a:latin typeface="Quattrocento Sans"/>
                <a:ea typeface="Quattrocento Sans"/>
                <a:cs typeface="Quattrocento Sans"/>
                <a:sym typeface="Quattrocento Sans"/>
              </a:rPr>
              <a:t>Pesos</a:t>
            </a:r>
            <a:endParaRPr sz="3200" b="1" dirty="0">
              <a:solidFill>
                <a:srgbClr val="002060"/>
              </a:solidFill>
              <a:latin typeface="Quattrocento Sans"/>
              <a:ea typeface="Quattrocento Sans"/>
              <a:cs typeface="Quattrocento Sans"/>
              <a:sym typeface="Quattrocento Sans"/>
            </a:endParaRPr>
          </a:p>
        </p:txBody>
      </p:sp>
      <p:pic>
        <p:nvPicPr>
          <p:cNvPr id="3" name="Imagem 2" descr="Interface gráfica do usuário&#10;&#10;Descrição gerada automaticamente">
            <a:extLst>
              <a:ext uri="{FF2B5EF4-FFF2-40B4-BE49-F238E27FC236}">
                <a16:creationId xmlns:a16="http://schemas.microsoft.com/office/drawing/2014/main" id="{6C33DE9E-6950-A2D8-E066-516DC5FD9CA0}"/>
              </a:ext>
            </a:extLst>
          </p:cNvPr>
          <p:cNvPicPr>
            <a:picLocks noChangeAspect="1"/>
          </p:cNvPicPr>
          <p:nvPr/>
        </p:nvPicPr>
        <p:blipFill>
          <a:blip r:embed="rId4"/>
          <a:stretch>
            <a:fillRect/>
          </a:stretch>
        </p:blipFill>
        <p:spPr>
          <a:xfrm>
            <a:off x="449917" y="1633287"/>
            <a:ext cx="6087325" cy="3591426"/>
          </a:xfrm>
          <a:prstGeom prst="rect">
            <a:avLst/>
          </a:prstGeom>
        </p:spPr>
      </p:pic>
      <p:pic>
        <p:nvPicPr>
          <p:cNvPr id="7" name="Imagem 6" descr="Diagrama&#10;&#10;Descrição gerada automaticamente com confiança baixa">
            <a:extLst>
              <a:ext uri="{FF2B5EF4-FFF2-40B4-BE49-F238E27FC236}">
                <a16:creationId xmlns:a16="http://schemas.microsoft.com/office/drawing/2014/main" id="{6D9B9F29-841B-29FF-1594-B44150CCA124}"/>
              </a:ext>
            </a:extLst>
          </p:cNvPr>
          <p:cNvPicPr>
            <a:picLocks noChangeAspect="1"/>
          </p:cNvPicPr>
          <p:nvPr/>
        </p:nvPicPr>
        <p:blipFill>
          <a:blip r:embed="rId5"/>
          <a:stretch>
            <a:fillRect/>
          </a:stretch>
        </p:blipFill>
        <p:spPr>
          <a:xfrm>
            <a:off x="7076670" y="2890457"/>
            <a:ext cx="2905530" cy="8383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2319</Words>
  <Application>Microsoft Office PowerPoint</Application>
  <PresentationFormat>Widescreen</PresentationFormat>
  <Paragraphs>303</Paragraphs>
  <Slides>15</Slides>
  <Notes>15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Quattrocento Sans</vt:lpstr>
      <vt:lpstr>Arial</vt:lpstr>
      <vt:lpstr>Calibri</vt:lpstr>
      <vt:lpstr>Times New Roman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Daniel Battisti</dc:creator>
  <cp:lastModifiedBy>Daniel Battisti</cp:lastModifiedBy>
  <cp:revision>1</cp:revision>
  <dcterms:modified xsi:type="dcterms:W3CDTF">2024-10-23T19:28:22Z</dcterms:modified>
</cp:coreProperties>
</file>