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4" orient="horz"/>
        <p:guide pos="3840"/>
        <p:guide pos="456"/>
        <p:guide pos="7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</a:rPr>
              <a:t>Divisão dos slides: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1 - 4 &gt;  Allan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5 - 6 &gt;  Vinicius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      &gt;  Carelli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8…   &gt;  Alexandre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2d80aabf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d2d80aabf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B-Toolkit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B-Tool: Um interpretador matemático baseado na teoria dos conjuntos, que permite a análise e verificação de especificações escritas em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Gerenciamento de GUI: Utiliza uma interface personalizada baseada em X Window Motif para gerenciamento de interface gráfica.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Especificação: Permite a escrita e edição de especificações em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Prova: Facilita a prova de propriedades matemáticas e invariantes das especificações.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Refinamento: Suporta o processo de refinamento, ajudando a transformar especificações abstratas em implementações concretas.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Geração de Código: Oferece funcionalidades para converter especificações em código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Compatibilidade: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 principalmente em sistemas operacionais Linux, Mac OS X e Solaris.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Disponibilidade: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código-fonte do B-Toolkit está disponível publicamente.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Atelier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Especificação: Permite criar especificações formais em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Prova e Verificação: Suporta provas formais e verificação de consistência entre diferentes níveis de refinamento.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Refinamento: Acompanha o processo de refinamento das especificações.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Geração de Código: Facilita a conversão de especificações em código executável.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Aplicações: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Utilizada para desenvolver sistemas de automação de segurança para metrôs (Alstom e Siemens).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Usada para certificação de Critérios Comuns e desenvolvimento de modelos de sistemas por empresas como ATMEL e STMicroelectronics.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Rodin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Baseada no IDE Eclipse, proporcionando uma plataforma extensível e integrável.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Especificação e Modelagem: Permite a criação e edição de especificações em Event-B.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Prova e Verificação: Suporta provas matemáticas e verificação de consistência entre diferentes níveis de abstração.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Refinamento: Facilita o refinamento de modelos de sistemas em diferentes níveis de detalhamento.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Extensibilidade: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plataforma é open source e permite a adição de plugins para estender suas funcionalidades.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g2d2d80aabf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f9b4eaf39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ef9b4eaf3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4</a:t>
            </a:r>
            <a:endParaRPr/>
          </a:p>
        </p:txBody>
      </p:sp>
      <p:sp>
        <p:nvSpPr>
          <p:cNvPr id="234" name="Google Shape;234;g2ef9b4eaf39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2d80aabf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d2d80aabf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pessoa 1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Motivações para o Desenvolvimento do B-Method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Necessidade de Software Confiável e Seguro: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Durante os anos 1980, a complexidade e a criticidade dos sistemas de software estavam aumentando, especialmente em áreas como transporte, aeroespacial e controle industrial.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Havia uma crescente necessidade de métodos que garantissem a confiabilidade e a segurança do software, reduzindo a probabilidade de falhas catastróficas.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Formalização de Especificações: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Métodos formais como o B-Method foram desenvolvidos para permitir a especificação precisa e não ambígua de requisitos de software.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Isso ajudava a evitar mal-entendidos e erros de interpretação que poderiam surgir com especificações informais.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Refinamento de Especificações para Implementação: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 B-Method foi projetado para suportar o refinamento contínuo de especificações abstratas até sua implementação concreta.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Esse processo de refinamento ajudava a garantir que o software final estivesse de acordo com as especificações iniciais.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Prova Matemática de Correção: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 utilização de métodos formais como o B-Method permitia a prova matemática de propriedades importantes do software, como a correção e a consistência.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Isso era particularmente importante para sistemas críticos onde erros poderiam ter consequências graves.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Ferramentas de Suporte: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 B-Method foi desenvolvido junto com um conjunto de ferramentas que ajudavam na especificação, design, prova e geração de código.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Essas ferramentas facilitavam a aplicação prática do método, tornando-o mais acessível e eficiente para engenheiros de software.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d2d80aabfd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2d80aabfd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d2d80aabf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4</a:t>
            </a:r>
            <a:endParaRPr/>
          </a:p>
        </p:txBody>
      </p:sp>
      <p:sp>
        <p:nvSpPr>
          <p:cNvPr id="264" name="Google Shape;264;g2d2d80aabfd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4</a:t>
            </a:r>
            <a:endParaRPr/>
          </a:p>
        </p:txBody>
      </p:sp>
      <p:sp>
        <p:nvSpPr>
          <p:cNvPr id="277" name="Google Shape;2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f395979a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ff395979a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4</a:t>
            </a:r>
            <a:endParaRPr/>
          </a:p>
        </p:txBody>
      </p:sp>
      <p:sp>
        <p:nvSpPr>
          <p:cNvPr id="290" name="Google Shape;290;g2ff395979a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b7566b66a_1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eb7566b66a_1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4</a:t>
            </a:r>
            <a:endParaRPr/>
          </a:p>
        </p:txBody>
      </p:sp>
      <p:sp>
        <p:nvSpPr>
          <p:cNvPr id="303" name="Google Shape;303;g1eb7566b66a_1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e4973119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ee4973119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pessoa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Autor: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Cientista da computação Francês.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ee4973119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e4973119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ee497311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pessoa 1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Motivações para o Desenvolvimento do B-Method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Necessidade de Software Confiável e Seguro: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Durante os anos 1980, a complexidade e a criticidade dos sistemas de software estavam aumentando, especialmente em áreas como transporte, aeroespacial e controle industrial.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Havia uma crescente necessidade de métodos que garantissem a confiabilidade e a segurança do software, reduzindo a probabilidade de falhas catastróficas.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Formalização de Especificações: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Métodos formais como o B-Method foram desenvolvidos para permitir a especificação precisa e não ambígua de requisitos de software.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Isso ajudava a evitar mal-entendidos e erros de interpretação que poderiam surgir com especificações informais.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Refinamento de Especificações para Implementação: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 B-Method foi projetado para suportar o refinamento contínuo de especificações abstratas até sua implementação concreta.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Esse processo de refinamento ajudava a garantir que o software final estivesse de acordo com as especificações iniciais.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Prova Matemática de Correção: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 utilização de métodos formais como o B-Method permitia a prova matemática de propriedades importantes do software, como a correção e a consistência.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Isso era particularmente importante para sistemas críticos onde erros poderiam ter consequências graves.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Ferramentas de Suporte: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 B-Method foi desenvolvido junto com um conjunto de ferramentas que ajudavam na especificação, design, prova e geração de código.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Essas ferramentas facilitavam a aplicação prática do método, tornando-o mais acessível e eficiente para engenheiros de software.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e4973119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Pessoa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Máquina Abstrata (Abstract Machine)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Define o objetivo geral do sistema, especificando estados e operações em termos abstratos.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Componentes: citados ali no slide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Refinamento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Gradualmente transformar a especificação abstrata em uma implementação concreta.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Etapas: Citadas ali no slide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2d80aabfd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d2d80aabfd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4</a:t>
            </a:r>
            <a:endParaRPr/>
          </a:p>
        </p:txBody>
      </p:sp>
      <p:sp>
        <p:nvSpPr>
          <p:cNvPr id="168" name="Google Shape;168;g2d2d80aabfd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f9b4eaf3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ef9b4eaf3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Pessoa 2:</a:t>
            </a:r>
            <a:endParaRPr b="1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1. Especificação de Requisitos de Software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Documento inicial que detalha os requisitos do software.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2. Modelo Abstrato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Design Preliminar: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Primeira fase de design onde se cria um modelo abstrato.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Prova de Consistência: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Verificação matemática para garantir que o modelo abstrato está livre de inconsistências.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3. Modelo Concreto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Design Detalhado: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Refinamento do modelo abstrato.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Prova de Refinamento: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Verificação matemática para garantir que o modelo concreto é consistente com o modelo abstrato.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Prova de Consistência: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Verificação para garantir que o modelo concreto é internamente consistente.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4. ADA, C, C++ Code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Tradução: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Conversão do modelo concreto para código.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5. Teste Funcional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Teste do código gerado para assegurar que ele atende aos requisitos especificados.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g2ef9b4eaf39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2d920f15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d2d920f15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Pessoa 2:</a:t>
            </a:r>
            <a:endParaRPr b="1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1. Especificação de Requisitos de Software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Documento inicial que detalha os requisitos do software.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2. Modelo Abstrato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Design Preliminar: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Primeira fase de design onde se cria um modelo abstrato.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Prova de Consistência: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Verificação matemática para garantir que o modelo abstrato está livre de inconsistências.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3. Modelo Concreto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Design Detalhado: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Refinamento do modelo abstrato.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Prova de Refinamento: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Verificação matemática para garantir que o modelo concreto é consistente com o modelo abstrato.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Prova de Consistência: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Verificação para garantir que o modelo concreto é internamente consistente.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4. ADA, C, C++ Code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Tradução: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Conversão do modelo concreto para código.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5. Teste Funcional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Teste do código gerado para assegurar que ele atende aos requisitos especificados.</a:t>
            </a:r>
            <a:endParaRPr b="1"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2d2d920f15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Pessoa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B-Toolkit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B-Tool: Um interpretador matemático baseado na teoria dos conjuntos, que permite a análise e verificação de especificações escritas em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Gerenciamento de GUI: Utiliza uma interface personalizada baseada em X Window Motif para gerenciamento de interface gráfica.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Especificação: Permite a escrita e edição de especificações em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Prova: Facilita a prova de propriedades matemáticas e invariantes das especificações.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Refinamento: Suporta o processo de refinamento, ajudando a transformar especificações abstratas em implementações concretas.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Geração de Código: Oferece funcionalidades para converter especificações em código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Compatibilidade: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 principalmente em sistemas operacionais Linux, Mac OS X e Solaris.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Disponibilidade: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código-fonte do B-Toolkit está disponível publicamente.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Atelier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Especificação: Permite criar especificações formais em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Prova e Verificação: Suporta provas formais e verificação de consistência entre diferentes níveis de refinamento.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Refinamento: Acompanha o processo de refinamento das especificações.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Geração de Código: Facilita a conversão de especificações em código executável.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Aplicações: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Utilizada para desenvolver sistemas de automação de segurança para metrôs (Alstom e Siemens).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Usada para certificação de Critérios Comuns e desenvolvimento de modelos de sistemas por empresas como ATMEL e STMicroelectronics.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Rodin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Baseada no IDE Eclipse, proporcionando uma plataforma extensível e integrável.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Funcionalidades: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Especificação e Modelagem: Permite a criação e edição de especificações em Event-B.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Prova e Verificação: Suporta provas matemáticas e verificação de consistência entre diferentes níveis de abstração.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Refinamento: Facilita o refinamento de modelos de sistemas em diferentes níveis de detalhamento.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Extensibilidade: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plataforma é open source e permite a adição de plugins para estender suas funcionalidades.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colab.research.google.com/drive/1bZZWrxgKdAv77E-s3IgmFHxzWw8eenMs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733200" y="3138400"/>
            <a:ext cx="5840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4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Problema das 8 rainhas -</a:t>
            </a:r>
            <a:endParaRPr b="1" sz="34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Busca em largura</a:t>
            </a:r>
            <a:endParaRPr b="1" sz="34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Minimização de conflitos</a:t>
            </a:r>
            <a:endParaRPr b="1" sz="34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33200" y="4845451"/>
            <a:ext cx="35361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Inteligência Artificial | 2024.2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Rudimar Dazzi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Acâdemicos: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Alexandre Machado Azevedo,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Daniel Battisti,</a:t>
            </a:r>
            <a:b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Matheus Passold Carelli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 rot="9420272">
            <a:off x="5233054" y="-2330271"/>
            <a:ext cx="8673603" cy="11518528"/>
          </a:xfrm>
          <a:custGeom>
            <a:rect b="b" l="l" r="r" t="t"/>
            <a:pathLst>
              <a:path extrusionOk="0" h="3315" w="2492">
                <a:moveTo>
                  <a:pt x="1166" y="2419"/>
                </a:moveTo>
                <a:cubicBezTo>
                  <a:pt x="1505" y="1277"/>
                  <a:pt x="486" y="1533"/>
                  <a:pt x="243" y="912"/>
                </a:cubicBezTo>
                <a:cubicBezTo>
                  <a:pt x="0" y="292"/>
                  <a:pt x="291" y="31"/>
                  <a:pt x="449" y="15"/>
                </a:cubicBezTo>
                <a:cubicBezTo>
                  <a:pt x="607" y="0"/>
                  <a:pt x="716" y="54"/>
                  <a:pt x="766" y="302"/>
                </a:cubicBezTo>
                <a:cubicBezTo>
                  <a:pt x="817" y="551"/>
                  <a:pt x="1312" y="508"/>
                  <a:pt x="1651" y="481"/>
                </a:cubicBezTo>
                <a:cubicBezTo>
                  <a:pt x="1989" y="454"/>
                  <a:pt x="2492" y="733"/>
                  <a:pt x="2239" y="1238"/>
                </a:cubicBezTo>
                <a:cubicBezTo>
                  <a:pt x="1986" y="1743"/>
                  <a:pt x="2000" y="1716"/>
                  <a:pt x="2186" y="2201"/>
                </a:cubicBezTo>
                <a:cubicBezTo>
                  <a:pt x="2372" y="2685"/>
                  <a:pt x="2165" y="2928"/>
                  <a:pt x="2165" y="2928"/>
                </a:cubicBezTo>
                <a:cubicBezTo>
                  <a:pt x="2165" y="2928"/>
                  <a:pt x="1791" y="3315"/>
                  <a:pt x="1400" y="3100"/>
                </a:cubicBezTo>
                <a:cubicBezTo>
                  <a:pt x="1008" y="2885"/>
                  <a:pt x="1166" y="2419"/>
                  <a:pt x="1166" y="2419"/>
                </a:cubicBezTo>
                <a:close/>
              </a:path>
            </a:pathLst>
          </a:custGeom>
          <a:gradFill>
            <a:gsLst>
              <a:gs pos="0">
                <a:srgbClr val="80DEDE"/>
              </a:gs>
              <a:gs pos="53500">
                <a:srgbClr val="85C1E7"/>
              </a:gs>
              <a:gs pos="100000">
                <a:srgbClr val="878CFF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 rot="9420272">
            <a:off x="5629422" y="-2490312"/>
            <a:ext cx="7570430" cy="10122905"/>
          </a:xfrm>
          <a:custGeom>
            <a:rect b="b" l="l" r="r" t="t"/>
            <a:pathLst>
              <a:path extrusionOk="0" h="2913" w="2175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0">
                <a:srgbClr val="882BE5"/>
              </a:gs>
              <a:gs pos="19000">
                <a:srgbClr val="6672E4"/>
              </a:gs>
              <a:gs pos="100000">
                <a:srgbClr val="7CEFD8"/>
              </a:gs>
            </a:gsLst>
            <a:lin ang="10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33201" y="4559975"/>
            <a:ext cx="652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225" name="Google Shape;225;p22"/>
          <p:cNvGrpSpPr/>
          <p:nvPr/>
        </p:nvGrpSpPr>
        <p:grpSpPr>
          <a:xfrm rot="-6289903">
            <a:off x="10349700" y="3455839"/>
            <a:ext cx="6673485" cy="7741405"/>
            <a:chOff x="2950671" y="-4116586"/>
            <a:chExt cx="12607263" cy="14624733"/>
          </a:xfrm>
        </p:grpSpPr>
        <p:sp>
          <p:nvSpPr>
            <p:cNvPr id="226" name="Google Shape;226;p22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2"/>
          <p:cNvSpPr txBox="1"/>
          <p:nvPr/>
        </p:nvSpPr>
        <p:spPr>
          <a:xfrm>
            <a:off x="1183825" y="738400"/>
            <a:ext cx="39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 b="1" sz="3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4">
            <a:alphaModFix/>
          </a:blip>
          <a:srcRect b="0" l="32145" r="29232" t="0"/>
          <a:stretch/>
        </p:blipFill>
        <p:spPr>
          <a:xfrm>
            <a:off x="4363025" y="1153000"/>
            <a:ext cx="3465951" cy="54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/>
        </p:nvSpPr>
        <p:spPr>
          <a:xfrm>
            <a:off x="1183825" y="738400"/>
            <a:ext cx="86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/>
          </a:p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239" name="Google Shape;239;p23"/>
          <p:cNvGrpSpPr/>
          <p:nvPr/>
        </p:nvGrpSpPr>
        <p:grpSpPr>
          <a:xfrm rot="-1962319">
            <a:off x="-4709155" y="2889206"/>
            <a:ext cx="6673247" cy="7741129"/>
            <a:chOff x="2950671" y="-4116586"/>
            <a:chExt cx="12607263" cy="14624733"/>
          </a:xfrm>
        </p:grpSpPr>
        <p:sp>
          <p:nvSpPr>
            <p:cNvPr id="240" name="Google Shape;240;p23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1457850" y="1479125"/>
            <a:ext cx="9276300" cy="4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Inicia-se com uma configuração inicial do tabuleiro, colocando uma rainha em cada coluna. A heurística de mínimos conflitos é aplicada para minimizar o número de ataques potenciais.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cada iteração, a função seleciona a rainha que tem o maior número de conflitos e tenta movê-la para a posição que resulta no menor número de conflitos. Se uma posição segura é encontrada para a rainha, ela é colocada no tabuleiro e parte para a próxima coluna.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Se, ao tentar mover uma rainha para uma nova posição, não for possível reduzir o número de conflitos ou encontrar uma solução, a função reverte as alterações e tenta uma nova posição para a rainha na coluna anterior, repetindo o processo até que todas as possibilidades sejam testadas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Quando todas as colunas são preenchidas e uma configuração válida do tabuleiro é encontrada, essa configuração é registrada como uma solução. A busca é continuada até que todas as possíveis soluções sejam exploradas ou o processo de busca atinja um critério de parada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1183821" y="738390"/>
            <a:ext cx="484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4"/>
          <p:cNvCxnSpPr/>
          <p:nvPr/>
        </p:nvCxnSpPr>
        <p:spPr>
          <a:xfrm>
            <a:off x="740229" y="0"/>
            <a:ext cx="0" cy="6357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4"/>
          <p:cNvSpPr/>
          <p:nvPr/>
        </p:nvSpPr>
        <p:spPr>
          <a:xfrm>
            <a:off x="713852" y="6330880"/>
            <a:ext cx="52800" cy="528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13852" y="567838"/>
            <a:ext cx="52800" cy="528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14687382" y="1625"/>
            <a:ext cx="445432" cy="8249"/>
          </a:xfrm>
          <a:custGeom>
            <a:rect b="b" l="l" r="r" t="t"/>
            <a:pathLst>
              <a:path extrusionOk="0" h="2" w="115">
                <a:moveTo>
                  <a:pt x="115" y="2"/>
                </a:moveTo>
                <a:cubicBezTo>
                  <a:pt x="0" y="2"/>
                  <a:pt x="0" y="2"/>
                  <a:pt x="0" y="2"/>
                </a:cubicBezTo>
                <a:cubicBezTo>
                  <a:pt x="73" y="0"/>
                  <a:pt x="115" y="2"/>
                  <a:pt x="115" y="2"/>
                </a:cubicBezTo>
                <a:close/>
              </a:path>
            </a:pathLst>
          </a:custGeom>
          <a:solidFill>
            <a:srgbClr val="190E4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 rot="-8741050">
            <a:off x="10060172" y="2069279"/>
            <a:ext cx="7570428" cy="10122901"/>
          </a:xfrm>
          <a:custGeom>
            <a:rect b="b" l="l" r="r" t="t"/>
            <a:pathLst>
              <a:path extrusionOk="0" h="2913" w="2175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0">
                <a:srgbClr val="882BE5"/>
              </a:gs>
              <a:gs pos="19000">
                <a:srgbClr val="6672E4"/>
              </a:gs>
              <a:gs pos="100000">
                <a:srgbClr val="7CEFD8"/>
              </a:gs>
            </a:gsLst>
            <a:lin ang="102001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1183821" y="738390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b="1" i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183825" y="1394663"/>
            <a:ext cx="4371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Conflitos mínimos</a:t>
            </a:r>
            <a:endParaRPr i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3825" y="2052826"/>
            <a:ext cx="3883200" cy="38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509" y="1889375"/>
            <a:ext cx="6525241" cy="28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/>
        </p:nvSpPr>
        <p:spPr>
          <a:xfrm>
            <a:off x="1183825" y="738400"/>
            <a:ext cx="86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Código</a:t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269" name="Google Shape;269;p25"/>
          <p:cNvGrpSpPr/>
          <p:nvPr/>
        </p:nvGrpSpPr>
        <p:grpSpPr>
          <a:xfrm rot="-1962319">
            <a:off x="-4322630" y="2668331"/>
            <a:ext cx="6673247" cy="7741129"/>
            <a:chOff x="2950671" y="-4116586"/>
            <a:chExt cx="12607263" cy="14624733"/>
          </a:xfrm>
        </p:grpSpPr>
        <p:sp>
          <p:nvSpPr>
            <p:cNvPr id="270" name="Google Shape;270;p25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5"/>
          <p:cNvSpPr/>
          <p:nvPr/>
        </p:nvSpPr>
        <p:spPr>
          <a:xfrm>
            <a:off x="1183825" y="1835975"/>
            <a:ext cx="92763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Link de acesso ao código: </a:t>
            </a:r>
            <a:endParaRPr i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https://colab.research.google.com/drive/1bZZWrxgKdAv77E-s3IgmFHxzWw8eenMs?usp=sharing</a:t>
            </a:r>
            <a:endParaRPr i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1183825" y="738400"/>
            <a:ext cx="91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Referências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1151700" y="1289200"/>
            <a:ext cx="98886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BHOITE, Anjibhkate.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Queen Problem by Applying the Min-Conflicts Algorithm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Medium, 2020. Disponível em: https://medium.com/@co.2020.anjibhkate/8-queen-problem-by-applying-the-min-conflicts-algorithm-6a37447f310e. Acesso em: 8 set. 2024.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BARTÁK, Roman.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 Local Search - Min-Conflicts Heuristic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KTIML, 2024. Disponível em: https://ktiml.mff.cuni.cz/bartak/constraints/stochastic.html#:=Min%2Dconflicts%20heuristics%20chooses%20randomly,constraints%20(break%20ties%20randomly). Acesso em: 8 set. 2024.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MINTON, Steven et al.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Conflicts: A Heuristic Repair Method for Constraint-Satisfaction and Scheduling Problems. In: Proceedings of the National Conference on Artificial Intelligence (AAAI-90)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1990. p. 161-166. Disponível em: https://cdn.aaai.org/AAAI/1990/AAAI90-003.pdf. Acesso em: 8 set. 2024.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MUSLIU, Nysret.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Min-Conflicts Algorithm: A Tutorial. In: Proceedings of the Metaheuristics International Conference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2005. Disponível em: https://www.dbai.tuwien.ac.at/staff/musliu/MIC2005MinCon2.pdf. Acesso em: 8 set. 2024.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MINTON, Steven et al.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Conflicts: A Heuristic Repair Method for Constraint-Satisfaction and Scheduling Problems. In: Artificial Intelligence (AI) Papers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1992. Disponível em: https://web.cecs.pdx.edu/~bart/cs510cs/papers/minton-johnston-mincfl.pdf. Acesso em: 8 set. 2024.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CSELIGMAN, Joseph.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 Satisfaction Problems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Cornell University, 2011. Disponível em: https://www.cs.cornell.edu/courses/cs4700/2011fa/lectures/05_CSP.pdf. Acesso em: 9 set. 2024.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Baeldung. </a:t>
            </a: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Hill Climbing Algorithm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Baeldung, 2024. Disponível em: https://www.baeldung.com/cs/hill-climbing-algorithm. Acesso em: 9 set. 2024.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283" name="Google Shape;283;p26"/>
          <p:cNvGrpSpPr/>
          <p:nvPr/>
        </p:nvGrpSpPr>
        <p:grpSpPr>
          <a:xfrm rot="-7315298">
            <a:off x="9875357" y="-52176"/>
            <a:ext cx="6673691" cy="7741645"/>
            <a:chOff x="2950671" y="-4116586"/>
            <a:chExt cx="12607263" cy="14624733"/>
          </a:xfrm>
        </p:grpSpPr>
        <p:sp>
          <p:nvSpPr>
            <p:cNvPr id="284" name="Google Shape;284;p26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1183825" y="738400"/>
            <a:ext cx="91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Referências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1151700" y="1289200"/>
            <a:ext cx="98886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BRAINBASHERS. N Queens Puzzle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https://www.brainbashers.com/queens.asp. Acesso em: 8 set. 2024.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LARK, R. CSCE 580 Artificial Intelligence: Ch. 5 Constraint Satisfaction Problems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https://www.slideserve.com/lark/csce-580-artificial-intelligence-ch-5-constraint-satisfaction-problems-powerpoint-ppt-presentation. Acesso em: 8 set. 2024.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EN-ACADEMIC. N-Queens Problem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Disponível em: https://en-academic.com/dic.nsf/enwiki/962116#Algorithm. Acesso em: 8 set. 2024.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DIXON, Matt. nQueens.py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GitHub, 2024. Disponível em: https://github.com/mattdixon97/nQueens/blob/master/nqueens.py. Acesso em: 8 set. 2024.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SCIENCEDIRECT. Mathematics of Computation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Elsevier, 2024. Disponível em: https://www.sciencedirect.com/science/article/pii/S0012365X07010394?ref=pdf_download&amp;fr=RR-2&amp;rr=8c17f932da064cfd. Acesso em: 8 set. 2024.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MINSKY, N. H., SCOTT, R. L. The Min-Conflicts Heuristic: Experimental and Theoretical Results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ResearchGate, 2024. Disponível em: https://www.researchgate.net/publication/24322715_The_min-conflicts_heuristic_Experimental_and_theoretical_results. Acesso em: 8 set. 2024.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296" name="Google Shape;296;p27"/>
          <p:cNvGrpSpPr/>
          <p:nvPr/>
        </p:nvGrpSpPr>
        <p:grpSpPr>
          <a:xfrm rot="-7315298">
            <a:off x="9875357" y="-52176"/>
            <a:ext cx="6673691" cy="7741645"/>
            <a:chOff x="2950671" y="-4116586"/>
            <a:chExt cx="12607263" cy="14624733"/>
          </a:xfrm>
        </p:grpSpPr>
        <p:sp>
          <p:nvSpPr>
            <p:cNvPr id="297" name="Google Shape;297;p27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/>
        </p:nvSpPr>
        <p:spPr>
          <a:xfrm>
            <a:off x="733192" y="4331033"/>
            <a:ext cx="484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</a:t>
            </a:r>
            <a:endParaRPr/>
          </a:p>
        </p:txBody>
      </p:sp>
      <p:grpSp>
        <p:nvGrpSpPr>
          <p:cNvPr descr="This image is of an abstract shape. " id="306" name="Google Shape;306;p28"/>
          <p:cNvGrpSpPr/>
          <p:nvPr/>
        </p:nvGrpSpPr>
        <p:grpSpPr>
          <a:xfrm>
            <a:off x="-13258799" y="-3547183"/>
            <a:ext cx="28333763" cy="15732762"/>
            <a:chOff x="-15337324" y="-4575883"/>
            <a:chExt cx="28333763" cy="15732762"/>
          </a:xfrm>
        </p:grpSpPr>
        <p:sp>
          <p:nvSpPr>
            <p:cNvPr id="307" name="Google Shape;307;p28"/>
            <p:cNvSpPr/>
            <p:nvPr/>
          </p:nvSpPr>
          <p:spPr>
            <a:xfrm rot="9420272">
              <a:off x="2417554" y="-3016071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 rot="9420272">
              <a:off x="-13584306" y="-882177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 rot="9420272">
              <a:off x="2702447" y="-3499362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1183821" y="738390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Sumário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740229" y="0"/>
            <a:ext cx="0" cy="6357257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4687382" y="1625"/>
            <a:ext cx="445432" cy="8249"/>
          </a:xfrm>
          <a:custGeom>
            <a:rect b="b" l="l" r="r" t="t"/>
            <a:pathLst>
              <a:path extrusionOk="0" h="2" w="115">
                <a:moveTo>
                  <a:pt x="115" y="2"/>
                </a:moveTo>
                <a:cubicBezTo>
                  <a:pt x="0" y="2"/>
                  <a:pt x="0" y="2"/>
                  <a:pt x="0" y="2"/>
                </a:cubicBezTo>
                <a:cubicBezTo>
                  <a:pt x="73" y="0"/>
                  <a:pt x="115" y="2"/>
                  <a:pt x="115" y="2"/>
                </a:cubicBezTo>
                <a:close/>
              </a:path>
            </a:pathLst>
          </a:custGeom>
          <a:solidFill>
            <a:srgbClr val="190E4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83825" y="1407450"/>
            <a:ext cx="6715800" cy="4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Busca em largura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Minimos conflitos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●"/>
            </a:pPr>
            <a:r>
              <a:rPr i="1"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i="1" sz="1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109" name="Google Shape;109;p14"/>
          <p:cNvGrpSpPr/>
          <p:nvPr/>
        </p:nvGrpSpPr>
        <p:grpSpPr>
          <a:xfrm rot="-3091162">
            <a:off x="2253120" y="4011760"/>
            <a:ext cx="6673896" cy="7741883"/>
            <a:chOff x="2950671" y="-4116586"/>
            <a:chExt cx="12607263" cy="14624733"/>
          </a:xfrm>
        </p:grpSpPr>
        <p:sp>
          <p:nvSpPr>
            <p:cNvPr id="110" name="Google Shape;110;p14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19697" r="24280" t="0"/>
          <a:stretch/>
        </p:blipFill>
        <p:spPr>
          <a:xfrm>
            <a:off x="8402325" y="1911025"/>
            <a:ext cx="2424826" cy="24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287750" y="3769200"/>
            <a:ext cx="6715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Utilização da técnica de busca em largura e a heurística de minimização de conflitos na linguagem python.</a:t>
            </a:r>
            <a:endParaRPr i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183821" y="738390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Contexto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740229" y="0"/>
            <a:ext cx="0" cy="6357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5"/>
          <p:cNvSpPr/>
          <p:nvPr/>
        </p:nvSpPr>
        <p:spPr>
          <a:xfrm>
            <a:off x="713852" y="6330880"/>
            <a:ext cx="52800" cy="528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13852" y="567838"/>
            <a:ext cx="52800" cy="528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 rot="1498896">
            <a:off x="7481271" y="4239436"/>
            <a:ext cx="8739544" cy="7848681"/>
          </a:xfrm>
          <a:custGeom>
            <a:rect b="b" l="l" r="r" t="t"/>
            <a:pathLst>
              <a:path extrusionOk="0" h="2026" w="2254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126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4687382" y="1625"/>
            <a:ext cx="445432" cy="8249"/>
          </a:xfrm>
          <a:custGeom>
            <a:rect b="b" l="l" r="r" t="t"/>
            <a:pathLst>
              <a:path extrusionOk="0" h="2" w="115">
                <a:moveTo>
                  <a:pt x="115" y="2"/>
                </a:moveTo>
                <a:cubicBezTo>
                  <a:pt x="0" y="2"/>
                  <a:pt x="0" y="2"/>
                  <a:pt x="0" y="2"/>
                </a:cubicBezTo>
                <a:cubicBezTo>
                  <a:pt x="73" y="0"/>
                  <a:pt x="115" y="2"/>
                  <a:pt x="115" y="2"/>
                </a:cubicBezTo>
                <a:close/>
              </a:path>
            </a:pathLst>
          </a:custGeom>
          <a:solidFill>
            <a:srgbClr val="190E4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-6396898">
            <a:off x="9766722" y="-915246"/>
            <a:ext cx="7570430" cy="10122902"/>
          </a:xfrm>
          <a:custGeom>
            <a:rect b="b" l="l" r="r" t="t"/>
            <a:pathLst>
              <a:path extrusionOk="0" h="2913" w="2175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0">
                <a:srgbClr val="882BE5"/>
              </a:gs>
              <a:gs pos="19000">
                <a:srgbClr val="6672E4"/>
              </a:gs>
              <a:gs pos="100000">
                <a:srgbClr val="7CEFD8"/>
              </a:gs>
            </a:gsLst>
            <a:lin ang="102001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1183825" y="1489375"/>
            <a:ext cx="31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problema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287750" y="2113550"/>
            <a:ext cx="541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Fazer um programa que resolva o problema das 8 rainhas, utilizando métodos heurísticos para aperfeiçoar o algoritmo de busca.</a:t>
            </a:r>
            <a:endParaRPr i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183825" y="3276600"/>
            <a:ext cx="31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8315950" y="1843050"/>
            <a:ext cx="2556900" cy="25569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8148325" y="1686550"/>
            <a:ext cx="2936400" cy="29160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8003550" y="1487791"/>
            <a:ext cx="3233700" cy="32673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1183821" y="738390"/>
            <a:ext cx="484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740229" y="0"/>
            <a:ext cx="0" cy="6357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6"/>
          <p:cNvSpPr/>
          <p:nvPr/>
        </p:nvSpPr>
        <p:spPr>
          <a:xfrm>
            <a:off x="713852" y="6330880"/>
            <a:ext cx="52800" cy="528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13852" y="567838"/>
            <a:ext cx="52800" cy="528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4687382" y="1625"/>
            <a:ext cx="445432" cy="8249"/>
          </a:xfrm>
          <a:custGeom>
            <a:rect b="b" l="l" r="r" t="t"/>
            <a:pathLst>
              <a:path extrusionOk="0" h="2" w="115">
                <a:moveTo>
                  <a:pt x="115" y="2"/>
                </a:moveTo>
                <a:cubicBezTo>
                  <a:pt x="0" y="2"/>
                  <a:pt x="0" y="2"/>
                  <a:pt x="0" y="2"/>
                </a:cubicBezTo>
                <a:cubicBezTo>
                  <a:pt x="73" y="0"/>
                  <a:pt x="115" y="2"/>
                  <a:pt x="115" y="2"/>
                </a:cubicBezTo>
                <a:close/>
              </a:path>
            </a:pathLst>
          </a:custGeom>
          <a:solidFill>
            <a:srgbClr val="190E4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 rot="-8741050">
            <a:off x="9547872" y="1477454"/>
            <a:ext cx="7570428" cy="10122901"/>
          </a:xfrm>
          <a:custGeom>
            <a:rect b="b" l="l" r="r" t="t"/>
            <a:pathLst>
              <a:path extrusionOk="0" h="2913" w="2175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0">
                <a:srgbClr val="882BE5"/>
              </a:gs>
              <a:gs pos="19000">
                <a:srgbClr val="6672E4"/>
              </a:gs>
              <a:gs pos="100000">
                <a:srgbClr val="7CEFD8"/>
              </a:gs>
            </a:gsLst>
            <a:lin ang="102001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1183821" y="738390"/>
            <a:ext cx="48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Busca em largura</a:t>
            </a:r>
            <a:endParaRPr b="1" i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287750" y="1835525"/>
            <a:ext cx="82614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●"/>
            </a:pPr>
            <a:r>
              <a:rPr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busca em largura (BFS) é uma técnica de busca que explora um espaço de estados nível por nível, garantindo que todas as opções em um nível sejam exploradas antes de avançar para o próximo nível. É comumente utilizada para resolver problemas complexos, como os de busca, otimização, planejamento e jogos.</a:t>
            </a:r>
            <a:endParaRPr i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●"/>
            </a:pPr>
            <a:r>
              <a:rPr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Essa abordagem não só ajuda a encontrar soluções válidas mais rapidamente, como também pode fornecer soluções de maior qualidade ao evitar escolhas que levam a altos níveis de conflito. A combinação de busca em largura com heurística de minimização de conflitos é eficaz ao lidar com problemas complexos que envolvem muitas combinações possíveis.</a:t>
            </a:r>
            <a:endParaRPr i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2975" y="1575348"/>
            <a:ext cx="2148278" cy="18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1183825" y="738400"/>
            <a:ext cx="39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Definição	</a:t>
            </a:r>
            <a:endParaRPr b="1" sz="3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1206600" y="1666550"/>
            <a:ext cx="97788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Definir objetivo</a:t>
            </a:r>
            <a:endParaRPr b="1"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escolha inicial é feita entre todas as opções possíveis com base no estado atual do problema. A heurística avalia o potencial de ataques para cada escolha, priorizando aqueles que minimizam conflitos futuros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568200" y="3343000"/>
            <a:ext cx="9516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Definir regras</a:t>
            </a:r>
            <a:endParaRPr b="1"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Após cada escolha, verifica se as restrições do problema são respeitadas, se forem, o algoritmo avança para o próximo nível, caso contrário, retrocede e tenta outra alternativa, eliminando ramificações inválidas do espaço de busca. A heurística ajuda a ordenar as opções de forma a explorar as mais promissoras primeiro, tornando o processo mais eficiente até que uma solução válida seja encontrada ou todas as possibilidades sejam esgotadas 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This image is of an abstract shape. " id="161" name="Google Shape;161;p17"/>
          <p:cNvGrpSpPr/>
          <p:nvPr/>
        </p:nvGrpSpPr>
        <p:grpSpPr>
          <a:xfrm rot="-1962319">
            <a:off x="-506880" y="4250406"/>
            <a:ext cx="6673247" cy="7741129"/>
            <a:chOff x="2950671" y="-4116586"/>
            <a:chExt cx="12607263" cy="14624733"/>
          </a:xfrm>
        </p:grpSpPr>
        <p:sp>
          <p:nvSpPr>
            <p:cNvPr id="162" name="Google Shape;162;p17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183825" y="738400"/>
            <a:ext cx="86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Definição</a:t>
            </a:r>
            <a:endParaRPr b="1" sz="3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173" name="Google Shape;173;p18"/>
          <p:cNvGrpSpPr/>
          <p:nvPr/>
        </p:nvGrpSpPr>
        <p:grpSpPr>
          <a:xfrm rot="-1962319">
            <a:off x="-4322630" y="2668331"/>
            <a:ext cx="6673247" cy="7741129"/>
            <a:chOff x="2950671" y="-4116586"/>
            <a:chExt cx="12607263" cy="14624733"/>
          </a:xfrm>
        </p:grpSpPr>
        <p:sp>
          <p:nvSpPr>
            <p:cNvPr id="174" name="Google Shape;174;p18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1206600" y="1726200"/>
            <a:ext cx="97788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Critério de parada</a:t>
            </a:r>
            <a:endParaRPr b="1"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algoritmo é interrompido quando percebe que nenhuma das opções em uma ramificação levará a uma solução válida, ou que todas as possibilidades foram exploradas sem encontrar uma solução satisfatória. Nesse caso, ele retrocede para explorar outras ramificações ainda não investigadas na árvore de decisão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262125" y="3771800"/>
            <a:ext cx="92763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Exploração</a:t>
            </a:r>
            <a:endParaRPr b="1"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algoritmo continua explorando a árvore de decisão, fazendo escolhas e avaliando-as com base na heurística. Ele repete esse processo, verificando e ajustando as escolhas, até encontrar uma solução que satisfaça todas as restrições ou objetivos definidos para o problema. A exploração continua até que uma solução válida seja encontrada ou todas as possibilidades tenham sido investigadas</a:t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186" name="Google Shape;186;p19"/>
          <p:cNvGrpSpPr/>
          <p:nvPr/>
        </p:nvGrpSpPr>
        <p:grpSpPr>
          <a:xfrm rot="-6289903">
            <a:off x="10183275" y="3691639"/>
            <a:ext cx="6673485" cy="7741405"/>
            <a:chOff x="2950671" y="-4116586"/>
            <a:chExt cx="12607263" cy="14624733"/>
          </a:xfrm>
        </p:grpSpPr>
        <p:sp>
          <p:nvSpPr>
            <p:cNvPr id="187" name="Google Shape;187;p19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1183825" y="738400"/>
            <a:ext cx="39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 b="1" sz="3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3086" l="2398" r="889" t="4772"/>
          <a:stretch/>
        </p:blipFill>
        <p:spPr>
          <a:xfrm>
            <a:off x="2279125" y="2041925"/>
            <a:ext cx="7755199" cy="2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199" name="Google Shape;199;p20"/>
          <p:cNvGrpSpPr/>
          <p:nvPr/>
        </p:nvGrpSpPr>
        <p:grpSpPr>
          <a:xfrm rot="-6289903">
            <a:off x="10183275" y="3691639"/>
            <a:ext cx="6673485" cy="7741405"/>
            <a:chOff x="2950671" y="-4116586"/>
            <a:chExt cx="12607263" cy="14624733"/>
          </a:xfrm>
        </p:grpSpPr>
        <p:sp>
          <p:nvSpPr>
            <p:cNvPr id="200" name="Google Shape;200;p20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0"/>
          <p:cNvSpPr txBox="1"/>
          <p:nvPr/>
        </p:nvSpPr>
        <p:spPr>
          <a:xfrm>
            <a:off x="1183825" y="738400"/>
            <a:ext cx="39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 b="1" sz="3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825" y="2147875"/>
            <a:ext cx="71723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875" y="418550"/>
            <a:ext cx="2645869" cy="734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This image is of an abstract shape. " id="212" name="Google Shape;212;p21"/>
          <p:cNvGrpSpPr/>
          <p:nvPr/>
        </p:nvGrpSpPr>
        <p:grpSpPr>
          <a:xfrm rot="-6289903">
            <a:off x="10155525" y="2734589"/>
            <a:ext cx="6673485" cy="7741405"/>
            <a:chOff x="2950671" y="-4116586"/>
            <a:chExt cx="12607263" cy="14624733"/>
          </a:xfrm>
        </p:grpSpPr>
        <p:sp>
          <p:nvSpPr>
            <p:cNvPr id="213" name="Google Shape;213;p21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1"/>
          <p:cNvSpPr txBox="1"/>
          <p:nvPr/>
        </p:nvSpPr>
        <p:spPr>
          <a:xfrm>
            <a:off x="1183825" y="738400"/>
            <a:ext cx="39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 b="1" sz="32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0025" y="1558950"/>
            <a:ext cx="4671950" cy="46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