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9" r:id="rId5"/>
    <p:sldId id="266" r:id="rId6"/>
    <p:sldId id="258" r:id="rId7"/>
    <p:sldId id="260" r:id="rId8"/>
    <p:sldId id="263" r:id="rId9"/>
    <p:sldId id="265" r:id="rId10"/>
    <p:sldId id="261" r:id="rId11"/>
    <p:sldId id="262" r:id="rId12"/>
    <p:sldId id="264" r:id="rId13"/>
    <p:sldId id="268" r:id="rId14"/>
    <p:sldId id="269" r:id="rId15"/>
    <p:sldId id="270" r:id="rId16"/>
    <p:sldId id="274" r:id="rId17"/>
    <p:sldId id="271" r:id="rId18"/>
    <p:sldId id="272" r:id="rId19"/>
    <p:sldId id="273" r:id="rId20"/>
    <p:sldId id="275" r:id="rId21"/>
    <p:sldId id="276"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2018/3/13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2018/3/13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2018/3/13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5400" dirty="0" smtClean="0"/>
              <a:t>暴力求解法</a:t>
            </a:r>
            <a:endParaRPr lang="zh-CN" altLang="en-US" sz="5400" dirty="0"/>
          </a:p>
        </p:txBody>
      </p:sp>
      <p:sp>
        <p:nvSpPr>
          <p:cNvPr id="3" name="副标题 2"/>
          <p:cNvSpPr>
            <a:spLocks noGrp="1"/>
          </p:cNvSpPr>
          <p:nvPr>
            <p:ph type="subTitle" idx="1"/>
          </p:nvPr>
        </p:nvSpPr>
        <p:spPr>
          <a:xfrm>
            <a:off x="5364088" y="5877272"/>
            <a:ext cx="3488432" cy="553616"/>
          </a:xfrm>
        </p:spPr>
        <p:txBody>
          <a:bodyPr>
            <a:normAutofit fontScale="77500" lnSpcReduction="20000"/>
          </a:bodyPr>
          <a:lstStyle/>
          <a:p>
            <a:r>
              <a:rPr lang="zh-CN" altLang="en-US" dirty="0" smtClean="0"/>
              <a:t>李享运</a:t>
            </a:r>
            <a:r>
              <a:rPr lang="en-US" altLang="zh-CN" dirty="0" smtClean="0"/>
              <a:t>@</a:t>
            </a:r>
            <a:r>
              <a:rPr lang="zh-CN" altLang="en-US" dirty="0" smtClean="0"/>
              <a:t>华南师大软协</a:t>
            </a:r>
            <a:endParaRPr lang="zh-CN" altLang="en-US" dirty="0"/>
          </a:p>
        </p:txBody>
      </p:sp>
    </p:spTree>
    <p:extLst>
      <p:ext uri="{BB962C8B-B14F-4D97-AF65-F5344CB8AC3E}">
        <p14:creationId xmlns:p14="http://schemas.microsoft.com/office/powerpoint/2010/main" val="42433261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T5</a:t>
            </a:r>
            <a:r>
              <a:rPr lang="zh-CN" altLang="en-US" dirty="0" smtClean="0"/>
              <a:t>素数环（</a:t>
            </a:r>
            <a:r>
              <a:rPr lang="en-US" altLang="zh-CN" dirty="0" err="1" smtClean="0"/>
              <a:t>Uva</a:t>
            </a:r>
            <a:r>
              <a:rPr lang="en-US" altLang="zh-CN" dirty="0" smtClean="0"/>
              <a:t> 524</a:t>
            </a:r>
            <a:r>
              <a:rPr lang="zh-CN" altLang="en-US" dirty="0" smtClean="0"/>
              <a:t>）</a:t>
            </a:r>
            <a:endParaRPr lang="zh-CN" altLang="en-US" dirty="0"/>
          </a:p>
        </p:txBody>
      </p:sp>
      <p:sp>
        <p:nvSpPr>
          <p:cNvPr id="3" name="内容占位符 2"/>
          <p:cNvSpPr>
            <a:spLocks noGrp="1"/>
          </p:cNvSpPr>
          <p:nvPr>
            <p:ph idx="1"/>
          </p:nvPr>
        </p:nvSpPr>
        <p:spPr>
          <a:xfrm>
            <a:off x="457200" y="1600200"/>
            <a:ext cx="8229600" cy="5357192"/>
          </a:xfrm>
        </p:spPr>
        <p:txBody>
          <a:bodyPr>
            <a:normAutofit lnSpcReduction="10000"/>
          </a:bodyPr>
          <a:lstStyle/>
          <a:p>
            <a:pPr marL="0" indent="0">
              <a:buNone/>
            </a:pPr>
            <a:r>
              <a:rPr lang="zh-CN" altLang="en-US" dirty="0"/>
              <a:t>题目</a:t>
            </a:r>
            <a:r>
              <a:rPr lang="zh-CN" altLang="en-US" dirty="0" smtClean="0"/>
              <a:t>描述：</a:t>
            </a:r>
            <a:endParaRPr lang="en-US" altLang="zh-CN" dirty="0" smtClean="0"/>
          </a:p>
          <a:p>
            <a:pPr marL="0" indent="0">
              <a:buNone/>
            </a:pPr>
            <a:r>
              <a:rPr lang="en-US" altLang="zh-CN" dirty="0"/>
              <a:t>	</a:t>
            </a:r>
            <a:r>
              <a:rPr lang="zh-CN" altLang="en-US" dirty="0" smtClean="0"/>
              <a:t>输入正整数</a:t>
            </a:r>
            <a:r>
              <a:rPr lang="en-US" altLang="zh-CN" dirty="0"/>
              <a:t>N</a:t>
            </a:r>
            <a:r>
              <a:rPr lang="zh-CN" altLang="en-US" dirty="0" smtClean="0"/>
              <a:t>，把整数</a:t>
            </a:r>
            <a:r>
              <a:rPr lang="en-US" altLang="zh-CN" dirty="0" smtClean="0"/>
              <a:t>1~N</a:t>
            </a:r>
            <a:r>
              <a:rPr lang="zh-CN" altLang="en-US" dirty="0" smtClean="0"/>
              <a:t>组成一个环，使得相邻两个整数之和均为素数。输出时从</a:t>
            </a:r>
            <a:r>
              <a:rPr lang="en-US" altLang="zh-CN" dirty="0" smtClean="0"/>
              <a:t>1</a:t>
            </a:r>
            <a:r>
              <a:rPr lang="zh-CN" altLang="en-US" dirty="0" smtClean="0"/>
              <a:t>开始逆时针排列，同一个环恰好输出一次。</a:t>
            </a:r>
            <a:r>
              <a:rPr lang="en-US" altLang="zh-CN" dirty="0" smtClean="0"/>
              <a:t>N&lt;=16</a:t>
            </a:r>
          </a:p>
          <a:p>
            <a:pPr marL="0" indent="0">
              <a:buNone/>
            </a:pPr>
            <a:r>
              <a:rPr lang="zh-CN" altLang="en-US" dirty="0"/>
              <a:t>样例</a:t>
            </a:r>
            <a:r>
              <a:rPr lang="zh-CN" altLang="en-US" dirty="0" smtClean="0"/>
              <a:t>输入：</a:t>
            </a:r>
            <a:endParaRPr lang="en-US" altLang="zh-CN" dirty="0" smtClean="0"/>
          </a:p>
          <a:p>
            <a:pPr marL="0" indent="0">
              <a:buNone/>
            </a:pPr>
            <a:r>
              <a:rPr lang="en-US" altLang="zh-CN" dirty="0" smtClean="0"/>
              <a:t>6</a:t>
            </a:r>
          </a:p>
          <a:p>
            <a:pPr marL="0" indent="0">
              <a:buNone/>
            </a:pPr>
            <a:r>
              <a:rPr lang="zh-CN" altLang="en-US" dirty="0"/>
              <a:t>样例</a:t>
            </a:r>
            <a:r>
              <a:rPr lang="zh-CN" altLang="en-US" dirty="0" smtClean="0"/>
              <a:t>输出：</a:t>
            </a:r>
            <a:endParaRPr lang="en-US" altLang="zh-CN" dirty="0" smtClean="0"/>
          </a:p>
          <a:p>
            <a:pPr marL="0" indent="0">
              <a:buNone/>
            </a:pPr>
            <a:r>
              <a:rPr lang="en-US" altLang="zh-CN" dirty="0" smtClean="0"/>
              <a:t>1 4 3 2 5 6</a:t>
            </a:r>
          </a:p>
          <a:p>
            <a:pPr marL="0" indent="0">
              <a:buNone/>
            </a:pPr>
            <a:r>
              <a:rPr lang="en-US" altLang="zh-CN" dirty="0" smtClean="0"/>
              <a:t>1 6 5 2 3 4</a:t>
            </a:r>
            <a:endParaRPr lang="zh-CN" altLang="en-US" dirty="0"/>
          </a:p>
        </p:txBody>
      </p:sp>
    </p:spTree>
    <p:extLst>
      <p:ext uri="{BB962C8B-B14F-4D97-AF65-F5344CB8AC3E}">
        <p14:creationId xmlns:p14="http://schemas.microsoft.com/office/powerpoint/2010/main" val="4218095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5467" y="260648"/>
            <a:ext cx="8229600" cy="1143000"/>
          </a:xfrm>
        </p:spPr>
        <p:txBody>
          <a:bodyPr/>
          <a:lstStyle/>
          <a:p>
            <a:r>
              <a:rPr lang="en-US" altLang="zh-CN" smtClean="0"/>
              <a:t>T6 </a:t>
            </a:r>
            <a:r>
              <a:rPr lang="zh-CN" altLang="en-US" dirty="0" smtClean="0"/>
              <a:t>八皇后问题</a:t>
            </a:r>
            <a:endParaRPr lang="zh-CN" altLang="en-US" dirty="0"/>
          </a:p>
        </p:txBody>
      </p:sp>
      <p:sp>
        <p:nvSpPr>
          <p:cNvPr id="4" name="Text Box 93"/>
          <p:cNvSpPr txBox="1">
            <a:spLocks noChangeArrowheads="1"/>
          </p:cNvSpPr>
          <p:nvPr/>
        </p:nvSpPr>
        <p:spPr bwMode="auto">
          <a:xfrm>
            <a:off x="4848589" y="2029523"/>
            <a:ext cx="5032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 1</a:t>
            </a:r>
          </a:p>
        </p:txBody>
      </p:sp>
      <p:sp>
        <p:nvSpPr>
          <p:cNvPr id="5" name="Text Box 94"/>
          <p:cNvSpPr txBox="1">
            <a:spLocks noChangeArrowheads="1"/>
          </p:cNvSpPr>
          <p:nvPr/>
        </p:nvSpPr>
        <p:spPr bwMode="auto">
          <a:xfrm>
            <a:off x="5351827" y="2029523"/>
            <a:ext cx="5032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 2</a:t>
            </a:r>
          </a:p>
        </p:txBody>
      </p:sp>
      <p:grpSp>
        <p:nvGrpSpPr>
          <p:cNvPr id="6" name="Group 127"/>
          <p:cNvGrpSpPr>
            <a:grpSpLocks/>
          </p:cNvGrpSpPr>
          <p:nvPr/>
        </p:nvGrpSpPr>
        <p:grpSpPr bwMode="auto">
          <a:xfrm>
            <a:off x="5856652" y="2029523"/>
            <a:ext cx="1006475" cy="366712"/>
            <a:chOff x="3379" y="845"/>
            <a:chExt cx="634" cy="231"/>
          </a:xfrm>
        </p:grpSpPr>
        <p:sp>
          <p:nvSpPr>
            <p:cNvPr id="7" name="Text Box 97"/>
            <p:cNvSpPr txBox="1">
              <a:spLocks noChangeArrowheads="1"/>
            </p:cNvSpPr>
            <p:nvPr/>
          </p:nvSpPr>
          <p:spPr bwMode="auto">
            <a:xfrm>
              <a:off x="3379" y="845"/>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 3</a:t>
              </a:r>
            </a:p>
          </p:txBody>
        </p:sp>
        <p:sp>
          <p:nvSpPr>
            <p:cNvPr id="8" name="Text Box 98"/>
            <p:cNvSpPr txBox="1">
              <a:spLocks noChangeArrowheads="1"/>
            </p:cNvSpPr>
            <p:nvPr/>
          </p:nvSpPr>
          <p:spPr bwMode="auto">
            <a:xfrm>
              <a:off x="3696" y="845"/>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 4</a:t>
              </a:r>
            </a:p>
          </p:txBody>
        </p:sp>
      </p:grpSp>
      <p:grpSp>
        <p:nvGrpSpPr>
          <p:cNvPr id="9" name="Group 126"/>
          <p:cNvGrpSpPr>
            <a:grpSpLocks/>
          </p:cNvGrpSpPr>
          <p:nvPr/>
        </p:nvGrpSpPr>
        <p:grpSpPr bwMode="auto">
          <a:xfrm>
            <a:off x="6864714" y="2029523"/>
            <a:ext cx="1006475" cy="366712"/>
            <a:chOff x="4014" y="845"/>
            <a:chExt cx="634" cy="231"/>
          </a:xfrm>
        </p:grpSpPr>
        <p:sp>
          <p:nvSpPr>
            <p:cNvPr id="10" name="Text Box 100"/>
            <p:cNvSpPr txBox="1">
              <a:spLocks noChangeArrowheads="1"/>
            </p:cNvSpPr>
            <p:nvPr/>
          </p:nvSpPr>
          <p:spPr bwMode="auto">
            <a:xfrm>
              <a:off x="4014" y="845"/>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 5</a:t>
              </a:r>
            </a:p>
          </p:txBody>
        </p:sp>
        <p:sp>
          <p:nvSpPr>
            <p:cNvPr id="11" name="Text Box 101"/>
            <p:cNvSpPr txBox="1">
              <a:spLocks noChangeArrowheads="1"/>
            </p:cNvSpPr>
            <p:nvPr/>
          </p:nvSpPr>
          <p:spPr bwMode="auto">
            <a:xfrm>
              <a:off x="4331" y="845"/>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 6</a:t>
              </a:r>
            </a:p>
          </p:txBody>
        </p:sp>
      </p:grpSp>
      <p:grpSp>
        <p:nvGrpSpPr>
          <p:cNvPr id="12" name="Group 125"/>
          <p:cNvGrpSpPr>
            <a:grpSpLocks/>
          </p:cNvGrpSpPr>
          <p:nvPr/>
        </p:nvGrpSpPr>
        <p:grpSpPr bwMode="auto">
          <a:xfrm>
            <a:off x="7801339" y="2029523"/>
            <a:ext cx="1006475" cy="366712"/>
            <a:chOff x="4604" y="845"/>
            <a:chExt cx="634" cy="231"/>
          </a:xfrm>
        </p:grpSpPr>
        <p:sp>
          <p:nvSpPr>
            <p:cNvPr id="13" name="Text Box 103"/>
            <p:cNvSpPr txBox="1">
              <a:spLocks noChangeArrowheads="1"/>
            </p:cNvSpPr>
            <p:nvPr/>
          </p:nvSpPr>
          <p:spPr bwMode="auto">
            <a:xfrm>
              <a:off x="4604" y="845"/>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 7</a:t>
              </a:r>
            </a:p>
          </p:txBody>
        </p:sp>
        <p:sp>
          <p:nvSpPr>
            <p:cNvPr id="14" name="Text Box 104"/>
            <p:cNvSpPr txBox="1">
              <a:spLocks noChangeArrowheads="1"/>
            </p:cNvSpPr>
            <p:nvPr/>
          </p:nvSpPr>
          <p:spPr bwMode="auto">
            <a:xfrm>
              <a:off x="4921" y="845"/>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 8</a:t>
              </a:r>
            </a:p>
          </p:txBody>
        </p:sp>
      </p:grpSp>
      <p:grpSp>
        <p:nvGrpSpPr>
          <p:cNvPr id="15" name="Group 124"/>
          <p:cNvGrpSpPr>
            <a:grpSpLocks/>
          </p:cNvGrpSpPr>
          <p:nvPr/>
        </p:nvGrpSpPr>
        <p:grpSpPr bwMode="auto">
          <a:xfrm>
            <a:off x="4307680" y="2422503"/>
            <a:ext cx="4537075" cy="3887787"/>
            <a:chOff x="2381" y="1117"/>
            <a:chExt cx="2858" cy="2608"/>
          </a:xfrm>
        </p:grpSpPr>
        <p:sp>
          <p:nvSpPr>
            <p:cNvPr id="16" name="Rectangle 5"/>
            <p:cNvSpPr>
              <a:spLocks noChangeArrowheads="1"/>
            </p:cNvSpPr>
            <p:nvPr/>
          </p:nvSpPr>
          <p:spPr bwMode="auto">
            <a:xfrm>
              <a:off x="4925" y="3399"/>
              <a:ext cx="3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17" name="Rectangle 6"/>
            <p:cNvSpPr>
              <a:spLocks noChangeArrowheads="1"/>
            </p:cNvSpPr>
            <p:nvPr/>
          </p:nvSpPr>
          <p:spPr bwMode="auto">
            <a:xfrm>
              <a:off x="4615" y="3399"/>
              <a:ext cx="31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18" name="Rectangle 7"/>
            <p:cNvSpPr>
              <a:spLocks noChangeArrowheads="1"/>
            </p:cNvSpPr>
            <p:nvPr/>
          </p:nvSpPr>
          <p:spPr bwMode="auto">
            <a:xfrm>
              <a:off x="4302" y="3399"/>
              <a:ext cx="31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19" name="Rectangle 8"/>
            <p:cNvSpPr>
              <a:spLocks noChangeArrowheads="1"/>
            </p:cNvSpPr>
            <p:nvPr/>
          </p:nvSpPr>
          <p:spPr bwMode="auto">
            <a:xfrm>
              <a:off x="3993" y="3399"/>
              <a:ext cx="30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20" name="Rectangle 9"/>
            <p:cNvSpPr>
              <a:spLocks noChangeArrowheads="1"/>
            </p:cNvSpPr>
            <p:nvPr/>
          </p:nvSpPr>
          <p:spPr bwMode="auto">
            <a:xfrm>
              <a:off x="3681" y="3399"/>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21" name="Rectangle 10"/>
            <p:cNvSpPr>
              <a:spLocks noChangeArrowheads="1"/>
            </p:cNvSpPr>
            <p:nvPr/>
          </p:nvSpPr>
          <p:spPr bwMode="auto">
            <a:xfrm>
              <a:off x="3368" y="3399"/>
              <a:ext cx="31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22" name="Rectangle 11"/>
            <p:cNvSpPr>
              <a:spLocks noChangeArrowheads="1"/>
            </p:cNvSpPr>
            <p:nvPr/>
          </p:nvSpPr>
          <p:spPr bwMode="auto">
            <a:xfrm>
              <a:off x="3058" y="3399"/>
              <a:ext cx="31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23" name="Rectangle 12"/>
            <p:cNvSpPr>
              <a:spLocks noChangeArrowheads="1"/>
            </p:cNvSpPr>
            <p:nvPr/>
          </p:nvSpPr>
          <p:spPr bwMode="auto">
            <a:xfrm>
              <a:off x="2744" y="3399"/>
              <a:ext cx="3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24" name="Rectangle 13"/>
            <p:cNvSpPr>
              <a:spLocks noChangeArrowheads="1"/>
            </p:cNvSpPr>
            <p:nvPr/>
          </p:nvSpPr>
          <p:spPr bwMode="auto">
            <a:xfrm>
              <a:off x="4925" y="3073"/>
              <a:ext cx="3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25" name="Rectangle 14"/>
            <p:cNvSpPr>
              <a:spLocks noChangeArrowheads="1"/>
            </p:cNvSpPr>
            <p:nvPr/>
          </p:nvSpPr>
          <p:spPr bwMode="auto">
            <a:xfrm>
              <a:off x="4615" y="3073"/>
              <a:ext cx="31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26" name="Rectangle 15"/>
            <p:cNvSpPr>
              <a:spLocks noChangeArrowheads="1"/>
            </p:cNvSpPr>
            <p:nvPr/>
          </p:nvSpPr>
          <p:spPr bwMode="auto">
            <a:xfrm>
              <a:off x="4302" y="3073"/>
              <a:ext cx="31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27" name="Rectangle 16"/>
            <p:cNvSpPr>
              <a:spLocks noChangeArrowheads="1"/>
            </p:cNvSpPr>
            <p:nvPr/>
          </p:nvSpPr>
          <p:spPr bwMode="auto">
            <a:xfrm>
              <a:off x="3993" y="3073"/>
              <a:ext cx="30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28" name="Rectangle 17"/>
            <p:cNvSpPr>
              <a:spLocks noChangeArrowheads="1"/>
            </p:cNvSpPr>
            <p:nvPr/>
          </p:nvSpPr>
          <p:spPr bwMode="auto">
            <a:xfrm>
              <a:off x="3681" y="3073"/>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29" name="Rectangle 18"/>
            <p:cNvSpPr>
              <a:spLocks noChangeArrowheads="1"/>
            </p:cNvSpPr>
            <p:nvPr/>
          </p:nvSpPr>
          <p:spPr bwMode="auto">
            <a:xfrm>
              <a:off x="3368" y="3073"/>
              <a:ext cx="31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30" name="Rectangle 19"/>
            <p:cNvSpPr>
              <a:spLocks noChangeArrowheads="1"/>
            </p:cNvSpPr>
            <p:nvPr/>
          </p:nvSpPr>
          <p:spPr bwMode="auto">
            <a:xfrm>
              <a:off x="3058" y="3073"/>
              <a:ext cx="31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31" name="Rectangle 20"/>
            <p:cNvSpPr>
              <a:spLocks noChangeArrowheads="1"/>
            </p:cNvSpPr>
            <p:nvPr/>
          </p:nvSpPr>
          <p:spPr bwMode="auto">
            <a:xfrm>
              <a:off x="2744" y="3073"/>
              <a:ext cx="3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32" name="Rectangle 21"/>
            <p:cNvSpPr>
              <a:spLocks noChangeArrowheads="1"/>
            </p:cNvSpPr>
            <p:nvPr/>
          </p:nvSpPr>
          <p:spPr bwMode="auto">
            <a:xfrm>
              <a:off x="4925" y="2747"/>
              <a:ext cx="3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33" name="Rectangle 22"/>
            <p:cNvSpPr>
              <a:spLocks noChangeArrowheads="1"/>
            </p:cNvSpPr>
            <p:nvPr/>
          </p:nvSpPr>
          <p:spPr bwMode="auto">
            <a:xfrm>
              <a:off x="4615" y="2747"/>
              <a:ext cx="31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34" name="Rectangle 23"/>
            <p:cNvSpPr>
              <a:spLocks noChangeArrowheads="1"/>
            </p:cNvSpPr>
            <p:nvPr/>
          </p:nvSpPr>
          <p:spPr bwMode="auto">
            <a:xfrm>
              <a:off x="4302" y="2747"/>
              <a:ext cx="31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35" name="Rectangle 24"/>
            <p:cNvSpPr>
              <a:spLocks noChangeArrowheads="1"/>
            </p:cNvSpPr>
            <p:nvPr/>
          </p:nvSpPr>
          <p:spPr bwMode="auto">
            <a:xfrm>
              <a:off x="3993" y="2747"/>
              <a:ext cx="30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36" name="Rectangle 25"/>
            <p:cNvSpPr>
              <a:spLocks noChangeArrowheads="1"/>
            </p:cNvSpPr>
            <p:nvPr/>
          </p:nvSpPr>
          <p:spPr bwMode="auto">
            <a:xfrm>
              <a:off x="3681" y="2747"/>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37" name="Rectangle 26"/>
            <p:cNvSpPr>
              <a:spLocks noChangeArrowheads="1"/>
            </p:cNvSpPr>
            <p:nvPr/>
          </p:nvSpPr>
          <p:spPr bwMode="auto">
            <a:xfrm>
              <a:off x="3368" y="2747"/>
              <a:ext cx="31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38" name="Rectangle 27"/>
            <p:cNvSpPr>
              <a:spLocks noChangeArrowheads="1"/>
            </p:cNvSpPr>
            <p:nvPr/>
          </p:nvSpPr>
          <p:spPr bwMode="auto">
            <a:xfrm>
              <a:off x="3058" y="2747"/>
              <a:ext cx="31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39" name="Rectangle 28"/>
            <p:cNvSpPr>
              <a:spLocks noChangeArrowheads="1"/>
            </p:cNvSpPr>
            <p:nvPr/>
          </p:nvSpPr>
          <p:spPr bwMode="auto">
            <a:xfrm>
              <a:off x="2744" y="2747"/>
              <a:ext cx="3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40" name="Rectangle 29"/>
            <p:cNvSpPr>
              <a:spLocks noChangeArrowheads="1"/>
            </p:cNvSpPr>
            <p:nvPr/>
          </p:nvSpPr>
          <p:spPr bwMode="auto">
            <a:xfrm>
              <a:off x="4925" y="2421"/>
              <a:ext cx="3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41" name="Rectangle 30"/>
            <p:cNvSpPr>
              <a:spLocks noChangeArrowheads="1"/>
            </p:cNvSpPr>
            <p:nvPr/>
          </p:nvSpPr>
          <p:spPr bwMode="auto">
            <a:xfrm>
              <a:off x="4615" y="2421"/>
              <a:ext cx="31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42" name="Rectangle 31"/>
            <p:cNvSpPr>
              <a:spLocks noChangeArrowheads="1"/>
            </p:cNvSpPr>
            <p:nvPr/>
          </p:nvSpPr>
          <p:spPr bwMode="auto">
            <a:xfrm>
              <a:off x="4302" y="2421"/>
              <a:ext cx="31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43" name="Rectangle 32"/>
            <p:cNvSpPr>
              <a:spLocks noChangeArrowheads="1"/>
            </p:cNvSpPr>
            <p:nvPr/>
          </p:nvSpPr>
          <p:spPr bwMode="auto">
            <a:xfrm>
              <a:off x="3993" y="2421"/>
              <a:ext cx="30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44" name="Rectangle 33"/>
            <p:cNvSpPr>
              <a:spLocks noChangeArrowheads="1"/>
            </p:cNvSpPr>
            <p:nvPr/>
          </p:nvSpPr>
          <p:spPr bwMode="auto">
            <a:xfrm>
              <a:off x="3681" y="2421"/>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45" name="Rectangle 34"/>
            <p:cNvSpPr>
              <a:spLocks noChangeArrowheads="1"/>
            </p:cNvSpPr>
            <p:nvPr/>
          </p:nvSpPr>
          <p:spPr bwMode="auto">
            <a:xfrm>
              <a:off x="3368" y="2421"/>
              <a:ext cx="31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46" name="Rectangle 35"/>
            <p:cNvSpPr>
              <a:spLocks noChangeArrowheads="1"/>
            </p:cNvSpPr>
            <p:nvPr/>
          </p:nvSpPr>
          <p:spPr bwMode="auto">
            <a:xfrm>
              <a:off x="3058" y="2421"/>
              <a:ext cx="31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47" name="Rectangle 36"/>
            <p:cNvSpPr>
              <a:spLocks noChangeArrowheads="1"/>
            </p:cNvSpPr>
            <p:nvPr/>
          </p:nvSpPr>
          <p:spPr bwMode="auto">
            <a:xfrm>
              <a:off x="2744" y="2421"/>
              <a:ext cx="3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48" name="Rectangle 37"/>
            <p:cNvSpPr>
              <a:spLocks noChangeArrowheads="1"/>
            </p:cNvSpPr>
            <p:nvPr/>
          </p:nvSpPr>
          <p:spPr bwMode="auto">
            <a:xfrm>
              <a:off x="4925" y="2095"/>
              <a:ext cx="3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49" name="Rectangle 38"/>
            <p:cNvSpPr>
              <a:spLocks noChangeArrowheads="1"/>
            </p:cNvSpPr>
            <p:nvPr/>
          </p:nvSpPr>
          <p:spPr bwMode="auto">
            <a:xfrm>
              <a:off x="4615" y="2095"/>
              <a:ext cx="31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50" name="Rectangle 39"/>
            <p:cNvSpPr>
              <a:spLocks noChangeArrowheads="1"/>
            </p:cNvSpPr>
            <p:nvPr/>
          </p:nvSpPr>
          <p:spPr bwMode="auto">
            <a:xfrm>
              <a:off x="4302" y="2095"/>
              <a:ext cx="31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51" name="Rectangle 40"/>
            <p:cNvSpPr>
              <a:spLocks noChangeArrowheads="1"/>
            </p:cNvSpPr>
            <p:nvPr/>
          </p:nvSpPr>
          <p:spPr bwMode="auto">
            <a:xfrm>
              <a:off x="3993" y="2095"/>
              <a:ext cx="30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52" name="Rectangle 41"/>
            <p:cNvSpPr>
              <a:spLocks noChangeArrowheads="1"/>
            </p:cNvSpPr>
            <p:nvPr/>
          </p:nvSpPr>
          <p:spPr bwMode="auto">
            <a:xfrm>
              <a:off x="3681" y="2095"/>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53" name="Rectangle 42"/>
            <p:cNvSpPr>
              <a:spLocks noChangeArrowheads="1"/>
            </p:cNvSpPr>
            <p:nvPr/>
          </p:nvSpPr>
          <p:spPr bwMode="auto">
            <a:xfrm>
              <a:off x="3368" y="2095"/>
              <a:ext cx="31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54" name="Rectangle 43"/>
            <p:cNvSpPr>
              <a:spLocks noChangeArrowheads="1"/>
            </p:cNvSpPr>
            <p:nvPr/>
          </p:nvSpPr>
          <p:spPr bwMode="auto">
            <a:xfrm>
              <a:off x="3058" y="2095"/>
              <a:ext cx="31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55" name="Rectangle 44"/>
            <p:cNvSpPr>
              <a:spLocks noChangeArrowheads="1"/>
            </p:cNvSpPr>
            <p:nvPr/>
          </p:nvSpPr>
          <p:spPr bwMode="auto">
            <a:xfrm>
              <a:off x="2744" y="2095"/>
              <a:ext cx="3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56" name="Rectangle 45"/>
            <p:cNvSpPr>
              <a:spLocks noChangeArrowheads="1"/>
            </p:cNvSpPr>
            <p:nvPr/>
          </p:nvSpPr>
          <p:spPr bwMode="auto">
            <a:xfrm>
              <a:off x="4925" y="1769"/>
              <a:ext cx="3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57" name="Rectangle 46"/>
            <p:cNvSpPr>
              <a:spLocks noChangeArrowheads="1"/>
            </p:cNvSpPr>
            <p:nvPr/>
          </p:nvSpPr>
          <p:spPr bwMode="auto">
            <a:xfrm>
              <a:off x="4615" y="1769"/>
              <a:ext cx="31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58" name="Rectangle 47"/>
            <p:cNvSpPr>
              <a:spLocks noChangeArrowheads="1"/>
            </p:cNvSpPr>
            <p:nvPr/>
          </p:nvSpPr>
          <p:spPr bwMode="auto">
            <a:xfrm>
              <a:off x="4302" y="1769"/>
              <a:ext cx="31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59" name="Rectangle 48"/>
            <p:cNvSpPr>
              <a:spLocks noChangeArrowheads="1"/>
            </p:cNvSpPr>
            <p:nvPr/>
          </p:nvSpPr>
          <p:spPr bwMode="auto">
            <a:xfrm>
              <a:off x="3993" y="1769"/>
              <a:ext cx="30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60" name="Rectangle 49"/>
            <p:cNvSpPr>
              <a:spLocks noChangeArrowheads="1"/>
            </p:cNvSpPr>
            <p:nvPr/>
          </p:nvSpPr>
          <p:spPr bwMode="auto">
            <a:xfrm>
              <a:off x="3681" y="1769"/>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61" name="Rectangle 50"/>
            <p:cNvSpPr>
              <a:spLocks noChangeArrowheads="1"/>
            </p:cNvSpPr>
            <p:nvPr/>
          </p:nvSpPr>
          <p:spPr bwMode="auto">
            <a:xfrm>
              <a:off x="3368" y="1769"/>
              <a:ext cx="31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62" name="Rectangle 51"/>
            <p:cNvSpPr>
              <a:spLocks noChangeArrowheads="1"/>
            </p:cNvSpPr>
            <p:nvPr/>
          </p:nvSpPr>
          <p:spPr bwMode="auto">
            <a:xfrm>
              <a:off x="3058" y="1769"/>
              <a:ext cx="31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63" name="Rectangle 52"/>
            <p:cNvSpPr>
              <a:spLocks noChangeArrowheads="1"/>
            </p:cNvSpPr>
            <p:nvPr/>
          </p:nvSpPr>
          <p:spPr bwMode="auto">
            <a:xfrm>
              <a:off x="2744" y="1769"/>
              <a:ext cx="3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64" name="Rectangle 53"/>
            <p:cNvSpPr>
              <a:spLocks noChangeArrowheads="1"/>
            </p:cNvSpPr>
            <p:nvPr/>
          </p:nvSpPr>
          <p:spPr bwMode="auto">
            <a:xfrm>
              <a:off x="4925" y="1443"/>
              <a:ext cx="3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65" name="Rectangle 54"/>
            <p:cNvSpPr>
              <a:spLocks noChangeArrowheads="1"/>
            </p:cNvSpPr>
            <p:nvPr/>
          </p:nvSpPr>
          <p:spPr bwMode="auto">
            <a:xfrm>
              <a:off x="4615" y="1443"/>
              <a:ext cx="31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66" name="Rectangle 55"/>
            <p:cNvSpPr>
              <a:spLocks noChangeArrowheads="1"/>
            </p:cNvSpPr>
            <p:nvPr/>
          </p:nvSpPr>
          <p:spPr bwMode="auto">
            <a:xfrm>
              <a:off x="4302" y="1443"/>
              <a:ext cx="31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67" name="Rectangle 56"/>
            <p:cNvSpPr>
              <a:spLocks noChangeArrowheads="1"/>
            </p:cNvSpPr>
            <p:nvPr/>
          </p:nvSpPr>
          <p:spPr bwMode="auto">
            <a:xfrm>
              <a:off x="3993" y="1443"/>
              <a:ext cx="30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68" name="Rectangle 57"/>
            <p:cNvSpPr>
              <a:spLocks noChangeArrowheads="1"/>
            </p:cNvSpPr>
            <p:nvPr/>
          </p:nvSpPr>
          <p:spPr bwMode="auto">
            <a:xfrm>
              <a:off x="3681" y="1443"/>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69" name="Rectangle 58"/>
            <p:cNvSpPr>
              <a:spLocks noChangeArrowheads="1"/>
            </p:cNvSpPr>
            <p:nvPr/>
          </p:nvSpPr>
          <p:spPr bwMode="auto">
            <a:xfrm>
              <a:off x="3368" y="1443"/>
              <a:ext cx="31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70" name="Rectangle 59"/>
            <p:cNvSpPr>
              <a:spLocks noChangeArrowheads="1"/>
            </p:cNvSpPr>
            <p:nvPr/>
          </p:nvSpPr>
          <p:spPr bwMode="auto">
            <a:xfrm>
              <a:off x="3058" y="1443"/>
              <a:ext cx="31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71" name="Rectangle 60"/>
            <p:cNvSpPr>
              <a:spLocks noChangeArrowheads="1"/>
            </p:cNvSpPr>
            <p:nvPr/>
          </p:nvSpPr>
          <p:spPr bwMode="auto">
            <a:xfrm>
              <a:off x="2744" y="1443"/>
              <a:ext cx="3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72" name="Rectangle 61"/>
            <p:cNvSpPr>
              <a:spLocks noChangeArrowheads="1"/>
            </p:cNvSpPr>
            <p:nvPr/>
          </p:nvSpPr>
          <p:spPr bwMode="auto">
            <a:xfrm>
              <a:off x="4925" y="1117"/>
              <a:ext cx="3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73" name="Rectangle 62"/>
            <p:cNvSpPr>
              <a:spLocks noChangeArrowheads="1"/>
            </p:cNvSpPr>
            <p:nvPr/>
          </p:nvSpPr>
          <p:spPr bwMode="auto">
            <a:xfrm>
              <a:off x="4615" y="1117"/>
              <a:ext cx="31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74" name="Rectangle 63"/>
            <p:cNvSpPr>
              <a:spLocks noChangeArrowheads="1"/>
            </p:cNvSpPr>
            <p:nvPr/>
          </p:nvSpPr>
          <p:spPr bwMode="auto">
            <a:xfrm>
              <a:off x="4302" y="1117"/>
              <a:ext cx="31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75" name="Rectangle 64"/>
            <p:cNvSpPr>
              <a:spLocks noChangeArrowheads="1"/>
            </p:cNvSpPr>
            <p:nvPr/>
          </p:nvSpPr>
          <p:spPr bwMode="auto">
            <a:xfrm>
              <a:off x="3993" y="1117"/>
              <a:ext cx="30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76" name="Rectangle 65"/>
            <p:cNvSpPr>
              <a:spLocks noChangeArrowheads="1"/>
            </p:cNvSpPr>
            <p:nvPr/>
          </p:nvSpPr>
          <p:spPr bwMode="auto">
            <a:xfrm>
              <a:off x="3681" y="1117"/>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77" name="Rectangle 66"/>
            <p:cNvSpPr>
              <a:spLocks noChangeArrowheads="1"/>
            </p:cNvSpPr>
            <p:nvPr/>
          </p:nvSpPr>
          <p:spPr bwMode="auto">
            <a:xfrm>
              <a:off x="3368" y="1117"/>
              <a:ext cx="31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78" name="Rectangle 67"/>
            <p:cNvSpPr>
              <a:spLocks noChangeArrowheads="1"/>
            </p:cNvSpPr>
            <p:nvPr/>
          </p:nvSpPr>
          <p:spPr bwMode="auto">
            <a:xfrm>
              <a:off x="3058" y="1117"/>
              <a:ext cx="31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79" name="Rectangle 68"/>
            <p:cNvSpPr>
              <a:spLocks noChangeArrowheads="1"/>
            </p:cNvSpPr>
            <p:nvPr/>
          </p:nvSpPr>
          <p:spPr bwMode="auto">
            <a:xfrm>
              <a:off x="2744" y="1117"/>
              <a:ext cx="3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80" name="Line 69"/>
            <p:cNvSpPr>
              <a:spLocks noChangeShapeType="1"/>
            </p:cNvSpPr>
            <p:nvPr/>
          </p:nvSpPr>
          <p:spPr bwMode="auto">
            <a:xfrm>
              <a:off x="2744" y="1117"/>
              <a:ext cx="249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 name="Line 70"/>
            <p:cNvSpPr>
              <a:spLocks noChangeShapeType="1"/>
            </p:cNvSpPr>
            <p:nvPr/>
          </p:nvSpPr>
          <p:spPr bwMode="auto">
            <a:xfrm>
              <a:off x="2744" y="1443"/>
              <a:ext cx="249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Line 71"/>
            <p:cNvSpPr>
              <a:spLocks noChangeShapeType="1"/>
            </p:cNvSpPr>
            <p:nvPr/>
          </p:nvSpPr>
          <p:spPr bwMode="auto">
            <a:xfrm>
              <a:off x="2744" y="1769"/>
              <a:ext cx="249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Line 72"/>
            <p:cNvSpPr>
              <a:spLocks noChangeShapeType="1"/>
            </p:cNvSpPr>
            <p:nvPr/>
          </p:nvSpPr>
          <p:spPr bwMode="auto">
            <a:xfrm>
              <a:off x="2744" y="2095"/>
              <a:ext cx="249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 name="Line 73"/>
            <p:cNvSpPr>
              <a:spLocks noChangeShapeType="1"/>
            </p:cNvSpPr>
            <p:nvPr/>
          </p:nvSpPr>
          <p:spPr bwMode="auto">
            <a:xfrm>
              <a:off x="2744" y="2421"/>
              <a:ext cx="249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 name="Line 74"/>
            <p:cNvSpPr>
              <a:spLocks noChangeShapeType="1"/>
            </p:cNvSpPr>
            <p:nvPr/>
          </p:nvSpPr>
          <p:spPr bwMode="auto">
            <a:xfrm>
              <a:off x="2744" y="2747"/>
              <a:ext cx="249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 name="Line 75"/>
            <p:cNvSpPr>
              <a:spLocks noChangeShapeType="1"/>
            </p:cNvSpPr>
            <p:nvPr/>
          </p:nvSpPr>
          <p:spPr bwMode="auto">
            <a:xfrm>
              <a:off x="2744" y="3073"/>
              <a:ext cx="249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 name="Line 76"/>
            <p:cNvSpPr>
              <a:spLocks noChangeShapeType="1"/>
            </p:cNvSpPr>
            <p:nvPr/>
          </p:nvSpPr>
          <p:spPr bwMode="auto">
            <a:xfrm>
              <a:off x="2744" y="3399"/>
              <a:ext cx="249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 name="Line 77"/>
            <p:cNvSpPr>
              <a:spLocks noChangeShapeType="1"/>
            </p:cNvSpPr>
            <p:nvPr/>
          </p:nvSpPr>
          <p:spPr bwMode="auto">
            <a:xfrm>
              <a:off x="2744" y="3725"/>
              <a:ext cx="249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Line 78"/>
            <p:cNvSpPr>
              <a:spLocks noChangeShapeType="1"/>
            </p:cNvSpPr>
            <p:nvPr/>
          </p:nvSpPr>
          <p:spPr bwMode="auto">
            <a:xfrm>
              <a:off x="2744" y="1117"/>
              <a:ext cx="0" cy="260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 name="Line 79"/>
            <p:cNvSpPr>
              <a:spLocks noChangeShapeType="1"/>
            </p:cNvSpPr>
            <p:nvPr/>
          </p:nvSpPr>
          <p:spPr bwMode="auto">
            <a:xfrm>
              <a:off x="3058" y="1117"/>
              <a:ext cx="0" cy="26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 name="Line 80"/>
            <p:cNvSpPr>
              <a:spLocks noChangeShapeType="1"/>
            </p:cNvSpPr>
            <p:nvPr/>
          </p:nvSpPr>
          <p:spPr bwMode="auto">
            <a:xfrm>
              <a:off x="3368" y="1117"/>
              <a:ext cx="0" cy="26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 name="Line 81"/>
            <p:cNvSpPr>
              <a:spLocks noChangeShapeType="1"/>
            </p:cNvSpPr>
            <p:nvPr/>
          </p:nvSpPr>
          <p:spPr bwMode="auto">
            <a:xfrm>
              <a:off x="3681" y="1117"/>
              <a:ext cx="0" cy="26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 name="Line 82"/>
            <p:cNvSpPr>
              <a:spLocks noChangeShapeType="1"/>
            </p:cNvSpPr>
            <p:nvPr/>
          </p:nvSpPr>
          <p:spPr bwMode="auto">
            <a:xfrm>
              <a:off x="3993" y="1117"/>
              <a:ext cx="0" cy="26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 name="Line 83"/>
            <p:cNvSpPr>
              <a:spLocks noChangeShapeType="1"/>
            </p:cNvSpPr>
            <p:nvPr/>
          </p:nvSpPr>
          <p:spPr bwMode="auto">
            <a:xfrm>
              <a:off x="4302" y="1117"/>
              <a:ext cx="0" cy="26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 name="Line 84"/>
            <p:cNvSpPr>
              <a:spLocks noChangeShapeType="1"/>
            </p:cNvSpPr>
            <p:nvPr/>
          </p:nvSpPr>
          <p:spPr bwMode="auto">
            <a:xfrm>
              <a:off x="4615" y="1117"/>
              <a:ext cx="0" cy="26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 name="Line 85"/>
            <p:cNvSpPr>
              <a:spLocks noChangeShapeType="1"/>
            </p:cNvSpPr>
            <p:nvPr/>
          </p:nvSpPr>
          <p:spPr bwMode="auto">
            <a:xfrm>
              <a:off x="4925" y="1117"/>
              <a:ext cx="0" cy="26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 name="Line 86"/>
            <p:cNvSpPr>
              <a:spLocks noChangeShapeType="1"/>
            </p:cNvSpPr>
            <p:nvPr/>
          </p:nvSpPr>
          <p:spPr bwMode="auto">
            <a:xfrm>
              <a:off x="5239" y="1117"/>
              <a:ext cx="0" cy="260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 name="Text Box 111"/>
            <p:cNvSpPr txBox="1">
              <a:spLocks noChangeArrowheads="1"/>
            </p:cNvSpPr>
            <p:nvPr/>
          </p:nvSpPr>
          <p:spPr bwMode="auto">
            <a:xfrm>
              <a:off x="2381" y="1208"/>
              <a:ext cx="317"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 1</a:t>
              </a:r>
            </a:p>
          </p:txBody>
        </p:sp>
        <p:sp>
          <p:nvSpPr>
            <p:cNvPr id="99" name="Text Box 112"/>
            <p:cNvSpPr txBox="1">
              <a:spLocks noChangeArrowheads="1"/>
            </p:cNvSpPr>
            <p:nvPr/>
          </p:nvSpPr>
          <p:spPr bwMode="auto">
            <a:xfrm>
              <a:off x="2381" y="1525"/>
              <a:ext cx="317"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 2</a:t>
              </a:r>
            </a:p>
          </p:txBody>
        </p:sp>
        <p:sp>
          <p:nvSpPr>
            <p:cNvPr id="100" name="Text Box 115"/>
            <p:cNvSpPr txBox="1">
              <a:spLocks noChangeArrowheads="1"/>
            </p:cNvSpPr>
            <p:nvPr/>
          </p:nvSpPr>
          <p:spPr bwMode="auto">
            <a:xfrm>
              <a:off x="2381" y="1797"/>
              <a:ext cx="317"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 3</a:t>
              </a:r>
            </a:p>
          </p:txBody>
        </p:sp>
        <p:sp>
          <p:nvSpPr>
            <p:cNvPr id="101" name="Text Box 116"/>
            <p:cNvSpPr txBox="1">
              <a:spLocks noChangeArrowheads="1"/>
            </p:cNvSpPr>
            <p:nvPr/>
          </p:nvSpPr>
          <p:spPr bwMode="auto">
            <a:xfrm>
              <a:off x="2381" y="2115"/>
              <a:ext cx="317"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 4</a:t>
              </a:r>
            </a:p>
          </p:txBody>
        </p:sp>
        <p:sp>
          <p:nvSpPr>
            <p:cNvPr id="102" name="Text Box 118"/>
            <p:cNvSpPr txBox="1">
              <a:spLocks noChangeArrowheads="1"/>
            </p:cNvSpPr>
            <p:nvPr/>
          </p:nvSpPr>
          <p:spPr bwMode="auto">
            <a:xfrm>
              <a:off x="2381" y="2478"/>
              <a:ext cx="317"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 5</a:t>
              </a:r>
            </a:p>
          </p:txBody>
        </p:sp>
        <p:sp>
          <p:nvSpPr>
            <p:cNvPr id="103" name="Text Box 119"/>
            <p:cNvSpPr txBox="1">
              <a:spLocks noChangeArrowheads="1"/>
            </p:cNvSpPr>
            <p:nvPr/>
          </p:nvSpPr>
          <p:spPr bwMode="auto">
            <a:xfrm>
              <a:off x="2381" y="2796"/>
              <a:ext cx="317"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 6</a:t>
              </a:r>
            </a:p>
          </p:txBody>
        </p:sp>
      </p:grpSp>
      <p:sp>
        <p:nvSpPr>
          <p:cNvPr id="105" name="Line 128"/>
          <p:cNvSpPr>
            <a:spLocks noChangeShapeType="1"/>
          </p:cNvSpPr>
          <p:nvPr/>
        </p:nvSpPr>
        <p:spPr bwMode="auto">
          <a:xfrm flipV="1">
            <a:off x="4848589" y="2401852"/>
            <a:ext cx="3960813" cy="3887787"/>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 name="Line 129"/>
          <p:cNvSpPr>
            <a:spLocks noChangeShapeType="1"/>
          </p:cNvSpPr>
          <p:nvPr/>
        </p:nvSpPr>
        <p:spPr bwMode="auto">
          <a:xfrm>
            <a:off x="4848589" y="2905089"/>
            <a:ext cx="3455988" cy="338455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 name="Line 130"/>
          <p:cNvSpPr>
            <a:spLocks noChangeShapeType="1"/>
          </p:cNvSpPr>
          <p:nvPr/>
        </p:nvSpPr>
        <p:spPr bwMode="auto">
          <a:xfrm>
            <a:off x="6577377" y="2401852"/>
            <a:ext cx="0" cy="3887787"/>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 name="Line 133"/>
          <p:cNvSpPr>
            <a:spLocks noChangeShapeType="1"/>
          </p:cNvSpPr>
          <p:nvPr/>
        </p:nvSpPr>
        <p:spPr bwMode="auto">
          <a:xfrm>
            <a:off x="4848589" y="4562439"/>
            <a:ext cx="3960813"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 name="AutoShape 134"/>
          <p:cNvSpPr>
            <a:spLocks noChangeArrowheads="1"/>
          </p:cNvSpPr>
          <p:nvPr/>
        </p:nvSpPr>
        <p:spPr bwMode="auto">
          <a:xfrm>
            <a:off x="6432914" y="4417977"/>
            <a:ext cx="287338" cy="360362"/>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 name="TextBox 216"/>
          <p:cNvSpPr txBox="1"/>
          <p:nvPr/>
        </p:nvSpPr>
        <p:spPr>
          <a:xfrm>
            <a:off x="4397402" y="5396663"/>
            <a:ext cx="405730" cy="461665"/>
          </a:xfrm>
          <a:prstGeom prst="rect">
            <a:avLst/>
          </a:prstGeom>
          <a:noFill/>
        </p:spPr>
        <p:txBody>
          <a:bodyPr wrap="square" rtlCol="0">
            <a:spAutoFit/>
          </a:bodyPr>
          <a:lstStyle/>
          <a:p>
            <a:r>
              <a:rPr lang="en-US" altLang="zh-CN" sz="2400" dirty="0" smtClean="0"/>
              <a:t>7</a:t>
            </a:r>
            <a:endParaRPr lang="zh-CN" altLang="en-US" sz="2400" dirty="0"/>
          </a:p>
        </p:txBody>
      </p:sp>
      <p:sp>
        <p:nvSpPr>
          <p:cNvPr id="218" name="TextBox 217"/>
          <p:cNvSpPr txBox="1"/>
          <p:nvPr/>
        </p:nvSpPr>
        <p:spPr>
          <a:xfrm>
            <a:off x="4373254" y="5877272"/>
            <a:ext cx="454026" cy="461665"/>
          </a:xfrm>
          <a:prstGeom prst="rect">
            <a:avLst/>
          </a:prstGeom>
          <a:noFill/>
        </p:spPr>
        <p:txBody>
          <a:bodyPr wrap="square" rtlCol="0">
            <a:spAutoFit/>
          </a:bodyPr>
          <a:lstStyle/>
          <a:p>
            <a:r>
              <a:rPr lang="en-US" altLang="zh-CN" sz="2400" dirty="0" smtClean="0"/>
              <a:t>8</a:t>
            </a:r>
            <a:endParaRPr lang="zh-CN" altLang="en-US" sz="2400" dirty="0"/>
          </a:p>
        </p:txBody>
      </p:sp>
      <p:sp>
        <p:nvSpPr>
          <p:cNvPr id="220" name="内容占位符 2"/>
          <p:cNvSpPr>
            <a:spLocks noGrp="1"/>
          </p:cNvSpPr>
          <p:nvPr>
            <p:ph idx="1"/>
          </p:nvPr>
        </p:nvSpPr>
        <p:spPr>
          <a:xfrm>
            <a:off x="485467" y="1763676"/>
            <a:ext cx="3510469" cy="4525963"/>
          </a:xfrm>
        </p:spPr>
        <p:txBody>
          <a:bodyPr/>
          <a:lstStyle/>
          <a:p>
            <a:pPr marL="0" indent="0">
              <a:buNone/>
            </a:pPr>
            <a:r>
              <a:rPr lang="zh-CN" altLang="en-US" dirty="0" smtClean="0"/>
              <a:t>问题描述：</a:t>
            </a:r>
            <a:endParaRPr lang="en-US" altLang="zh-CN" dirty="0" smtClean="0"/>
          </a:p>
          <a:p>
            <a:pPr marL="0" indent="0">
              <a:buNone/>
            </a:pPr>
            <a:r>
              <a:rPr lang="en-US" altLang="zh-CN" dirty="0"/>
              <a:t>	</a:t>
            </a:r>
            <a:r>
              <a:rPr lang="zh-CN" altLang="en-US" dirty="0" smtClean="0"/>
              <a:t>在国际象棋棋盘上放八个皇后，要求她们相互之间不会攻击到对方</a:t>
            </a:r>
            <a:endParaRPr lang="en-US" altLang="zh-CN" dirty="0" smtClean="0"/>
          </a:p>
          <a:p>
            <a:pPr marL="0" indent="0">
              <a:buNone/>
            </a:pPr>
            <a:r>
              <a:rPr lang="zh-CN" altLang="en-US" dirty="0" smtClean="0"/>
              <a:t>输出所有的解</a:t>
            </a:r>
            <a:endParaRPr lang="zh-CN" altLang="en-US" dirty="0"/>
          </a:p>
        </p:txBody>
      </p:sp>
    </p:spTree>
    <p:extLst>
      <p:ext uri="{BB962C8B-B14F-4D97-AF65-F5344CB8AC3E}">
        <p14:creationId xmlns:p14="http://schemas.microsoft.com/office/powerpoint/2010/main" val="4268126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这道</a:t>
            </a:r>
            <a:r>
              <a:rPr lang="zh-CN" altLang="en-US" sz="3600" dirty="0" smtClean="0"/>
              <a:t>题有点难度，让我们稍微分析一下</a:t>
            </a:r>
            <a:endParaRPr lang="zh-CN" altLang="en-US" sz="3600" dirty="0"/>
          </a:p>
        </p:txBody>
      </p:sp>
      <p:sp>
        <p:nvSpPr>
          <p:cNvPr id="5" name="Text Box 92"/>
          <p:cNvSpPr txBox="1">
            <a:spLocks noGrp="1" noChangeArrowheads="1"/>
          </p:cNvSpPr>
          <p:nvPr>
            <p:ph idx="1"/>
          </p:nvPr>
        </p:nvSpPr>
        <p:spPr bwMode="auto">
          <a:xfrm>
            <a:off x="457200" y="1600200"/>
            <a:ext cx="3538736"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000" b="1" i="0" u="none" strike="noStrike" kern="0" cap="none" spc="0" normalizeH="0" baseline="0" noProof="0" dirty="0" smtClean="0">
                <a:ln>
                  <a:noFill/>
                </a:ln>
                <a:effectLst/>
                <a:uLnTx/>
                <a:uFillTx/>
                <a:latin typeface="Arial" charset="0"/>
                <a:ea typeface="宋体" charset="-122"/>
              </a:rPr>
              <a:t>【</a:t>
            </a:r>
            <a:r>
              <a:rPr kumimoji="0" lang="zh-CN" altLang="en-US" sz="2000" b="1" i="0" u="none" strike="noStrike" kern="0" cap="none" spc="0" normalizeH="0" baseline="0" noProof="0" dirty="0" smtClean="0">
                <a:ln>
                  <a:noFill/>
                </a:ln>
                <a:effectLst/>
                <a:uLnTx/>
                <a:uFillTx/>
                <a:latin typeface="Arial" charset="0"/>
                <a:ea typeface="宋体" charset="-122"/>
              </a:rPr>
              <a:t>算法分析</a:t>
            </a:r>
            <a:r>
              <a:rPr kumimoji="0" lang="en-US" altLang="zh-CN" sz="2000" b="1" i="0" u="none" strike="noStrike" kern="0" cap="none" spc="0" normalizeH="0" baseline="0" noProof="0" dirty="0" smtClean="0">
                <a:ln>
                  <a:noFill/>
                </a:ln>
                <a:effectLst/>
                <a:uLnTx/>
                <a:uFillTx/>
                <a:latin typeface="Arial" charset="0"/>
                <a:ea typeface="宋体" charset="-122"/>
              </a:rPr>
              <a:t>】</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000" b="1" i="0" u="none" strike="noStrike" kern="0" cap="none" spc="0" normalizeH="0" baseline="0" noProof="0" dirty="0" smtClean="0">
                <a:ln>
                  <a:noFill/>
                </a:ln>
                <a:effectLst/>
                <a:uLnTx/>
                <a:uFillTx/>
                <a:latin typeface="Arial" charset="0"/>
                <a:ea typeface="宋体" charset="-122"/>
              </a:rPr>
              <a:t>    </a:t>
            </a:r>
            <a:r>
              <a:rPr kumimoji="0" lang="zh-CN" altLang="en-US" sz="2000" b="1" i="0" u="none" strike="noStrike" kern="0" cap="none" spc="0" normalizeH="0" baseline="0" noProof="0" dirty="0" smtClean="0">
                <a:ln>
                  <a:noFill/>
                </a:ln>
                <a:effectLst/>
                <a:uLnTx/>
                <a:uFillTx/>
                <a:latin typeface="Arial" charset="0"/>
                <a:ea typeface="宋体" charset="-122"/>
              </a:rPr>
              <a:t>显然问题的关键在于如何判定某个皇后所在的行、列、斜线上是否有别的皇后，可以从矩阵的特点上找到规律。从图可验证：如果在同一行，则行号相同；</a:t>
            </a:r>
            <a:endParaRPr kumimoji="0" lang="en-US" altLang="zh-CN" sz="2000" b="1" i="0" u="none" strike="noStrike" kern="0" cap="none" spc="0" normalizeH="0" baseline="0" noProof="0" dirty="0" smtClean="0">
              <a:ln>
                <a:noFill/>
              </a:ln>
              <a:effectLst/>
              <a:uLnTx/>
              <a:uFillTx/>
              <a:latin typeface="Arial" charset="0"/>
              <a:ea typeface="宋体" charset="-122"/>
            </a:endParaRPr>
          </a:p>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000" b="1" i="0" u="none" strike="noStrike" kern="0" cap="none" spc="0" normalizeH="0" baseline="0" noProof="0" dirty="0" smtClean="0">
                <a:ln>
                  <a:noFill/>
                </a:ln>
                <a:effectLst/>
                <a:uLnTx/>
                <a:uFillTx/>
                <a:latin typeface="Arial" charset="0"/>
                <a:ea typeface="宋体" charset="-122"/>
              </a:rPr>
              <a:t>如果再同一列，则列号相同；</a:t>
            </a:r>
            <a:endParaRPr kumimoji="0" lang="en-US" altLang="zh-CN" sz="2000" b="1" i="0" u="none" strike="noStrike" kern="0" cap="none" spc="0" normalizeH="0" baseline="0" noProof="0" dirty="0" smtClean="0">
              <a:ln>
                <a:noFill/>
              </a:ln>
              <a:effectLst/>
              <a:uLnTx/>
              <a:uFillTx/>
              <a:latin typeface="Arial" charset="0"/>
              <a:ea typeface="宋体" charset="-122"/>
            </a:endParaRPr>
          </a:p>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000" b="1" i="0" u="none" strike="noStrike" kern="0" cap="none" spc="0" normalizeH="0" baseline="0" noProof="0" dirty="0" smtClean="0">
                <a:ln>
                  <a:noFill/>
                </a:ln>
                <a:effectLst/>
                <a:uLnTx/>
                <a:uFillTx/>
                <a:latin typeface="Arial" charset="0"/>
                <a:ea typeface="宋体" charset="-122"/>
              </a:rPr>
              <a:t>如果同在</a:t>
            </a:r>
            <a:r>
              <a:rPr kumimoji="0" lang="en-US" altLang="zh-CN" sz="2000" b="1" i="0" u="none" strike="noStrike" kern="0" cap="none" spc="0" normalizeH="0" baseline="0" noProof="0" dirty="0" smtClean="0">
                <a:ln>
                  <a:noFill/>
                </a:ln>
                <a:effectLst/>
                <a:uLnTx/>
                <a:uFillTx/>
                <a:latin typeface="Arial" charset="0"/>
                <a:ea typeface="宋体" charset="-122"/>
              </a:rPr>
              <a:t>/</a:t>
            </a:r>
            <a:r>
              <a:rPr kumimoji="0" lang="zh-CN" altLang="en-US" sz="2000" b="1" i="0" u="none" strike="noStrike" kern="0" cap="none" spc="0" normalizeH="0" baseline="0" noProof="0" dirty="0" smtClean="0">
                <a:ln>
                  <a:noFill/>
                </a:ln>
                <a:effectLst/>
                <a:uLnTx/>
                <a:uFillTx/>
                <a:latin typeface="Arial" charset="0"/>
                <a:ea typeface="宋体" charset="-122"/>
              </a:rPr>
              <a:t>斜线上，则行列值之和相同；</a:t>
            </a:r>
            <a:endParaRPr kumimoji="0" lang="en-US" altLang="zh-CN" sz="2000" b="1" i="0" u="none" strike="noStrike" kern="0" cap="none" spc="0" normalizeH="0" baseline="0" noProof="0" dirty="0" smtClean="0">
              <a:ln>
                <a:noFill/>
              </a:ln>
              <a:effectLst/>
              <a:uLnTx/>
              <a:uFillTx/>
              <a:latin typeface="Arial" charset="0"/>
              <a:ea typeface="宋体" charset="-122"/>
            </a:endParaRPr>
          </a:p>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000" b="1" i="0" u="none" strike="noStrike" kern="0" cap="none" spc="0" normalizeH="0" baseline="0" noProof="0" dirty="0" smtClean="0">
                <a:ln>
                  <a:noFill/>
                </a:ln>
                <a:effectLst/>
                <a:uLnTx/>
                <a:uFillTx/>
                <a:latin typeface="Arial" charset="0"/>
                <a:ea typeface="宋体" charset="-122"/>
              </a:rPr>
              <a:t>如果同在</a:t>
            </a:r>
            <a:r>
              <a:rPr kumimoji="0" lang="en-US" altLang="zh-CN" sz="2000" b="1" i="0" u="none" strike="noStrike" kern="0" cap="none" spc="0" normalizeH="0" baseline="0" noProof="0" dirty="0" smtClean="0">
                <a:ln>
                  <a:noFill/>
                </a:ln>
                <a:effectLst/>
                <a:uLnTx/>
                <a:uFillTx/>
                <a:latin typeface="Arial" charset="0"/>
                <a:ea typeface="宋体" charset="-122"/>
              </a:rPr>
              <a:t>\</a:t>
            </a:r>
            <a:r>
              <a:rPr kumimoji="0" lang="zh-CN" altLang="en-US" sz="2000" b="1" i="0" u="none" strike="noStrike" kern="0" cap="none" spc="0" normalizeH="0" baseline="0" noProof="0" dirty="0" smtClean="0">
                <a:ln>
                  <a:noFill/>
                </a:ln>
                <a:effectLst/>
                <a:uLnTx/>
                <a:uFillTx/>
                <a:latin typeface="Arial" charset="0"/>
                <a:ea typeface="宋体" charset="-122"/>
              </a:rPr>
              <a:t>斜线上，则行列值之差相同。</a:t>
            </a:r>
            <a:endParaRPr kumimoji="0" lang="en-US" altLang="zh-CN" sz="2000" b="1" i="0" u="none" strike="noStrike" kern="0" cap="none" spc="0" normalizeH="0" baseline="0" noProof="0" dirty="0" smtClean="0">
              <a:ln>
                <a:noFill/>
              </a:ln>
              <a:effectLst/>
              <a:uLnTx/>
              <a:uFillTx/>
              <a:latin typeface="Arial" charset="0"/>
              <a:ea typeface="宋体" charset="-122"/>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2000" b="1" i="0" u="none" strike="noStrike" kern="0" cap="none" spc="0" normalizeH="0" baseline="0" noProof="0" dirty="0" smtClean="0">
              <a:ln>
                <a:noFill/>
              </a:ln>
              <a:solidFill>
                <a:srgbClr val="8F5F2F"/>
              </a:solidFill>
              <a:effectLst/>
              <a:uLnTx/>
              <a:uFillTx/>
              <a:latin typeface="Arial" charset="0"/>
              <a:ea typeface="宋体" charset="-122"/>
            </a:endParaRPr>
          </a:p>
        </p:txBody>
      </p:sp>
      <p:sp>
        <p:nvSpPr>
          <p:cNvPr id="6" name="Text Box 93"/>
          <p:cNvSpPr txBox="1">
            <a:spLocks noChangeArrowheads="1"/>
          </p:cNvSpPr>
          <p:nvPr/>
        </p:nvSpPr>
        <p:spPr bwMode="auto">
          <a:xfrm>
            <a:off x="4848589" y="2029523"/>
            <a:ext cx="5032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 1</a:t>
            </a:r>
          </a:p>
        </p:txBody>
      </p:sp>
      <p:sp>
        <p:nvSpPr>
          <p:cNvPr id="7" name="Text Box 94"/>
          <p:cNvSpPr txBox="1">
            <a:spLocks noChangeArrowheads="1"/>
          </p:cNvSpPr>
          <p:nvPr/>
        </p:nvSpPr>
        <p:spPr bwMode="auto">
          <a:xfrm>
            <a:off x="5351827" y="2029523"/>
            <a:ext cx="5032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 2</a:t>
            </a:r>
          </a:p>
        </p:txBody>
      </p:sp>
      <p:grpSp>
        <p:nvGrpSpPr>
          <p:cNvPr id="8" name="Group 127"/>
          <p:cNvGrpSpPr>
            <a:grpSpLocks/>
          </p:cNvGrpSpPr>
          <p:nvPr/>
        </p:nvGrpSpPr>
        <p:grpSpPr bwMode="auto">
          <a:xfrm>
            <a:off x="5856652" y="2029523"/>
            <a:ext cx="1006475" cy="366712"/>
            <a:chOff x="3379" y="845"/>
            <a:chExt cx="634" cy="231"/>
          </a:xfrm>
        </p:grpSpPr>
        <p:sp>
          <p:nvSpPr>
            <p:cNvPr id="9" name="Text Box 97"/>
            <p:cNvSpPr txBox="1">
              <a:spLocks noChangeArrowheads="1"/>
            </p:cNvSpPr>
            <p:nvPr/>
          </p:nvSpPr>
          <p:spPr bwMode="auto">
            <a:xfrm>
              <a:off x="3379" y="845"/>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 3</a:t>
              </a:r>
            </a:p>
          </p:txBody>
        </p:sp>
        <p:sp>
          <p:nvSpPr>
            <p:cNvPr id="10" name="Text Box 98"/>
            <p:cNvSpPr txBox="1">
              <a:spLocks noChangeArrowheads="1"/>
            </p:cNvSpPr>
            <p:nvPr/>
          </p:nvSpPr>
          <p:spPr bwMode="auto">
            <a:xfrm>
              <a:off x="3696" y="845"/>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 4</a:t>
              </a:r>
            </a:p>
          </p:txBody>
        </p:sp>
      </p:grpSp>
      <p:grpSp>
        <p:nvGrpSpPr>
          <p:cNvPr id="11" name="Group 126"/>
          <p:cNvGrpSpPr>
            <a:grpSpLocks/>
          </p:cNvGrpSpPr>
          <p:nvPr/>
        </p:nvGrpSpPr>
        <p:grpSpPr bwMode="auto">
          <a:xfrm>
            <a:off x="6864714" y="2029523"/>
            <a:ext cx="1006475" cy="366712"/>
            <a:chOff x="4014" y="845"/>
            <a:chExt cx="634" cy="231"/>
          </a:xfrm>
        </p:grpSpPr>
        <p:sp>
          <p:nvSpPr>
            <p:cNvPr id="12" name="Text Box 100"/>
            <p:cNvSpPr txBox="1">
              <a:spLocks noChangeArrowheads="1"/>
            </p:cNvSpPr>
            <p:nvPr/>
          </p:nvSpPr>
          <p:spPr bwMode="auto">
            <a:xfrm>
              <a:off x="4014" y="845"/>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 5</a:t>
              </a:r>
            </a:p>
          </p:txBody>
        </p:sp>
        <p:sp>
          <p:nvSpPr>
            <p:cNvPr id="13" name="Text Box 101"/>
            <p:cNvSpPr txBox="1">
              <a:spLocks noChangeArrowheads="1"/>
            </p:cNvSpPr>
            <p:nvPr/>
          </p:nvSpPr>
          <p:spPr bwMode="auto">
            <a:xfrm>
              <a:off x="4331" y="845"/>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 6</a:t>
              </a:r>
            </a:p>
          </p:txBody>
        </p:sp>
      </p:grpSp>
      <p:grpSp>
        <p:nvGrpSpPr>
          <p:cNvPr id="14" name="Group 125"/>
          <p:cNvGrpSpPr>
            <a:grpSpLocks/>
          </p:cNvGrpSpPr>
          <p:nvPr/>
        </p:nvGrpSpPr>
        <p:grpSpPr bwMode="auto">
          <a:xfrm>
            <a:off x="7801339" y="2029523"/>
            <a:ext cx="1006475" cy="366712"/>
            <a:chOff x="4604" y="845"/>
            <a:chExt cx="634" cy="231"/>
          </a:xfrm>
        </p:grpSpPr>
        <p:sp>
          <p:nvSpPr>
            <p:cNvPr id="15" name="Text Box 103"/>
            <p:cNvSpPr txBox="1">
              <a:spLocks noChangeArrowheads="1"/>
            </p:cNvSpPr>
            <p:nvPr/>
          </p:nvSpPr>
          <p:spPr bwMode="auto">
            <a:xfrm>
              <a:off x="4604" y="845"/>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 7</a:t>
              </a:r>
            </a:p>
          </p:txBody>
        </p:sp>
        <p:sp>
          <p:nvSpPr>
            <p:cNvPr id="16" name="Text Box 104"/>
            <p:cNvSpPr txBox="1">
              <a:spLocks noChangeArrowheads="1"/>
            </p:cNvSpPr>
            <p:nvPr/>
          </p:nvSpPr>
          <p:spPr bwMode="auto">
            <a:xfrm>
              <a:off x="4921" y="845"/>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 8</a:t>
              </a:r>
            </a:p>
          </p:txBody>
        </p:sp>
      </p:grpSp>
      <p:grpSp>
        <p:nvGrpSpPr>
          <p:cNvPr id="17" name="Group 124"/>
          <p:cNvGrpSpPr>
            <a:grpSpLocks/>
          </p:cNvGrpSpPr>
          <p:nvPr/>
        </p:nvGrpSpPr>
        <p:grpSpPr bwMode="auto">
          <a:xfrm>
            <a:off x="4307680" y="2422503"/>
            <a:ext cx="4537075" cy="3887787"/>
            <a:chOff x="2381" y="1117"/>
            <a:chExt cx="2858" cy="2608"/>
          </a:xfrm>
        </p:grpSpPr>
        <p:sp>
          <p:nvSpPr>
            <p:cNvPr id="18" name="Rectangle 5"/>
            <p:cNvSpPr>
              <a:spLocks noChangeArrowheads="1"/>
            </p:cNvSpPr>
            <p:nvPr/>
          </p:nvSpPr>
          <p:spPr bwMode="auto">
            <a:xfrm>
              <a:off x="4925" y="3399"/>
              <a:ext cx="3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19" name="Rectangle 6"/>
            <p:cNvSpPr>
              <a:spLocks noChangeArrowheads="1"/>
            </p:cNvSpPr>
            <p:nvPr/>
          </p:nvSpPr>
          <p:spPr bwMode="auto">
            <a:xfrm>
              <a:off x="4615" y="3399"/>
              <a:ext cx="31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20" name="Rectangle 7"/>
            <p:cNvSpPr>
              <a:spLocks noChangeArrowheads="1"/>
            </p:cNvSpPr>
            <p:nvPr/>
          </p:nvSpPr>
          <p:spPr bwMode="auto">
            <a:xfrm>
              <a:off x="4302" y="3399"/>
              <a:ext cx="31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21" name="Rectangle 8"/>
            <p:cNvSpPr>
              <a:spLocks noChangeArrowheads="1"/>
            </p:cNvSpPr>
            <p:nvPr/>
          </p:nvSpPr>
          <p:spPr bwMode="auto">
            <a:xfrm>
              <a:off x="3993" y="3399"/>
              <a:ext cx="30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22" name="Rectangle 9"/>
            <p:cNvSpPr>
              <a:spLocks noChangeArrowheads="1"/>
            </p:cNvSpPr>
            <p:nvPr/>
          </p:nvSpPr>
          <p:spPr bwMode="auto">
            <a:xfrm>
              <a:off x="3681" y="3399"/>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23" name="Rectangle 10"/>
            <p:cNvSpPr>
              <a:spLocks noChangeArrowheads="1"/>
            </p:cNvSpPr>
            <p:nvPr/>
          </p:nvSpPr>
          <p:spPr bwMode="auto">
            <a:xfrm>
              <a:off x="3368" y="3399"/>
              <a:ext cx="31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24" name="Rectangle 11"/>
            <p:cNvSpPr>
              <a:spLocks noChangeArrowheads="1"/>
            </p:cNvSpPr>
            <p:nvPr/>
          </p:nvSpPr>
          <p:spPr bwMode="auto">
            <a:xfrm>
              <a:off x="3058" y="3399"/>
              <a:ext cx="31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25" name="Rectangle 12"/>
            <p:cNvSpPr>
              <a:spLocks noChangeArrowheads="1"/>
            </p:cNvSpPr>
            <p:nvPr/>
          </p:nvSpPr>
          <p:spPr bwMode="auto">
            <a:xfrm>
              <a:off x="2744" y="3399"/>
              <a:ext cx="3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26" name="Rectangle 13"/>
            <p:cNvSpPr>
              <a:spLocks noChangeArrowheads="1"/>
            </p:cNvSpPr>
            <p:nvPr/>
          </p:nvSpPr>
          <p:spPr bwMode="auto">
            <a:xfrm>
              <a:off x="4925" y="3073"/>
              <a:ext cx="3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27" name="Rectangle 14"/>
            <p:cNvSpPr>
              <a:spLocks noChangeArrowheads="1"/>
            </p:cNvSpPr>
            <p:nvPr/>
          </p:nvSpPr>
          <p:spPr bwMode="auto">
            <a:xfrm>
              <a:off x="4615" y="3073"/>
              <a:ext cx="31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28" name="Rectangle 15"/>
            <p:cNvSpPr>
              <a:spLocks noChangeArrowheads="1"/>
            </p:cNvSpPr>
            <p:nvPr/>
          </p:nvSpPr>
          <p:spPr bwMode="auto">
            <a:xfrm>
              <a:off x="4302" y="3073"/>
              <a:ext cx="31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29" name="Rectangle 16"/>
            <p:cNvSpPr>
              <a:spLocks noChangeArrowheads="1"/>
            </p:cNvSpPr>
            <p:nvPr/>
          </p:nvSpPr>
          <p:spPr bwMode="auto">
            <a:xfrm>
              <a:off x="3993" y="3073"/>
              <a:ext cx="30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30" name="Rectangle 17"/>
            <p:cNvSpPr>
              <a:spLocks noChangeArrowheads="1"/>
            </p:cNvSpPr>
            <p:nvPr/>
          </p:nvSpPr>
          <p:spPr bwMode="auto">
            <a:xfrm>
              <a:off x="3681" y="3073"/>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31" name="Rectangle 18"/>
            <p:cNvSpPr>
              <a:spLocks noChangeArrowheads="1"/>
            </p:cNvSpPr>
            <p:nvPr/>
          </p:nvSpPr>
          <p:spPr bwMode="auto">
            <a:xfrm>
              <a:off x="3368" y="3073"/>
              <a:ext cx="31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32" name="Rectangle 19"/>
            <p:cNvSpPr>
              <a:spLocks noChangeArrowheads="1"/>
            </p:cNvSpPr>
            <p:nvPr/>
          </p:nvSpPr>
          <p:spPr bwMode="auto">
            <a:xfrm>
              <a:off x="3058" y="3073"/>
              <a:ext cx="31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33" name="Rectangle 20"/>
            <p:cNvSpPr>
              <a:spLocks noChangeArrowheads="1"/>
            </p:cNvSpPr>
            <p:nvPr/>
          </p:nvSpPr>
          <p:spPr bwMode="auto">
            <a:xfrm>
              <a:off x="2744" y="3073"/>
              <a:ext cx="3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34" name="Rectangle 21"/>
            <p:cNvSpPr>
              <a:spLocks noChangeArrowheads="1"/>
            </p:cNvSpPr>
            <p:nvPr/>
          </p:nvSpPr>
          <p:spPr bwMode="auto">
            <a:xfrm>
              <a:off x="4925" y="2747"/>
              <a:ext cx="3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35" name="Rectangle 22"/>
            <p:cNvSpPr>
              <a:spLocks noChangeArrowheads="1"/>
            </p:cNvSpPr>
            <p:nvPr/>
          </p:nvSpPr>
          <p:spPr bwMode="auto">
            <a:xfrm>
              <a:off x="4615" y="2747"/>
              <a:ext cx="31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36" name="Rectangle 23"/>
            <p:cNvSpPr>
              <a:spLocks noChangeArrowheads="1"/>
            </p:cNvSpPr>
            <p:nvPr/>
          </p:nvSpPr>
          <p:spPr bwMode="auto">
            <a:xfrm>
              <a:off x="4302" y="2747"/>
              <a:ext cx="31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37" name="Rectangle 24"/>
            <p:cNvSpPr>
              <a:spLocks noChangeArrowheads="1"/>
            </p:cNvSpPr>
            <p:nvPr/>
          </p:nvSpPr>
          <p:spPr bwMode="auto">
            <a:xfrm>
              <a:off x="3993" y="2747"/>
              <a:ext cx="30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38" name="Rectangle 25"/>
            <p:cNvSpPr>
              <a:spLocks noChangeArrowheads="1"/>
            </p:cNvSpPr>
            <p:nvPr/>
          </p:nvSpPr>
          <p:spPr bwMode="auto">
            <a:xfrm>
              <a:off x="3681" y="2747"/>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39" name="Rectangle 26"/>
            <p:cNvSpPr>
              <a:spLocks noChangeArrowheads="1"/>
            </p:cNvSpPr>
            <p:nvPr/>
          </p:nvSpPr>
          <p:spPr bwMode="auto">
            <a:xfrm>
              <a:off x="3368" y="2747"/>
              <a:ext cx="31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40" name="Rectangle 27"/>
            <p:cNvSpPr>
              <a:spLocks noChangeArrowheads="1"/>
            </p:cNvSpPr>
            <p:nvPr/>
          </p:nvSpPr>
          <p:spPr bwMode="auto">
            <a:xfrm>
              <a:off x="3058" y="2747"/>
              <a:ext cx="31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41" name="Rectangle 28"/>
            <p:cNvSpPr>
              <a:spLocks noChangeArrowheads="1"/>
            </p:cNvSpPr>
            <p:nvPr/>
          </p:nvSpPr>
          <p:spPr bwMode="auto">
            <a:xfrm>
              <a:off x="2744" y="2747"/>
              <a:ext cx="3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42" name="Rectangle 29"/>
            <p:cNvSpPr>
              <a:spLocks noChangeArrowheads="1"/>
            </p:cNvSpPr>
            <p:nvPr/>
          </p:nvSpPr>
          <p:spPr bwMode="auto">
            <a:xfrm>
              <a:off x="4925" y="2421"/>
              <a:ext cx="3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43" name="Rectangle 30"/>
            <p:cNvSpPr>
              <a:spLocks noChangeArrowheads="1"/>
            </p:cNvSpPr>
            <p:nvPr/>
          </p:nvSpPr>
          <p:spPr bwMode="auto">
            <a:xfrm>
              <a:off x="4615" y="2421"/>
              <a:ext cx="31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44" name="Rectangle 31"/>
            <p:cNvSpPr>
              <a:spLocks noChangeArrowheads="1"/>
            </p:cNvSpPr>
            <p:nvPr/>
          </p:nvSpPr>
          <p:spPr bwMode="auto">
            <a:xfrm>
              <a:off x="4302" y="2421"/>
              <a:ext cx="31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45" name="Rectangle 32"/>
            <p:cNvSpPr>
              <a:spLocks noChangeArrowheads="1"/>
            </p:cNvSpPr>
            <p:nvPr/>
          </p:nvSpPr>
          <p:spPr bwMode="auto">
            <a:xfrm>
              <a:off x="3993" y="2421"/>
              <a:ext cx="30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46" name="Rectangle 33"/>
            <p:cNvSpPr>
              <a:spLocks noChangeArrowheads="1"/>
            </p:cNvSpPr>
            <p:nvPr/>
          </p:nvSpPr>
          <p:spPr bwMode="auto">
            <a:xfrm>
              <a:off x="3681" y="2421"/>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47" name="Rectangle 34"/>
            <p:cNvSpPr>
              <a:spLocks noChangeArrowheads="1"/>
            </p:cNvSpPr>
            <p:nvPr/>
          </p:nvSpPr>
          <p:spPr bwMode="auto">
            <a:xfrm>
              <a:off x="3368" y="2421"/>
              <a:ext cx="31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48" name="Rectangle 35"/>
            <p:cNvSpPr>
              <a:spLocks noChangeArrowheads="1"/>
            </p:cNvSpPr>
            <p:nvPr/>
          </p:nvSpPr>
          <p:spPr bwMode="auto">
            <a:xfrm>
              <a:off x="3058" y="2421"/>
              <a:ext cx="31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49" name="Rectangle 36"/>
            <p:cNvSpPr>
              <a:spLocks noChangeArrowheads="1"/>
            </p:cNvSpPr>
            <p:nvPr/>
          </p:nvSpPr>
          <p:spPr bwMode="auto">
            <a:xfrm>
              <a:off x="2744" y="2421"/>
              <a:ext cx="3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50" name="Rectangle 37"/>
            <p:cNvSpPr>
              <a:spLocks noChangeArrowheads="1"/>
            </p:cNvSpPr>
            <p:nvPr/>
          </p:nvSpPr>
          <p:spPr bwMode="auto">
            <a:xfrm>
              <a:off x="4925" y="2095"/>
              <a:ext cx="3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51" name="Rectangle 38"/>
            <p:cNvSpPr>
              <a:spLocks noChangeArrowheads="1"/>
            </p:cNvSpPr>
            <p:nvPr/>
          </p:nvSpPr>
          <p:spPr bwMode="auto">
            <a:xfrm>
              <a:off x="4615" y="2095"/>
              <a:ext cx="31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52" name="Rectangle 39"/>
            <p:cNvSpPr>
              <a:spLocks noChangeArrowheads="1"/>
            </p:cNvSpPr>
            <p:nvPr/>
          </p:nvSpPr>
          <p:spPr bwMode="auto">
            <a:xfrm>
              <a:off x="4302" y="2095"/>
              <a:ext cx="31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53" name="Rectangle 40"/>
            <p:cNvSpPr>
              <a:spLocks noChangeArrowheads="1"/>
            </p:cNvSpPr>
            <p:nvPr/>
          </p:nvSpPr>
          <p:spPr bwMode="auto">
            <a:xfrm>
              <a:off x="3993" y="2095"/>
              <a:ext cx="30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54" name="Rectangle 41"/>
            <p:cNvSpPr>
              <a:spLocks noChangeArrowheads="1"/>
            </p:cNvSpPr>
            <p:nvPr/>
          </p:nvSpPr>
          <p:spPr bwMode="auto">
            <a:xfrm>
              <a:off x="3681" y="2095"/>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55" name="Rectangle 42"/>
            <p:cNvSpPr>
              <a:spLocks noChangeArrowheads="1"/>
            </p:cNvSpPr>
            <p:nvPr/>
          </p:nvSpPr>
          <p:spPr bwMode="auto">
            <a:xfrm>
              <a:off x="3368" y="2095"/>
              <a:ext cx="31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56" name="Rectangle 43"/>
            <p:cNvSpPr>
              <a:spLocks noChangeArrowheads="1"/>
            </p:cNvSpPr>
            <p:nvPr/>
          </p:nvSpPr>
          <p:spPr bwMode="auto">
            <a:xfrm>
              <a:off x="3058" y="2095"/>
              <a:ext cx="31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57" name="Rectangle 44"/>
            <p:cNvSpPr>
              <a:spLocks noChangeArrowheads="1"/>
            </p:cNvSpPr>
            <p:nvPr/>
          </p:nvSpPr>
          <p:spPr bwMode="auto">
            <a:xfrm>
              <a:off x="2744" y="2095"/>
              <a:ext cx="3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58" name="Rectangle 45"/>
            <p:cNvSpPr>
              <a:spLocks noChangeArrowheads="1"/>
            </p:cNvSpPr>
            <p:nvPr/>
          </p:nvSpPr>
          <p:spPr bwMode="auto">
            <a:xfrm>
              <a:off x="4925" y="1769"/>
              <a:ext cx="3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59" name="Rectangle 46"/>
            <p:cNvSpPr>
              <a:spLocks noChangeArrowheads="1"/>
            </p:cNvSpPr>
            <p:nvPr/>
          </p:nvSpPr>
          <p:spPr bwMode="auto">
            <a:xfrm>
              <a:off x="4615" y="1769"/>
              <a:ext cx="31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60" name="Rectangle 47"/>
            <p:cNvSpPr>
              <a:spLocks noChangeArrowheads="1"/>
            </p:cNvSpPr>
            <p:nvPr/>
          </p:nvSpPr>
          <p:spPr bwMode="auto">
            <a:xfrm>
              <a:off x="4302" y="1769"/>
              <a:ext cx="31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61" name="Rectangle 48"/>
            <p:cNvSpPr>
              <a:spLocks noChangeArrowheads="1"/>
            </p:cNvSpPr>
            <p:nvPr/>
          </p:nvSpPr>
          <p:spPr bwMode="auto">
            <a:xfrm>
              <a:off x="3993" y="1769"/>
              <a:ext cx="30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62" name="Rectangle 49"/>
            <p:cNvSpPr>
              <a:spLocks noChangeArrowheads="1"/>
            </p:cNvSpPr>
            <p:nvPr/>
          </p:nvSpPr>
          <p:spPr bwMode="auto">
            <a:xfrm>
              <a:off x="3681" y="1769"/>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63" name="Rectangle 50"/>
            <p:cNvSpPr>
              <a:spLocks noChangeArrowheads="1"/>
            </p:cNvSpPr>
            <p:nvPr/>
          </p:nvSpPr>
          <p:spPr bwMode="auto">
            <a:xfrm>
              <a:off x="3368" y="1769"/>
              <a:ext cx="31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64" name="Rectangle 51"/>
            <p:cNvSpPr>
              <a:spLocks noChangeArrowheads="1"/>
            </p:cNvSpPr>
            <p:nvPr/>
          </p:nvSpPr>
          <p:spPr bwMode="auto">
            <a:xfrm>
              <a:off x="3058" y="1769"/>
              <a:ext cx="31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65" name="Rectangle 52"/>
            <p:cNvSpPr>
              <a:spLocks noChangeArrowheads="1"/>
            </p:cNvSpPr>
            <p:nvPr/>
          </p:nvSpPr>
          <p:spPr bwMode="auto">
            <a:xfrm>
              <a:off x="2744" y="1769"/>
              <a:ext cx="3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66" name="Rectangle 53"/>
            <p:cNvSpPr>
              <a:spLocks noChangeArrowheads="1"/>
            </p:cNvSpPr>
            <p:nvPr/>
          </p:nvSpPr>
          <p:spPr bwMode="auto">
            <a:xfrm>
              <a:off x="4925" y="1443"/>
              <a:ext cx="3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67" name="Rectangle 54"/>
            <p:cNvSpPr>
              <a:spLocks noChangeArrowheads="1"/>
            </p:cNvSpPr>
            <p:nvPr/>
          </p:nvSpPr>
          <p:spPr bwMode="auto">
            <a:xfrm>
              <a:off x="4615" y="1443"/>
              <a:ext cx="31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68" name="Rectangle 55"/>
            <p:cNvSpPr>
              <a:spLocks noChangeArrowheads="1"/>
            </p:cNvSpPr>
            <p:nvPr/>
          </p:nvSpPr>
          <p:spPr bwMode="auto">
            <a:xfrm>
              <a:off x="4302" y="1443"/>
              <a:ext cx="31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69" name="Rectangle 56"/>
            <p:cNvSpPr>
              <a:spLocks noChangeArrowheads="1"/>
            </p:cNvSpPr>
            <p:nvPr/>
          </p:nvSpPr>
          <p:spPr bwMode="auto">
            <a:xfrm>
              <a:off x="3993" y="1443"/>
              <a:ext cx="30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70" name="Rectangle 57"/>
            <p:cNvSpPr>
              <a:spLocks noChangeArrowheads="1"/>
            </p:cNvSpPr>
            <p:nvPr/>
          </p:nvSpPr>
          <p:spPr bwMode="auto">
            <a:xfrm>
              <a:off x="3681" y="1443"/>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71" name="Rectangle 58"/>
            <p:cNvSpPr>
              <a:spLocks noChangeArrowheads="1"/>
            </p:cNvSpPr>
            <p:nvPr/>
          </p:nvSpPr>
          <p:spPr bwMode="auto">
            <a:xfrm>
              <a:off x="3368" y="1443"/>
              <a:ext cx="31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72" name="Rectangle 59"/>
            <p:cNvSpPr>
              <a:spLocks noChangeArrowheads="1"/>
            </p:cNvSpPr>
            <p:nvPr/>
          </p:nvSpPr>
          <p:spPr bwMode="auto">
            <a:xfrm>
              <a:off x="3058" y="1443"/>
              <a:ext cx="31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73" name="Rectangle 60"/>
            <p:cNvSpPr>
              <a:spLocks noChangeArrowheads="1"/>
            </p:cNvSpPr>
            <p:nvPr/>
          </p:nvSpPr>
          <p:spPr bwMode="auto">
            <a:xfrm>
              <a:off x="2744" y="1443"/>
              <a:ext cx="3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74" name="Rectangle 61"/>
            <p:cNvSpPr>
              <a:spLocks noChangeArrowheads="1"/>
            </p:cNvSpPr>
            <p:nvPr/>
          </p:nvSpPr>
          <p:spPr bwMode="auto">
            <a:xfrm>
              <a:off x="4925" y="1117"/>
              <a:ext cx="3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75" name="Rectangle 62"/>
            <p:cNvSpPr>
              <a:spLocks noChangeArrowheads="1"/>
            </p:cNvSpPr>
            <p:nvPr/>
          </p:nvSpPr>
          <p:spPr bwMode="auto">
            <a:xfrm>
              <a:off x="4615" y="1117"/>
              <a:ext cx="31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76" name="Rectangle 63"/>
            <p:cNvSpPr>
              <a:spLocks noChangeArrowheads="1"/>
            </p:cNvSpPr>
            <p:nvPr/>
          </p:nvSpPr>
          <p:spPr bwMode="auto">
            <a:xfrm>
              <a:off x="4302" y="1117"/>
              <a:ext cx="31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77" name="Rectangle 64"/>
            <p:cNvSpPr>
              <a:spLocks noChangeArrowheads="1"/>
            </p:cNvSpPr>
            <p:nvPr/>
          </p:nvSpPr>
          <p:spPr bwMode="auto">
            <a:xfrm>
              <a:off x="3993" y="1117"/>
              <a:ext cx="30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78" name="Rectangle 65"/>
            <p:cNvSpPr>
              <a:spLocks noChangeArrowheads="1"/>
            </p:cNvSpPr>
            <p:nvPr/>
          </p:nvSpPr>
          <p:spPr bwMode="auto">
            <a:xfrm>
              <a:off x="3681" y="1117"/>
              <a:ext cx="3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79" name="Rectangle 66"/>
            <p:cNvSpPr>
              <a:spLocks noChangeArrowheads="1"/>
            </p:cNvSpPr>
            <p:nvPr/>
          </p:nvSpPr>
          <p:spPr bwMode="auto">
            <a:xfrm>
              <a:off x="3368" y="1117"/>
              <a:ext cx="31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80" name="Rectangle 67"/>
            <p:cNvSpPr>
              <a:spLocks noChangeArrowheads="1"/>
            </p:cNvSpPr>
            <p:nvPr/>
          </p:nvSpPr>
          <p:spPr bwMode="auto">
            <a:xfrm>
              <a:off x="3058" y="1117"/>
              <a:ext cx="31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81" name="Rectangle 68"/>
            <p:cNvSpPr>
              <a:spLocks noChangeArrowheads="1"/>
            </p:cNvSpPr>
            <p:nvPr/>
          </p:nvSpPr>
          <p:spPr bwMode="auto">
            <a:xfrm>
              <a:off x="2744" y="1117"/>
              <a:ext cx="31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800"/>
            </a:p>
          </p:txBody>
        </p:sp>
        <p:sp>
          <p:nvSpPr>
            <p:cNvPr id="82" name="Line 69"/>
            <p:cNvSpPr>
              <a:spLocks noChangeShapeType="1"/>
            </p:cNvSpPr>
            <p:nvPr/>
          </p:nvSpPr>
          <p:spPr bwMode="auto">
            <a:xfrm>
              <a:off x="2744" y="1117"/>
              <a:ext cx="249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Line 70"/>
            <p:cNvSpPr>
              <a:spLocks noChangeShapeType="1"/>
            </p:cNvSpPr>
            <p:nvPr/>
          </p:nvSpPr>
          <p:spPr bwMode="auto">
            <a:xfrm>
              <a:off x="2744" y="1443"/>
              <a:ext cx="249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 name="Line 71"/>
            <p:cNvSpPr>
              <a:spLocks noChangeShapeType="1"/>
            </p:cNvSpPr>
            <p:nvPr/>
          </p:nvSpPr>
          <p:spPr bwMode="auto">
            <a:xfrm>
              <a:off x="2744" y="1769"/>
              <a:ext cx="249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 name="Line 72"/>
            <p:cNvSpPr>
              <a:spLocks noChangeShapeType="1"/>
            </p:cNvSpPr>
            <p:nvPr/>
          </p:nvSpPr>
          <p:spPr bwMode="auto">
            <a:xfrm>
              <a:off x="2744" y="2095"/>
              <a:ext cx="249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 name="Line 73"/>
            <p:cNvSpPr>
              <a:spLocks noChangeShapeType="1"/>
            </p:cNvSpPr>
            <p:nvPr/>
          </p:nvSpPr>
          <p:spPr bwMode="auto">
            <a:xfrm>
              <a:off x="2744" y="2421"/>
              <a:ext cx="249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 name="Line 74"/>
            <p:cNvSpPr>
              <a:spLocks noChangeShapeType="1"/>
            </p:cNvSpPr>
            <p:nvPr/>
          </p:nvSpPr>
          <p:spPr bwMode="auto">
            <a:xfrm>
              <a:off x="2744" y="2747"/>
              <a:ext cx="249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 name="Line 75"/>
            <p:cNvSpPr>
              <a:spLocks noChangeShapeType="1"/>
            </p:cNvSpPr>
            <p:nvPr/>
          </p:nvSpPr>
          <p:spPr bwMode="auto">
            <a:xfrm>
              <a:off x="2744" y="3073"/>
              <a:ext cx="249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Line 76"/>
            <p:cNvSpPr>
              <a:spLocks noChangeShapeType="1"/>
            </p:cNvSpPr>
            <p:nvPr/>
          </p:nvSpPr>
          <p:spPr bwMode="auto">
            <a:xfrm>
              <a:off x="2744" y="3399"/>
              <a:ext cx="249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 name="Line 77"/>
            <p:cNvSpPr>
              <a:spLocks noChangeShapeType="1"/>
            </p:cNvSpPr>
            <p:nvPr/>
          </p:nvSpPr>
          <p:spPr bwMode="auto">
            <a:xfrm>
              <a:off x="2744" y="3725"/>
              <a:ext cx="249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 name="Line 78"/>
            <p:cNvSpPr>
              <a:spLocks noChangeShapeType="1"/>
            </p:cNvSpPr>
            <p:nvPr/>
          </p:nvSpPr>
          <p:spPr bwMode="auto">
            <a:xfrm>
              <a:off x="2744" y="1117"/>
              <a:ext cx="0" cy="260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 name="Line 79"/>
            <p:cNvSpPr>
              <a:spLocks noChangeShapeType="1"/>
            </p:cNvSpPr>
            <p:nvPr/>
          </p:nvSpPr>
          <p:spPr bwMode="auto">
            <a:xfrm>
              <a:off x="3058" y="1117"/>
              <a:ext cx="0" cy="26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 name="Line 80"/>
            <p:cNvSpPr>
              <a:spLocks noChangeShapeType="1"/>
            </p:cNvSpPr>
            <p:nvPr/>
          </p:nvSpPr>
          <p:spPr bwMode="auto">
            <a:xfrm>
              <a:off x="3368" y="1117"/>
              <a:ext cx="0" cy="26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 name="Line 81"/>
            <p:cNvSpPr>
              <a:spLocks noChangeShapeType="1"/>
            </p:cNvSpPr>
            <p:nvPr/>
          </p:nvSpPr>
          <p:spPr bwMode="auto">
            <a:xfrm>
              <a:off x="3681" y="1117"/>
              <a:ext cx="0" cy="26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 name="Line 82"/>
            <p:cNvSpPr>
              <a:spLocks noChangeShapeType="1"/>
            </p:cNvSpPr>
            <p:nvPr/>
          </p:nvSpPr>
          <p:spPr bwMode="auto">
            <a:xfrm>
              <a:off x="3993" y="1117"/>
              <a:ext cx="0" cy="26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 name="Line 83"/>
            <p:cNvSpPr>
              <a:spLocks noChangeShapeType="1"/>
            </p:cNvSpPr>
            <p:nvPr/>
          </p:nvSpPr>
          <p:spPr bwMode="auto">
            <a:xfrm>
              <a:off x="4302" y="1117"/>
              <a:ext cx="0" cy="26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 name="Line 84"/>
            <p:cNvSpPr>
              <a:spLocks noChangeShapeType="1"/>
            </p:cNvSpPr>
            <p:nvPr/>
          </p:nvSpPr>
          <p:spPr bwMode="auto">
            <a:xfrm>
              <a:off x="4615" y="1117"/>
              <a:ext cx="0" cy="26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 name="Line 85"/>
            <p:cNvSpPr>
              <a:spLocks noChangeShapeType="1"/>
            </p:cNvSpPr>
            <p:nvPr/>
          </p:nvSpPr>
          <p:spPr bwMode="auto">
            <a:xfrm>
              <a:off x="4925" y="1117"/>
              <a:ext cx="0" cy="26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 name="Line 86"/>
            <p:cNvSpPr>
              <a:spLocks noChangeShapeType="1"/>
            </p:cNvSpPr>
            <p:nvPr/>
          </p:nvSpPr>
          <p:spPr bwMode="auto">
            <a:xfrm>
              <a:off x="5239" y="1117"/>
              <a:ext cx="0" cy="260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 name="Text Box 111"/>
            <p:cNvSpPr txBox="1">
              <a:spLocks noChangeArrowheads="1"/>
            </p:cNvSpPr>
            <p:nvPr/>
          </p:nvSpPr>
          <p:spPr bwMode="auto">
            <a:xfrm>
              <a:off x="2381" y="1208"/>
              <a:ext cx="317"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 1</a:t>
              </a:r>
            </a:p>
          </p:txBody>
        </p:sp>
        <p:sp>
          <p:nvSpPr>
            <p:cNvPr id="101" name="Text Box 112"/>
            <p:cNvSpPr txBox="1">
              <a:spLocks noChangeArrowheads="1"/>
            </p:cNvSpPr>
            <p:nvPr/>
          </p:nvSpPr>
          <p:spPr bwMode="auto">
            <a:xfrm>
              <a:off x="2381" y="1525"/>
              <a:ext cx="317"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 2</a:t>
              </a:r>
            </a:p>
          </p:txBody>
        </p:sp>
        <p:sp>
          <p:nvSpPr>
            <p:cNvPr id="102" name="Text Box 115"/>
            <p:cNvSpPr txBox="1">
              <a:spLocks noChangeArrowheads="1"/>
            </p:cNvSpPr>
            <p:nvPr/>
          </p:nvSpPr>
          <p:spPr bwMode="auto">
            <a:xfrm>
              <a:off x="2381" y="1797"/>
              <a:ext cx="317"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 3</a:t>
              </a:r>
            </a:p>
          </p:txBody>
        </p:sp>
        <p:sp>
          <p:nvSpPr>
            <p:cNvPr id="103" name="Text Box 116"/>
            <p:cNvSpPr txBox="1">
              <a:spLocks noChangeArrowheads="1"/>
            </p:cNvSpPr>
            <p:nvPr/>
          </p:nvSpPr>
          <p:spPr bwMode="auto">
            <a:xfrm>
              <a:off x="2381" y="2115"/>
              <a:ext cx="317"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 4</a:t>
              </a:r>
            </a:p>
          </p:txBody>
        </p:sp>
        <p:sp>
          <p:nvSpPr>
            <p:cNvPr id="104" name="Text Box 118"/>
            <p:cNvSpPr txBox="1">
              <a:spLocks noChangeArrowheads="1"/>
            </p:cNvSpPr>
            <p:nvPr/>
          </p:nvSpPr>
          <p:spPr bwMode="auto">
            <a:xfrm>
              <a:off x="2381" y="2478"/>
              <a:ext cx="317"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 5</a:t>
              </a:r>
            </a:p>
          </p:txBody>
        </p:sp>
        <p:sp>
          <p:nvSpPr>
            <p:cNvPr id="105" name="Text Box 119"/>
            <p:cNvSpPr txBox="1">
              <a:spLocks noChangeArrowheads="1"/>
            </p:cNvSpPr>
            <p:nvPr/>
          </p:nvSpPr>
          <p:spPr bwMode="auto">
            <a:xfrm>
              <a:off x="2381" y="2796"/>
              <a:ext cx="317"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en-US" altLang="zh-CN"/>
                <a:t> 6</a:t>
              </a:r>
            </a:p>
          </p:txBody>
        </p:sp>
      </p:grpSp>
      <p:sp>
        <p:nvSpPr>
          <p:cNvPr id="106" name="Line 128"/>
          <p:cNvSpPr>
            <a:spLocks noChangeShapeType="1"/>
          </p:cNvSpPr>
          <p:nvPr/>
        </p:nvSpPr>
        <p:spPr bwMode="auto">
          <a:xfrm flipV="1">
            <a:off x="4848589" y="2401852"/>
            <a:ext cx="3960813" cy="3887787"/>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 name="Line 129"/>
          <p:cNvSpPr>
            <a:spLocks noChangeShapeType="1"/>
          </p:cNvSpPr>
          <p:nvPr/>
        </p:nvSpPr>
        <p:spPr bwMode="auto">
          <a:xfrm>
            <a:off x="4848589" y="2905089"/>
            <a:ext cx="3455988" cy="338455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 name="Line 130"/>
          <p:cNvSpPr>
            <a:spLocks noChangeShapeType="1"/>
          </p:cNvSpPr>
          <p:nvPr/>
        </p:nvSpPr>
        <p:spPr bwMode="auto">
          <a:xfrm>
            <a:off x="6577377" y="2401852"/>
            <a:ext cx="0" cy="3887787"/>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 name="Line 133"/>
          <p:cNvSpPr>
            <a:spLocks noChangeShapeType="1"/>
          </p:cNvSpPr>
          <p:nvPr/>
        </p:nvSpPr>
        <p:spPr bwMode="auto">
          <a:xfrm>
            <a:off x="4848589" y="4562439"/>
            <a:ext cx="3960813"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 name="AutoShape 134"/>
          <p:cNvSpPr>
            <a:spLocks noChangeArrowheads="1"/>
          </p:cNvSpPr>
          <p:nvPr/>
        </p:nvSpPr>
        <p:spPr bwMode="auto">
          <a:xfrm>
            <a:off x="6432914" y="4417977"/>
            <a:ext cx="287338" cy="360362"/>
          </a:xfrm>
          <a:prstGeom prst="smileyFace">
            <a:avLst>
              <a:gd name="adj" fmla="val 4653"/>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 name="TextBox 110"/>
          <p:cNvSpPr txBox="1"/>
          <p:nvPr/>
        </p:nvSpPr>
        <p:spPr>
          <a:xfrm>
            <a:off x="4397402" y="5396663"/>
            <a:ext cx="405730" cy="461665"/>
          </a:xfrm>
          <a:prstGeom prst="rect">
            <a:avLst/>
          </a:prstGeom>
          <a:noFill/>
        </p:spPr>
        <p:txBody>
          <a:bodyPr wrap="square" rtlCol="0">
            <a:spAutoFit/>
          </a:bodyPr>
          <a:lstStyle/>
          <a:p>
            <a:r>
              <a:rPr lang="en-US" altLang="zh-CN" sz="2400" dirty="0" smtClean="0"/>
              <a:t>7</a:t>
            </a:r>
            <a:endParaRPr lang="zh-CN" altLang="en-US" sz="2400" dirty="0"/>
          </a:p>
        </p:txBody>
      </p:sp>
      <p:sp>
        <p:nvSpPr>
          <p:cNvPr id="112" name="TextBox 111"/>
          <p:cNvSpPr txBox="1"/>
          <p:nvPr/>
        </p:nvSpPr>
        <p:spPr>
          <a:xfrm>
            <a:off x="4373254" y="5877272"/>
            <a:ext cx="454026" cy="461665"/>
          </a:xfrm>
          <a:prstGeom prst="rect">
            <a:avLst/>
          </a:prstGeom>
          <a:noFill/>
        </p:spPr>
        <p:txBody>
          <a:bodyPr wrap="square" rtlCol="0">
            <a:spAutoFit/>
          </a:bodyPr>
          <a:lstStyle/>
          <a:p>
            <a:r>
              <a:rPr lang="en-US" altLang="zh-CN" sz="2400" dirty="0" smtClean="0"/>
              <a:t>8</a:t>
            </a:r>
            <a:endParaRPr lang="zh-CN" altLang="en-US" sz="2400" dirty="0"/>
          </a:p>
        </p:txBody>
      </p:sp>
    </p:spTree>
    <p:extLst>
      <p:ext uri="{BB962C8B-B14F-4D97-AF65-F5344CB8AC3E}">
        <p14:creationId xmlns:p14="http://schemas.microsoft.com/office/powerpoint/2010/main" val="3381562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让我们稍微总结一下</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刚刚的几道题目，我们来总结一下解法的共同点：</a:t>
            </a:r>
            <a:endParaRPr lang="en-US" altLang="zh-CN" dirty="0" smtClean="0"/>
          </a:p>
          <a:p>
            <a:pPr marL="0" indent="0">
              <a:buNone/>
            </a:pPr>
            <a:r>
              <a:rPr lang="zh-CN" altLang="en-US" dirty="0"/>
              <a:t>为了求得问题的解，先选择某一种可能情况向前探索，在探索的过程中，一旦发现原来的选择是错误的，就退回一步重新选择，然后再继续向前探索，如此反复进行，直到得到解或证明无解为止</a:t>
            </a:r>
            <a:r>
              <a:rPr lang="zh-CN" altLang="en-US" dirty="0" smtClean="0"/>
              <a:t>。</a:t>
            </a:r>
            <a:endParaRPr lang="en-US" altLang="zh-CN" dirty="0" smtClean="0"/>
          </a:p>
          <a:p>
            <a:pPr marL="0" indent="0">
              <a:buNone/>
            </a:pPr>
            <a:r>
              <a:rPr lang="zh-CN" altLang="en-US" dirty="0" smtClean="0"/>
              <a:t>这种做法，也叫做深度优先搜索。</a:t>
            </a:r>
            <a:endParaRPr lang="zh-CN" altLang="en-US" dirty="0"/>
          </a:p>
        </p:txBody>
      </p:sp>
    </p:spTree>
    <p:extLst>
      <p:ext uri="{BB962C8B-B14F-4D97-AF65-F5344CB8AC3E}">
        <p14:creationId xmlns:p14="http://schemas.microsoft.com/office/powerpoint/2010/main" val="917414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广度优先搜索</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r>
              <a:rPr lang="zh-CN" altLang="en-US" dirty="0" smtClean="0"/>
              <a:t>广度优先搜索</a:t>
            </a:r>
            <a:r>
              <a:rPr lang="zh-CN" altLang="en-US" dirty="0"/>
              <a:t>算法是最简便的图的搜索算法之一，这一算法也是很多重要的图的算法的原型。如</a:t>
            </a:r>
            <a:r>
              <a:rPr lang="en-US" altLang="zh-CN" dirty="0"/>
              <a:t>Dijkstra</a:t>
            </a:r>
            <a:r>
              <a:rPr lang="zh-CN" altLang="en-US" dirty="0"/>
              <a:t>单源最短路径和</a:t>
            </a:r>
            <a:r>
              <a:rPr lang="en-US" altLang="zh-CN" dirty="0"/>
              <a:t>Prim</a:t>
            </a:r>
            <a:r>
              <a:rPr lang="zh-CN" altLang="en-US" dirty="0"/>
              <a:t>最小生成树算法都采用了广度优先搜索的思想</a:t>
            </a:r>
            <a:r>
              <a:rPr lang="zh-CN" altLang="en-US" dirty="0" smtClean="0"/>
              <a:t>。</a:t>
            </a:r>
            <a:endParaRPr lang="zh-CN" altLang="en-US" dirty="0"/>
          </a:p>
        </p:txBody>
      </p:sp>
    </p:spTree>
    <p:extLst>
      <p:ext uri="{BB962C8B-B14F-4D97-AF65-F5344CB8AC3E}">
        <p14:creationId xmlns:p14="http://schemas.microsoft.com/office/powerpoint/2010/main" val="2861512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先看回解答树</a:t>
            </a:r>
            <a:endParaRPr lang="zh-CN" altLang="en-US" dirty="0"/>
          </a:p>
        </p:txBody>
      </p:sp>
      <p:sp>
        <p:nvSpPr>
          <p:cNvPr id="3" name="内容占位符 2"/>
          <p:cNvSpPr>
            <a:spLocks noGrp="1"/>
          </p:cNvSpPr>
          <p:nvPr>
            <p:ph idx="1"/>
          </p:nvPr>
        </p:nvSpPr>
        <p:spPr/>
        <p:txBody>
          <a:bodyPr/>
          <a:lstStyle/>
          <a:p>
            <a:r>
              <a:rPr lang="zh-CN" altLang="en-US" dirty="0"/>
              <a:t>从初始节点开始，应用算符生成第一层节点，检查目标节点是否在这些后继节点中，若没有，再用产生式规则将所有第一层的节点逐一扩展，得到第二层节点，并逐一检查第二层节点中是否包含目标节点，若没有，再用算符逐一扩展第二层的所有节点</a:t>
            </a:r>
            <a:r>
              <a:rPr lang="en-US" altLang="zh-CN" dirty="0"/>
              <a:t>…</a:t>
            </a:r>
            <a:r>
              <a:rPr lang="zh-CN" altLang="en-US" dirty="0"/>
              <a:t>，如此依次扩展，检查下去，直到发现目标节点为止。</a:t>
            </a:r>
          </a:p>
        </p:txBody>
      </p:sp>
    </p:spTree>
    <p:extLst>
      <p:ext uri="{BB962C8B-B14F-4D97-AF65-F5344CB8AC3E}">
        <p14:creationId xmlns:p14="http://schemas.microsoft.com/office/powerpoint/2010/main" val="3205119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8229600" cy="1143000"/>
          </a:xfrm>
        </p:spPr>
        <p:txBody>
          <a:bodyPr/>
          <a:lstStyle/>
          <a:p>
            <a:r>
              <a:rPr lang="en-US" altLang="zh-CN" dirty="0" smtClean="0"/>
              <a:t>T7 </a:t>
            </a:r>
            <a:r>
              <a:rPr lang="zh-CN" altLang="en-US" dirty="0" smtClean="0"/>
              <a:t>奇怪的电梯</a:t>
            </a:r>
            <a:endParaRPr lang="zh-CN" altLang="en-US" dirty="0"/>
          </a:p>
        </p:txBody>
      </p:sp>
      <p:sp>
        <p:nvSpPr>
          <p:cNvPr id="3" name="内容占位符 2"/>
          <p:cNvSpPr>
            <a:spLocks noGrp="1"/>
          </p:cNvSpPr>
          <p:nvPr>
            <p:ph idx="1"/>
          </p:nvPr>
        </p:nvSpPr>
        <p:spPr>
          <a:xfrm>
            <a:off x="323528" y="1196752"/>
            <a:ext cx="8568952" cy="5400600"/>
          </a:xfrm>
        </p:spPr>
        <p:txBody>
          <a:bodyPr>
            <a:normAutofit fontScale="70000" lnSpcReduction="20000"/>
          </a:bodyPr>
          <a:lstStyle/>
          <a:p>
            <a:pPr marL="0" indent="0">
              <a:buNone/>
            </a:pPr>
            <a:r>
              <a:rPr lang="zh-CN" altLang="en-US" dirty="0"/>
              <a:t>大楼的每一层楼都可以停电梯，而且第</a:t>
            </a:r>
            <a:r>
              <a:rPr lang="en-US" altLang="zh-CN" dirty="0"/>
              <a:t>i</a:t>
            </a:r>
            <a:r>
              <a:rPr lang="zh-CN" altLang="en-US" dirty="0"/>
              <a:t>层楼</a:t>
            </a:r>
            <a:r>
              <a:rPr lang="en-US" altLang="zh-CN" dirty="0"/>
              <a:t>(1&lt;=i&lt;=N)</a:t>
            </a:r>
            <a:r>
              <a:rPr lang="zh-CN" altLang="en-US" dirty="0"/>
              <a:t>上有一个数字</a:t>
            </a:r>
            <a:r>
              <a:rPr lang="en-US" altLang="zh-CN" dirty="0"/>
              <a:t>Ki(0&lt;=Ki&lt;=N)</a:t>
            </a:r>
            <a:r>
              <a:rPr lang="zh-CN" altLang="en-US" dirty="0"/>
              <a:t>。电梯只有四个按钮：开，关，上，下。上下的层数等于当前楼层上的那个数字。当然，如果不能满足要求，相应的按钮就会失灵。例如：</a:t>
            </a:r>
            <a:r>
              <a:rPr lang="en-US" altLang="zh-CN" dirty="0"/>
              <a:t>3 3 1 2 5</a:t>
            </a:r>
            <a:r>
              <a:rPr lang="zh-CN" altLang="en-US" dirty="0"/>
              <a:t>代表了</a:t>
            </a:r>
            <a:r>
              <a:rPr lang="en-US" altLang="zh-CN" dirty="0"/>
              <a:t>Ki(K1=3,K2=3,……)</a:t>
            </a:r>
            <a:r>
              <a:rPr lang="zh-CN" altLang="en-US" dirty="0"/>
              <a:t>，从一楼开始。在一楼，按“上”可以到</a:t>
            </a:r>
            <a:r>
              <a:rPr lang="en-US" altLang="zh-CN" dirty="0"/>
              <a:t>4</a:t>
            </a:r>
            <a:r>
              <a:rPr lang="zh-CN" altLang="en-US" dirty="0"/>
              <a:t>楼，按“下”是不起作用的，因为没有</a:t>
            </a:r>
            <a:r>
              <a:rPr lang="en-US" altLang="zh-CN" dirty="0"/>
              <a:t>-2</a:t>
            </a:r>
            <a:r>
              <a:rPr lang="zh-CN" altLang="en-US" dirty="0"/>
              <a:t>楼。那么，从</a:t>
            </a:r>
            <a:r>
              <a:rPr lang="en-US" altLang="zh-CN" dirty="0"/>
              <a:t>A</a:t>
            </a:r>
            <a:r>
              <a:rPr lang="zh-CN" altLang="en-US" dirty="0"/>
              <a:t>楼到</a:t>
            </a:r>
            <a:r>
              <a:rPr lang="en-US" altLang="zh-CN" dirty="0"/>
              <a:t>B</a:t>
            </a:r>
            <a:r>
              <a:rPr lang="zh-CN" altLang="en-US" dirty="0"/>
              <a:t>楼至少要按几次按钮呢</a:t>
            </a:r>
            <a:r>
              <a:rPr lang="zh-CN" altLang="en-US" dirty="0" smtClean="0"/>
              <a:t>？</a:t>
            </a:r>
            <a:endParaRPr lang="en-US" altLang="zh-CN" dirty="0" smtClean="0"/>
          </a:p>
          <a:p>
            <a:pPr marL="0" indent="0">
              <a:buNone/>
            </a:pPr>
            <a:r>
              <a:rPr lang="zh-CN" altLang="en-US" dirty="0" smtClean="0"/>
              <a:t>输入：</a:t>
            </a:r>
            <a:endParaRPr lang="en-US" altLang="zh-CN" dirty="0" smtClean="0"/>
          </a:p>
          <a:p>
            <a:pPr marL="0" indent="0">
              <a:buNone/>
            </a:pPr>
            <a:r>
              <a:rPr lang="zh-CN" altLang="en-US" dirty="0" smtClean="0"/>
              <a:t>共有</a:t>
            </a:r>
            <a:r>
              <a:rPr lang="zh-CN" altLang="en-US" dirty="0"/>
              <a:t>二行，第一行为三个用空格隔开的正整数，表示</a:t>
            </a:r>
            <a:r>
              <a:rPr lang="en-US" altLang="zh-CN" dirty="0"/>
              <a:t>N,A,B(1≤N≤200, 1≤A,B≤N)</a:t>
            </a:r>
            <a:r>
              <a:rPr lang="zh-CN" altLang="en-US" dirty="0"/>
              <a:t>，第二行为</a:t>
            </a:r>
            <a:r>
              <a:rPr lang="en-US" altLang="zh-CN" dirty="0"/>
              <a:t>N</a:t>
            </a:r>
            <a:r>
              <a:rPr lang="zh-CN" altLang="en-US" dirty="0"/>
              <a:t>个用空格隔开的非负整数，表示</a:t>
            </a:r>
            <a:r>
              <a:rPr lang="en-US" altLang="zh-CN" dirty="0"/>
              <a:t>Ki</a:t>
            </a:r>
            <a:r>
              <a:rPr lang="zh-CN" altLang="en-US" dirty="0" smtClean="0"/>
              <a:t>。</a:t>
            </a:r>
            <a:endParaRPr lang="en-US" altLang="zh-CN" dirty="0" smtClean="0"/>
          </a:p>
          <a:p>
            <a:pPr marL="0" indent="0">
              <a:buNone/>
            </a:pPr>
            <a:r>
              <a:rPr lang="zh-CN" altLang="en-US" dirty="0" smtClean="0"/>
              <a:t>输出：</a:t>
            </a:r>
            <a:endParaRPr lang="en-US" altLang="zh-CN" dirty="0" smtClean="0"/>
          </a:p>
          <a:p>
            <a:pPr marL="0" indent="0">
              <a:buNone/>
            </a:pPr>
            <a:r>
              <a:rPr lang="zh-CN" altLang="en-US" dirty="0" smtClean="0"/>
              <a:t>仅</a:t>
            </a:r>
            <a:r>
              <a:rPr lang="zh-CN" altLang="en-US" dirty="0"/>
              <a:t>一行，即最少按键次数</a:t>
            </a:r>
            <a:r>
              <a:rPr lang="en-US" altLang="zh-CN" dirty="0"/>
              <a:t>,</a:t>
            </a:r>
            <a:r>
              <a:rPr lang="zh-CN" altLang="en-US" dirty="0"/>
              <a:t>若无法到达，则输出</a:t>
            </a:r>
            <a:r>
              <a:rPr lang="en-US" altLang="zh-CN" dirty="0"/>
              <a:t>-1</a:t>
            </a:r>
            <a:r>
              <a:rPr lang="zh-CN" altLang="en-US" dirty="0" smtClean="0"/>
              <a:t>。</a:t>
            </a:r>
            <a:endParaRPr lang="en-US" altLang="zh-CN" dirty="0" smtClean="0"/>
          </a:p>
          <a:p>
            <a:pPr marL="0" indent="0">
              <a:buNone/>
            </a:pPr>
            <a:r>
              <a:rPr lang="zh-CN" altLang="en-US" dirty="0"/>
              <a:t>样例</a:t>
            </a:r>
            <a:r>
              <a:rPr lang="zh-CN" altLang="en-US" dirty="0" smtClean="0"/>
              <a:t>输入：</a:t>
            </a:r>
            <a:endParaRPr lang="en-US" altLang="zh-CN" dirty="0" smtClean="0"/>
          </a:p>
          <a:p>
            <a:pPr marL="0" indent="0">
              <a:buNone/>
            </a:pPr>
            <a:r>
              <a:rPr lang="en-US" altLang="zh-CN" dirty="0"/>
              <a:t>5 1 5 </a:t>
            </a:r>
            <a:endParaRPr lang="en-US" altLang="zh-CN" dirty="0" smtClean="0"/>
          </a:p>
          <a:p>
            <a:pPr marL="0" indent="0">
              <a:buNone/>
            </a:pPr>
            <a:r>
              <a:rPr lang="en-US" altLang="zh-CN" dirty="0" smtClean="0"/>
              <a:t>3 </a:t>
            </a:r>
            <a:r>
              <a:rPr lang="en-US" altLang="zh-CN" dirty="0"/>
              <a:t>3 1 2 5</a:t>
            </a:r>
            <a:endParaRPr lang="en-US" altLang="zh-CN" dirty="0" smtClean="0"/>
          </a:p>
          <a:p>
            <a:pPr marL="0" indent="0">
              <a:buNone/>
            </a:pPr>
            <a:r>
              <a:rPr lang="zh-CN" altLang="en-US" dirty="0"/>
              <a:t>样例</a:t>
            </a:r>
            <a:r>
              <a:rPr lang="zh-CN" altLang="en-US" dirty="0" smtClean="0"/>
              <a:t>输出：</a:t>
            </a:r>
            <a:endParaRPr lang="en-US" altLang="zh-CN" dirty="0" smtClean="0"/>
          </a:p>
          <a:p>
            <a:pPr marL="0" indent="0">
              <a:buNone/>
            </a:pPr>
            <a:r>
              <a:rPr lang="en-US" altLang="zh-CN" dirty="0"/>
              <a:t>3</a:t>
            </a:r>
            <a:endParaRPr lang="zh-CN" altLang="en-US" dirty="0"/>
          </a:p>
        </p:txBody>
      </p:sp>
    </p:spTree>
    <p:extLst>
      <p:ext uri="{BB962C8B-B14F-4D97-AF65-F5344CB8AC3E}">
        <p14:creationId xmlns:p14="http://schemas.microsoft.com/office/powerpoint/2010/main" val="250791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T8	</a:t>
            </a:r>
            <a:r>
              <a:rPr lang="zh-CN" altLang="en-US" dirty="0" smtClean="0"/>
              <a:t>八数码问题</a:t>
            </a:r>
            <a:endParaRPr lang="zh-CN" altLang="en-US" dirty="0"/>
          </a:p>
        </p:txBody>
      </p:sp>
      <p:sp>
        <p:nvSpPr>
          <p:cNvPr id="3" name="内容占位符 2"/>
          <p:cNvSpPr>
            <a:spLocks noGrp="1"/>
          </p:cNvSpPr>
          <p:nvPr>
            <p:ph idx="1"/>
          </p:nvPr>
        </p:nvSpPr>
        <p:spPr>
          <a:xfrm>
            <a:off x="457200" y="1600200"/>
            <a:ext cx="8229600" cy="4997152"/>
          </a:xfrm>
        </p:spPr>
        <p:txBody>
          <a:bodyPr>
            <a:normAutofit fontScale="92500" lnSpcReduction="10000"/>
          </a:bodyPr>
          <a:lstStyle/>
          <a:p>
            <a:pPr marL="0" indent="0">
              <a:buNone/>
            </a:pPr>
            <a:r>
              <a:rPr lang="en-US" altLang="zh-CN" dirty="0"/>
              <a:t>	</a:t>
            </a:r>
            <a:r>
              <a:rPr lang="zh-CN" altLang="en-US" dirty="0" smtClean="0"/>
              <a:t>编号为</a:t>
            </a:r>
            <a:r>
              <a:rPr lang="en-US" altLang="zh-CN" dirty="0" smtClean="0"/>
              <a:t>1~8</a:t>
            </a:r>
            <a:r>
              <a:rPr lang="zh-CN" altLang="en-US" dirty="0" smtClean="0"/>
              <a:t>的</a:t>
            </a:r>
            <a:r>
              <a:rPr lang="en-US" altLang="zh-CN" dirty="0" smtClean="0"/>
              <a:t>8</a:t>
            </a:r>
            <a:r>
              <a:rPr lang="zh-CN" altLang="en-US" dirty="0" smtClean="0"/>
              <a:t>个正方形滑块被摆成三行三列，其中一个格子留空。每次可以把空格相邻的滑块</a:t>
            </a:r>
            <a:r>
              <a:rPr lang="en-US" altLang="zh-CN" dirty="0" smtClean="0"/>
              <a:t>(</a:t>
            </a:r>
            <a:r>
              <a:rPr lang="zh-CN" altLang="en-US" dirty="0" smtClean="0"/>
              <a:t>有公共边</a:t>
            </a:r>
            <a:r>
              <a:rPr lang="en-US" altLang="zh-CN" dirty="0" smtClean="0"/>
              <a:t>)</a:t>
            </a:r>
            <a:r>
              <a:rPr lang="zh-CN" altLang="en-US" dirty="0" smtClean="0"/>
              <a:t>移到空格中，原来的位置变成新的空格。给定初始局面和目标局面，计算最少的移动步数，如果无法到达目标局面，输出</a:t>
            </a:r>
            <a:r>
              <a:rPr lang="en-US" altLang="zh-CN" dirty="0" smtClean="0"/>
              <a:t>-1.</a:t>
            </a:r>
          </a:p>
          <a:p>
            <a:pPr marL="0" indent="0">
              <a:buNone/>
            </a:pPr>
            <a:r>
              <a:rPr lang="zh-CN" altLang="en-US" dirty="0"/>
              <a:t>样例</a:t>
            </a:r>
            <a:r>
              <a:rPr lang="zh-CN" altLang="en-US" dirty="0" smtClean="0"/>
              <a:t>输入：</a:t>
            </a:r>
            <a:endParaRPr lang="en-US" altLang="zh-CN" dirty="0" smtClean="0"/>
          </a:p>
          <a:p>
            <a:pPr marL="0" indent="0">
              <a:buNone/>
            </a:pPr>
            <a:r>
              <a:rPr lang="en-US" altLang="zh-CN" dirty="0" smtClean="0"/>
              <a:t>2 6 4 1 3 7 0 5 8</a:t>
            </a:r>
          </a:p>
          <a:p>
            <a:pPr marL="0" indent="0">
              <a:buNone/>
            </a:pPr>
            <a:r>
              <a:rPr lang="en-US" altLang="zh-CN" dirty="0" smtClean="0"/>
              <a:t>8 1 5 7 3 6 4 0 2</a:t>
            </a:r>
          </a:p>
          <a:p>
            <a:pPr marL="0" indent="0">
              <a:buNone/>
            </a:pPr>
            <a:r>
              <a:rPr lang="zh-CN" altLang="en-US" dirty="0"/>
              <a:t>样例</a:t>
            </a:r>
            <a:r>
              <a:rPr lang="zh-CN" altLang="en-US" dirty="0" smtClean="0"/>
              <a:t>输出：</a:t>
            </a:r>
            <a:endParaRPr lang="en-US" altLang="zh-CN" dirty="0" smtClean="0"/>
          </a:p>
          <a:p>
            <a:pPr marL="0" indent="0">
              <a:buNone/>
            </a:pPr>
            <a:r>
              <a:rPr lang="en-US" altLang="zh-CN" dirty="0" smtClean="0"/>
              <a:t>31</a:t>
            </a:r>
            <a:endParaRPr lang="zh-CN" altLang="en-US" dirty="0"/>
          </a:p>
        </p:txBody>
      </p:sp>
      <p:grpSp>
        <p:nvGrpSpPr>
          <p:cNvPr id="38" name="组合 37"/>
          <p:cNvGrpSpPr/>
          <p:nvPr/>
        </p:nvGrpSpPr>
        <p:grpSpPr>
          <a:xfrm>
            <a:off x="3421542" y="4160128"/>
            <a:ext cx="5182906" cy="2160240"/>
            <a:chOff x="3349534" y="4149080"/>
            <a:chExt cx="5182906" cy="2160240"/>
          </a:xfrm>
        </p:grpSpPr>
        <p:sp>
          <p:nvSpPr>
            <p:cNvPr id="4" name="矩形 3"/>
            <p:cNvSpPr/>
            <p:nvPr/>
          </p:nvSpPr>
          <p:spPr>
            <a:xfrm>
              <a:off x="3349534" y="4149080"/>
              <a:ext cx="2304256" cy="21602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5" name="矩形 4"/>
            <p:cNvSpPr/>
            <p:nvPr/>
          </p:nvSpPr>
          <p:spPr>
            <a:xfrm>
              <a:off x="6228184" y="4149080"/>
              <a:ext cx="2304256" cy="21602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3349534" y="4869160"/>
              <a:ext cx="23042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349534" y="5661248"/>
              <a:ext cx="23042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228184" y="4869160"/>
              <a:ext cx="23042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228184" y="5661248"/>
              <a:ext cx="23042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067944" y="4149080"/>
              <a:ext cx="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860032" y="4149080"/>
              <a:ext cx="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948264" y="4149080"/>
              <a:ext cx="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740352" y="4149080"/>
              <a:ext cx="0" cy="216024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91880" y="4221087"/>
              <a:ext cx="504056" cy="584775"/>
            </a:xfrm>
            <a:prstGeom prst="rect">
              <a:avLst/>
            </a:prstGeom>
            <a:noFill/>
          </p:spPr>
          <p:txBody>
            <a:bodyPr wrap="square" rtlCol="0">
              <a:spAutoFit/>
            </a:bodyPr>
            <a:lstStyle/>
            <a:p>
              <a:pPr algn="ctr"/>
              <a:r>
                <a:rPr lang="en-US" altLang="zh-CN" sz="3200" dirty="0" smtClean="0">
                  <a:solidFill>
                    <a:srgbClr val="FF0000"/>
                  </a:solidFill>
                </a:rPr>
                <a:t>2</a:t>
              </a:r>
              <a:endParaRPr lang="zh-CN" altLang="en-US" sz="3200" dirty="0">
                <a:solidFill>
                  <a:srgbClr val="FF0000"/>
                </a:solidFill>
              </a:endParaRPr>
            </a:p>
          </p:txBody>
        </p:sp>
        <p:sp>
          <p:nvSpPr>
            <p:cNvPr id="23" name="TextBox 22"/>
            <p:cNvSpPr txBox="1"/>
            <p:nvPr/>
          </p:nvSpPr>
          <p:spPr>
            <a:xfrm>
              <a:off x="5004048" y="4221086"/>
              <a:ext cx="504056" cy="584775"/>
            </a:xfrm>
            <a:prstGeom prst="rect">
              <a:avLst/>
            </a:prstGeom>
            <a:noFill/>
          </p:spPr>
          <p:txBody>
            <a:bodyPr wrap="square" rtlCol="0">
              <a:spAutoFit/>
            </a:bodyPr>
            <a:lstStyle/>
            <a:p>
              <a:pPr algn="ctr"/>
              <a:r>
                <a:rPr lang="en-US" altLang="zh-CN" sz="3200" dirty="0" smtClean="0">
                  <a:solidFill>
                    <a:srgbClr val="FF0000"/>
                  </a:solidFill>
                </a:rPr>
                <a:t>4</a:t>
              </a:r>
              <a:endParaRPr lang="zh-CN" altLang="en-US" sz="3200" dirty="0">
                <a:solidFill>
                  <a:srgbClr val="FF0000"/>
                </a:solidFill>
              </a:endParaRPr>
            </a:p>
          </p:txBody>
        </p:sp>
        <p:sp>
          <p:nvSpPr>
            <p:cNvPr id="24" name="TextBox 23"/>
            <p:cNvSpPr txBox="1"/>
            <p:nvPr/>
          </p:nvSpPr>
          <p:spPr>
            <a:xfrm>
              <a:off x="4249634" y="4236446"/>
              <a:ext cx="504056" cy="584775"/>
            </a:xfrm>
            <a:prstGeom prst="rect">
              <a:avLst/>
            </a:prstGeom>
            <a:noFill/>
          </p:spPr>
          <p:txBody>
            <a:bodyPr wrap="square" rtlCol="0">
              <a:spAutoFit/>
            </a:bodyPr>
            <a:lstStyle/>
            <a:p>
              <a:pPr algn="ctr"/>
              <a:r>
                <a:rPr lang="en-US" altLang="zh-CN" sz="3200" dirty="0" smtClean="0">
                  <a:solidFill>
                    <a:srgbClr val="FF0000"/>
                  </a:solidFill>
                </a:rPr>
                <a:t>6</a:t>
              </a:r>
              <a:endParaRPr lang="zh-CN" altLang="en-US" sz="3200" dirty="0">
                <a:solidFill>
                  <a:srgbClr val="FF0000"/>
                </a:solidFill>
              </a:endParaRPr>
            </a:p>
          </p:txBody>
        </p:sp>
        <p:sp>
          <p:nvSpPr>
            <p:cNvPr id="25" name="TextBox 24"/>
            <p:cNvSpPr txBox="1"/>
            <p:nvPr/>
          </p:nvSpPr>
          <p:spPr>
            <a:xfrm>
              <a:off x="4249634" y="4983086"/>
              <a:ext cx="504056" cy="584775"/>
            </a:xfrm>
            <a:prstGeom prst="rect">
              <a:avLst/>
            </a:prstGeom>
            <a:noFill/>
          </p:spPr>
          <p:txBody>
            <a:bodyPr wrap="square" rtlCol="0">
              <a:spAutoFit/>
            </a:bodyPr>
            <a:lstStyle/>
            <a:p>
              <a:pPr algn="ctr"/>
              <a:r>
                <a:rPr lang="en-US" altLang="zh-CN" sz="3200" dirty="0" smtClean="0">
                  <a:solidFill>
                    <a:srgbClr val="FF0000"/>
                  </a:solidFill>
                </a:rPr>
                <a:t>3</a:t>
              </a:r>
              <a:endParaRPr lang="zh-CN" altLang="en-US" sz="3200" dirty="0">
                <a:solidFill>
                  <a:srgbClr val="FF0000"/>
                </a:solidFill>
              </a:endParaRPr>
            </a:p>
          </p:txBody>
        </p:sp>
        <p:sp>
          <p:nvSpPr>
            <p:cNvPr id="26" name="TextBox 25"/>
            <p:cNvSpPr txBox="1"/>
            <p:nvPr/>
          </p:nvSpPr>
          <p:spPr>
            <a:xfrm>
              <a:off x="3491880" y="4983086"/>
              <a:ext cx="504056" cy="584775"/>
            </a:xfrm>
            <a:prstGeom prst="rect">
              <a:avLst/>
            </a:prstGeom>
            <a:noFill/>
          </p:spPr>
          <p:txBody>
            <a:bodyPr wrap="square" rtlCol="0">
              <a:spAutoFit/>
            </a:bodyPr>
            <a:lstStyle/>
            <a:p>
              <a:pPr algn="ctr"/>
              <a:r>
                <a:rPr lang="en-US" altLang="zh-CN" sz="3200" dirty="0">
                  <a:solidFill>
                    <a:srgbClr val="FF0000"/>
                  </a:solidFill>
                </a:rPr>
                <a:t>1</a:t>
              </a:r>
              <a:endParaRPr lang="zh-CN" altLang="en-US" sz="3200" dirty="0">
                <a:solidFill>
                  <a:srgbClr val="FF0000"/>
                </a:solidFill>
              </a:endParaRPr>
            </a:p>
          </p:txBody>
        </p:sp>
        <p:sp>
          <p:nvSpPr>
            <p:cNvPr id="27" name="TextBox 26"/>
            <p:cNvSpPr txBox="1"/>
            <p:nvPr/>
          </p:nvSpPr>
          <p:spPr>
            <a:xfrm>
              <a:off x="4249634" y="5676608"/>
              <a:ext cx="504056" cy="584775"/>
            </a:xfrm>
            <a:prstGeom prst="rect">
              <a:avLst/>
            </a:prstGeom>
            <a:noFill/>
          </p:spPr>
          <p:txBody>
            <a:bodyPr wrap="square" rtlCol="0">
              <a:spAutoFit/>
            </a:bodyPr>
            <a:lstStyle/>
            <a:p>
              <a:pPr algn="ctr"/>
              <a:r>
                <a:rPr lang="en-US" altLang="zh-CN" sz="3200" dirty="0" smtClean="0">
                  <a:solidFill>
                    <a:srgbClr val="FF0000"/>
                  </a:solidFill>
                </a:rPr>
                <a:t>5</a:t>
              </a:r>
              <a:endParaRPr lang="zh-CN" altLang="en-US" sz="3200" dirty="0">
                <a:solidFill>
                  <a:srgbClr val="FF0000"/>
                </a:solidFill>
              </a:endParaRPr>
            </a:p>
          </p:txBody>
        </p:sp>
        <p:sp>
          <p:nvSpPr>
            <p:cNvPr id="28" name="TextBox 27"/>
            <p:cNvSpPr txBox="1"/>
            <p:nvPr/>
          </p:nvSpPr>
          <p:spPr>
            <a:xfrm>
              <a:off x="5004048" y="5661247"/>
              <a:ext cx="504056" cy="584775"/>
            </a:xfrm>
            <a:prstGeom prst="rect">
              <a:avLst/>
            </a:prstGeom>
            <a:noFill/>
          </p:spPr>
          <p:txBody>
            <a:bodyPr wrap="square" rtlCol="0">
              <a:spAutoFit/>
            </a:bodyPr>
            <a:lstStyle/>
            <a:p>
              <a:pPr algn="ctr"/>
              <a:r>
                <a:rPr lang="en-US" altLang="zh-CN" sz="3200" dirty="0" smtClean="0">
                  <a:solidFill>
                    <a:srgbClr val="FF0000"/>
                  </a:solidFill>
                </a:rPr>
                <a:t>8</a:t>
              </a:r>
              <a:endParaRPr lang="zh-CN" altLang="en-US" sz="3200" dirty="0">
                <a:solidFill>
                  <a:srgbClr val="FF0000"/>
                </a:solidFill>
              </a:endParaRPr>
            </a:p>
          </p:txBody>
        </p:sp>
        <p:sp>
          <p:nvSpPr>
            <p:cNvPr id="29" name="TextBox 28"/>
            <p:cNvSpPr txBox="1"/>
            <p:nvPr/>
          </p:nvSpPr>
          <p:spPr>
            <a:xfrm>
              <a:off x="5004048" y="4983086"/>
              <a:ext cx="504056" cy="584775"/>
            </a:xfrm>
            <a:prstGeom prst="rect">
              <a:avLst/>
            </a:prstGeom>
            <a:noFill/>
          </p:spPr>
          <p:txBody>
            <a:bodyPr wrap="square" rtlCol="0">
              <a:spAutoFit/>
            </a:bodyPr>
            <a:lstStyle/>
            <a:p>
              <a:pPr algn="ctr"/>
              <a:r>
                <a:rPr lang="en-US" altLang="zh-CN" sz="3200" dirty="0" smtClean="0">
                  <a:solidFill>
                    <a:srgbClr val="FF0000"/>
                  </a:solidFill>
                </a:rPr>
                <a:t>7</a:t>
              </a:r>
              <a:endParaRPr lang="zh-CN" altLang="en-US" sz="3200" dirty="0">
                <a:solidFill>
                  <a:srgbClr val="FF0000"/>
                </a:solidFill>
              </a:endParaRPr>
            </a:p>
          </p:txBody>
        </p:sp>
        <p:sp>
          <p:nvSpPr>
            <p:cNvPr id="30" name="TextBox 29"/>
            <p:cNvSpPr txBox="1"/>
            <p:nvPr/>
          </p:nvSpPr>
          <p:spPr>
            <a:xfrm>
              <a:off x="6300192" y="4236447"/>
              <a:ext cx="504056" cy="584775"/>
            </a:xfrm>
            <a:prstGeom prst="rect">
              <a:avLst/>
            </a:prstGeom>
            <a:noFill/>
          </p:spPr>
          <p:txBody>
            <a:bodyPr wrap="square" rtlCol="0">
              <a:spAutoFit/>
            </a:bodyPr>
            <a:lstStyle/>
            <a:p>
              <a:pPr algn="ctr"/>
              <a:r>
                <a:rPr lang="en-US" altLang="zh-CN" sz="3200" dirty="0">
                  <a:solidFill>
                    <a:srgbClr val="FF0000"/>
                  </a:solidFill>
                </a:rPr>
                <a:t>8</a:t>
              </a:r>
              <a:endParaRPr lang="zh-CN" altLang="en-US" sz="3200" dirty="0">
                <a:solidFill>
                  <a:srgbClr val="FF0000"/>
                </a:solidFill>
              </a:endParaRPr>
            </a:p>
          </p:txBody>
        </p:sp>
        <p:sp>
          <p:nvSpPr>
            <p:cNvPr id="31" name="TextBox 30"/>
            <p:cNvSpPr txBox="1"/>
            <p:nvPr/>
          </p:nvSpPr>
          <p:spPr>
            <a:xfrm>
              <a:off x="7812360" y="4236446"/>
              <a:ext cx="504056" cy="584775"/>
            </a:xfrm>
            <a:prstGeom prst="rect">
              <a:avLst/>
            </a:prstGeom>
            <a:noFill/>
          </p:spPr>
          <p:txBody>
            <a:bodyPr wrap="square" rtlCol="0">
              <a:spAutoFit/>
            </a:bodyPr>
            <a:lstStyle/>
            <a:p>
              <a:pPr algn="ctr"/>
              <a:r>
                <a:rPr lang="en-US" altLang="zh-CN" sz="3200" dirty="0" smtClean="0">
                  <a:solidFill>
                    <a:srgbClr val="FF0000"/>
                  </a:solidFill>
                </a:rPr>
                <a:t>5</a:t>
              </a:r>
              <a:endParaRPr lang="zh-CN" altLang="en-US" sz="3200" dirty="0">
                <a:solidFill>
                  <a:srgbClr val="FF0000"/>
                </a:solidFill>
              </a:endParaRPr>
            </a:p>
          </p:txBody>
        </p:sp>
        <p:sp>
          <p:nvSpPr>
            <p:cNvPr id="32" name="TextBox 31"/>
            <p:cNvSpPr txBox="1"/>
            <p:nvPr/>
          </p:nvSpPr>
          <p:spPr>
            <a:xfrm>
              <a:off x="7057946" y="4251806"/>
              <a:ext cx="504056" cy="584775"/>
            </a:xfrm>
            <a:prstGeom prst="rect">
              <a:avLst/>
            </a:prstGeom>
            <a:noFill/>
          </p:spPr>
          <p:txBody>
            <a:bodyPr wrap="square" rtlCol="0">
              <a:spAutoFit/>
            </a:bodyPr>
            <a:lstStyle/>
            <a:p>
              <a:pPr algn="ctr"/>
              <a:r>
                <a:rPr lang="en-US" altLang="zh-CN" sz="3200" dirty="0">
                  <a:solidFill>
                    <a:srgbClr val="FF0000"/>
                  </a:solidFill>
                </a:rPr>
                <a:t>1</a:t>
              </a:r>
              <a:endParaRPr lang="zh-CN" altLang="en-US" sz="3200" dirty="0">
                <a:solidFill>
                  <a:srgbClr val="FF0000"/>
                </a:solidFill>
              </a:endParaRPr>
            </a:p>
          </p:txBody>
        </p:sp>
        <p:sp>
          <p:nvSpPr>
            <p:cNvPr id="33" name="TextBox 32"/>
            <p:cNvSpPr txBox="1"/>
            <p:nvPr/>
          </p:nvSpPr>
          <p:spPr>
            <a:xfrm>
              <a:off x="7057946" y="4998446"/>
              <a:ext cx="504056" cy="584775"/>
            </a:xfrm>
            <a:prstGeom prst="rect">
              <a:avLst/>
            </a:prstGeom>
            <a:noFill/>
          </p:spPr>
          <p:txBody>
            <a:bodyPr wrap="square" rtlCol="0">
              <a:spAutoFit/>
            </a:bodyPr>
            <a:lstStyle/>
            <a:p>
              <a:pPr algn="ctr"/>
              <a:r>
                <a:rPr lang="en-US" altLang="zh-CN" sz="3200" dirty="0" smtClean="0">
                  <a:solidFill>
                    <a:srgbClr val="FF0000"/>
                  </a:solidFill>
                </a:rPr>
                <a:t>3</a:t>
              </a:r>
              <a:endParaRPr lang="zh-CN" altLang="en-US" sz="3200" dirty="0">
                <a:solidFill>
                  <a:srgbClr val="FF0000"/>
                </a:solidFill>
              </a:endParaRPr>
            </a:p>
          </p:txBody>
        </p:sp>
        <p:sp>
          <p:nvSpPr>
            <p:cNvPr id="34" name="TextBox 33"/>
            <p:cNvSpPr txBox="1"/>
            <p:nvPr/>
          </p:nvSpPr>
          <p:spPr>
            <a:xfrm>
              <a:off x="6300192" y="4998446"/>
              <a:ext cx="504056" cy="584775"/>
            </a:xfrm>
            <a:prstGeom prst="rect">
              <a:avLst/>
            </a:prstGeom>
            <a:noFill/>
          </p:spPr>
          <p:txBody>
            <a:bodyPr wrap="square" rtlCol="0">
              <a:spAutoFit/>
            </a:bodyPr>
            <a:lstStyle/>
            <a:p>
              <a:pPr algn="ctr"/>
              <a:r>
                <a:rPr lang="en-US" altLang="zh-CN" sz="3200" dirty="0" smtClean="0">
                  <a:solidFill>
                    <a:srgbClr val="FF0000"/>
                  </a:solidFill>
                </a:rPr>
                <a:t>7</a:t>
              </a:r>
              <a:endParaRPr lang="zh-CN" altLang="en-US" sz="3200" dirty="0">
                <a:solidFill>
                  <a:srgbClr val="FF0000"/>
                </a:solidFill>
              </a:endParaRPr>
            </a:p>
          </p:txBody>
        </p:sp>
        <p:sp>
          <p:nvSpPr>
            <p:cNvPr id="35" name="TextBox 34"/>
            <p:cNvSpPr txBox="1"/>
            <p:nvPr/>
          </p:nvSpPr>
          <p:spPr>
            <a:xfrm>
              <a:off x="6300192" y="5676608"/>
              <a:ext cx="504056" cy="584775"/>
            </a:xfrm>
            <a:prstGeom prst="rect">
              <a:avLst/>
            </a:prstGeom>
            <a:noFill/>
          </p:spPr>
          <p:txBody>
            <a:bodyPr wrap="square" rtlCol="0">
              <a:spAutoFit/>
            </a:bodyPr>
            <a:lstStyle/>
            <a:p>
              <a:pPr algn="ctr"/>
              <a:r>
                <a:rPr lang="en-US" altLang="zh-CN" sz="3200" dirty="0" smtClean="0">
                  <a:solidFill>
                    <a:srgbClr val="FF0000"/>
                  </a:solidFill>
                </a:rPr>
                <a:t>4</a:t>
              </a:r>
              <a:endParaRPr lang="zh-CN" altLang="en-US" sz="3200" dirty="0">
                <a:solidFill>
                  <a:srgbClr val="FF0000"/>
                </a:solidFill>
              </a:endParaRPr>
            </a:p>
          </p:txBody>
        </p:sp>
        <p:sp>
          <p:nvSpPr>
            <p:cNvPr id="36" name="TextBox 35"/>
            <p:cNvSpPr txBox="1"/>
            <p:nvPr/>
          </p:nvSpPr>
          <p:spPr>
            <a:xfrm>
              <a:off x="7812360" y="5676607"/>
              <a:ext cx="504056" cy="584775"/>
            </a:xfrm>
            <a:prstGeom prst="rect">
              <a:avLst/>
            </a:prstGeom>
            <a:noFill/>
          </p:spPr>
          <p:txBody>
            <a:bodyPr wrap="square" rtlCol="0">
              <a:spAutoFit/>
            </a:bodyPr>
            <a:lstStyle/>
            <a:p>
              <a:pPr algn="ctr"/>
              <a:r>
                <a:rPr lang="en-US" altLang="zh-CN" sz="3200" dirty="0" smtClean="0">
                  <a:solidFill>
                    <a:srgbClr val="FF0000"/>
                  </a:solidFill>
                </a:rPr>
                <a:t>2</a:t>
              </a:r>
              <a:endParaRPr lang="zh-CN" altLang="en-US" sz="3200" dirty="0">
                <a:solidFill>
                  <a:srgbClr val="FF0000"/>
                </a:solidFill>
              </a:endParaRPr>
            </a:p>
          </p:txBody>
        </p:sp>
        <p:sp>
          <p:nvSpPr>
            <p:cNvPr id="37" name="TextBox 36"/>
            <p:cNvSpPr txBox="1"/>
            <p:nvPr/>
          </p:nvSpPr>
          <p:spPr>
            <a:xfrm>
              <a:off x="7812360" y="4983086"/>
              <a:ext cx="504056" cy="584775"/>
            </a:xfrm>
            <a:prstGeom prst="rect">
              <a:avLst/>
            </a:prstGeom>
            <a:noFill/>
          </p:spPr>
          <p:txBody>
            <a:bodyPr wrap="square" rtlCol="0">
              <a:spAutoFit/>
            </a:bodyPr>
            <a:lstStyle/>
            <a:p>
              <a:pPr algn="ctr"/>
              <a:r>
                <a:rPr lang="en-US" altLang="zh-CN" sz="3200" dirty="0" smtClean="0">
                  <a:solidFill>
                    <a:srgbClr val="FF0000"/>
                  </a:solidFill>
                </a:rPr>
                <a:t>6</a:t>
              </a:r>
              <a:endParaRPr lang="zh-CN" altLang="en-US" sz="3200" dirty="0">
                <a:solidFill>
                  <a:srgbClr val="FF0000"/>
                </a:solidFill>
              </a:endParaRPr>
            </a:p>
          </p:txBody>
        </p:sp>
      </p:grpSp>
    </p:spTree>
    <p:extLst>
      <p:ext uri="{BB962C8B-B14F-4D97-AF65-F5344CB8AC3E}">
        <p14:creationId xmlns:p14="http://schemas.microsoft.com/office/powerpoint/2010/main" val="1348683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简单分析</a:t>
            </a:r>
          </a:p>
        </p:txBody>
      </p:sp>
      <p:sp>
        <p:nvSpPr>
          <p:cNvPr id="3" name="内容占位符 2"/>
          <p:cNvSpPr>
            <a:spLocks noGrp="1"/>
          </p:cNvSpPr>
          <p:nvPr>
            <p:ph idx="1"/>
          </p:nvPr>
        </p:nvSpPr>
        <p:spPr/>
        <p:txBody>
          <a:bodyPr/>
          <a:lstStyle/>
          <a:p>
            <a:pPr marL="0" indent="0">
              <a:buNone/>
            </a:pPr>
            <a:r>
              <a:rPr lang="en-US" altLang="zh-CN" dirty="0" smtClean="0"/>
              <a:t>	</a:t>
            </a:r>
            <a:r>
              <a:rPr lang="zh-CN" altLang="en-US" dirty="0" smtClean="0"/>
              <a:t>该问题很容易想到应该用</a:t>
            </a:r>
            <a:r>
              <a:rPr lang="en-US" altLang="zh-CN" dirty="0" smtClean="0"/>
              <a:t>BFS</a:t>
            </a:r>
            <a:r>
              <a:rPr lang="zh-CN" altLang="en-US" dirty="0" smtClean="0"/>
              <a:t>来进行解答，但是</a:t>
            </a:r>
            <a:r>
              <a:rPr lang="en-US" altLang="zh-CN" dirty="0" smtClean="0"/>
              <a:t>BFS</a:t>
            </a:r>
            <a:r>
              <a:rPr lang="zh-CN" altLang="en-US" dirty="0" smtClean="0"/>
              <a:t>需要面临一个重要的问题：判重操作。即不应该让同一种情况多次进入队列，这样容易变成死循环。对于树来说，判重是不必要的的，因为树的特殊结果会避免这一情况。</a:t>
            </a:r>
            <a:endParaRPr lang="en-US" altLang="zh-CN" dirty="0" smtClean="0"/>
          </a:p>
          <a:p>
            <a:pPr marL="0" indent="0">
              <a:buNone/>
            </a:pPr>
            <a:r>
              <a:rPr lang="en-US" altLang="zh-CN" dirty="0" smtClean="0"/>
              <a:t>	</a:t>
            </a:r>
            <a:r>
              <a:rPr lang="zh-CN" altLang="en-US" dirty="0" smtClean="0"/>
              <a:t>但是</a:t>
            </a:r>
            <a:r>
              <a:rPr lang="zh-CN" altLang="en-US" dirty="0"/>
              <a:t>八</a:t>
            </a:r>
            <a:r>
              <a:rPr lang="zh-CN" altLang="en-US" dirty="0" smtClean="0"/>
              <a:t>数码问题很显然是图上的问题，因此判重操作是必须的。</a:t>
            </a:r>
            <a:endParaRPr lang="zh-CN" altLang="en-US" dirty="0"/>
          </a:p>
        </p:txBody>
      </p:sp>
    </p:spTree>
    <p:extLst>
      <p:ext uri="{BB962C8B-B14F-4D97-AF65-F5344CB8AC3E}">
        <p14:creationId xmlns:p14="http://schemas.microsoft.com/office/powerpoint/2010/main" val="79494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那么问题来了</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r>
              <a:rPr lang="zh-CN" altLang="en-US" dirty="0" smtClean="0"/>
              <a:t>有一个很简单的判重方法，即生成一个九维数组</a:t>
            </a:r>
            <a:r>
              <a:rPr lang="en-US" altLang="zh-CN" dirty="0" err="1" smtClean="0"/>
              <a:t>vis</a:t>
            </a:r>
            <a:r>
              <a:rPr lang="en-US" altLang="zh-CN" dirty="0" smtClean="0"/>
              <a:t>,</a:t>
            </a:r>
            <a:r>
              <a:rPr lang="zh-CN" altLang="en-US" dirty="0" smtClean="0"/>
              <a:t>通过这样来存储情况是否到达过。</a:t>
            </a:r>
            <a:endParaRPr lang="en-US" altLang="zh-CN" dirty="0" smtClean="0"/>
          </a:p>
          <a:p>
            <a:pPr marL="0" indent="0">
              <a:buNone/>
            </a:pPr>
            <a:r>
              <a:rPr lang="zh-CN" altLang="en-US" dirty="0" smtClean="0"/>
              <a:t>但是！！！</a:t>
            </a:r>
            <a:endParaRPr lang="en-US" altLang="zh-CN" dirty="0" smtClean="0"/>
          </a:p>
          <a:p>
            <a:pPr marL="0" indent="0">
              <a:buNone/>
            </a:pPr>
            <a:r>
              <a:rPr lang="zh-CN" altLang="en-US" dirty="0"/>
              <a:t>这</a:t>
            </a:r>
            <a:r>
              <a:rPr lang="zh-CN" altLang="en-US" dirty="0" smtClean="0"/>
              <a:t>样子很明显内存是不够的。。。。</a:t>
            </a:r>
            <a:endParaRPr lang="en-US" altLang="zh-CN" dirty="0" smtClean="0"/>
          </a:p>
          <a:p>
            <a:pPr marL="0" indent="0">
              <a:buNone/>
            </a:pPr>
            <a:r>
              <a:rPr lang="zh-CN" altLang="en-US" dirty="0" smtClean="0"/>
              <a:t>而且，九维数组有很大的浪费，很多项是根本没有用到的，却占用了空间。</a:t>
            </a:r>
            <a:endParaRPr lang="en-US" altLang="zh-CN" dirty="0" smtClean="0"/>
          </a:p>
          <a:p>
            <a:pPr marL="0" indent="0">
              <a:buNone/>
            </a:pPr>
            <a:endParaRPr lang="en-US" altLang="zh-CN" dirty="0"/>
          </a:p>
          <a:p>
            <a:pPr marL="0" indent="0">
              <a:buNone/>
            </a:pPr>
            <a:r>
              <a:rPr lang="zh-CN" altLang="en-US" dirty="0" smtClean="0"/>
              <a:t>那么，有没有这么一种快速的判重方法呢？</a:t>
            </a:r>
            <a:endParaRPr lang="zh-CN" altLang="en-US" dirty="0"/>
          </a:p>
        </p:txBody>
      </p:sp>
    </p:spTree>
    <p:extLst>
      <p:ext uri="{BB962C8B-B14F-4D97-AF65-F5344CB8AC3E}">
        <p14:creationId xmlns:p14="http://schemas.microsoft.com/office/powerpoint/2010/main" val="2222998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暴力求解法的基本思路</a:t>
            </a:r>
            <a:endParaRPr lang="zh-CN" altLang="en-US" dirty="0"/>
          </a:p>
        </p:txBody>
      </p:sp>
      <p:sp>
        <p:nvSpPr>
          <p:cNvPr id="3" name="内容占位符 2"/>
          <p:cNvSpPr>
            <a:spLocks noGrp="1"/>
          </p:cNvSpPr>
          <p:nvPr>
            <p:ph idx="1"/>
          </p:nvPr>
        </p:nvSpPr>
        <p:spPr>
          <a:xfrm>
            <a:off x="457200" y="1600200"/>
            <a:ext cx="8229600" cy="4853136"/>
          </a:xfrm>
        </p:spPr>
        <p:txBody>
          <a:bodyPr>
            <a:normAutofit/>
          </a:bodyPr>
          <a:lstStyle/>
          <a:p>
            <a:pPr marL="0" indent="0">
              <a:buNone/>
            </a:pPr>
            <a:r>
              <a:rPr lang="en-US" altLang="zh-CN" dirty="0" smtClean="0"/>
              <a:t>	</a:t>
            </a:r>
            <a:r>
              <a:rPr lang="zh-CN" altLang="en-US" dirty="0" smtClean="0"/>
              <a:t>最原始的暴力求解法，也叫做</a:t>
            </a:r>
            <a:r>
              <a:rPr lang="en-US" altLang="zh-CN" dirty="0" smtClean="0"/>
              <a:t>”</a:t>
            </a:r>
            <a:r>
              <a:rPr lang="zh-CN" altLang="en-US" dirty="0"/>
              <a:t>暴</a:t>
            </a:r>
            <a:r>
              <a:rPr lang="zh-CN" altLang="en-US" dirty="0" smtClean="0"/>
              <a:t>搜</a:t>
            </a:r>
            <a:r>
              <a:rPr lang="en-US" altLang="zh-CN" dirty="0" smtClean="0"/>
              <a:t>”</a:t>
            </a:r>
            <a:r>
              <a:rPr lang="zh-CN" altLang="en-US" dirty="0" smtClean="0"/>
              <a:t>，其实就是没有什么想法，把所有的情况都试一遍。</a:t>
            </a:r>
            <a:endParaRPr lang="en-US" altLang="zh-CN" dirty="0" smtClean="0"/>
          </a:p>
          <a:p>
            <a:pPr marL="0" indent="0">
              <a:buNone/>
            </a:pPr>
            <a:r>
              <a:rPr lang="en-US" altLang="zh-CN" dirty="0"/>
              <a:t>	</a:t>
            </a:r>
            <a:r>
              <a:rPr lang="zh-CN" altLang="en-US" dirty="0" smtClean="0"/>
              <a:t>举个例子：试除法判断一个数是不是素数；循环求</a:t>
            </a:r>
            <a:r>
              <a:rPr lang="en-US" altLang="zh-CN" dirty="0" smtClean="0"/>
              <a:t>n!</a:t>
            </a:r>
            <a:r>
              <a:rPr lang="zh-CN" altLang="en-US" dirty="0" smtClean="0"/>
              <a:t>。这些都是暴搜的典型例子。</a:t>
            </a:r>
            <a:endParaRPr lang="en-US" altLang="zh-CN" dirty="0" smtClean="0"/>
          </a:p>
          <a:p>
            <a:pPr marL="0" indent="0">
              <a:buNone/>
            </a:pPr>
            <a:r>
              <a:rPr lang="en-US" altLang="zh-CN" dirty="0"/>
              <a:t>	</a:t>
            </a:r>
            <a:r>
              <a:rPr lang="zh-CN" altLang="en-US" dirty="0" smtClean="0"/>
              <a:t>但是，在比赛中绝大多数时候不能以如此肤浅的算法来进行求解，由于时间限制且暴搜的效率极低，因此在搜索的时候，也要注意规避无效选项，提高效率。</a:t>
            </a:r>
            <a:endParaRPr lang="en-US" altLang="zh-CN" dirty="0" smtClean="0"/>
          </a:p>
        </p:txBody>
      </p:sp>
    </p:spTree>
    <p:extLst>
      <p:ext uri="{BB962C8B-B14F-4D97-AF65-F5344CB8AC3E}">
        <p14:creationId xmlns:p14="http://schemas.microsoft.com/office/powerpoint/2010/main" val="204224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Hash</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a:t>Hash</a:t>
            </a:r>
            <a:r>
              <a:rPr lang="zh-CN" altLang="en-US" dirty="0"/>
              <a:t>，一般翻译做“散列”，也有直接音译为“哈希”的，就是把任意长度的输入（又叫做预映射， </a:t>
            </a:r>
            <a:r>
              <a:rPr lang="en-US" altLang="zh-CN" dirty="0"/>
              <a:t>pre-image</a:t>
            </a:r>
            <a:r>
              <a:rPr lang="zh-CN" altLang="en-US" dirty="0"/>
              <a:t>），通过散列算法，变换成固定长度的输出，该输出就是散列值。这种转换是一种压缩映射，也就是，散列值的空间通常远小于输入的空间，不同的输入可能会散列成相同的输出，所以不可能从散列值来确定唯一的输入值。简单的说就是一种将任意长度的消息压缩到某一固定长度的消息摘要的函数。</a:t>
            </a:r>
          </a:p>
        </p:txBody>
      </p:sp>
    </p:spTree>
    <p:extLst>
      <p:ext uri="{BB962C8B-B14F-4D97-AF65-F5344CB8AC3E}">
        <p14:creationId xmlns:p14="http://schemas.microsoft.com/office/powerpoint/2010/main" val="1695658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看不懂？简单来说怎么做：</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首先，八数码问题中每个状态都是</a:t>
            </a:r>
            <a:r>
              <a:rPr lang="en-US" altLang="zh-CN" dirty="0" smtClean="0"/>
              <a:t>1~9</a:t>
            </a:r>
            <a:r>
              <a:rPr lang="zh-CN" altLang="en-US" dirty="0" smtClean="0"/>
              <a:t>的一个全排列</a:t>
            </a:r>
            <a:r>
              <a:rPr lang="en-US" altLang="zh-CN" dirty="0" smtClean="0"/>
              <a:t>(</a:t>
            </a:r>
            <a:r>
              <a:rPr lang="zh-CN" altLang="en-US" dirty="0" smtClean="0"/>
              <a:t>空格看为</a:t>
            </a:r>
            <a:r>
              <a:rPr lang="en-US" altLang="zh-CN" dirty="0" smtClean="0"/>
              <a:t>9)</a:t>
            </a:r>
            <a:r>
              <a:rPr lang="zh-CN" altLang="en-US" dirty="0" smtClean="0"/>
              <a:t>，因此，不妨将一个状态看做一个九位数。映射到一个散列表中，由于可能有状态的</a:t>
            </a:r>
            <a:r>
              <a:rPr lang="en-US" altLang="zh-CN" dirty="0" smtClean="0"/>
              <a:t>Hash</a:t>
            </a:r>
            <a:r>
              <a:rPr lang="zh-CN" altLang="en-US" dirty="0" smtClean="0"/>
              <a:t>值是相同的，因此将相同哈希值的状态组成链表，这样就完成了压缩。</a:t>
            </a:r>
            <a:endParaRPr lang="zh-CN" altLang="en-US" dirty="0"/>
          </a:p>
        </p:txBody>
      </p:sp>
    </p:spTree>
    <p:extLst>
      <p:ext uri="{BB962C8B-B14F-4D97-AF65-F5344CB8AC3E}">
        <p14:creationId xmlns:p14="http://schemas.microsoft.com/office/powerpoint/2010/main" val="3997908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T0</a:t>
            </a:r>
            <a:r>
              <a:rPr lang="zh-CN" altLang="en-US" dirty="0"/>
              <a:t> </a:t>
            </a:r>
            <a:r>
              <a:rPr lang="zh-CN" altLang="en-US" dirty="0" smtClean="0"/>
              <a:t>斐波那契数列</a:t>
            </a:r>
            <a:endParaRPr lang="zh-CN" altLang="en-US" dirty="0"/>
          </a:p>
        </p:txBody>
      </p:sp>
      <p:sp>
        <p:nvSpPr>
          <p:cNvPr id="3" name="内容占位符 2"/>
          <p:cNvSpPr>
            <a:spLocks noGrp="1"/>
          </p:cNvSpPr>
          <p:nvPr>
            <p:ph idx="1"/>
          </p:nvPr>
        </p:nvSpPr>
        <p:spPr/>
        <p:txBody>
          <a:bodyPr/>
          <a:lstStyle/>
          <a:p>
            <a:pPr marL="0" indent="0">
              <a:buNone/>
            </a:pPr>
            <a:r>
              <a:rPr lang="zh-CN" altLang="en-US" dirty="0"/>
              <a:t>题目</a:t>
            </a:r>
            <a:r>
              <a:rPr lang="zh-CN" altLang="en-US" dirty="0" smtClean="0"/>
              <a:t>描述：</a:t>
            </a:r>
            <a:endParaRPr lang="en-US" altLang="zh-CN" dirty="0" smtClean="0"/>
          </a:p>
          <a:p>
            <a:pPr marL="0" indent="0">
              <a:buNone/>
            </a:pPr>
            <a:r>
              <a:rPr lang="en-US" altLang="zh-CN" dirty="0"/>
              <a:t>	</a:t>
            </a:r>
            <a:r>
              <a:rPr lang="zh-CN" altLang="en-US" dirty="0" smtClean="0"/>
              <a:t>输入正整数</a:t>
            </a:r>
            <a:r>
              <a:rPr lang="en-US" altLang="zh-CN" dirty="0" smtClean="0"/>
              <a:t>N</a:t>
            </a:r>
            <a:r>
              <a:rPr lang="zh-CN" altLang="en-US" dirty="0" smtClean="0"/>
              <a:t>，输出斐波那契数列的第</a:t>
            </a:r>
            <a:r>
              <a:rPr lang="en-US" altLang="zh-CN" dirty="0" smtClean="0"/>
              <a:t>N</a:t>
            </a:r>
            <a:r>
              <a:rPr lang="zh-CN" altLang="en-US" dirty="0" smtClean="0"/>
              <a:t>项。</a:t>
            </a:r>
            <a:r>
              <a:rPr lang="en-US" altLang="zh-CN" dirty="0"/>
              <a:t>1 &lt;= </a:t>
            </a:r>
            <a:r>
              <a:rPr lang="en-US" altLang="zh-CN" dirty="0" smtClean="0"/>
              <a:t>N &lt;= 1,000,000</a:t>
            </a:r>
          </a:p>
          <a:p>
            <a:pPr marL="0" indent="0">
              <a:buNone/>
            </a:pPr>
            <a:r>
              <a:rPr lang="zh-CN" altLang="en-US" dirty="0"/>
              <a:t>样例</a:t>
            </a:r>
            <a:r>
              <a:rPr lang="zh-CN" altLang="en-US" dirty="0" smtClean="0"/>
              <a:t>输入：</a:t>
            </a:r>
            <a:endParaRPr lang="en-US" altLang="zh-CN" dirty="0" smtClean="0"/>
          </a:p>
          <a:p>
            <a:pPr marL="0" indent="0">
              <a:buNone/>
            </a:pPr>
            <a:r>
              <a:rPr lang="en-US" altLang="zh-CN" dirty="0" smtClean="0"/>
              <a:t>10</a:t>
            </a:r>
          </a:p>
          <a:p>
            <a:pPr marL="0" indent="0">
              <a:buNone/>
            </a:pPr>
            <a:r>
              <a:rPr lang="zh-CN" altLang="en-US" dirty="0"/>
              <a:t>样例</a:t>
            </a:r>
            <a:r>
              <a:rPr lang="zh-CN" altLang="en-US" dirty="0" smtClean="0"/>
              <a:t>输出：</a:t>
            </a:r>
            <a:endParaRPr lang="en-US" altLang="zh-CN" dirty="0" smtClean="0"/>
          </a:p>
          <a:p>
            <a:pPr marL="0" indent="0">
              <a:buNone/>
            </a:pPr>
            <a:r>
              <a:rPr lang="en-US" altLang="zh-CN" dirty="0" smtClean="0"/>
              <a:t>55</a:t>
            </a:r>
          </a:p>
        </p:txBody>
      </p:sp>
    </p:spTree>
    <p:extLst>
      <p:ext uri="{BB962C8B-B14F-4D97-AF65-F5344CB8AC3E}">
        <p14:creationId xmlns:p14="http://schemas.microsoft.com/office/powerpoint/2010/main" val="239283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T1 </a:t>
            </a:r>
            <a:r>
              <a:rPr lang="zh-CN" altLang="en-US" dirty="0" smtClean="0"/>
              <a:t>除法 </a:t>
            </a:r>
            <a:r>
              <a:rPr lang="en-US" altLang="zh-CN" dirty="0" smtClean="0"/>
              <a:t>(</a:t>
            </a:r>
            <a:r>
              <a:rPr lang="en-US" altLang="zh-CN" dirty="0" err="1" smtClean="0"/>
              <a:t>Uva</a:t>
            </a:r>
            <a:r>
              <a:rPr lang="en-US" altLang="zh-CN" dirty="0" smtClean="0"/>
              <a:t> 725)</a:t>
            </a:r>
            <a:endParaRPr lang="zh-CN" altLang="en-US" dirty="0"/>
          </a:p>
        </p:txBody>
      </p:sp>
      <p:sp>
        <p:nvSpPr>
          <p:cNvPr id="3" name="内容占位符 2"/>
          <p:cNvSpPr>
            <a:spLocks noGrp="1"/>
          </p:cNvSpPr>
          <p:nvPr>
            <p:ph idx="1"/>
          </p:nvPr>
        </p:nvSpPr>
        <p:spPr>
          <a:xfrm>
            <a:off x="457200" y="1412776"/>
            <a:ext cx="8229600" cy="5328592"/>
          </a:xfrm>
        </p:spPr>
        <p:txBody>
          <a:bodyPr>
            <a:normAutofit/>
          </a:bodyPr>
          <a:lstStyle/>
          <a:p>
            <a:pPr marL="0" indent="0">
              <a:buNone/>
            </a:pPr>
            <a:r>
              <a:rPr lang="zh-CN" altLang="en-US" dirty="0"/>
              <a:t>题目</a:t>
            </a:r>
            <a:r>
              <a:rPr lang="zh-CN" altLang="en-US" dirty="0" smtClean="0"/>
              <a:t>描述：</a:t>
            </a:r>
            <a:endParaRPr lang="en-US" altLang="zh-CN" dirty="0" smtClean="0"/>
          </a:p>
          <a:p>
            <a:pPr marL="0" indent="0">
              <a:buNone/>
            </a:pPr>
            <a:r>
              <a:rPr lang="en-US" altLang="zh-CN" dirty="0" smtClean="0"/>
              <a:t>	</a:t>
            </a:r>
            <a:r>
              <a:rPr lang="zh-CN" altLang="en-US" dirty="0" smtClean="0"/>
              <a:t>输入正整数</a:t>
            </a:r>
            <a:r>
              <a:rPr lang="en-US" altLang="zh-CN" dirty="0" smtClean="0"/>
              <a:t>n</a:t>
            </a:r>
            <a:r>
              <a:rPr lang="zh-CN" altLang="en-US" dirty="0" smtClean="0"/>
              <a:t>，按从小到大的顺序输出所有形如</a:t>
            </a:r>
            <a:r>
              <a:rPr lang="en-US" altLang="zh-CN" dirty="0" err="1" smtClean="0"/>
              <a:t>abcde</a:t>
            </a:r>
            <a:r>
              <a:rPr lang="en-US" altLang="zh-CN" dirty="0" smtClean="0"/>
              <a:t>/</a:t>
            </a:r>
            <a:r>
              <a:rPr lang="en-US" altLang="zh-CN" dirty="0" err="1" smtClean="0"/>
              <a:t>fghij</a:t>
            </a:r>
            <a:r>
              <a:rPr lang="en-US" altLang="zh-CN" dirty="0" smtClean="0"/>
              <a:t> = n </a:t>
            </a:r>
            <a:r>
              <a:rPr lang="zh-CN" altLang="en-US" dirty="0" smtClean="0"/>
              <a:t>的表达式，其中</a:t>
            </a:r>
            <a:r>
              <a:rPr lang="en-US" altLang="zh-CN" dirty="0" err="1" smtClean="0"/>
              <a:t>a~j</a:t>
            </a:r>
            <a:r>
              <a:rPr lang="zh-CN" altLang="en-US" dirty="0" smtClean="0"/>
              <a:t>恰好为</a:t>
            </a:r>
            <a:r>
              <a:rPr lang="en-US" altLang="zh-CN" dirty="0" smtClean="0"/>
              <a:t>0~9</a:t>
            </a:r>
            <a:r>
              <a:rPr lang="zh-CN" altLang="en-US" dirty="0" smtClean="0"/>
              <a:t>的一个排列</a:t>
            </a:r>
            <a:r>
              <a:rPr lang="en-US" altLang="zh-CN" dirty="0" smtClean="0"/>
              <a:t>(</a:t>
            </a:r>
            <a:r>
              <a:rPr lang="zh-CN" altLang="en-US" dirty="0" smtClean="0"/>
              <a:t>可以有前导</a:t>
            </a:r>
            <a:r>
              <a:rPr lang="en-US" altLang="zh-CN" dirty="0" smtClean="0"/>
              <a:t>0)</a:t>
            </a:r>
            <a:r>
              <a:rPr lang="zh-CN" altLang="en-US" dirty="0" smtClean="0"/>
              <a:t>，</a:t>
            </a:r>
            <a:r>
              <a:rPr lang="en-US" altLang="zh-CN" dirty="0" smtClean="0"/>
              <a:t>2&lt;=n&lt;=79</a:t>
            </a:r>
            <a:endParaRPr lang="en-US" altLang="zh-CN" dirty="0"/>
          </a:p>
          <a:p>
            <a:pPr marL="0" indent="0">
              <a:buNone/>
            </a:pPr>
            <a:r>
              <a:rPr lang="zh-CN" altLang="en-US" dirty="0" smtClean="0"/>
              <a:t>样例输入：</a:t>
            </a:r>
            <a:endParaRPr lang="en-US" altLang="zh-CN" dirty="0" smtClean="0"/>
          </a:p>
          <a:p>
            <a:pPr marL="0" indent="0">
              <a:buNone/>
            </a:pPr>
            <a:r>
              <a:rPr lang="en-US" altLang="zh-CN" dirty="0" smtClean="0"/>
              <a:t>62</a:t>
            </a:r>
          </a:p>
          <a:p>
            <a:pPr marL="0" indent="0">
              <a:buNone/>
            </a:pPr>
            <a:r>
              <a:rPr lang="zh-CN" altLang="en-US" dirty="0"/>
              <a:t>样例</a:t>
            </a:r>
            <a:r>
              <a:rPr lang="zh-CN" altLang="en-US" dirty="0" smtClean="0"/>
              <a:t>输出：</a:t>
            </a:r>
            <a:endParaRPr lang="en-US" altLang="zh-CN" dirty="0" smtClean="0"/>
          </a:p>
          <a:p>
            <a:pPr marL="0" indent="0">
              <a:buNone/>
            </a:pPr>
            <a:r>
              <a:rPr lang="en-US" altLang="zh-CN" dirty="0" smtClean="0"/>
              <a:t>79546 / 01283 = 62</a:t>
            </a:r>
          </a:p>
          <a:p>
            <a:pPr marL="0" indent="0">
              <a:buNone/>
            </a:pPr>
            <a:r>
              <a:rPr lang="en-US" altLang="zh-CN" dirty="0" smtClean="0"/>
              <a:t>94736 / 01528 = 62</a:t>
            </a:r>
          </a:p>
        </p:txBody>
      </p:sp>
    </p:spTree>
    <p:extLst>
      <p:ext uri="{BB962C8B-B14F-4D97-AF65-F5344CB8AC3E}">
        <p14:creationId xmlns:p14="http://schemas.microsoft.com/office/powerpoint/2010/main" val="2195924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8229600" cy="1143000"/>
          </a:xfrm>
        </p:spPr>
        <p:txBody>
          <a:bodyPr>
            <a:normAutofit/>
          </a:bodyPr>
          <a:lstStyle/>
          <a:p>
            <a:r>
              <a:rPr lang="en-US" altLang="zh-CN" b="1" dirty="0" smtClean="0"/>
              <a:t>T2 </a:t>
            </a:r>
            <a:r>
              <a:rPr lang="zh-CN" altLang="en-US" b="1" dirty="0" smtClean="0"/>
              <a:t>国王</a:t>
            </a:r>
            <a:r>
              <a:rPr lang="zh-CN" altLang="en-US" b="1" dirty="0"/>
              <a:t>的魔</a:t>
            </a:r>
            <a:r>
              <a:rPr lang="zh-CN" altLang="en-US" b="1" dirty="0" smtClean="0"/>
              <a:t>镜</a:t>
            </a:r>
            <a:endParaRPr lang="zh-CN" altLang="en-US" dirty="0"/>
          </a:p>
        </p:txBody>
      </p:sp>
      <p:sp>
        <p:nvSpPr>
          <p:cNvPr id="3" name="内容占位符 2"/>
          <p:cNvSpPr>
            <a:spLocks noGrp="1"/>
          </p:cNvSpPr>
          <p:nvPr>
            <p:ph idx="1"/>
          </p:nvPr>
        </p:nvSpPr>
        <p:spPr>
          <a:xfrm>
            <a:off x="467544" y="1196752"/>
            <a:ext cx="8229600" cy="5400600"/>
          </a:xfrm>
        </p:spPr>
        <p:txBody>
          <a:bodyPr>
            <a:normAutofit fontScale="85000" lnSpcReduction="10000"/>
          </a:bodyPr>
          <a:lstStyle/>
          <a:p>
            <a:pPr marL="0" indent="0">
              <a:buNone/>
            </a:pPr>
            <a:r>
              <a:rPr lang="zh-CN" altLang="en-US" dirty="0" smtClean="0"/>
              <a:t>题目描述：</a:t>
            </a:r>
            <a:endParaRPr lang="en-US" altLang="zh-CN" dirty="0" smtClean="0"/>
          </a:p>
          <a:p>
            <a:pPr marL="0" indent="0">
              <a:buNone/>
            </a:pPr>
            <a:r>
              <a:rPr lang="en-US" altLang="zh-CN" dirty="0" smtClean="0"/>
              <a:t>	</a:t>
            </a:r>
            <a:r>
              <a:rPr lang="zh-CN" altLang="en-US" dirty="0" smtClean="0"/>
              <a:t>国王</a:t>
            </a:r>
            <a:r>
              <a:rPr lang="zh-CN" altLang="en-US" dirty="0"/>
              <a:t>有一个魔镜，可以把任何接触镜面的东西变成原来的两倍</a:t>
            </a:r>
            <a:r>
              <a:rPr lang="en-US" altLang="zh-CN" dirty="0"/>
              <a:t>——</a:t>
            </a:r>
            <a:r>
              <a:rPr lang="zh-CN" altLang="en-US" dirty="0"/>
              <a:t>只是，因为是镜子嘛，增加的那部分是反的。比如一条项链，我们用</a:t>
            </a:r>
            <a:r>
              <a:rPr lang="en-US" altLang="zh-CN" dirty="0"/>
              <a:t>AB</a:t>
            </a:r>
            <a:r>
              <a:rPr lang="zh-CN" altLang="en-US" dirty="0"/>
              <a:t>来表示，不同的字母表示不同颜色的珍珠。如果把</a:t>
            </a:r>
            <a:r>
              <a:rPr lang="en-US" altLang="zh-CN" dirty="0"/>
              <a:t>B</a:t>
            </a:r>
            <a:r>
              <a:rPr lang="zh-CN" altLang="en-US" dirty="0"/>
              <a:t>端接触镜面的话，魔镜会把这条项链变为</a:t>
            </a:r>
            <a:r>
              <a:rPr lang="en-US" altLang="zh-CN" dirty="0"/>
              <a:t>ABBA</a:t>
            </a:r>
            <a:r>
              <a:rPr lang="zh-CN" altLang="en-US" dirty="0"/>
              <a:t>。如果再用一端接触的话，则会变成</a:t>
            </a:r>
            <a:r>
              <a:rPr lang="en-US" altLang="zh-CN" dirty="0"/>
              <a:t>ABBAABBA</a:t>
            </a:r>
            <a:r>
              <a:rPr lang="zh-CN" altLang="en-US" dirty="0"/>
              <a:t>（假定国王只用项链的某一端接触魔镜）。给定最终的项链，请编写程序输出国王没使用魔镜之前，最初的项链可能的最小长度</a:t>
            </a:r>
            <a:r>
              <a:rPr lang="zh-CN" altLang="en-US" dirty="0" smtClean="0"/>
              <a:t>。</a:t>
            </a:r>
            <a:endParaRPr lang="en-US" altLang="zh-CN" dirty="0" smtClean="0"/>
          </a:p>
          <a:p>
            <a:pPr marL="0" indent="0">
              <a:buNone/>
            </a:pPr>
            <a:r>
              <a:rPr lang="zh-CN" altLang="en-US" dirty="0"/>
              <a:t>样例</a:t>
            </a:r>
            <a:r>
              <a:rPr lang="zh-CN" altLang="en-US" dirty="0" smtClean="0"/>
              <a:t>输入：</a:t>
            </a:r>
            <a:endParaRPr lang="en-US" altLang="zh-CN" dirty="0" smtClean="0"/>
          </a:p>
          <a:p>
            <a:pPr marL="0" indent="0">
              <a:buNone/>
            </a:pPr>
            <a:r>
              <a:rPr lang="en-US" altLang="zh-CN" dirty="0"/>
              <a:t>ABBAABBA</a:t>
            </a:r>
            <a:endParaRPr lang="en-US" altLang="zh-CN" dirty="0" smtClean="0"/>
          </a:p>
          <a:p>
            <a:pPr marL="0" indent="0">
              <a:buNone/>
            </a:pPr>
            <a:r>
              <a:rPr lang="zh-CN" altLang="en-US" dirty="0"/>
              <a:t>样例</a:t>
            </a:r>
            <a:r>
              <a:rPr lang="zh-CN" altLang="en-US" dirty="0" smtClean="0"/>
              <a:t>输出：</a:t>
            </a:r>
            <a:endParaRPr lang="en-US" altLang="zh-CN" dirty="0" smtClean="0"/>
          </a:p>
          <a:p>
            <a:pPr marL="0" indent="0">
              <a:buNone/>
            </a:pPr>
            <a:r>
              <a:rPr lang="en-US" altLang="zh-CN" dirty="0"/>
              <a:t>2</a:t>
            </a:r>
            <a:endParaRPr lang="zh-CN" altLang="en-US" dirty="0"/>
          </a:p>
        </p:txBody>
      </p:sp>
    </p:spTree>
    <p:extLst>
      <p:ext uri="{BB962C8B-B14F-4D97-AF65-F5344CB8AC3E}">
        <p14:creationId xmlns:p14="http://schemas.microsoft.com/office/powerpoint/2010/main" val="301273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94122"/>
          </a:xfrm>
        </p:spPr>
        <p:txBody>
          <a:bodyPr/>
          <a:lstStyle/>
          <a:p>
            <a:r>
              <a:rPr lang="en-US" altLang="zh-CN" dirty="0" smtClean="0"/>
              <a:t>T3:</a:t>
            </a:r>
            <a:r>
              <a:rPr lang="zh-CN" altLang="en-US" dirty="0" smtClean="0"/>
              <a:t>求全排列</a:t>
            </a:r>
            <a:endParaRPr lang="zh-CN" altLang="en-US" dirty="0"/>
          </a:p>
        </p:txBody>
      </p:sp>
      <p:sp>
        <p:nvSpPr>
          <p:cNvPr id="3" name="内容占位符 2"/>
          <p:cNvSpPr>
            <a:spLocks noGrp="1"/>
          </p:cNvSpPr>
          <p:nvPr>
            <p:ph idx="1"/>
          </p:nvPr>
        </p:nvSpPr>
        <p:spPr>
          <a:xfrm>
            <a:off x="457200" y="1268760"/>
            <a:ext cx="8229600" cy="5400600"/>
          </a:xfrm>
        </p:spPr>
        <p:txBody>
          <a:bodyPr>
            <a:normAutofit fontScale="92500" lnSpcReduction="20000"/>
          </a:bodyPr>
          <a:lstStyle/>
          <a:p>
            <a:pPr marL="0" indent="0">
              <a:buNone/>
            </a:pPr>
            <a:r>
              <a:rPr lang="zh-CN" altLang="en-US" dirty="0" smtClean="0"/>
              <a:t>题目大意：</a:t>
            </a:r>
            <a:endParaRPr lang="en-US" altLang="zh-CN" dirty="0" smtClean="0"/>
          </a:p>
          <a:p>
            <a:pPr marL="0" indent="0">
              <a:buNone/>
            </a:pPr>
            <a:r>
              <a:rPr lang="en-US" altLang="zh-CN" dirty="0"/>
              <a:t>	</a:t>
            </a:r>
            <a:r>
              <a:rPr lang="zh-CN" altLang="en-US" dirty="0" smtClean="0"/>
              <a:t>输入一个正整数</a:t>
            </a:r>
            <a:r>
              <a:rPr lang="en-US" altLang="zh-CN" dirty="0" smtClean="0"/>
              <a:t>n</a:t>
            </a:r>
            <a:r>
              <a:rPr lang="zh-CN" altLang="en-US" dirty="0" smtClean="0"/>
              <a:t>，按字典序从小到大顺序输出前</a:t>
            </a:r>
            <a:r>
              <a:rPr lang="en-US" altLang="zh-CN" dirty="0" smtClean="0"/>
              <a:t>n</a:t>
            </a:r>
            <a:r>
              <a:rPr lang="zh-CN" altLang="en-US" dirty="0" smtClean="0"/>
              <a:t>个数的排列。</a:t>
            </a:r>
            <a:endParaRPr lang="en-US" altLang="zh-CN" dirty="0" smtClean="0"/>
          </a:p>
          <a:p>
            <a:pPr marL="0" indent="0">
              <a:buNone/>
            </a:pPr>
            <a:r>
              <a:rPr lang="zh-CN" altLang="en-US" dirty="0"/>
              <a:t>样例</a:t>
            </a:r>
            <a:r>
              <a:rPr lang="zh-CN" altLang="en-US" dirty="0" smtClean="0"/>
              <a:t>输入：</a:t>
            </a:r>
            <a:endParaRPr lang="en-US" altLang="zh-CN" dirty="0" smtClean="0"/>
          </a:p>
          <a:p>
            <a:pPr marL="0" indent="0">
              <a:buNone/>
            </a:pPr>
            <a:r>
              <a:rPr lang="en-US" altLang="zh-CN" dirty="0" smtClean="0"/>
              <a:t>3</a:t>
            </a:r>
          </a:p>
          <a:p>
            <a:pPr marL="0" indent="0">
              <a:buNone/>
            </a:pPr>
            <a:r>
              <a:rPr lang="zh-CN" altLang="en-US" dirty="0" smtClean="0"/>
              <a:t>样例输出：</a:t>
            </a:r>
            <a:endParaRPr lang="en-US" altLang="zh-CN" dirty="0" smtClean="0"/>
          </a:p>
          <a:p>
            <a:pPr marL="0" indent="0">
              <a:buNone/>
            </a:pPr>
            <a:r>
              <a:rPr lang="en-US" altLang="zh-CN" dirty="0" smtClean="0"/>
              <a:t>1 2 3</a:t>
            </a:r>
          </a:p>
          <a:p>
            <a:pPr marL="0" indent="0">
              <a:buNone/>
            </a:pPr>
            <a:r>
              <a:rPr lang="en-US" altLang="zh-CN" dirty="0" smtClean="0"/>
              <a:t>1 3 2</a:t>
            </a:r>
          </a:p>
          <a:p>
            <a:pPr marL="0" indent="0">
              <a:buNone/>
            </a:pPr>
            <a:r>
              <a:rPr lang="en-US" altLang="zh-CN" dirty="0" smtClean="0"/>
              <a:t>2 1 3</a:t>
            </a:r>
          </a:p>
          <a:p>
            <a:pPr marL="0" indent="0">
              <a:buNone/>
            </a:pPr>
            <a:r>
              <a:rPr lang="en-US" altLang="zh-CN" dirty="0" smtClean="0"/>
              <a:t>2 3 1</a:t>
            </a:r>
          </a:p>
          <a:p>
            <a:pPr marL="0" indent="0">
              <a:buNone/>
            </a:pPr>
            <a:r>
              <a:rPr lang="en-US" altLang="zh-CN" dirty="0" smtClean="0"/>
              <a:t>3 1 2</a:t>
            </a:r>
          </a:p>
          <a:p>
            <a:pPr marL="0" indent="0">
              <a:buNone/>
            </a:pPr>
            <a:r>
              <a:rPr lang="en-US" altLang="zh-CN" dirty="0" smtClean="0"/>
              <a:t>3 2 1</a:t>
            </a:r>
          </a:p>
        </p:txBody>
      </p:sp>
    </p:spTree>
    <p:extLst>
      <p:ext uri="{BB962C8B-B14F-4D97-AF65-F5344CB8AC3E}">
        <p14:creationId xmlns:p14="http://schemas.microsoft.com/office/powerpoint/2010/main" val="3662831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回顾一下解答树</a:t>
            </a:r>
            <a:endParaRPr lang="zh-CN" altLang="en-US" dirty="0"/>
          </a:p>
        </p:txBody>
      </p:sp>
      <p:sp>
        <p:nvSpPr>
          <p:cNvPr id="3" name="内容占位符 2"/>
          <p:cNvSpPr>
            <a:spLocks noGrp="1"/>
          </p:cNvSpPr>
          <p:nvPr>
            <p:ph idx="1"/>
          </p:nvPr>
        </p:nvSpPr>
        <p:spPr>
          <a:xfrm>
            <a:off x="457200" y="1600200"/>
            <a:ext cx="8229600" cy="5069160"/>
          </a:xfrm>
        </p:spPr>
        <p:txBody>
          <a:bodyPr/>
          <a:lstStyle/>
          <a:p>
            <a:pPr marL="0" indent="0">
              <a:buNone/>
            </a:pPr>
            <a:r>
              <a:rPr lang="zh-CN" altLang="en-US" dirty="0"/>
              <a:t>让我们</a:t>
            </a:r>
            <a:r>
              <a:rPr lang="zh-CN" altLang="en-US" dirty="0" smtClean="0"/>
              <a:t>以</a:t>
            </a:r>
            <a:r>
              <a:rPr lang="zh-CN" altLang="en-US" dirty="0"/>
              <a:t>全</a:t>
            </a:r>
            <a:r>
              <a:rPr lang="zh-CN" altLang="en-US" dirty="0" smtClean="0"/>
              <a:t>排列为例子，假设</a:t>
            </a:r>
            <a:r>
              <a:rPr lang="en-US" altLang="zh-CN" dirty="0" smtClean="0"/>
              <a:t>n=3</a:t>
            </a:r>
          </a:p>
          <a:p>
            <a:pPr marL="0" indent="0">
              <a:buNone/>
            </a:pPr>
            <a:r>
              <a:rPr lang="zh-CN" altLang="en-US" dirty="0" smtClean="0"/>
              <a:t>让我们来画一下这棵树</a:t>
            </a:r>
            <a:endParaRPr lang="en-US" altLang="zh-CN" dirty="0" smtClean="0"/>
          </a:p>
          <a:p>
            <a:pPr marL="0" indent="0">
              <a:buNone/>
            </a:pPr>
            <a:endParaRPr lang="en-US" altLang="zh-CN" dirty="0"/>
          </a:p>
          <a:p>
            <a:pPr marL="0" indent="0">
              <a:buNone/>
            </a:pPr>
            <a:r>
              <a:rPr lang="zh-CN" altLang="en-US" dirty="0" smtClean="0"/>
              <a:t>如果一个问题的解可以由多个步骤得到，而每个步骤有若干种选择（这些候选方案集可能会依赖于先前作出的选择），且可以用递归枚举法实现，则它的工作方式可以用解答树来描述。</a:t>
            </a:r>
            <a:endParaRPr lang="en-US" altLang="zh-CN" dirty="0" smtClean="0"/>
          </a:p>
        </p:txBody>
      </p:sp>
    </p:spTree>
    <p:extLst>
      <p:ext uri="{BB962C8B-B14F-4D97-AF65-F5344CB8AC3E}">
        <p14:creationId xmlns:p14="http://schemas.microsoft.com/office/powerpoint/2010/main" val="1605260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回溯法</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在前面的问题中，都是使用了枚举法，即生成所有可能的解后分别进行检查。这样的做法貌似很合理，但是却不好进行优化。</a:t>
            </a:r>
            <a:endParaRPr lang="en-US" altLang="zh-CN" dirty="0" smtClean="0"/>
          </a:p>
          <a:p>
            <a:pPr marL="0" indent="0">
              <a:buNone/>
            </a:pPr>
            <a:endParaRPr lang="en-US" altLang="zh-CN" dirty="0"/>
          </a:p>
          <a:p>
            <a:pPr marL="0" indent="0">
              <a:buNone/>
            </a:pPr>
            <a:r>
              <a:rPr lang="zh-CN" altLang="en-US" dirty="0" smtClean="0"/>
              <a:t>于是，便产生了将生成与检查结合起来，从而减少不必要的枚举，产生了回溯法</a:t>
            </a:r>
            <a:endParaRPr lang="en-US" altLang="zh-CN" dirty="0" smtClean="0"/>
          </a:p>
        </p:txBody>
      </p:sp>
    </p:spTree>
    <p:extLst>
      <p:ext uri="{BB962C8B-B14F-4D97-AF65-F5344CB8AC3E}">
        <p14:creationId xmlns:p14="http://schemas.microsoft.com/office/powerpoint/2010/main" val="853444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T4 </a:t>
            </a:r>
            <a:r>
              <a:rPr lang="zh-CN" altLang="en-US" b="1" dirty="0" smtClean="0"/>
              <a:t>最佳</a:t>
            </a:r>
            <a:r>
              <a:rPr lang="zh-CN" altLang="en-US" b="1" dirty="0"/>
              <a:t>调度问题</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lang="zh-CN" altLang="en-US" dirty="0" smtClean="0"/>
              <a:t>问题描述：</a:t>
            </a:r>
            <a:endParaRPr lang="en-US" altLang="zh-CN" dirty="0"/>
          </a:p>
          <a:p>
            <a:pPr marL="0" indent="0">
              <a:buNone/>
            </a:pPr>
            <a:r>
              <a:rPr lang="en-US" altLang="zh-CN" dirty="0" smtClean="0"/>
              <a:t>	</a:t>
            </a:r>
            <a:r>
              <a:rPr lang="zh-CN" altLang="en-US" dirty="0" smtClean="0"/>
              <a:t>假设</a:t>
            </a:r>
            <a:r>
              <a:rPr lang="zh-CN" altLang="en-US" dirty="0"/>
              <a:t>有</a:t>
            </a:r>
            <a:r>
              <a:rPr lang="en-US" altLang="zh-CN" dirty="0"/>
              <a:t>n</a:t>
            </a:r>
            <a:r>
              <a:rPr lang="zh-CN" altLang="en-US" dirty="0"/>
              <a:t>个任务由</a:t>
            </a:r>
            <a:r>
              <a:rPr lang="en-US" altLang="zh-CN" dirty="0"/>
              <a:t>k</a:t>
            </a:r>
            <a:r>
              <a:rPr lang="zh-CN" altLang="en-US" dirty="0"/>
              <a:t>个可并行工作的机器完成。完成任务</a:t>
            </a:r>
            <a:r>
              <a:rPr lang="en-US" altLang="zh-CN" dirty="0"/>
              <a:t>i</a:t>
            </a:r>
            <a:r>
              <a:rPr lang="zh-CN" altLang="en-US" dirty="0"/>
              <a:t>需要的时间为</a:t>
            </a:r>
            <a:r>
              <a:rPr lang="en-US" altLang="zh-CN" dirty="0" err="1"/>
              <a:t>ti</a:t>
            </a:r>
            <a:r>
              <a:rPr lang="zh-CN" altLang="en-US" dirty="0"/>
              <a:t>。对任意给定的整数</a:t>
            </a:r>
            <a:r>
              <a:rPr lang="en-US" altLang="zh-CN" dirty="0"/>
              <a:t>n</a:t>
            </a:r>
            <a:r>
              <a:rPr lang="zh-CN" altLang="en-US" dirty="0"/>
              <a:t>和</a:t>
            </a:r>
            <a:r>
              <a:rPr lang="en-US" altLang="zh-CN" dirty="0"/>
              <a:t>k</a:t>
            </a:r>
            <a:r>
              <a:rPr lang="zh-CN" altLang="en-US" dirty="0"/>
              <a:t>，以及完成任务</a:t>
            </a:r>
            <a:r>
              <a:rPr lang="en-US" altLang="zh-CN" dirty="0"/>
              <a:t>i</a:t>
            </a:r>
            <a:r>
              <a:rPr lang="zh-CN" altLang="en-US" dirty="0"/>
              <a:t>需要的时间</a:t>
            </a:r>
            <a:r>
              <a:rPr lang="en-US" altLang="zh-CN" dirty="0" err="1"/>
              <a:t>ti</a:t>
            </a:r>
            <a:r>
              <a:rPr lang="zh-CN" altLang="en-US" dirty="0"/>
              <a:t>，</a:t>
            </a:r>
            <a:r>
              <a:rPr lang="en-US" altLang="zh-CN" dirty="0"/>
              <a:t>i=1---n</a:t>
            </a:r>
            <a:r>
              <a:rPr lang="zh-CN" altLang="en-US" dirty="0"/>
              <a:t>，试设计一个算法找出完成这</a:t>
            </a:r>
            <a:r>
              <a:rPr lang="en-US" altLang="zh-CN" dirty="0"/>
              <a:t>n</a:t>
            </a:r>
            <a:r>
              <a:rPr lang="zh-CN" altLang="en-US" dirty="0"/>
              <a:t>个任务的最佳调度，使得完成全部任务的时间按最早</a:t>
            </a:r>
            <a:r>
              <a:rPr lang="zh-CN" altLang="en-US" dirty="0" smtClean="0"/>
              <a:t>。</a:t>
            </a:r>
            <a:endParaRPr lang="en-US" altLang="zh-CN" dirty="0"/>
          </a:p>
          <a:p>
            <a:pPr marL="0" indent="0">
              <a:buNone/>
            </a:pPr>
            <a:r>
              <a:rPr lang="zh-CN" altLang="en-US" dirty="0" smtClean="0"/>
              <a:t>样例输入：</a:t>
            </a:r>
            <a:endParaRPr lang="en-US" altLang="zh-CN" dirty="0" smtClean="0"/>
          </a:p>
          <a:p>
            <a:pPr marL="0" indent="0">
              <a:buNone/>
            </a:pPr>
            <a:r>
              <a:rPr lang="en-US" altLang="zh-CN" dirty="0" smtClean="0"/>
              <a:t>7      3</a:t>
            </a:r>
            <a:endParaRPr lang="en-US" altLang="zh-CN" dirty="0"/>
          </a:p>
          <a:p>
            <a:pPr marL="0" indent="0">
              <a:buNone/>
            </a:pPr>
            <a:r>
              <a:rPr lang="en-US" altLang="zh-CN" dirty="0" smtClean="0"/>
              <a:t>2    </a:t>
            </a:r>
            <a:r>
              <a:rPr lang="en-US" altLang="zh-CN" dirty="0"/>
              <a:t>14    4    16    6    5    </a:t>
            </a:r>
            <a:r>
              <a:rPr lang="en-US" altLang="zh-CN" dirty="0" smtClean="0"/>
              <a:t>3</a:t>
            </a:r>
            <a:endParaRPr lang="en-US" altLang="zh-CN" dirty="0"/>
          </a:p>
          <a:p>
            <a:pPr marL="0" indent="0">
              <a:buNone/>
            </a:pPr>
            <a:r>
              <a:rPr lang="zh-CN" altLang="en-US" dirty="0" smtClean="0"/>
              <a:t>样例输出</a:t>
            </a:r>
            <a:endParaRPr lang="en-US" altLang="zh-CN" dirty="0" smtClean="0"/>
          </a:p>
          <a:p>
            <a:pPr marL="0" indent="0">
              <a:buNone/>
            </a:pPr>
            <a:r>
              <a:rPr lang="en-US" altLang="zh-CN" dirty="0" smtClean="0"/>
              <a:t>17 </a:t>
            </a:r>
            <a:endParaRPr lang="zh-CN" altLang="en-US" dirty="0"/>
          </a:p>
        </p:txBody>
      </p:sp>
    </p:spTree>
    <p:extLst>
      <p:ext uri="{BB962C8B-B14F-4D97-AF65-F5344CB8AC3E}">
        <p14:creationId xmlns:p14="http://schemas.microsoft.com/office/powerpoint/2010/main" val="16593316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620</TotalTime>
  <Words>969</Words>
  <Application>Microsoft Office PowerPoint</Application>
  <PresentationFormat>全屏显示(4:3)</PresentationFormat>
  <Paragraphs>163</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暴力求解法</vt:lpstr>
      <vt:lpstr>暴力求解法的基本思路</vt:lpstr>
      <vt:lpstr>T0 斐波那契数列</vt:lpstr>
      <vt:lpstr>T1 除法 (Uva 725)</vt:lpstr>
      <vt:lpstr>T2 国王的魔镜</vt:lpstr>
      <vt:lpstr>T3:求全排列</vt:lpstr>
      <vt:lpstr>回顾一下解答树</vt:lpstr>
      <vt:lpstr>回溯法</vt:lpstr>
      <vt:lpstr>T4 最佳调度问题</vt:lpstr>
      <vt:lpstr>T5素数环（Uva 524）</vt:lpstr>
      <vt:lpstr>T6 八皇后问题</vt:lpstr>
      <vt:lpstr>这道题有点难度，让我们稍微分析一下</vt:lpstr>
      <vt:lpstr>让我们稍微总结一下</vt:lpstr>
      <vt:lpstr>广度优先搜索</vt:lpstr>
      <vt:lpstr>先看回解答树</vt:lpstr>
      <vt:lpstr>T7 奇怪的电梯</vt:lpstr>
      <vt:lpstr>T8 八数码问题</vt:lpstr>
      <vt:lpstr>简单分析</vt:lpstr>
      <vt:lpstr>那么问题来了</vt:lpstr>
      <vt:lpstr>Hash</vt:lpstr>
      <vt:lpstr>看不懂？简单来说怎么做：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暴力求解法</dc:title>
  <dc:creator>李享运</dc:creator>
  <cp:lastModifiedBy>Windows 用户</cp:lastModifiedBy>
  <cp:revision>23</cp:revision>
  <dcterms:created xsi:type="dcterms:W3CDTF">2018-02-25T03:02:34Z</dcterms:created>
  <dcterms:modified xsi:type="dcterms:W3CDTF">2018-03-13T13:35:47Z</dcterms:modified>
</cp:coreProperties>
</file>