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1" r:id="rId1"/>
  </p:sldMasterIdLst>
  <p:notesMasterIdLst>
    <p:notesMasterId r:id="rId63"/>
  </p:notesMasterIdLst>
  <p:sldIdLst>
    <p:sldId id="260" r:id="rId2"/>
    <p:sldId id="336" r:id="rId3"/>
    <p:sldId id="337" r:id="rId4"/>
    <p:sldId id="318" r:id="rId5"/>
    <p:sldId id="309" r:id="rId6"/>
    <p:sldId id="304" r:id="rId7"/>
    <p:sldId id="319" r:id="rId8"/>
    <p:sldId id="320" r:id="rId9"/>
    <p:sldId id="321" r:id="rId10"/>
    <p:sldId id="322" r:id="rId11"/>
    <p:sldId id="323" r:id="rId12"/>
    <p:sldId id="295" r:id="rId13"/>
    <p:sldId id="324" r:id="rId14"/>
    <p:sldId id="325" r:id="rId15"/>
    <p:sldId id="326" r:id="rId16"/>
    <p:sldId id="296" r:id="rId17"/>
    <p:sldId id="308" r:id="rId18"/>
    <p:sldId id="338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40" r:id="rId29"/>
    <p:sldId id="341" r:id="rId30"/>
    <p:sldId id="342" r:id="rId31"/>
    <p:sldId id="343" r:id="rId32"/>
    <p:sldId id="347" r:id="rId33"/>
    <p:sldId id="344" r:id="rId34"/>
    <p:sldId id="345" r:id="rId35"/>
    <p:sldId id="348" r:id="rId36"/>
    <p:sldId id="349" r:id="rId37"/>
    <p:sldId id="297" r:id="rId38"/>
    <p:sldId id="310" r:id="rId39"/>
    <p:sldId id="355" r:id="rId40"/>
    <p:sldId id="350" r:id="rId41"/>
    <p:sldId id="351" r:id="rId42"/>
    <p:sldId id="352" r:id="rId43"/>
    <p:sldId id="353" r:id="rId44"/>
    <p:sldId id="354" r:id="rId45"/>
    <p:sldId id="339" r:id="rId46"/>
    <p:sldId id="357" r:id="rId47"/>
    <p:sldId id="356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8" r:id="rId58"/>
    <p:sldId id="369" r:id="rId59"/>
    <p:sldId id="370" r:id="rId60"/>
    <p:sldId id="371" r:id="rId61"/>
    <p:sldId id="307" r:id="rId6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F00"/>
    <a:srgbClr val="FF28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08"/>
    <p:restoredTop sz="93673"/>
  </p:normalViewPr>
  <p:slideViewPr>
    <p:cSldViewPr>
      <p:cViewPr>
        <p:scale>
          <a:sx n="126" d="100"/>
          <a:sy n="126" d="100"/>
        </p:scale>
        <p:origin x="272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4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DD4EDD9-2D3D-264D-8D16-8857EC493268}" type="datetimeFigureOut">
              <a:rPr lang="en-US"/>
              <a:pPr>
                <a:defRPr/>
              </a:pPr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C229F5D-29E6-9D4D-B956-DDA57F6E3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229F5D-29E6-9D4D-B956-DDA57F6E38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/>
            </a:r>
            <a:b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r>
              <a:rPr lang="en-US" sz="3600" dirty="0" smtClean="0">
                <a:latin typeface="Helvetica CE" charset="0"/>
                <a:cs typeface="Helvetica CE" charset="0"/>
              </a:rPr>
              <a:t/>
            </a:r>
            <a:br>
              <a:rPr lang="en-US" sz="3600" dirty="0" smtClean="0">
                <a:latin typeface="Helvetica CE" charset="0"/>
                <a:cs typeface="Helvetica CE" charset="0"/>
              </a:rPr>
            </a:br>
            <a:endParaRPr lang="en-US" sz="3600" dirty="0" smtClean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ITC New Baskerville Roman" charset="0"/>
              </a:rPr>
              <a:t>Body content.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62000" y="6370638"/>
            <a:ext cx="541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3AD6D-58F0-034D-B0C1-6C0BA37C02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6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1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9" descr="tit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33368" r="10869" b="40395"/>
          <a:stretch>
            <a:fillRect/>
          </a:stretch>
        </p:blipFill>
        <p:spPr bwMode="auto">
          <a:xfrm>
            <a:off x="228600" y="1066800"/>
            <a:ext cx="317976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49" y="1852260"/>
            <a:ext cx="5695951" cy="58614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8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2822" y="1"/>
            <a:ext cx="9146822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1">
                <a:latin typeface="Helvetica Light Oblique" charset="0"/>
                <a:ea typeface="Helvetica Light Oblique" charset="0"/>
                <a:cs typeface="Helvetica Light Oblique" charset="0"/>
              </a:defRPr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094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C5CED-6953-1541-912E-78DA273A3A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48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48B59-619E-F043-9EFD-E705B6A4A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24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0F4A2-D16A-5F42-8D72-49BC3B318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94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C97BA-9295-8643-9109-76B01B3AC2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0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0A16E-DD2A-CA4C-B967-AB6AF872A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CB31C-FC86-784C-8887-C674547AA3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44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56EB6-FE9F-9B4B-938A-E3B987C38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59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D81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370638"/>
            <a:ext cx="550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 b="0" i="1">
                <a:solidFill>
                  <a:schemeClr val="tx1">
                    <a:tint val="75000"/>
                  </a:schemeClr>
                </a:solidFill>
                <a:latin typeface="Helvetica Light Oblique" charset="0"/>
                <a:ea typeface="Helvetica Light Oblique" charset="0"/>
                <a:cs typeface="Helvetica Light Oblique" charset="0"/>
              </a:defRPr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5" y="6370638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>
              <a:defRPr/>
            </a:pPr>
            <a:fld id="{78B3AAAD-471D-3E40-B2A7-1208A5557A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4800" y="6248400"/>
            <a:ext cx="8686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324600" y="6304845"/>
            <a:ext cx="2763853" cy="5074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3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F2F2F2"/>
          </a:solidFill>
          <a:latin typeface="Helvetica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/" TargetMode="External"/><Relationship Id="rId3" Type="http://schemas.openxmlformats.org/officeDocument/2006/relationships/hyperlink" Target="https://docs.python.org/2.7/tutorial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2/library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2"/>
          <p:cNvSpPr txBox="1">
            <a:spLocks noChangeArrowheads="1"/>
          </p:cNvSpPr>
          <p:nvPr/>
        </p:nvSpPr>
        <p:spPr bwMode="auto">
          <a:xfrm>
            <a:off x="304800" y="1981200"/>
            <a:ext cx="871086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bg1"/>
                </a:solidFill>
              </a:rPr>
              <a:t>EECE5698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bg1"/>
                </a:solidFill>
              </a:rPr>
              <a:t>Parallel Processing for Data Analytics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914400" y="5029200"/>
            <a:ext cx="8001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solidFill>
                  <a:schemeClr val="bg1"/>
                </a:solidFill>
              </a:rPr>
              <a:t>Lecture </a:t>
            </a:r>
            <a:r>
              <a:rPr lang="en-US" altLang="en-US" sz="2200" dirty="0" smtClean="0">
                <a:solidFill>
                  <a:schemeClr val="bg1"/>
                </a:solidFill>
              </a:rPr>
              <a:t>1: </a:t>
            </a:r>
            <a:r>
              <a:rPr lang="en-US" altLang="en-US" sz="2200" dirty="0" smtClean="0">
                <a:solidFill>
                  <a:schemeClr val="bg1"/>
                </a:solidFill>
              </a:rPr>
              <a:t>Introduction to Python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solidFill>
                  <a:schemeClr val="bg1"/>
                </a:solidFill>
              </a:rPr>
              <a:t>Based on: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solidFill>
                  <a:schemeClr val="bg1"/>
                </a:solidFill>
              </a:rPr>
              <a:t> </a:t>
            </a:r>
            <a:r>
              <a:rPr lang="en-US" altLang="en-US" sz="2200" dirty="0">
                <a:solidFill>
                  <a:schemeClr val="bg1"/>
                </a:solidFill>
              </a:rPr>
              <a:t>http://</a:t>
            </a:r>
            <a:r>
              <a:rPr lang="en-US" altLang="en-US" sz="2200" dirty="0" err="1">
                <a:solidFill>
                  <a:schemeClr val="bg1"/>
                </a:solidFill>
              </a:rPr>
              <a:t>tdc-www.harvard.edu</a:t>
            </a:r>
            <a:r>
              <a:rPr lang="en-US" altLang="en-US" sz="2200" dirty="0">
                <a:solidFill>
                  <a:schemeClr val="bg1"/>
                </a:solidFill>
              </a:rPr>
              <a:t>/</a:t>
            </a:r>
            <a:r>
              <a:rPr lang="en-US" altLang="en-US" sz="2200" dirty="0" err="1">
                <a:solidFill>
                  <a:schemeClr val="bg1"/>
                </a:solidFill>
              </a:rPr>
              <a:t>Python.pdf</a:t>
            </a:r>
            <a:endParaRPr lang="en-US" alt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Whitespace is meaningful in </a:t>
            </a:r>
            <a:r>
              <a:rPr lang="en-US" sz="2000" b="1" dirty="0" smtClean="0"/>
              <a:t>Python!!!!!</a:t>
            </a:r>
            <a:r>
              <a:rPr lang="en-US" sz="2000" dirty="0" smtClean="0"/>
              <a:t>: </a:t>
            </a:r>
            <a:r>
              <a:rPr lang="en-US" sz="2000" dirty="0"/>
              <a:t>especially indentation and placement of </a:t>
            </a:r>
            <a:r>
              <a:rPr lang="en-US" sz="2000" dirty="0" smtClean="0"/>
              <a:t>newlines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charset="2"/>
              <a:buChar char="q"/>
            </a:pPr>
            <a:r>
              <a:rPr lang="en-US" sz="2000" dirty="0"/>
              <a:t>Use a newline to end a line of code. </a:t>
            </a:r>
            <a:endParaRPr lang="en-US" sz="2000" dirty="0" smtClean="0"/>
          </a:p>
          <a:p>
            <a:pPr lvl="1">
              <a:buFont typeface="Wingdings" charset="2"/>
              <a:buChar char="Ø"/>
            </a:pPr>
            <a:r>
              <a:rPr lang="en-US" sz="1800" dirty="0"/>
              <a:t>Use </a:t>
            </a:r>
            <a:r>
              <a:rPr lang="en-US" sz="1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lang="en-US" sz="1800" dirty="0"/>
              <a:t> when must go to next line prematurely</a:t>
            </a:r>
            <a:r>
              <a:rPr lang="en-US" sz="1800" dirty="0" smtClean="0"/>
              <a:t>.</a:t>
            </a:r>
          </a:p>
          <a:p>
            <a:pPr lvl="1">
              <a:buFont typeface="Wingdings" charset="2"/>
              <a:buChar char="Ø"/>
            </a:pPr>
            <a:endParaRPr lang="en-US" sz="1800" dirty="0" smtClean="0"/>
          </a:p>
          <a:p>
            <a:pPr>
              <a:buFont typeface="Wingdings" charset="2"/>
              <a:buChar char="q"/>
            </a:pPr>
            <a:r>
              <a:rPr lang="en-US" sz="2000" b="1" dirty="0"/>
              <a:t>No</a:t>
            </a:r>
            <a:r>
              <a:rPr lang="en-US" sz="2000" dirty="0"/>
              <a:t> braces </a:t>
            </a:r>
            <a:r>
              <a:rPr lang="en-US" sz="2000" b="1" dirty="0">
                <a:solidFill>
                  <a:srgbClr val="7030A0"/>
                </a:solidFill>
              </a:rPr>
              <a:t>{ }</a:t>
            </a:r>
            <a:r>
              <a:rPr lang="en-US" sz="2000" dirty="0"/>
              <a:t> to mark blocks of code in Python… Use consistent indentation instead. </a:t>
            </a:r>
            <a:endParaRPr lang="en-US" sz="2000" dirty="0" smtClean="0"/>
          </a:p>
          <a:p>
            <a:pPr lvl="1">
              <a:buFont typeface="Wingdings" charset="2"/>
              <a:buChar char="Ø"/>
            </a:pPr>
            <a:r>
              <a:rPr lang="en-US" sz="1800" dirty="0"/>
              <a:t>The first line with </a:t>
            </a:r>
            <a:r>
              <a:rPr lang="en-US" sz="1800" i="1" dirty="0"/>
              <a:t>less</a:t>
            </a:r>
            <a:r>
              <a:rPr lang="en-US" sz="1800" dirty="0"/>
              <a:t> indentation is outside of the block. 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The </a:t>
            </a:r>
            <a:r>
              <a:rPr lang="en-US" sz="1800" dirty="0"/>
              <a:t>first line with </a:t>
            </a:r>
            <a:r>
              <a:rPr lang="en-US" sz="1800" i="1" dirty="0"/>
              <a:t>more</a:t>
            </a:r>
            <a:r>
              <a:rPr lang="en-US" sz="1800" dirty="0"/>
              <a:t> indentation starts a nested </a:t>
            </a:r>
            <a:r>
              <a:rPr lang="en-US" sz="1800" dirty="0" smtClean="0"/>
              <a:t>block</a:t>
            </a:r>
          </a:p>
          <a:p>
            <a:pPr lvl="1">
              <a:buFont typeface="Wingdings" charset="2"/>
              <a:buChar char="Ø"/>
            </a:pPr>
            <a:endParaRPr lang="en-US" sz="1800" dirty="0" smtClean="0"/>
          </a:p>
          <a:p>
            <a:pPr>
              <a:buFont typeface="Wingdings" charset="2"/>
              <a:buChar char="q"/>
            </a:pPr>
            <a:r>
              <a:rPr lang="en-US" sz="2000" dirty="0"/>
              <a:t>Often a </a:t>
            </a:r>
            <a:r>
              <a:rPr lang="en-US" sz="2000" dirty="0" smtClean="0"/>
              <a:t>colon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000" dirty="0" smtClean="0"/>
              <a:t> </a:t>
            </a:r>
            <a:r>
              <a:rPr lang="en-US" sz="2000" dirty="0"/>
              <a:t>appears at the start of a new block. (E.g. for </a:t>
            </a:r>
            <a:r>
              <a:rPr lang="en-US" sz="2000" dirty="0" smtClean="0"/>
              <a:t>if statements, function </a:t>
            </a:r>
            <a:r>
              <a:rPr lang="en-US" sz="2000" dirty="0"/>
              <a:t>and class definitions.)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Whitespace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sz="2000" dirty="0"/>
              <a:t>Start comments with </a:t>
            </a:r>
            <a:r>
              <a:rPr lang="en-US" sz="2000" b="1" dirty="0">
                <a:solidFill>
                  <a:srgbClr val="7030A0"/>
                </a:solidFill>
              </a:rPr>
              <a:t>#</a:t>
            </a:r>
            <a:r>
              <a:rPr lang="en-US" sz="2000" dirty="0"/>
              <a:t> – the rest of line is ignored. </a:t>
            </a:r>
            <a:endParaRPr lang="en-US" sz="2000" dirty="0" smtClean="0"/>
          </a:p>
          <a:p>
            <a:pPr>
              <a:buFont typeface="Wingdings" charset="2"/>
              <a:buChar char="q"/>
            </a:pPr>
            <a:endParaRPr lang="en-US" sz="2000" dirty="0" smtClean="0"/>
          </a:p>
          <a:p>
            <a:pPr>
              <a:buFont typeface="Wingdings" charset="2"/>
              <a:buChar char="q"/>
            </a:pPr>
            <a:r>
              <a:rPr lang="en-US" sz="2000" dirty="0" smtClean="0"/>
              <a:t>Can </a:t>
            </a:r>
            <a:r>
              <a:rPr lang="en-US" sz="2000" dirty="0"/>
              <a:t>include a </a:t>
            </a:r>
            <a:r>
              <a:rPr lang="en-US" sz="2000" dirty="0" smtClean="0"/>
              <a:t>"""documentation string""" </a:t>
            </a:r>
            <a:r>
              <a:rPr lang="en-US" sz="2000" dirty="0"/>
              <a:t>as the first line of any new function or class that you define. </a:t>
            </a:r>
            <a:endParaRPr lang="en-US" sz="2000" dirty="0" smtClean="0"/>
          </a:p>
          <a:p>
            <a:pPr>
              <a:buFont typeface="Wingdings" charset="2"/>
              <a:buChar char="q"/>
            </a:pPr>
            <a:endParaRPr lang="en-US" sz="2000" dirty="0"/>
          </a:p>
          <a:p>
            <a:pPr>
              <a:buFont typeface="Wingdings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development environment, debugger, and other tools </a:t>
            </a:r>
            <a:r>
              <a:rPr lang="en-US" sz="2000" dirty="0" smtClean="0"/>
              <a:t>like help() use </a:t>
            </a:r>
            <a:r>
              <a:rPr lang="en-US" sz="2000" dirty="0"/>
              <a:t>it: it’s good style to include one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2D961E"/>
                </a:solidFill>
                <a:latin typeface="Menlo-Bold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318BEE"/>
                </a:solidFill>
                <a:latin typeface="Menlo-Regular" charset="0"/>
              </a:rPr>
              <a:t>my_function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(x, y):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1651C"/>
                </a:solidFill>
                <a:latin typeface="Menlo-Regular" charset="0"/>
              </a:rPr>
              <a:t>	"""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This is the </a:t>
            </a:r>
            <a:r>
              <a:rPr lang="en-US" sz="2000" dirty="0" err="1">
                <a:solidFill>
                  <a:srgbClr val="C1651C"/>
                </a:solidFill>
                <a:latin typeface="Menlo-Regular" charset="0"/>
              </a:rPr>
              <a:t>docstring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. This function</a:t>
            </a:r>
            <a:endParaRPr lang="en-US" sz="20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rgbClr val="C1651C"/>
                </a:solidFill>
                <a:latin typeface="Menlo-Regular" charset="0"/>
              </a:rPr>
              <a:t>	does </a:t>
            </a:r>
            <a:r>
              <a:rPr lang="nl-NL" sz="2000" dirty="0" err="1">
                <a:solidFill>
                  <a:srgbClr val="C1651C"/>
                </a:solidFill>
                <a:latin typeface="Menlo-Regular" charset="0"/>
              </a:rPr>
              <a:t>blah</a:t>
            </a:r>
            <a:r>
              <a:rPr lang="nl-NL" sz="2000" dirty="0">
                <a:solidFill>
                  <a:srgbClr val="C1651C"/>
                </a:solidFill>
                <a:latin typeface="Menlo-Regular" charset="0"/>
              </a:rPr>
              <a:t> </a:t>
            </a:r>
            <a:r>
              <a:rPr lang="nl-NL" sz="2000" dirty="0" err="1">
                <a:solidFill>
                  <a:srgbClr val="C1651C"/>
                </a:solidFill>
                <a:latin typeface="Menlo-Regular" charset="0"/>
              </a:rPr>
              <a:t>blah</a:t>
            </a:r>
            <a:r>
              <a:rPr lang="nl-NL" sz="2000" dirty="0">
                <a:solidFill>
                  <a:srgbClr val="C1651C"/>
                </a:solidFill>
                <a:latin typeface="Menlo-Regular" charset="0"/>
              </a:rPr>
              <a:t> </a:t>
            </a:r>
            <a:r>
              <a:rPr lang="nl-NL" sz="2000" dirty="0" err="1">
                <a:solidFill>
                  <a:srgbClr val="C1651C"/>
                </a:solidFill>
                <a:latin typeface="Menlo-Regular" charset="0"/>
              </a:rPr>
              <a:t>blah</a:t>
            </a:r>
            <a:r>
              <a:rPr lang="nl-NL" sz="2000" dirty="0">
                <a:solidFill>
                  <a:srgbClr val="C1651C"/>
                </a:solidFill>
                <a:latin typeface="Menlo-Regular" charset="0"/>
              </a:rPr>
              <a:t>."""</a:t>
            </a:r>
            <a:endParaRPr lang="nl-NL" sz="20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658F8E"/>
                </a:solidFill>
                <a:latin typeface="Menlo-Regular" charset="0"/>
              </a:rPr>
              <a:t>	# </a:t>
            </a:r>
            <a:r>
              <a:rPr lang="en-US" sz="2000" dirty="0">
                <a:solidFill>
                  <a:srgbClr val="658F8E"/>
                </a:solidFill>
                <a:latin typeface="Menlo-Regular" charset="0"/>
              </a:rPr>
              <a:t>The code would go here...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3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991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Menlo" charset="0"/>
                <a:ea typeface="Menlo" charset="0"/>
                <a:cs typeface="Menlo" charset="0"/>
              </a:rPr>
              <a:t>  	&gt;&gt;&gt; </a:t>
            </a:r>
            <a:r>
              <a:rPr lang="en-US" sz="2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 = </a:t>
            </a:r>
            <a:r>
              <a:rPr lang="en-US" sz="22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        </a:t>
            </a:r>
            <a:r>
              <a:rPr lang="en-US" sz="22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sz="2200" dirty="0" err="1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endParaRPr lang="en-US" sz="2200" dirty="0" smtClean="0">
              <a:solidFill>
                <a:srgbClr val="00B050"/>
              </a:solidFill>
              <a:latin typeface="Menlo" charset="0"/>
              <a:ea typeface="Menlo" charset="0"/>
              <a:cs typeface="Menlo" charset="0"/>
            </a:endParaRPr>
          </a:p>
          <a:p>
            <a:pPr marL="457200" lvl="1" indent="0">
              <a:buNone/>
            </a:pPr>
            <a:r>
              <a:rPr lang="en-US" sz="22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ro-RO" sz="2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b = </a:t>
            </a:r>
            <a:r>
              <a:rPr lang="ro-RO" sz="22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1.5</a:t>
            </a:r>
            <a:r>
              <a:rPr lang="ro-RO" sz="2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      </a:t>
            </a:r>
            <a:r>
              <a:rPr lang="ro-RO" sz="22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</a:t>
            </a:r>
            <a:r>
              <a:rPr lang="ro-RO" sz="2200" dirty="0" err="1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endParaRPr lang="en-US" sz="2200" dirty="0">
              <a:solidFill>
                <a:srgbClr val="00B050"/>
              </a:solidFill>
              <a:latin typeface="Menlo" charset="0"/>
              <a:ea typeface="Menlo" charset="0"/>
              <a:cs typeface="Menlo" charset="0"/>
            </a:endParaRPr>
          </a:p>
          <a:p>
            <a:pPr marL="457200" lvl="1" indent="0">
              <a:buNone/>
            </a:pPr>
            <a:r>
              <a:rPr lang="tr-TR" sz="2200" dirty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tr-TR" sz="2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c = </a:t>
            </a:r>
            <a:r>
              <a:rPr lang="tr-TR" sz="2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'banana'</a:t>
            </a:r>
            <a:r>
              <a:rPr lang="tr-TR" sz="2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tr-TR" sz="22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</a:t>
            </a:r>
            <a:r>
              <a:rPr lang="tr-TR" sz="2200" dirty="0" err="1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str</a:t>
            </a:r>
            <a:endParaRPr lang="tr-TR" sz="2200" dirty="0" smtClean="0">
              <a:solidFill>
                <a:srgbClr val="658F8E"/>
              </a:solidFill>
              <a:latin typeface="Menlo" charset="0"/>
              <a:ea typeface="Menlo" charset="0"/>
              <a:cs typeface="Menlo" charset="0"/>
            </a:endParaRPr>
          </a:p>
          <a:p>
            <a:pPr marL="457200" lvl="1" indent="0">
              <a:buNone/>
            </a:pPr>
            <a:r>
              <a:rPr lang="en-US" sz="22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2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d = </a:t>
            </a:r>
            <a:r>
              <a:rPr lang="en-US" sz="2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"apple"</a:t>
            </a:r>
            <a:r>
              <a:rPr lang="en-US" sz="2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  </a:t>
            </a:r>
            <a:r>
              <a:rPr lang="en-US" sz="22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#"…" same as </a:t>
            </a:r>
            <a:r>
              <a:rPr lang="en-US" sz="2200" dirty="0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'…'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2200" b="1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a,b,c,d</a:t>
            </a:r>
            <a:endParaRPr lang="en-US" sz="2200" dirty="0" smtClean="0">
              <a:latin typeface="Menlo" charset="0"/>
              <a:ea typeface="Menlo" charset="0"/>
              <a:cs typeface="Menlo" charset="0"/>
            </a:endParaRPr>
          </a:p>
          <a:p>
            <a:pPr marL="457200" lvl="1" indent="0">
              <a:buNone/>
            </a:pPr>
            <a:r>
              <a:rPr lang="en-US" sz="2200" dirty="0" smtClean="0">
                <a:latin typeface="Menlo" charset="0"/>
                <a:ea typeface="Menlo" charset="0"/>
                <a:cs typeface="Menlo" charset="0"/>
              </a:rPr>
              <a:t>1 1.5 banana apple      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nl-NL" sz="2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e = (a &gt;= b)        </a:t>
            </a:r>
            <a:r>
              <a:rPr lang="nl-NL" sz="22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</a:t>
            </a:r>
            <a:r>
              <a:rPr lang="nl-NL" sz="2200" dirty="0" err="1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Boolean</a:t>
            </a:r>
            <a:r>
              <a:rPr lang="nl-NL" sz="22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nl-NL" sz="2200" dirty="0" err="1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expression</a:t>
            </a:r>
            <a:endParaRPr lang="en-US" sz="2200" dirty="0" smtClean="0">
              <a:solidFill>
                <a:srgbClr val="00B050"/>
              </a:solidFill>
              <a:latin typeface="Menlo" charset="0"/>
              <a:ea typeface="Menlo" charset="0"/>
              <a:cs typeface="Menlo" charset="0"/>
            </a:endParaRPr>
          </a:p>
          <a:p>
            <a:pPr marL="457200" lvl="1" indent="0">
              <a:buNone/>
            </a:pPr>
            <a:r>
              <a:rPr lang="en-US" sz="22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2200" b="1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e</a:t>
            </a:r>
            <a:endParaRPr lang="en-US" sz="2200" dirty="0" smtClean="0">
              <a:latin typeface="Menlo" charset="0"/>
              <a:ea typeface="Menlo" charset="0"/>
              <a:cs typeface="Menlo" charset="0"/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False</a:t>
            </a:r>
            <a:endParaRPr lang="en-US" sz="2200" dirty="0" smtClean="0">
              <a:solidFill>
                <a:srgbClr val="00B0F0"/>
              </a:solidFill>
              <a:latin typeface="Menlo" charset="0"/>
              <a:ea typeface="Menlo" charset="0"/>
              <a:cs typeface="Menlo" charset="0"/>
            </a:endParaRPr>
          </a:p>
          <a:p>
            <a:pPr lvl="1"/>
            <a:endParaRPr lang="en-US" sz="22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Assingment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If you try to access a name before it’s been properly created (by placing it on the left side of </a:t>
            </a:r>
            <a:r>
              <a:rPr lang="en-US" sz="2400" b="1" dirty="0" smtClean="0"/>
              <a:t>an assignment</a:t>
            </a:r>
            <a:r>
              <a:rPr lang="en-US" sz="2400" b="1" dirty="0"/>
              <a:t>), you’ll get an error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s-ES_tradnl" sz="2000" dirty="0">
                <a:latin typeface="Menlo" charset="0"/>
                <a:ea typeface="Menlo" charset="0"/>
                <a:cs typeface="Menlo" charset="0"/>
              </a:rPr>
              <a:t>&gt;&gt;&gt; y</a:t>
            </a:r>
          </a:p>
          <a:p>
            <a:pPr marL="0" indent="0">
              <a:buNone/>
            </a:pPr>
            <a:r>
              <a:rPr lang="es-ES_tradnl" sz="2000" dirty="0" err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NameError</a:t>
            </a:r>
            <a:r>
              <a:rPr lang="es-ES_tradnl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s-ES_tradnl" sz="2000" dirty="0" err="1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s-ES_tradnl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 'y' </a:t>
            </a:r>
            <a:r>
              <a:rPr lang="es-ES_tradnl" sz="2000" dirty="0" err="1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is</a:t>
            </a:r>
            <a:r>
              <a:rPr lang="es-ES_tradnl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s-ES_tradnl" sz="2000" dirty="0" err="1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s-ES_tradnl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s-ES_tradnl" sz="2000" dirty="0" err="1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defined</a:t>
            </a:r>
            <a:endParaRPr lang="es-ES_tradnl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s-ES_tradnl" sz="2000" dirty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 = </a:t>
            </a:r>
            <a:r>
              <a:rPr lang="en-US" sz="2000" dirty="0" smtClean="0">
                <a:solidFill>
                  <a:srgbClr val="2D961E"/>
                </a:solidFill>
                <a:latin typeface="Menlo-Regular" charset="0"/>
              </a:rPr>
              <a:t>3</a:t>
            </a:r>
          </a:p>
          <a:p>
            <a:pPr marL="0" indent="0">
              <a:buNone/>
            </a:pPr>
            <a:r>
              <a:rPr lang="es-ES_tradnl" sz="20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s-ES_tradnl" sz="2000" dirty="0">
                <a:latin typeface="Menlo" charset="0"/>
                <a:ea typeface="Menlo" charset="0"/>
                <a:cs typeface="Menlo" charset="0"/>
              </a:rPr>
              <a:t>y</a:t>
            </a:r>
          </a:p>
          <a:p>
            <a:pPr marL="0" indent="0">
              <a:buNone/>
            </a:pPr>
            <a:r>
              <a:rPr lang="es-ES_tradnl" sz="2000" dirty="0">
                <a:latin typeface="Menlo" charset="0"/>
                <a:ea typeface="Menlo" charset="0"/>
                <a:cs typeface="Menlo" charset="0"/>
              </a:rPr>
              <a:t>3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3600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Accessing Non-Existent Names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2400" dirty="0">
                <a:solidFill>
                  <a:srgbClr val="000000"/>
                </a:solidFill>
                <a:latin typeface="Menlo-Regular" charset="0"/>
              </a:rPr>
              <a:t>x, y = </a:t>
            </a:r>
            <a:r>
              <a:rPr lang="es-ES_tradnl" sz="24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es-ES_tradnl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2400" dirty="0">
                <a:solidFill>
                  <a:srgbClr val="2D961E"/>
                </a:solidFill>
                <a:latin typeface="Menlo-Regular" charset="0"/>
              </a:rPr>
              <a:t>3</a:t>
            </a:r>
            <a:endParaRPr lang="es-ES_tradnl" sz="2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s-ES_tradnl" sz="2400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x</a:t>
            </a:r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&gt;&gt;&gt; y</a:t>
            </a:r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3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Simultaneous </a:t>
            </a:r>
            <a:r>
              <a:rPr lang="en-US" dirty="0" err="1" smtClean="0"/>
              <a:t>Assigments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6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794" y="1493837"/>
            <a:ext cx="8423005" cy="46021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2400" dirty="0"/>
              <a:t>Names are case sensitive and cannot start with a number. They can contain letters, numbers, and underscores.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bob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Bob _bob _2_bob_ bob_2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BoB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/>
              <a:t>Reserved words: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200FF"/>
                </a:solidFill>
                <a:latin typeface="Menlo-Bold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>
                <a:solidFill>
                  <a:srgbClr val="2D961E"/>
                </a:solidFill>
                <a:latin typeface="Menlo-Bold" charset="0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>
                <a:solidFill>
                  <a:srgbClr val="2D961E"/>
                </a:solidFill>
                <a:latin typeface="Menlo-Bold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class, </a:t>
            </a:r>
            <a:r>
              <a:rPr lang="en-US" sz="1800" b="1" dirty="0">
                <a:solidFill>
                  <a:srgbClr val="2D961E"/>
                </a:solidFill>
                <a:latin typeface="Menlo-Bold" charset="0"/>
              </a:rPr>
              <a:t>continue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>
                <a:solidFill>
                  <a:srgbClr val="2D961E"/>
                </a:solidFill>
                <a:latin typeface="Menlo-Bold" charset="0"/>
              </a:rPr>
              <a:t>del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 err="1">
                <a:solidFill>
                  <a:srgbClr val="2D961E"/>
                </a:solidFill>
                <a:latin typeface="Menlo-Bold" charset="0"/>
              </a:rPr>
              <a:t>elif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>
                <a:solidFill>
                  <a:srgbClr val="2D961E"/>
                </a:solidFill>
                <a:latin typeface="Menlo-Bold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>
                <a:solidFill>
                  <a:srgbClr val="2D961E"/>
                </a:solidFill>
                <a:latin typeface="Menlo-Bold" charset="0"/>
              </a:rPr>
              <a:t>except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 smtClean="0">
                <a:solidFill>
                  <a:srgbClr val="2D961E"/>
                </a:solidFill>
                <a:latin typeface="Menlo-Bold" charset="0"/>
              </a:rPr>
              <a:t>exec</a:t>
            </a:r>
            <a:r>
              <a:rPr lang="en-US" sz="18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 smtClean="0">
                <a:solidFill>
                  <a:srgbClr val="2D961E"/>
                </a:solidFill>
                <a:latin typeface="Menlo-Bold" charset="0"/>
              </a:rPr>
              <a:t>finally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>
                <a:solidFill>
                  <a:srgbClr val="2D961E"/>
                </a:solidFill>
                <a:latin typeface="Menlo-Bold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from, </a:t>
            </a:r>
            <a:r>
              <a:rPr lang="en-US" sz="1800" b="1" dirty="0">
                <a:solidFill>
                  <a:srgbClr val="2D961E"/>
                </a:solidFill>
                <a:latin typeface="Menlo-Bold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>
                <a:solidFill>
                  <a:srgbClr val="2D961E"/>
                </a:solidFill>
                <a:latin typeface="Menlo-Bold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import, </a:t>
            </a:r>
            <a:r>
              <a:rPr lang="en-US" sz="1800" b="1" dirty="0">
                <a:solidFill>
                  <a:srgbClr val="C200FF"/>
                </a:solidFill>
                <a:latin typeface="Menlo-Bold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>
                <a:solidFill>
                  <a:srgbClr val="C200FF"/>
                </a:solidFill>
                <a:latin typeface="Menlo-Bold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>
                <a:solidFill>
                  <a:srgbClr val="2D961E"/>
                </a:solidFill>
                <a:latin typeface="Menlo-Bold" charset="0"/>
              </a:rPr>
              <a:t>lambda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>
                <a:solidFill>
                  <a:srgbClr val="C200FF"/>
                </a:solidFill>
                <a:latin typeface="Menlo-Bold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>
                <a:solidFill>
                  <a:srgbClr val="C200FF"/>
                </a:solidFill>
                <a:latin typeface="Menlo-Bold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>
                <a:solidFill>
                  <a:srgbClr val="2D961E"/>
                </a:solidFill>
                <a:latin typeface="Menlo-Bold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 smtClean="0">
                <a:solidFill>
                  <a:srgbClr val="2D961E"/>
                </a:solidFill>
                <a:latin typeface="Menlo-Bold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>
                <a:solidFill>
                  <a:srgbClr val="2D961E"/>
                </a:solidFill>
                <a:latin typeface="Menlo-Bold" charset="0"/>
              </a:rPr>
              <a:t>raise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>
                <a:solidFill>
                  <a:srgbClr val="2D961E"/>
                </a:solidFill>
                <a:latin typeface="Menlo-Bold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>
                <a:solidFill>
                  <a:srgbClr val="2D961E"/>
                </a:solidFill>
                <a:latin typeface="Menlo-Bold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800" b="1" dirty="0">
                <a:solidFill>
                  <a:srgbClr val="2D961E"/>
                </a:solidFill>
                <a:latin typeface="Menlo-Bold" charset="0"/>
              </a:rPr>
              <a:t>while</a:t>
            </a:r>
            <a:endParaRPr lang="en-US" sz="1800" dirty="0" smtClean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Naming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5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788" y="1066801"/>
            <a:ext cx="8688211" cy="5029199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2800" dirty="0" smtClean="0"/>
              <a:t>Binary ops on numbers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&gt;&gt;&gt; a = </a:t>
            </a:r>
            <a:r>
              <a:rPr lang="en-US" sz="2000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endParaRPr lang="en-US" sz="20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&gt;&gt;&gt;</a:t>
            </a:r>
            <a:r>
              <a:rPr lang="en-US" sz="2000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1.5</a:t>
            </a:r>
            <a:endParaRPr lang="en-US" sz="20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Menlo" charset="0"/>
                <a:ea typeface="Menlo" charset="0"/>
                <a:cs typeface="Menlo" charset="0"/>
              </a:rPr>
              <a:t>	&gt;&gt;&gt;</a:t>
            </a:r>
            <a:r>
              <a:rPr lang="hu-HU" sz="2000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hu-HU" sz="2000" b="1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hu-HU" sz="20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a+b</a:t>
            </a:r>
            <a:r>
              <a:rPr lang="hu-HU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a-b, a/b, </a:t>
            </a:r>
            <a:r>
              <a:rPr lang="hu-HU" sz="20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a*b, 2**b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2.5 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-0.5 0.666666666667 1.5 2.8284271247461903</a:t>
            </a:r>
            <a:endParaRPr lang="hu-HU" sz="20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Menlo" charset="0"/>
                <a:ea typeface="Menlo" charset="0"/>
                <a:cs typeface="Menlo" charset="0"/>
              </a:rPr>
              <a:t>	&gt;&gt;&gt;</a:t>
            </a:r>
            <a:r>
              <a:rPr lang="hu-HU" sz="2000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hu-HU" sz="2000" b="1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hu-HU" sz="20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hu-HU" sz="20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5</a:t>
            </a:r>
            <a:r>
              <a:rPr lang="hu-HU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/</a:t>
            </a:r>
            <a:r>
              <a:rPr lang="hu-HU" sz="20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hu-HU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hu-HU" sz="20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1.</a:t>
            </a:r>
            <a:r>
              <a:rPr lang="hu-HU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*</a:t>
            </a:r>
            <a:r>
              <a:rPr lang="hu-HU" sz="20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5</a:t>
            </a:r>
            <a:r>
              <a:rPr lang="hu-HU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/</a:t>
            </a:r>
            <a:r>
              <a:rPr lang="hu-HU" sz="20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hu-HU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 </a:t>
            </a:r>
            <a:r>
              <a:rPr lang="hu-HU" sz="20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5</a:t>
            </a:r>
            <a:r>
              <a:rPr lang="hu-HU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%</a:t>
            </a:r>
            <a:r>
              <a:rPr lang="hu-HU" sz="20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hu-HU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, </a:t>
            </a:r>
            <a:r>
              <a:rPr lang="hu-HU" sz="20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5.1</a:t>
            </a:r>
            <a:r>
              <a:rPr lang="hu-HU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//</a:t>
            </a:r>
            <a:r>
              <a:rPr lang="hu-HU" sz="20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marL="0" indent="0">
              <a:buNone/>
            </a:pP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2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2.5 1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2.0</a:t>
            </a:r>
          </a:p>
          <a:p>
            <a:pPr marL="294894" lvl="1" indent="0"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en-US" sz="2800" dirty="0" smtClean="0"/>
              <a:t>Some overloaded to work on strings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20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'banana'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0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'_'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0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'apple'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0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sz="2000" dirty="0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concatenation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2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banana_apple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endParaRPr lang="en-US" sz="2000" dirty="0">
              <a:solidFill>
                <a:srgbClr val="658F8E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Menlo" charset="0"/>
                <a:ea typeface="Menlo" charset="0"/>
                <a:cs typeface="Menlo" charset="0"/>
              </a:rPr>
              <a:t>	&gt;&gt;&gt; </a:t>
            </a:r>
            <a:r>
              <a:rPr lang="en-US" sz="20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*(</a:t>
            </a:r>
            <a:r>
              <a:rPr lang="en-US" sz="20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2000" dirty="0" err="1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appricot</a:t>
            </a:r>
            <a:r>
              <a:rPr lang="en-US" sz="20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0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 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      </a:t>
            </a:r>
            <a:r>
              <a:rPr lang="en-US" sz="20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#replication</a:t>
            </a:r>
            <a:endParaRPr lang="en-US" sz="20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20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appricot</a:t>
            </a:r>
            <a:r>
              <a:rPr lang="en-US" sz="20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appricot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appricot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appricot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'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Operators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41437"/>
            <a:ext cx="866457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fr-FR" sz="20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 </a:t>
            </a:r>
            <a:r>
              <a:rPr lang="fr-FR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fr-FR" sz="20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'1.5</a:t>
            </a:r>
            <a:r>
              <a:rPr lang="fr-FR" sz="2000" dirty="0" smtClean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</a:p>
          <a:p>
            <a:pPr marL="0" indent="0">
              <a:buNone/>
            </a:pP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b = </a:t>
            </a:r>
            <a:r>
              <a:rPr lang="en-US" sz="20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(a)+</a:t>
            </a:r>
            <a:r>
              <a:rPr lang="en-US" sz="20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              </a:t>
            </a:r>
            <a:r>
              <a:rPr lang="en-US" sz="20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#cast as number</a:t>
            </a:r>
            <a:endParaRPr lang="en-US" sz="2000" dirty="0" smtClean="0">
              <a:solidFill>
                <a:srgbClr val="00B05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2000" b="1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'Bank Balance: $'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+ </a:t>
            </a:r>
            <a:r>
              <a:rPr lang="en-US" sz="2000" dirty="0" err="1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(b)  </a:t>
            </a:r>
            <a:r>
              <a:rPr lang="en-US" sz="20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sz="20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cast as </a:t>
            </a:r>
            <a:r>
              <a:rPr lang="en-US" sz="2000" dirty="0" err="1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str</a:t>
            </a:r>
            <a:endParaRPr lang="en-US" sz="2000" dirty="0" smtClean="0">
              <a:solidFill>
                <a:srgbClr val="00B05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Bank Balance: $3.5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2000" b="1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eval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'1+2*(1/3.0)'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      </a:t>
            </a:r>
            <a:r>
              <a:rPr lang="en-US" sz="2000" dirty="0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sz="20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evaluate string as python </a:t>
            </a:r>
            <a:r>
              <a:rPr lang="en-US" sz="2000" dirty="0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expression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1.66666666667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6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789" y="135780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Basics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Advanced Data Types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Functions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Control Flow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Modules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13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b="1" dirty="0" smtClean="0"/>
              <a:t>Tuple</a:t>
            </a:r>
          </a:p>
          <a:p>
            <a:pPr marL="914400" lvl="1" indent="-514350"/>
            <a:r>
              <a:rPr lang="en-US" sz="2400" dirty="0" smtClean="0"/>
              <a:t>A simple </a:t>
            </a:r>
            <a:r>
              <a:rPr lang="en-US" sz="2400" i="1" dirty="0" smtClean="0"/>
              <a:t>immutable</a:t>
            </a:r>
            <a:r>
              <a:rPr lang="en-US" sz="2400" dirty="0" smtClean="0"/>
              <a:t> ordered sequence of items</a:t>
            </a:r>
          </a:p>
          <a:p>
            <a:pPr marL="914400" lvl="1" indent="-514350"/>
            <a:r>
              <a:rPr lang="en-US" sz="2400" dirty="0" smtClean="0"/>
              <a:t>items can be of mixed types, including collections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String</a:t>
            </a:r>
          </a:p>
          <a:p>
            <a:pPr marL="914400" lvl="1" indent="-514350"/>
            <a:r>
              <a:rPr lang="en-US" sz="2400" i="1" dirty="0" smtClean="0"/>
              <a:t>Immutable</a:t>
            </a:r>
          </a:p>
          <a:p>
            <a:pPr marL="914400" lvl="1" indent="-514350"/>
            <a:r>
              <a:rPr lang="en-US" sz="2400" dirty="0" smtClean="0"/>
              <a:t>Conceptually very much like a tuple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List</a:t>
            </a:r>
          </a:p>
          <a:p>
            <a:pPr lvl="1"/>
            <a:r>
              <a:rPr lang="en-US" sz="2400" i="1" dirty="0" smtClean="0"/>
              <a:t> Mutable</a:t>
            </a:r>
            <a:r>
              <a:rPr lang="en-US" sz="2400" dirty="0" smtClean="0"/>
              <a:t> ordered sequence of items of mixed types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Types (a.k.a. Collections, </a:t>
            </a:r>
            <a:r>
              <a:rPr lang="en-US" dirty="0" err="1" smtClean="0"/>
              <a:t>Containters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6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789" y="135780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Python Basics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Advanced Data Types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Functions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Control Flow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Modules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>
              <a:buFont typeface="Wingdings" charset="2"/>
              <a:buChar char="q"/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57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sz="2400" b="1" dirty="0"/>
              <a:t>All three sequence types (tuples, strings, and lists) share much of the same syntax and functionality</a:t>
            </a:r>
            <a:r>
              <a:rPr lang="en-US" sz="2400" b="1" dirty="0" smtClean="0"/>
              <a:t>.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Key difference: </a:t>
            </a:r>
            <a:endParaRPr lang="en-US" sz="2400" dirty="0" smtClean="0"/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n-US" sz="2000" b="1" dirty="0"/>
              <a:t>Tuples</a:t>
            </a:r>
            <a:r>
              <a:rPr lang="en-US" sz="2000" dirty="0"/>
              <a:t> and </a:t>
            </a:r>
            <a:r>
              <a:rPr lang="en-US" sz="2000" b="1" dirty="0"/>
              <a:t>strings</a:t>
            </a:r>
            <a:r>
              <a:rPr lang="en-US" sz="2000" dirty="0"/>
              <a:t> are </a:t>
            </a:r>
            <a:r>
              <a:rPr lang="en-US" sz="2000" i="1" dirty="0"/>
              <a:t>immutable </a:t>
            </a:r>
          </a:p>
          <a:p>
            <a:pPr lvl="1">
              <a:buFont typeface="Wingdings" charset="2"/>
              <a:buChar char="q"/>
            </a:pPr>
            <a:r>
              <a:rPr lang="en-US" sz="2000" b="1" dirty="0" smtClean="0"/>
              <a:t> Lists </a:t>
            </a:r>
            <a:r>
              <a:rPr lang="en-US" sz="2000" dirty="0"/>
              <a:t>are </a:t>
            </a:r>
            <a:r>
              <a:rPr lang="en-US" sz="2000" i="1" dirty="0" smtClean="0"/>
              <a:t>mutable</a:t>
            </a:r>
          </a:p>
          <a:p>
            <a:pPr marL="457200" lvl="1" indent="0">
              <a:buNone/>
            </a:pPr>
            <a:endParaRPr lang="en-US" sz="2000" i="1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Most operations </a:t>
            </a:r>
            <a:r>
              <a:rPr lang="en-US" sz="2400" dirty="0"/>
              <a:t>shown in this section can be applied to all sequence </a:t>
            </a:r>
            <a:r>
              <a:rPr lang="en-US" sz="2400" dirty="0" smtClean="0"/>
              <a:t>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Similar Syntax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788" y="1295400"/>
            <a:ext cx="8612011" cy="45259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2400" b="1" dirty="0"/>
              <a:t>Tuples are defined using parentheses (and commas</a:t>
            </a:r>
            <a:r>
              <a:rPr lang="en-US" sz="2400" b="1" dirty="0" smtClean="0"/>
              <a:t>).</a:t>
            </a:r>
          </a:p>
          <a:p>
            <a:pPr marL="0" indent="0">
              <a:buNone/>
            </a:pPr>
            <a:r>
              <a:rPr lang="tr-TR" sz="1800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tr-TR" sz="1800" dirty="0">
                <a:solidFill>
                  <a:srgbClr val="000000"/>
                </a:solidFill>
                <a:latin typeface="Menlo-Regular" charset="0"/>
              </a:rPr>
              <a:t>tu = (</a:t>
            </a:r>
            <a:r>
              <a:rPr lang="tr-TR" sz="1800" dirty="0">
                <a:solidFill>
                  <a:srgbClr val="2D961E"/>
                </a:solidFill>
                <a:latin typeface="Menlo-Regular" charset="0"/>
              </a:rPr>
              <a:t>23</a:t>
            </a:r>
            <a:r>
              <a:rPr lang="tr-TR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tr-TR" sz="18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tr-TR" sz="1800" dirty="0" err="1">
                <a:solidFill>
                  <a:srgbClr val="C1651C"/>
                </a:solidFill>
                <a:latin typeface="Menlo-Regular" charset="0"/>
              </a:rPr>
              <a:t>abc</a:t>
            </a:r>
            <a:r>
              <a:rPr lang="tr-TR" sz="18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tr-TR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tr-TR" sz="1800" dirty="0">
                <a:solidFill>
                  <a:srgbClr val="2D961E"/>
                </a:solidFill>
                <a:latin typeface="Menlo-Regular" charset="0"/>
              </a:rPr>
              <a:t>4.56</a:t>
            </a:r>
            <a:r>
              <a:rPr lang="tr-TR" sz="1800" dirty="0">
                <a:solidFill>
                  <a:srgbClr val="000000"/>
                </a:solidFill>
                <a:latin typeface="Menlo-Regular" charset="0"/>
              </a:rPr>
              <a:t>, (</a:t>
            </a:r>
            <a:r>
              <a:rPr lang="tr-TR" sz="18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tr-TR" sz="18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tr-TR" sz="1800" dirty="0">
                <a:solidFill>
                  <a:srgbClr val="2D961E"/>
                </a:solidFill>
                <a:latin typeface="Menlo-Regular" charset="0"/>
              </a:rPr>
              <a:t>3</a:t>
            </a:r>
            <a:r>
              <a:rPr lang="tr-TR" sz="18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tr-TR" sz="1800" dirty="0">
                <a:solidFill>
                  <a:srgbClr val="C1651C"/>
                </a:solidFill>
                <a:latin typeface="Menlo-Regular" charset="0"/>
              </a:rPr>
              <a:t>'def'</a:t>
            </a:r>
            <a:r>
              <a:rPr lang="tr-TR" sz="1800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tr-TR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tr-TR" sz="2400" dirty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tr-TR" sz="2400" b="1" dirty="0" err="1"/>
              <a:t>Lists</a:t>
            </a:r>
            <a:r>
              <a:rPr lang="tr-TR" sz="2400" b="1" dirty="0"/>
              <a:t> </a:t>
            </a:r>
            <a:r>
              <a:rPr lang="tr-TR" sz="2400" b="1" dirty="0" err="1"/>
              <a:t>are</a:t>
            </a:r>
            <a:r>
              <a:rPr lang="tr-TR" sz="2400" b="1" dirty="0"/>
              <a:t> </a:t>
            </a:r>
            <a:r>
              <a:rPr lang="tr-TR" sz="2400" b="1" dirty="0" err="1"/>
              <a:t>defined</a:t>
            </a:r>
            <a:r>
              <a:rPr lang="tr-TR" sz="2400" b="1" dirty="0"/>
              <a:t> </a:t>
            </a:r>
            <a:r>
              <a:rPr lang="tr-TR" sz="2400" b="1" dirty="0" err="1"/>
              <a:t>using</a:t>
            </a:r>
            <a:r>
              <a:rPr lang="tr-TR" sz="2400" b="1" dirty="0"/>
              <a:t> </a:t>
            </a:r>
            <a:r>
              <a:rPr lang="tr-TR" sz="2400" b="1" dirty="0" err="1"/>
              <a:t>square</a:t>
            </a:r>
            <a:r>
              <a:rPr lang="tr-TR" sz="2400" b="1" dirty="0"/>
              <a:t> </a:t>
            </a:r>
            <a:r>
              <a:rPr lang="tr-TR" sz="2400" b="1" dirty="0" err="1"/>
              <a:t>brackets</a:t>
            </a:r>
            <a:r>
              <a:rPr lang="tr-TR" sz="2400" b="1" dirty="0"/>
              <a:t> (</a:t>
            </a:r>
            <a:r>
              <a:rPr lang="tr-TR" sz="2400" b="1" dirty="0" err="1"/>
              <a:t>and</a:t>
            </a:r>
            <a:r>
              <a:rPr lang="tr-TR" sz="2400" b="1" dirty="0"/>
              <a:t> </a:t>
            </a:r>
            <a:r>
              <a:rPr lang="tr-TR" sz="2400" b="1" dirty="0" err="1"/>
              <a:t>commas</a:t>
            </a:r>
            <a:r>
              <a:rPr lang="tr-TR" sz="2400" b="1" dirty="0" smtClean="0"/>
              <a:t>).</a:t>
            </a:r>
          </a:p>
          <a:p>
            <a:pPr marL="0" indent="0">
              <a:buNone/>
            </a:pPr>
            <a:r>
              <a:rPr lang="fr-FR" sz="1800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fr-FR" sz="1800" dirty="0">
                <a:solidFill>
                  <a:srgbClr val="000000"/>
                </a:solidFill>
                <a:latin typeface="Menlo-Regular" charset="0"/>
              </a:rPr>
              <a:t>li = [</a:t>
            </a:r>
            <a:r>
              <a:rPr lang="fr-FR" sz="1800" dirty="0">
                <a:solidFill>
                  <a:srgbClr val="C1651C"/>
                </a:solidFill>
                <a:latin typeface="Menlo-Regular" charset="0"/>
              </a:rPr>
              <a:t>'abc'</a:t>
            </a:r>
            <a:r>
              <a:rPr lang="fr-FR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fr-FR" sz="1800" dirty="0">
                <a:solidFill>
                  <a:srgbClr val="2D961E"/>
                </a:solidFill>
                <a:latin typeface="Menlo-Regular" charset="0"/>
              </a:rPr>
              <a:t>34</a:t>
            </a:r>
            <a:r>
              <a:rPr lang="fr-FR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fr-FR" sz="1800" dirty="0">
                <a:solidFill>
                  <a:srgbClr val="2D961E"/>
                </a:solidFill>
                <a:latin typeface="Menlo-Regular" charset="0"/>
              </a:rPr>
              <a:t>4.34</a:t>
            </a:r>
            <a:r>
              <a:rPr lang="fr-FR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fr-FR" sz="1800" dirty="0">
                <a:solidFill>
                  <a:srgbClr val="2D961E"/>
                </a:solidFill>
                <a:latin typeface="Menlo-Regular" charset="0"/>
              </a:rPr>
              <a:t>23</a:t>
            </a:r>
            <a:r>
              <a:rPr lang="fr-FR" sz="1800" dirty="0" smtClean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pPr marL="0" indent="0">
              <a:buNone/>
            </a:pPr>
            <a:endParaRPr lang="fr-FR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fr-FR" sz="2400" b="1" dirty="0"/>
              <a:t>Strings are </a:t>
            </a:r>
            <a:r>
              <a:rPr lang="fr-FR" sz="2400" b="1" dirty="0" err="1"/>
              <a:t>defined</a:t>
            </a:r>
            <a:r>
              <a:rPr lang="fr-FR" sz="2400" b="1" dirty="0"/>
              <a:t> </a:t>
            </a:r>
            <a:r>
              <a:rPr lang="fr-FR" sz="2400" b="1" dirty="0" err="1"/>
              <a:t>using</a:t>
            </a:r>
            <a:r>
              <a:rPr lang="fr-FR" sz="2400" b="1" dirty="0"/>
              <a:t> </a:t>
            </a:r>
            <a:r>
              <a:rPr lang="fr-FR" sz="2400" b="1" dirty="0" err="1"/>
              <a:t>quotes</a:t>
            </a:r>
            <a:r>
              <a:rPr lang="fr-FR" sz="2400" b="1" dirty="0"/>
              <a:t> </a:t>
            </a:r>
            <a:r>
              <a:rPr lang="fr-FR" sz="2400" b="1" dirty="0" smtClean="0"/>
              <a:t>(", ', </a:t>
            </a:r>
            <a:r>
              <a:rPr lang="fr-FR" sz="2400" b="1" dirty="0"/>
              <a:t>or </a:t>
            </a:r>
            <a:r>
              <a:rPr lang="fr-FR" sz="2400" b="1" dirty="0" smtClean="0"/>
              <a:t>""")</a:t>
            </a:r>
          </a:p>
          <a:p>
            <a:pPr marL="0" indent="0">
              <a:buNone/>
            </a:pPr>
            <a:r>
              <a:rPr lang="fr-FR" sz="1600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st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"Hello World"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</a:t>
            </a:r>
            <a:endParaRPr lang="fr-FR" sz="16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st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600" dirty="0" smtClean="0">
                <a:solidFill>
                  <a:srgbClr val="C1651C"/>
                </a:solidFill>
                <a:latin typeface="Menlo-Regular" charset="0"/>
              </a:rPr>
              <a:t>'Hello World'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endParaRPr lang="fr-FR" sz="16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600" dirty="0" err="1" smtClean="0">
                <a:solidFill>
                  <a:srgbClr val="000000"/>
                </a:solidFill>
                <a:latin typeface="Menlo-Regular" charset="0"/>
              </a:rPr>
              <a:t>st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"""This is a multi-line string </a:t>
            </a:r>
            <a:endParaRPr lang="en-US" sz="1600" dirty="0" smtClean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1651C"/>
                </a:solidFill>
                <a:latin typeface="Menlo-Regular" charset="0"/>
              </a:rPr>
              <a:t>that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uses triple quotes."""</a:t>
            </a:r>
            <a:endParaRPr lang="en-US" sz="1600" dirty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EECE5698: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229600" cy="5029199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2000" dirty="0"/>
              <a:t>We can access individual members of a tuple, list, or string using square bracket “array” notation. </a:t>
            </a:r>
          </a:p>
          <a:p>
            <a:pPr>
              <a:buFont typeface="Wingdings" charset="2"/>
              <a:buChar char="q"/>
            </a:pPr>
            <a:r>
              <a:rPr lang="en-US" sz="2000" dirty="0" smtClean="0"/>
              <a:t>Note </a:t>
            </a:r>
            <a:r>
              <a:rPr lang="en-US" sz="2000" dirty="0"/>
              <a:t>that all are 0 based… </a:t>
            </a:r>
            <a:endParaRPr lang="en-US" sz="2000" dirty="0" smtClean="0"/>
          </a:p>
          <a:p>
            <a:pPr>
              <a:buFont typeface="Wingdings" charset="2"/>
              <a:buChar char="q"/>
            </a:pPr>
            <a:endParaRPr lang="en-US" sz="2000" dirty="0"/>
          </a:p>
          <a:p>
            <a:pPr marL="0" indent="0"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tr-TR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tu = (</a:t>
            </a:r>
            <a:r>
              <a:rPr lang="tr-TR" sz="18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23</a:t>
            </a:r>
            <a:r>
              <a:rPr lang="tr-TR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tr-TR" sz="18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1800" dirty="0" err="1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abc</a:t>
            </a:r>
            <a:r>
              <a:rPr lang="tr-TR" sz="18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tr-TR" sz="18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4.56</a:t>
            </a:r>
            <a:r>
              <a:rPr lang="tr-TR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(</a:t>
            </a:r>
            <a:r>
              <a:rPr lang="tr-TR" sz="18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tr-TR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tr-TR" sz="18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tr-TR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), </a:t>
            </a:r>
            <a:r>
              <a:rPr lang="tr-TR" sz="18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'def</a:t>
            </a:r>
            <a:r>
              <a:rPr lang="tr-TR" sz="1800" dirty="0" smtClean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18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tu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[</a:t>
            </a:r>
            <a:r>
              <a:rPr lang="en-US" sz="18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               </a:t>
            </a:r>
            <a:r>
              <a:rPr lang="en-US" sz="18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 Second item in the tuple </a:t>
            </a:r>
            <a:endParaRPr lang="en-US" sz="1800" dirty="0" smtClean="0">
              <a:solidFill>
                <a:srgbClr val="658F8E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1800" dirty="0" err="1" smtClean="0">
                <a:latin typeface="Menlo" charset="0"/>
                <a:ea typeface="Menlo" charset="0"/>
                <a:cs typeface="Menlo" charset="0"/>
              </a:rPr>
              <a:t>abc</a:t>
            </a: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' </a:t>
            </a:r>
          </a:p>
          <a:p>
            <a:pPr marL="0" indent="0">
              <a:buNone/>
            </a:pPr>
            <a:endParaRPr lang="en-US" sz="18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cs-CZ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li</a:t>
            </a:r>
            <a:r>
              <a:rPr lang="cs-CZ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[</a:t>
            </a:r>
            <a:r>
              <a:rPr lang="cs-CZ" sz="18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cs-CZ" sz="1800" dirty="0" err="1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abc</a:t>
            </a:r>
            <a:r>
              <a:rPr lang="cs-CZ" sz="18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cs-CZ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cs-CZ" sz="18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34</a:t>
            </a:r>
            <a:r>
              <a:rPr lang="cs-CZ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cs-CZ" sz="18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4.34</a:t>
            </a:r>
            <a:r>
              <a:rPr lang="cs-CZ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cs-CZ" sz="18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23</a:t>
            </a:r>
            <a:r>
              <a:rPr lang="cs-CZ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endParaRPr lang="en-US" sz="18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li[</a:t>
            </a:r>
            <a:r>
              <a:rPr lang="en-US" sz="1800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               </a:t>
            </a:r>
            <a:r>
              <a:rPr lang="en-US" sz="1800" dirty="0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 </a:t>
            </a:r>
            <a:r>
              <a:rPr lang="en-US" sz="18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Second item in the </a:t>
            </a:r>
            <a:r>
              <a:rPr lang="en-US" sz="1800" dirty="0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list</a:t>
            </a:r>
            <a:endParaRPr lang="en-US" sz="1800" dirty="0" smtClean="0">
              <a:solidFill>
                <a:srgbClr val="00B05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34 </a:t>
            </a:r>
          </a:p>
          <a:p>
            <a:pPr marL="0" indent="0">
              <a:buNone/>
            </a:pPr>
            <a:endParaRPr lang="en-US" sz="18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8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'Hello World'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fr-FR" sz="1800" dirty="0">
              <a:solidFill>
                <a:srgbClr val="7030A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18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[</a:t>
            </a:r>
            <a:r>
              <a:rPr lang="en-US" sz="1800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               </a:t>
            </a:r>
            <a:r>
              <a:rPr lang="en-US" sz="1800" dirty="0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 </a:t>
            </a:r>
            <a:r>
              <a:rPr lang="en-US" sz="18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Second </a:t>
            </a:r>
            <a:r>
              <a:rPr lang="en-US" sz="1800" dirty="0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character in string</a:t>
            </a:r>
            <a:endParaRPr lang="en-US" sz="1800" dirty="0" smtClean="0">
              <a:solidFill>
                <a:srgbClr val="00B05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'e'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/>
              <a:t>E</a:t>
            </a:r>
            <a:r>
              <a:rPr lang="en-US" dirty="0" smtClean="0"/>
              <a:t>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9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tr-TR" sz="2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t </a:t>
            </a:r>
            <a:r>
              <a:rPr lang="tr-TR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= (</a:t>
            </a:r>
            <a:r>
              <a:rPr lang="tr-TR" sz="24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23</a:t>
            </a:r>
            <a:r>
              <a:rPr lang="tr-TR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tr-TR" sz="24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2400" dirty="0" err="1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abc</a:t>
            </a:r>
            <a:r>
              <a:rPr lang="tr-TR" sz="24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tr-TR" sz="24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4.56</a:t>
            </a:r>
            <a:r>
              <a:rPr lang="tr-TR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(</a:t>
            </a:r>
            <a:r>
              <a:rPr lang="tr-TR" sz="24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tr-TR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tr-TR" sz="24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tr-TR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), </a:t>
            </a:r>
            <a:r>
              <a:rPr lang="tr-TR" sz="24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'def'</a:t>
            </a:r>
            <a:r>
              <a:rPr lang="tr-TR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r>
              <a:rPr lang="en-US" sz="2300" b="1" dirty="0"/>
              <a:t>Positive index: count from </a:t>
            </a:r>
            <a:r>
              <a:rPr lang="en-US" sz="2300" b="1" dirty="0" smtClean="0"/>
              <a:t>first element, </a:t>
            </a:r>
            <a:r>
              <a:rPr lang="en-US" sz="2300" b="1" dirty="0"/>
              <a:t>starting with 0.</a:t>
            </a:r>
            <a:r>
              <a:rPr lang="en-US" sz="2300" dirty="0"/>
              <a:t> 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3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t[</a:t>
            </a:r>
            <a:r>
              <a:rPr lang="en-US" sz="2400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abc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'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b="1" dirty="0"/>
              <a:t>Negative lookup: count from </a:t>
            </a:r>
            <a:r>
              <a:rPr lang="en-US" sz="2300" b="1" dirty="0" smtClean="0"/>
              <a:t>last element, </a:t>
            </a:r>
            <a:r>
              <a:rPr lang="en-US" sz="2300" b="1" dirty="0"/>
              <a:t>starting with –1.</a:t>
            </a:r>
            <a:r>
              <a:rPr lang="en-US" sz="2300" dirty="0"/>
              <a:t> 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/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t[</a:t>
            </a:r>
            <a:r>
              <a:rPr lang="en-US" sz="2400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-3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4.56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Positive and Negative Indices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Slicing: Return a Copy of a Subset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tr-TR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t = (</a:t>
            </a:r>
            <a:r>
              <a:rPr lang="tr-TR" sz="18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23</a:t>
            </a:r>
            <a:r>
              <a:rPr lang="tr-TR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tr-TR" sz="18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1800" dirty="0" err="1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abc</a:t>
            </a:r>
            <a:r>
              <a:rPr lang="tr-TR" sz="18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tr-TR" sz="18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4.56</a:t>
            </a:r>
            <a:r>
              <a:rPr lang="tr-TR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(</a:t>
            </a:r>
            <a:r>
              <a:rPr lang="tr-TR" sz="18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tr-TR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tr-TR" sz="18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tr-TR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), </a:t>
            </a:r>
            <a:r>
              <a:rPr lang="tr-TR" sz="18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'def'</a:t>
            </a:r>
            <a:r>
              <a:rPr lang="tr-TR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Get subsequence.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		&gt;&gt;&gt; 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t[</a:t>
            </a:r>
            <a:r>
              <a:rPr lang="en-US" sz="1800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800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endParaRPr lang="en-US" sz="18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Menlo" charset="0"/>
                <a:ea typeface="Menlo" charset="0"/>
                <a:cs typeface="Menlo" charset="0"/>
              </a:rPr>
              <a:t>		('abc',4.56)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Omit the first index to make a copy starting from the beginning of the container.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	&gt;&gt;&gt; 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[</a:t>
            </a: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8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endParaRPr lang="en-US" sz="18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fr-FR" sz="18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fr-FR" sz="1800" dirty="0">
                <a:latin typeface="Menlo" charset="0"/>
                <a:ea typeface="Menlo" charset="0"/>
                <a:cs typeface="Menlo" charset="0"/>
              </a:rPr>
              <a:t>23, </a:t>
            </a:r>
            <a:r>
              <a:rPr lang="fr-FR" sz="18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'abc</a:t>
            </a:r>
            <a:r>
              <a:rPr lang="fr-FR" sz="1800" dirty="0" smtClean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fr-FR" sz="1800" dirty="0" smtClean="0">
                <a:latin typeface="Menlo" charset="0"/>
                <a:ea typeface="Menlo" charset="0"/>
                <a:cs typeface="Menlo" charset="0"/>
              </a:rPr>
              <a:t>,4.56)</a:t>
            </a:r>
            <a:endParaRPr lang="en-US" sz="18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Omit the second index to make a copy starting at the first index and going to the end of the container</a:t>
            </a:r>
            <a:r>
              <a:rPr lang="en-US" sz="1800" b="1" dirty="0" smtClean="0"/>
              <a:t>.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		&gt;&gt;&gt; 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t[</a:t>
            </a:r>
            <a:r>
              <a:rPr lang="en-US" sz="1800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	(</a:t>
            </a:r>
            <a:r>
              <a:rPr lang="fr-FR" sz="1800" dirty="0">
                <a:latin typeface="Menlo" charset="0"/>
                <a:ea typeface="Menlo" charset="0"/>
                <a:cs typeface="Menlo" charset="0"/>
              </a:rPr>
              <a:t>4.56, (2,3), '</a:t>
            </a:r>
            <a:r>
              <a:rPr lang="fr-FR" sz="18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fr-FR" sz="1800" dirty="0">
                <a:latin typeface="Menlo" charset="0"/>
                <a:ea typeface="Menlo" charset="0"/>
                <a:cs typeface="Menlo" charset="0"/>
              </a:rPr>
              <a:t>')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4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Copy the Entire Sequence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300" b="1" dirty="0" smtClean="0"/>
              <a:t>To make a copy of the entire sequence, use [:].</a:t>
            </a:r>
            <a:r>
              <a:rPr lang="en-US" sz="2300" dirty="0" smtClean="0"/>
              <a:t> 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&gt;&gt;&gt; 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[:] 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fr-FR" sz="2300" dirty="0" smtClean="0">
                <a:latin typeface="Consolas" charset="0"/>
                <a:ea typeface="Consolas" charset="0"/>
                <a:cs typeface="Consolas" charset="0"/>
              </a:rPr>
              <a:t>(23</a:t>
            </a:r>
            <a:r>
              <a:rPr lang="fr-FR" sz="2300" dirty="0">
                <a:latin typeface="Consolas" charset="0"/>
                <a:ea typeface="Consolas" charset="0"/>
                <a:cs typeface="Consolas" charset="0"/>
              </a:rPr>
              <a:t>, 'abc', 4.56, (2,3), '</a:t>
            </a:r>
            <a:r>
              <a:rPr lang="fr-FR" sz="2300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fr-FR" sz="2300" dirty="0">
                <a:latin typeface="Consolas" charset="0"/>
                <a:ea typeface="Consolas" charset="0"/>
                <a:cs typeface="Consolas" charset="0"/>
              </a:rPr>
              <a:t>')</a:t>
            </a: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b="1" dirty="0" smtClean="0"/>
              <a:t>Note the difference between these two assignments 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&gt;&gt;&gt; list2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list1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#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2 names refer to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same list								   #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Changing one affects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both</a:t>
            </a:r>
          </a:p>
          <a:p>
            <a:pPr marL="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marL="0" indent="0">
              <a:buNone/>
            </a:pP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&gt;&gt;&gt; list2 = list1[:] # Creates new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independent copy</a:t>
            </a:r>
          </a:p>
          <a:p>
            <a:pPr marL="0" indent="0">
              <a:buNone/>
            </a:pP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18646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Membership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1189037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Boolean test whether a value is inside a container: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	&gt;&gt;&gt; 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t = [</a:t>
            </a:r>
            <a:r>
              <a:rPr lang="en-US" sz="1600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sz="1600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sz="1600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endParaRPr lang="en-US" sz="16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	&gt;&gt;&gt; </a:t>
            </a:r>
            <a:r>
              <a:rPr lang="en-US" sz="16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b="1" dirty="0">
                <a:solidFill>
                  <a:srgbClr val="C200FF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</a:p>
          <a:p>
            <a:pPr marL="0" indent="0"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Menlo" charset="0"/>
                <a:ea typeface="Menlo" charset="0"/>
                <a:cs typeface="Menlo" charset="0"/>
              </a:rPr>
              <a:t>True</a:t>
            </a:r>
          </a:p>
          <a:p>
            <a:pPr marL="0" indent="0"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	&gt;&gt;&gt; </a:t>
            </a:r>
            <a:r>
              <a:rPr lang="en-US" sz="16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b="1" dirty="0">
                <a:solidFill>
                  <a:srgbClr val="C200FF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600" dirty="0" smtClean="0">
                <a:solidFill>
                  <a:srgbClr val="00B0F0"/>
                </a:solidFill>
                <a:latin typeface="Menlo" charset="0"/>
                <a:ea typeface="Menlo" charset="0"/>
                <a:cs typeface="Menlo" charset="0"/>
              </a:rPr>
              <a:t>False</a:t>
            </a:r>
          </a:p>
          <a:p>
            <a:pPr marL="0" indent="0"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	&gt;&gt;&gt; </a:t>
            </a:r>
            <a:r>
              <a:rPr lang="en-US" sz="16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b="1" dirty="0">
                <a:solidFill>
                  <a:srgbClr val="C200FF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b="1" dirty="0">
                <a:solidFill>
                  <a:srgbClr val="C200FF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600" dirty="0" smtClean="0">
                <a:solidFill>
                  <a:srgbClr val="00B0F0"/>
                </a:solidFill>
                <a:latin typeface="Menlo" charset="0"/>
                <a:ea typeface="Menlo" charset="0"/>
                <a:cs typeface="Menlo" charset="0"/>
              </a:rPr>
              <a:t>True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b="1" dirty="0" smtClean="0"/>
              <a:t>For strings,  also tests for substrings</a:t>
            </a: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      	&gt;&gt;&gt; </a:t>
            </a:r>
            <a:r>
              <a:rPr lang="it-IT" sz="16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 = </a:t>
            </a:r>
            <a:r>
              <a:rPr lang="it-IT" sz="16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it-IT" sz="1600" dirty="0" err="1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abcde</a:t>
            </a:r>
            <a:r>
              <a:rPr lang="it-IT" sz="1600" dirty="0" smtClean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  		&gt;&gt;&gt; </a:t>
            </a:r>
            <a:r>
              <a:rPr lang="it-IT" sz="16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'c'</a:t>
            </a:r>
            <a:r>
              <a:rPr lang="it-IT" sz="16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600" b="1" dirty="0">
                <a:solidFill>
                  <a:srgbClr val="C200FF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it-IT" sz="16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</a:t>
            </a:r>
          </a:p>
          <a:p>
            <a:pPr marL="0" indent="0"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Menlo" charset="0"/>
                <a:ea typeface="Menlo" charset="0"/>
                <a:cs typeface="Menlo" charset="0"/>
              </a:rPr>
              <a:t>True</a:t>
            </a:r>
          </a:p>
          <a:p>
            <a:pPr marL="0" indent="0"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 		&gt;&gt;&gt; </a:t>
            </a:r>
            <a:r>
              <a:rPr lang="it-IT" sz="16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'cd'</a:t>
            </a:r>
            <a:r>
              <a:rPr lang="it-IT" sz="16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600" b="1" dirty="0">
                <a:solidFill>
                  <a:srgbClr val="C200FF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it-IT" sz="16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</a:t>
            </a:r>
          </a:p>
          <a:p>
            <a:pPr marL="0" indent="0"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Menlo" charset="0"/>
                <a:ea typeface="Menlo" charset="0"/>
                <a:cs typeface="Menlo" charset="0"/>
              </a:rPr>
              <a:t>True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	</a:t>
            </a:r>
            <a:endParaRPr lang="en-US" sz="16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b="1" dirty="0" smtClean="0"/>
              <a:t>Note: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sz="1800" b="1" dirty="0" smtClean="0"/>
              <a:t> also used in syntax of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1800" b="1" dirty="0" smtClean="0"/>
              <a:t> </a:t>
            </a:r>
            <a:r>
              <a:rPr lang="en-US" sz="1800" b="1" i="1" dirty="0" smtClean="0"/>
              <a:t>loops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list comprehensions</a:t>
            </a:r>
            <a:endParaRPr lang="en-US" sz="1800" i="1" dirty="0"/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1189037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The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sz="2000" b="1" dirty="0"/>
              <a:t> operator produces a new tuple, list, or string whose value is the concatenation of its </a:t>
            </a:r>
            <a:r>
              <a:rPr lang="en-US" sz="2000" b="1" dirty="0" smtClean="0"/>
              <a:t>arguments: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&gt;&gt;&gt; (1, 2, 3) + (4, 5, 6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	(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1, 2, 3, 4, 5, 6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&gt;&gt;&gt; [1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2,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3]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[4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5,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6]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[1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2, 3, 4, 5,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6]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&gt;&gt;&gt; </a:t>
            </a:r>
            <a:r>
              <a:rPr lang="en-US" sz="14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"Hello"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14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"world"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	"Hello world"</a:t>
            </a:r>
            <a:endParaRPr lang="en-US" sz="1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1189037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The 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2000" b="1" dirty="0" smtClean="0"/>
              <a:t> </a:t>
            </a:r>
            <a:r>
              <a:rPr lang="en-US" sz="2000" b="1" dirty="0"/>
              <a:t>operator produces a new tuple, list, or string </a:t>
            </a:r>
            <a:r>
              <a:rPr lang="en-US" sz="2000" b="1" dirty="0" smtClean="0"/>
              <a:t>that repeats the original content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&gt;&gt;&gt; (1, 2, 3)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* 3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(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1, 2, 3, 1, 2,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3,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1, 2, 3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&gt;&gt;&gt; [1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2,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3]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* 3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1, 2, 3, 1, 2, 3, 1, 2, 3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&gt;&gt;&gt; </a:t>
            </a:r>
            <a:r>
              <a:rPr lang="en-US" sz="14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"Hello"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* 3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HelloHelloHello</a:t>
            </a:r>
            <a:r>
              <a:rPr lang="en-US" sz="14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endParaRPr lang="en-US" sz="1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Mutability: Tuples are Immutable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1189037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 &gt;&gt;&gt; </a:t>
            </a:r>
            <a:r>
              <a:rPr lang="tr-TR" sz="1600" dirty="0">
                <a:solidFill>
                  <a:srgbClr val="000000"/>
                </a:solidFill>
                <a:latin typeface="Menlo-Regular" charset="0"/>
              </a:rPr>
              <a:t>t = (</a:t>
            </a:r>
            <a:r>
              <a:rPr lang="tr-TR" sz="1600" dirty="0">
                <a:solidFill>
                  <a:srgbClr val="2D961E"/>
                </a:solidFill>
                <a:latin typeface="Menlo-Regular" charset="0"/>
              </a:rPr>
              <a:t>23</a:t>
            </a:r>
            <a:r>
              <a:rPr lang="tr-TR" sz="16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tr-TR" sz="16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tr-TR" sz="1600" dirty="0" err="1">
                <a:solidFill>
                  <a:srgbClr val="C1651C"/>
                </a:solidFill>
                <a:latin typeface="Menlo-Regular" charset="0"/>
              </a:rPr>
              <a:t>abc</a:t>
            </a:r>
            <a:r>
              <a:rPr lang="tr-TR" sz="16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tr-TR" sz="16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tr-TR" sz="1600" dirty="0">
                <a:solidFill>
                  <a:srgbClr val="2D961E"/>
                </a:solidFill>
                <a:latin typeface="Menlo-Regular" charset="0"/>
              </a:rPr>
              <a:t>4.56</a:t>
            </a:r>
            <a:r>
              <a:rPr lang="tr-TR" sz="1600" dirty="0">
                <a:solidFill>
                  <a:srgbClr val="000000"/>
                </a:solidFill>
                <a:latin typeface="Menlo-Regular" charset="0"/>
              </a:rPr>
              <a:t>, (</a:t>
            </a:r>
            <a:r>
              <a:rPr lang="tr-TR" sz="16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tr-TR" sz="16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tr-TR" sz="1600" dirty="0">
                <a:solidFill>
                  <a:srgbClr val="2D961E"/>
                </a:solidFill>
                <a:latin typeface="Menlo-Regular" charset="0"/>
              </a:rPr>
              <a:t>3</a:t>
            </a:r>
            <a:r>
              <a:rPr lang="tr-TR" sz="16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tr-TR" sz="1600" dirty="0">
                <a:solidFill>
                  <a:srgbClr val="C1651C"/>
                </a:solidFill>
                <a:latin typeface="Menlo-Regular" charset="0"/>
              </a:rPr>
              <a:t>'def'</a:t>
            </a:r>
            <a:r>
              <a:rPr lang="tr-TR" sz="1600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 &gt;&gt;&gt;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t[</a:t>
            </a:r>
            <a:r>
              <a:rPr lang="en-US" sz="16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en-US" sz="1600" dirty="0">
                <a:solidFill>
                  <a:srgbClr val="2D961E"/>
                </a:solidFill>
                <a:latin typeface="Menlo-Regular" charset="0"/>
              </a:rPr>
              <a:t>3.14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 </a:t>
            </a:r>
            <a:r>
              <a:rPr lang="en-US" sz="1600" dirty="0" err="1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(most recent call last): </a:t>
            </a:r>
            <a:endParaRPr lang="en-US" sz="1600" dirty="0" smtClean="0">
              <a:solidFill>
                <a:srgbClr val="FFC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		File </a:t>
            </a:r>
            <a:r>
              <a:rPr lang="en-US" sz="16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"", line 1, in -</a:t>
            </a:r>
            <a:r>
              <a:rPr lang="en-US" sz="1600" dirty="0" err="1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toplevel</a:t>
            </a:r>
            <a:r>
              <a:rPr lang="en-US" sz="16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		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	      </a:t>
            </a:r>
            <a:r>
              <a:rPr lang="en-US" sz="1600" dirty="0" err="1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tu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[2</a:t>
            </a:r>
            <a:r>
              <a:rPr lang="en-US" sz="16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] = 3.14 </a:t>
            </a:r>
            <a:endParaRPr lang="en-US" sz="1600" dirty="0" smtClean="0">
              <a:solidFill>
                <a:srgbClr val="FFC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	 </a:t>
            </a:r>
            <a:r>
              <a:rPr lang="en-US" sz="1600" dirty="0" err="1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TypeError</a:t>
            </a:r>
            <a:r>
              <a:rPr lang="en-US" sz="16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: object doesn't support item assignment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b="1" dirty="0"/>
              <a:t>You can’t change a tuple.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You </a:t>
            </a:r>
            <a:r>
              <a:rPr lang="en-US" sz="2000" b="1" i="1" dirty="0"/>
              <a:t>can</a:t>
            </a:r>
            <a:r>
              <a:rPr lang="en-US" sz="2000" b="1" dirty="0"/>
              <a:t> make a fresh tuple and assign its reference to a previously used </a:t>
            </a:r>
            <a:r>
              <a:rPr lang="en-US" sz="2000" b="1" dirty="0" smtClean="0"/>
              <a:t>variable name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tr-TR" sz="1600" dirty="0">
                <a:solidFill>
                  <a:srgbClr val="000000"/>
                </a:solidFill>
                <a:latin typeface="Menlo-Regular" charset="0"/>
              </a:rPr>
              <a:t>t = (</a:t>
            </a:r>
            <a:r>
              <a:rPr lang="tr-TR" sz="1600" dirty="0">
                <a:solidFill>
                  <a:srgbClr val="2D961E"/>
                </a:solidFill>
                <a:latin typeface="Menlo-Regular" charset="0"/>
              </a:rPr>
              <a:t>23</a:t>
            </a:r>
            <a:r>
              <a:rPr lang="tr-TR" sz="16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tr-TR" sz="16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tr-TR" sz="1600" dirty="0" err="1">
                <a:solidFill>
                  <a:srgbClr val="C1651C"/>
                </a:solidFill>
                <a:latin typeface="Menlo-Regular" charset="0"/>
              </a:rPr>
              <a:t>abc</a:t>
            </a:r>
            <a:r>
              <a:rPr lang="tr-TR" sz="16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tr-TR" sz="16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tr-TR" sz="1600" dirty="0">
                <a:solidFill>
                  <a:srgbClr val="2D961E"/>
                </a:solidFill>
                <a:latin typeface="Menlo-Regular" charset="0"/>
              </a:rPr>
              <a:t>3.14</a:t>
            </a:r>
            <a:r>
              <a:rPr lang="tr-TR" sz="1600" dirty="0">
                <a:solidFill>
                  <a:srgbClr val="000000"/>
                </a:solidFill>
                <a:latin typeface="Menlo-Regular" charset="0"/>
              </a:rPr>
              <a:t>, (</a:t>
            </a:r>
            <a:r>
              <a:rPr lang="tr-TR" sz="16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tr-TR" sz="16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tr-TR" sz="1600" dirty="0">
                <a:solidFill>
                  <a:srgbClr val="2D961E"/>
                </a:solidFill>
                <a:latin typeface="Menlo-Regular" charset="0"/>
              </a:rPr>
              <a:t>3</a:t>
            </a:r>
            <a:r>
              <a:rPr lang="tr-TR" sz="16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tr-TR" sz="1600" dirty="0">
                <a:solidFill>
                  <a:srgbClr val="C1651C"/>
                </a:solidFill>
                <a:latin typeface="Menlo-Regular" charset="0"/>
              </a:rPr>
              <a:t>'def'</a:t>
            </a:r>
            <a:r>
              <a:rPr lang="tr-TR" sz="1600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625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988" y="1425258"/>
            <a:ext cx="9145411" cy="45259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2600" dirty="0"/>
              <a:t>Open source </a:t>
            </a:r>
            <a:r>
              <a:rPr lang="en-US" sz="2600" b="1" dirty="0"/>
              <a:t>general-purpose</a:t>
            </a:r>
            <a:r>
              <a:rPr lang="en-US" sz="2600" dirty="0"/>
              <a:t> language. </a:t>
            </a:r>
            <a:endParaRPr lang="en-US" sz="2600" dirty="0" smtClean="0"/>
          </a:p>
          <a:p>
            <a:pPr>
              <a:buFont typeface="Wingdings" charset="2"/>
              <a:buChar char="q"/>
            </a:pPr>
            <a:r>
              <a:rPr lang="en-US" sz="2600" dirty="0" smtClean="0"/>
              <a:t>Object </a:t>
            </a:r>
            <a:r>
              <a:rPr lang="en-US" sz="2600" dirty="0"/>
              <a:t>Oriented, Procedural, </a:t>
            </a:r>
            <a:r>
              <a:rPr lang="en-US" sz="2600" dirty="0" smtClean="0"/>
              <a:t>Functional</a:t>
            </a:r>
          </a:p>
          <a:p>
            <a:pPr>
              <a:buFont typeface="Wingdings" charset="2"/>
              <a:buChar char="q"/>
            </a:pPr>
            <a:r>
              <a:rPr lang="en-US" sz="2600" dirty="0" smtClean="0"/>
              <a:t>Powerful library of Modules </a:t>
            </a:r>
          </a:p>
          <a:p>
            <a:pPr>
              <a:buFont typeface="Wingdings" charset="2"/>
              <a:buChar char="q"/>
            </a:pPr>
            <a:r>
              <a:rPr lang="en-US" sz="2600" dirty="0" smtClean="0"/>
              <a:t>Great </a:t>
            </a:r>
            <a:r>
              <a:rPr lang="en-US" sz="2600" dirty="0"/>
              <a:t>interactive </a:t>
            </a:r>
            <a:r>
              <a:rPr lang="en-US" sz="2600" dirty="0" smtClean="0"/>
              <a:t>environment</a:t>
            </a:r>
          </a:p>
          <a:p>
            <a:pPr>
              <a:buFont typeface="Wingdings" charset="2"/>
              <a:buChar char="q"/>
            </a:pPr>
            <a:r>
              <a:rPr lang="en-US" sz="2600" dirty="0" smtClean="0"/>
              <a:t>Interfaces with Spark</a:t>
            </a:r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charset="2"/>
              <a:buChar char="q"/>
            </a:pPr>
            <a:r>
              <a:rPr lang="en-US" sz="2600" dirty="0"/>
              <a:t>Downloads: </a:t>
            </a: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www.python.org</a:t>
            </a:r>
            <a:endParaRPr lang="en-US" sz="2600" dirty="0" smtClean="0"/>
          </a:p>
          <a:p>
            <a:pPr>
              <a:buFont typeface="Wingdings" charset="2"/>
              <a:buChar char="q"/>
            </a:pPr>
            <a:r>
              <a:rPr lang="en-US" sz="2600" dirty="0" err="1" smtClean="0"/>
              <a:t>Documentation:</a:t>
            </a:r>
            <a:r>
              <a:rPr lang="en-US" sz="2600" dirty="0" err="1" smtClean="0">
                <a:hlinkClick r:id="rId3"/>
              </a:rPr>
              <a:t>https</a:t>
            </a:r>
            <a:r>
              <a:rPr lang="en-US" sz="2600" dirty="0">
                <a:hlinkClick r:id="rId3"/>
              </a:rPr>
              <a:t>://docs.python.org/2.7/tutorial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pPr>
              <a:buFont typeface="Wingdings" charset="2"/>
              <a:buChar char="q"/>
            </a:pPr>
            <a:r>
              <a:rPr lang="en-US" sz="2600" dirty="0" smtClean="0"/>
              <a:t>Discovery Cluster:</a:t>
            </a:r>
          </a:p>
          <a:p>
            <a:pPr lvl="1">
              <a:buFont typeface="Wingdings" charset="2"/>
              <a:buChar char="Ø"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module load python-2.7.5</a:t>
            </a:r>
            <a:endParaRPr lang="en-US" sz="2200" dirty="0"/>
          </a:p>
          <a:p>
            <a:pPr>
              <a:buFont typeface="Wingdings" charset="2"/>
              <a:buChar char="q"/>
            </a:pP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24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Mutability: Lists are Mutable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1189037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 &gt;&gt;&gt; </a:t>
            </a:r>
            <a:r>
              <a:rPr lang="fr-FR" sz="1600" dirty="0">
                <a:solidFill>
                  <a:srgbClr val="000000"/>
                </a:solidFill>
                <a:latin typeface="Menlo-Regular" charset="0"/>
              </a:rPr>
              <a:t>li = [</a:t>
            </a:r>
            <a:r>
              <a:rPr lang="fr-FR" sz="1600" dirty="0">
                <a:solidFill>
                  <a:srgbClr val="C1651C"/>
                </a:solidFill>
                <a:latin typeface="Menlo-Regular" charset="0"/>
              </a:rPr>
              <a:t>'abc'</a:t>
            </a:r>
            <a:r>
              <a:rPr lang="fr-FR" sz="16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fr-FR" sz="1600" dirty="0">
                <a:solidFill>
                  <a:srgbClr val="2D961E"/>
                </a:solidFill>
                <a:latin typeface="Menlo-Regular" charset="0"/>
              </a:rPr>
              <a:t>23</a:t>
            </a:r>
            <a:r>
              <a:rPr lang="fr-FR" sz="16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fr-FR" sz="1600" dirty="0">
                <a:solidFill>
                  <a:srgbClr val="2D961E"/>
                </a:solidFill>
                <a:latin typeface="Menlo-Regular" charset="0"/>
              </a:rPr>
              <a:t>4.34</a:t>
            </a:r>
            <a:r>
              <a:rPr lang="fr-FR" sz="16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fr-FR" sz="1600" dirty="0">
                <a:solidFill>
                  <a:srgbClr val="2D961E"/>
                </a:solidFill>
                <a:latin typeface="Menlo-Regular" charset="0"/>
              </a:rPr>
              <a:t>23</a:t>
            </a:r>
            <a:r>
              <a:rPr lang="fr-FR" sz="1600" dirty="0" smtClean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li[</a:t>
            </a:r>
            <a:r>
              <a:rPr lang="en-US" sz="16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en-US" sz="1600" dirty="0">
                <a:solidFill>
                  <a:srgbClr val="2D961E"/>
                </a:solidFill>
                <a:latin typeface="Menlo-Regular" charset="0"/>
              </a:rPr>
              <a:t>45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 &gt;&gt;&gt; 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li</a:t>
            </a:r>
          </a:p>
          <a:p>
            <a:pPr marL="0" indent="0"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fr-FR" sz="1600" dirty="0">
                <a:latin typeface="Menlo" charset="0"/>
                <a:ea typeface="Menlo" charset="0"/>
                <a:cs typeface="Menlo" charset="0"/>
              </a:rPr>
              <a:t>['abc', </a:t>
            </a:r>
            <a:r>
              <a:rPr lang="fr-FR" sz="1600" dirty="0" smtClean="0">
                <a:latin typeface="Menlo" charset="0"/>
                <a:ea typeface="Menlo" charset="0"/>
                <a:cs typeface="Menlo" charset="0"/>
              </a:rPr>
              <a:t>45, </a:t>
            </a:r>
            <a:r>
              <a:rPr lang="fr-FR" sz="1600" dirty="0">
                <a:latin typeface="Menlo" charset="0"/>
                <a:ea typeface="Menlo" charset="0"/>
                <a:cs typeface="Menlo" charset="0"/>
              </a:rPr>
              <a:t>4.34, 23]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en-US" sz="2000" b="1" dirty="0" smtClean="0"/>
              <a:t>You can change </a:t>
            </a:r>
            <a:r>
              <a:rPr lang="en-US" sz="2000" b="1" dirty="0"/>
              <a:t>a </a:t>
            </a:r>
            <a:r>
              <a:rPr lang="en-US" sz="2000" b="1" dirty="0" smtClean="0"/>
              <a:t>list </a:t>
            </a:r>
            <a:r>
              <a:rPr lang="en-US" sz="2000" b="1" i="1" dirty="0" smtClean="0"/>
              <a:t>in place</a:t>
            </a:r>
            <a:r>
              <a:rPr lang="en-US" sz="2000" b="1" dirty="0" smtClean="0"/>
              <a:t>. (i.e., no additional memory used) </a:t>
            </a:r>
          </a:p>
          <a:p>
            <a:pPr>
              <a:buFont typeface="Wingdings" charset="2"/>
              <a:buChar char="q"/>
            </a:pPr>
            <a:r>
              <a:rPr lang="en-US" sz="2000" b="1" dirty="0" smtClean="0"/>
              <a:t>Variable li still points to the same memory location after assignment</a:t>
            </a:r>
          </a:p>
          <a:p>
            <a:pPr>
              <a:buFont typeface="Wingdings" charset="2"/>
              <a:buChar char="q"/>
            </a:pPr>
            <a:r>
              <a:rPr lang="en-US" sz="2000" b="1" dirty="0" smtClean="0"/>
              <a:t>No free lunch:  supporting mutability makes lists </a:t>
            </a:r>
            <a:r>
              <a:rPr lang="en-US" sz="2000" b="1" i="1" dirty="0" smtClean="0"/>
              <a:t>slower</a:t>
            </a:r>
            <a:r>
              <a:rPr lang="en-US" sz="2000" b="1" dirty="0" smtClean="0"/>
              <a:t> than tuples.</a:t>
            </a:r>
            <a:endParaRPr lang="en-US" sz="2000" b="1" dirty="0"/>
          </a:p>
          <a:p>
            <a:pPr>
              <a:buFont typeface="Wingdings" charset="2"/>
              <a:buChar char="q"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5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Only on Lists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-381000" y="1295400"/>
            <a:ext cx="9525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	 &gt;&gt;&gt; </a:t>
            </a:r>
            <a:r>
              <a:rPr lang="en-US" sz="1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li = [</a:t>
            </a:r>
            <a:r>
              <a:rPr lang="en-US" sz="14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5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</a:p>
          <a:p>
            <a:pPr marL="0" indent="0">
              <a:buNone/>
            </a:pP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		 &gt;&gt;&gt;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li.append</a:t>
            </a:r>
            <a:r>
              <a:rPr lang="en-US" sz="1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  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1400" dirty="0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 </a:t>
            </a:r>
            <a:r>
              <a:rPr lang="en-US" sz="14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Our first exposure to an </a:t>
            </a:r>
            <a:r>
              <a:rPr lang="en-US" sz="1400" i="1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object </a:t>
            </a:r>
            <a:r>
              <a:rPr lang="en-US" sz="1400" i="1" dirty="0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method</a:t>
            </a:r>
          </a:p>
          <a:p>
            <a:pPr marL="0" indent="0">
              <a:buNone/>
            </a:pP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	 &gt;&gt;&gt; 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li</a:t>
            </a:r>
          </a:p>
          <a:p>
            <a:pPr marL="0" indent="0">
              <a:buNone/>
            </a:pP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tr-TR" sz="1400" dirty="0">
                <a:latin typeface="Menlo" charset="0"/>
                <a:ea typeface="Menlo" charset="0"/>
                <a:cs typeface="Menlo" charset="0"/>
              </a:rPr>
              <a:t>[1, 11, 3, 4, 5, </a:t>
            </a:r>
            <a:r>
              <a:rPr lang="tr-TR" sz="1400" dirty="0" smtClean="0">
                <a:latin typeface="Menlo" charset="0"/>
                <a:ea typeface="Menlo" charset="0"/>
                <a:cs typeface="Menlo" charset="0"/>
              </a:rPr>
              <a:t>'a']</a:t>
            </a:r>
          </a:p>
          <a:p>
            <a:pPr marL="0" indent="0">
              <a:buNone/>
            </a:pPr>
            <a:endParaRPr lang="tr-TR" sz="14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tr-TR" sz="1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tr-TR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tr-TR" sz="14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pl-PL" sz="14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li.insert</a:t>
            </a:r>
            <a:r>
              <a:rPr lang="pl-PL" sz="1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pl-PL" sz="14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pl-PL" sz="1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pl-PL" sz="14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'i'</a:t>
            </a:r>
            <a:r>
              <a:rPr lang="pl-PL" sz="1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tr-TR" sz="14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tr-TR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tr-TR" sz="1400" dirty="0" smtClean="0">
                <a:latin typeface="Menlo" charset="0"/>
                <a:ea typeface="Menlo" charset="0"/>
                <a:cs typeface="Menlo" charset="0"/>
              </a:rPr>
              <a:t>    	 &gt;&gt;&gt; </a:t>
            </a:r>
            <a:r>
              <a:rPr lang="tr-TR" sz="1400" dirty="0" err="1" smtClean="0">
                <a:latin typeface="Menlo" charset="0"/>
                <a:ea typeface="Menlo" charset="0"/>
                <a:cs typeface="Menlo" charset="0"/>
              </a:rPr>
              <a:t>li</a:t>
            </a:r>
            <a:r>
              <a:rPr lang="tr-TR" sz="1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marL="0" indent="0">
              <a:buNone/>
            </a:pPr>
            <a:r>
              <a:rPr lang="tr-TR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tr-TR" sz="1400" dirty="0" smtClean="0">
                <a:latin typeface="Menlo" charset="0"/>
                <a:ea typeface="Menlo" charset="0"/>
                <a:cs typeface="Menlo" charset="0"/>
              </a:rPr>
              <a:t>	 [</a:t>
            </a:r>
            <a:r>
              <a:rPr lang="tr-TR" sz="1400" dirty="0">
                <a:latin typeface="Menlo" charset="0"/>
                <a:ea typeface="Menlo" charset="0"/>
                <a:cs typeface="Menlo" charset="0"/>
              </a:rPr>
              <a:t>1, 11, </a:t>
            </a:r>
            <a:r>
              <a:rPr lang="tr-TR" sz="1400" dirty="0" smtClean="0">
                <a:latin typeface="Menlo" charset="0"/>
                <a:ea typeface="Menlo" charset="0"/>
                <a:cs typeface="Menlo" charset="0"/>
              </a:rPr>
              <a:t>'i', </a:t>
            </a:r>
            <a:r>
              <a:rPr lang="tr-TR" sz="1400" dirty="0">
                <a:latin typeface="Menlo" charset="0"/>
                <a:ea typeface="Menlo" charset="0"/>
                <a:cs typeface="Menlo" charset="0"/>
              </a:rPr>
              <a:t>3, 4, 5, </a:t>
            </a:r>
            <a:r>
              <a:rPr lang="tr-TR" sz="1400" dirty="0" smtClean="0">
                <a:latin typeface="Menlo" charset="0"/>
                <a:ea typeface="Menlo" charset="0"/>
                <a:cs typeface="Menlo" charset="0"/>
              </a:rPr>
              <a:t>'a']</a:t>
            </a:r>
          </a:p>
          <a:p>
            <a:pPr marL="0" indent="0">
              <a:buNone/>
            </a:pPr>
            <a:endParaRPr lang="tr-TR" sz="14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tr-TR" sz="1400" dirty="0" smtClean="0">
                <a:latin typeface="Menlo" charset="0"/>
                <a:ea typeface="Menlo" charset="0"/>
                <a:cs typeface="Menlo" charset="0"/>
              </a:rPr>
              <a:t>		 &gt;&gt;&gt; </a:t>
            </a:r>
            <a:r>
              <a:rPr lang="tr-TR" sz="1400" dirty="0" err="1" smtClean="0">
                <a:latin typeface="Menlo" charset="0"/>
                <a:ea typeface="Menlo" charset="0"/>
                <a:cs typeface="Menlo" charset="0"/>
              </a:rPr>
              <a:t>li.sort</a:t>
            </a:r>
            <a:r>
              <a:rPr lang="tr-TR" sz="1400" dirty="0" smtClean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pPr marL="0" indent="0">
              <a:buNone/>
            </a:pPr>
            <a:r>
              <a:rPr lang="tr-TR" sz="1400" dirty="0">
                <a:latin typeface="Menlo" charset="0"/>
                <a:ea typeface="Menlo" charset="0"/>
                <a:cs typeface="Menlo" charset="0"/>
              </a:rPr>
              <a:t>		 [1, 3, 4, 5, 11, 'a', 'i</a:t>
            </a:r>
            <a:r>
              <a:rPr lang="tr-TR" sz="1400" dirty="0" smtClean="0">
                <a:latin typeface="Menlo" charset="0"/>
                <a:ea typeface="Menlo" charset="0"/>
                <a:cs typeface="Menlo" charset="0"/>
              </a:rPr>
              <a:t>']</a:t>
            </a:r>
          </a:p>
          <a:p>
            <a:pPr marL="0" indent="0">
              <a:buNone/>
            </a:pPr>
            <a:r>
              <a:rPr lang="tr-TR" sz="1400" dirty="0">
                <a:latin typeface="Menlo" charset="0"/>
                <a:ea typeface="Menlo" charset="0"/>
                <a:cs typeface="Menlo" charset="0"/>
              </a:rPr>
              <a:t>	</a:t>
            </a:r>
            <a:endParaRPr lang="tr-TR" sz="14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tr-TR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tr-TR" sz="1400" dirty="0" smtClean="0">
                <a:latin typeface="Menlo" charset="0"/>
                <a:ea typeface="Menlo" charset="0"/>
                <a:cs typeface="Menlo" charset="0"/>
              </a:rPr>
              <a:t>	 &gt;&gt;&gt; </a:t>
            </a:r>
            <a:r>
              <a:rPr lang="tr-TR" sz="1400" dirty="0" err="1" smtClean="0">
                <a:latin typeface="Menlo" charset="0"/>
                <a:ea typeface="Menlo" charset="0"/>
                <a:cs typeface="Menlo" charset="0"/>
              </a:rPr>
              <a:t>help</a:t>
            </a:r>
            <a:r>
              <a:rPr lang="tr-TR" sz="1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tr-TR" sz="1400" dirty="0" err="1" smtClean="0">
                <a:latin typeface="Menlo" charset="0"/>
                <a:ea typeface="Menlo" charset="0"/>
                <a:cs typeface="Menlo" charset="0"/>
              </a:rPr>
              <a:t>li</a:t>
            </a:r>
            <a:r>
              <a:rPr lang="tr-TR" sz="1400" dirty="0" smtClean="0">
                <a:latin typeface="Menlo" charset="0"/>
                <a:ea typeface="Menlo" charset="0"/>
                <a:cs typeface="Menlo" charset="0"/>
              </a:rPr>
              <a:t>)         </a:t>
            </a:r>
            <a:r>
              <a:rPr lang="en-US" sz="1400" dirty="0" smtClean="0">
                <a:solidFill>
                  <a:srgbClr val="658F8E"/>
                </a:solidFill>
                <a:latin typeface="Menlo-Regular" charset="0"/>
              </a:rPr>
              <a:t># </a:t>
            </a:r>
            <a:r>
              <a:rPr lang="en-US" sz="1400" dirty="0">
                <a:solidFill>
                  <a:srgbClr val="658F8E"/>
                </a:solidFill>
                <a:latin typeface="Menlo-Regular" charset="0"/>
              </a:rPr>
              <a:t>see all methods that can be applied to a list 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endParaRPr lang="tr-TR" sz="1400" dirty="0">
              <a:solidFill>
                <a:srgbClr val="92D05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marL="0" indent="0">
              <a:buNone/>
            </a:pP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		</a:t>
            </a:r>
          </a:p>
          <a:p>
            <a:pPr marL="0" indent="0">
              <a:buNone/>
            </a:pP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29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9831422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li =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    </a:t>
            </a:r>
            <a:endParaRPr lang="en-US" sz="2400" dirty="0" smtClean="0">
              <a:solidFill>
                <a:srgbClr val="2D961E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-Regular" charset="0"/>
              </a:rPr>
              <a:t>squares 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= [x**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2400" b="1" dirty="0">
                <a:solidFill>
                  <a:srgbClr val="2D961E"/>
                </a:solidFill>
                <a:latin typeface="Menlo-Bold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x </a:t>
            </a:r>
            <a:r>
              <a:rPr lang="en-US" sz="2400" b="1" dirty="0">
                <a:solidFill>
                  <a:srgbClr val="C200FF"/>
                </a:solidFill>
                <a:latin typeface="Menlo-Bold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li]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2D961E"/>
                </a:solidFill>
                <a:latin typeface="Menlo-Bold" charset="0"/>
              </a:rPr>
              <a:t>print</a:t>
            </a:r>
            <a:r>
              <a:rPr lang="en-US" sz="2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squares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16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25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36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49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64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81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-Regular" charset="0"/>
              </a:rPr>
              <a:t>even_squares</a:t>
            </a:r>
            <a:r>
              <a:rPr lang="en-US" sz="2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= [x </a:t>
            </a:r>
            <a:r>
              <a:rPr lang="en-US" sz="2400" b="1" dirty="0">
                <a:solidFill>
                  <a:srgbClr val="2D961E"/>
                </a:solidFill>
                <a:latin typeface="Menlo-Bold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x </a:t>
            </a:r>
            <a:r>
              <a:rPr lang="en-US" sz="2400" b="1" dirty="0">
                <a:solidFill>
                  <a:srgbClr val="C200FF"/>
                </a:solidFill>
                <a:latin typeface="Menlo-Bold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squares </a:t>
            </a:r>
            <a:r>
              <a:rPr lang="en-US" sz="2400" b="1" dirty="0">
                <a:solidFill>
                  <a:srgbClr val="2D961E"/>
                </a:solidFill>
                <a:latin typeface="Menlo-Bold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x%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==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16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36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64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-Regular" charset="0"/>
              </a:rPr>
              <a:t>[ 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(x,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sz="2400" b="1" dirty="0">
                <a:solidFill>
                  <a:srgbClr val="2D961E"/>
                </a:solidFill>
                <a:latin typeface="Menlo-Bold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x </a:t>
            </a:r>
            <a:r>
              <a:rPr lang="en-US" sz="2400" b="1" dirty="0">
                <a:solidFill>
                  <a:srgbClr val="C200FF"/>
                </a:solidFill>
                <a:latin typeface="Menlo-Bold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enlo-Regular" charset="0"/>
              </a:rPr>
              <a:t>even_squares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-Regular" charset="0"/>
              </a:rPr>
              <a:t>[(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), (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), (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16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), (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36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), (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64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)]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-Regular" charset="0"/>
              </a:rPr>
              <a:t>[ </a:t>
            </a:r>
            <a:r>
              <a:rPr lang="en-US" sz="2400" dirty="0" smtClean="0">
                <a:solidFill>
                  <a:srgbClr val="2D961E"/>
                </a:solidFill>
                <a:latin typeface="Menlo-Regular" charset="0"/>
              </a:rPr>
              <a:t>range</a:t>
            </a:r>
            <a:r>
              <a:rPr lang="en-US" sz="2400" dirty="0" smtClean="0">
                <a:solidFill>
                  <a:srgbClr val="000000"/>
                </a:solidFill>
                <a:latin typeface="Menlo-Regular" charset="0"/>
              </a:rPr>
              <a:t>(x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)  </a:t>
            </a:r>
            <a:r>
              <a:rPr lang="en-US" sz="2400" b="1" dirty="0">
                <a:solidFill>
                  <a:srgbClr val="2D961E"/>
                </a:solidFill>
                <a:latin typeface="Menlo-Bold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x </a:t>
            </a:r>
            <a:r>
              <a:rPr lang="en-US" sz="2400" b="1" dirty="0">
                <a:solidFill>
                  <a:srgbClr val="C200FF"/>
                </a:solidFill>
                <a:latin typeface="Menlo-Bold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)]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-Regular" charset="0"/>
              </a:rPr>
              <a:t>[[], 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], [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], [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]]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-Regular" charset="0"/>
              </a:rPr>
              <a:t>[  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y   </a:t>
            </a:r>
            <a:r>
              <a:rPr lang="en-US" sz="2400" b="1" dirty="0">
                <a:solidFill>
                  <a:srgbClr val="2D961E"/>
                </a:solidFill>
                <a:latin typeface="Menlo-Bold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x </a:t>
            </a:r>
            <a:r>
              <a:rPr lang="en-US" sz="2400" b="1" dirty="0">
                <a:solidFill>
                  <a:srgbClr val="C200FF"/>
                </a:solidFill>
                <a:latin typeface="Menlo-Bold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sz="2400" b="1" dirty="0">
                <a:solidFill>
                  <a:srgbClr val="2D961E"/>
                </a:solidFill>
                <a:latin typeface="Menlo-Bold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y </a:t>
            </a:r>
            <a:r>
              <a:rPr lang="en-US" sz="2400" b="1" dirty="0">
                <a:solidFill>
                  <a:srgbClr val="C200FF"/>
                </a:solidFill>
                <a:latin typeface="Menlo-Bold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2400" dirty="0">
                <a:solidFill>
                  <a:srgbClr val="2D961E"/>
                </a:solidFill>
                <a:latin typeface="Menlo-Regular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(x)]              </a:t>
            </a:r>
            <a:r>
              <a:rPr lang="en-US" sz="2400" dirty="0">
                <a:solidFill>
                  <a:srgbClr val="658F8E"/>
                </a:solidFill>
                <a:latin typeface="Menlo-Regular" charset="0"/>
              </a:rPr>
              <a:t># "nested" </a:t>
            </a:r>
            <a:r>
              <a:rPr lang="en-US" sz="2400" dirty="0" smtClean="0">
                <a:solidFill>
                  <a:srgbClr val="658F8E"/>
                </a:solidFill>
                <a:latin typeface="Menlo-Regular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l-NL" sz="2400" dirty="0" smtClean="0">
                <a:solidFill>
                  <a:srgbClr val="658F8E"/>
                </a:solidFill>
                <a:latin typeface="Menlo-Regular" charset="0"/>
              </a:rPr>
              <a:t>loop</a:t>
            </a:r>
            <a:endParaRPr lang="nl-NL" sz="2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nl-NL" sz="2400" dirty="0" smtClean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nl-NL" sz="2400" dirty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nl-NL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nl-NL" sz="2400" dirty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nl-NL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nl-NL" sz="24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nl-NL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nl-NL" sz="2400" dirty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nl-NL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nl-NL" sz="24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nl-NL" sz="2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nl-NL" sz="24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nl-NL" sz="2400" dirty="0">
                <a:solidFill>
                  <a:srgbClr val="000000"/>
                </a:solidFill>
                <a:latin typeface="Menlo-Regular" charset="0"/>
              </a:rPr>
              <a:t>]         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Lists made out of other lists: List Comprehension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0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Tuples vs. Lists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1189037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en-US" sz="2000" b="1" dirty="0" smtClean="0"/>
              <a:t>Lists are slower but more powerful than tuples</a:t>
            </a:r>
          </a:p>
          <a:p>
            <a:pPr>
              <a:buFont typeface="Wingdings" charset="2"/>
              <a:buChar char="q"/>
            </a:pPr>
            <a:r>
              <a:rPr lang="en-US" sz="2000" b="1" dirty="0" smtClean="0"/>
              <a:t>Is your data going to be </a:t>
            </a:r>
            <a:r>
              <a:rPr lang="en-US" sz="2000" b="1" i="1" dirty="0" smtClean="0"/>
              <a:t>accessed</a:t>
            </a:r>
            <a:r>
              <a:rPr lang="en-US" sz="2000" b="1" dirty="0" smtClean="0"/>
              <a:t> but </a:t>
            </a:r>
            <a:r>
              <a:rPr lang="en-US" sz="2000" b="1" i="1" dirty="0" smtClean="0"/>
              <a:t>not changed</a:t>
            </a:r>
            <a:r>
              <a:rPr lang="en-US" sz="2000" b="1" dirty="0" smtClean="0"/>
              <a:t>?</a:t>
            </a:r>
          </a:p>
          <a:p>
            <a:pPr lvl="1">
              <a:buFont typeface="Wingdings" charset="2"/>
              <a:buChar char="Ø"/>
            </a:pPr>
            <a:r>
              <a:rPr lang="en-US" sz="1800" b="1" dirty="0" smtClean="0"/>
              <a:t>Use tuple</a:t>
            </a:r>
          </a:p>
          <a:p>
            <a:pPr>
              <a:buFont typeface="Wingdings" charset="2"/>
              <a:buChar char="q"/>
            </a:pPr>
            <a:r>
              <a:rPr lang="en-US" sz="2000" b="1" dirty="0" smtClean="0"/>
              <a:t>Do you need to support modifications?</a:t>
            </a:r>
          </a:p>
          <a:p>
            <a:pPr lvl="1">
              <a:buFont typeface="Wingdings" charset="2"/>
              <a:buChar char="Ø"/>
            </a:pPr>
            <a:r>
              <a:rPr lang="en-US" sz="1800" b="1" dirty="0" smtClean="0"/>
              <a:t>Use list</a:t>
            </a:r>
          </a:p>
          <a:p>
            <a:pPr>
              <a:buFont typeface="Wingdings" charset="2"/>
              <a:buChar char="q"/>
            </a:pPr>
            <a:r>
              <a:rPr lang="en-US" sz="2000" b="1" dirty="0" smtClean="0"/>
              <a:t>Convert between tuples and lists through casting:</a:t>
            </a:r>
            <a:endParaRPr lang="en-US" sz="2000" b="1" dirty="0"/>
          </a:p>
          <a:p>
            <a:pPr>
              <a:buFont typeface="Wingdings" charset="2"/>
              <a:buChar char="q"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 &gt;&gt;&gt; 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li =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list(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tu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 &gt;&gt;&gt;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tu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tuple(li)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	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Dictionaries: a Mapping 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1189037"/>
            <a:ext cx="4191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en-US" sz="2000" b="1" dirty="0" smtClean="0"/>
              <a:t>Dictionaries store a </a:t>
            </a:r>
            <a:r>
              <a:rPr lang="en-US" sz="2000" b="1" i="1" dirty="0" smtClean="0"/>
              <a:t>mapping</a:t>
            </a:r>
            <a:r>
              <a:rPr lang="en-US" sz="2000" b="1" dirty="0" smtClean="0"/>
              <a:t> between a set of </a:t>
            </a:r>
            <a:r>
              <a:rPr lang="en-US" sz="2000" b="1" i="1" dirty="0" smtClean="0"/>
              <a:t>keys</a:t>
            </a:r>
            <a:r>
              <a:rPr lang="en-US" sz="2000" b="1" dirty="0" smtClean="0"/>
              <a:t> and a set of </a:t>
            </a:r>
            <a:r>
              <a:rPr lang="en-US" sz="2000" b="1" i="1" dirty="0" smtClean="0"/>
              <a:t>values</a:t>
            </a:r>
          </a:p>
          <a:p>
            <a:pPr lvl="1">
              <a:buFont typeface="Wingdings" charset="2"/>
              <a:buChar char="q"/>
            </a:pPr>
            <a:r>
              <a:rPr lang="en-US" sz="1600" dirty="0" smtClean="0"/>
              <a:t>Keys can be any </a:t>
            </a:r>
            <a:r>
              <a:rPr lang="en-US" sz="1600" i="1" dirty="0" smtClean="0"/>
              <a:t>immutable </a:t>
            </a:r>
            <a:r>
              <a:rPr lang="en-US" sz="1600" dirty="0" smtClean="0"/>
              <a:t>type</a:t>
            </a:r>
          </a:p>
          <a:p>
            <a:pPr lvl="1">
              <a:buFont typeface="Wingdings" charset="2"/>
              <a:buChar char="q"/>
            </a:pPr>
            <a:r>
              <a:rPr lang="en-US" sz="1600" dirty="0" smtClean="0"/>
              <a:t>Values can be any type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>
              <a:buFont typeface="Wingdings" charset="2"/>
              <a:buChar char="q"/>
            </a:pPr>
            <a:r>
              <a:rPr lang="en-US" sz="2000" b="1" dirty="0" smtClean="0"/>
              <a:t>You can define, modify, view, lookup, and delete key-value pairs in the dictionary</a:t>
            </a:r>
            <a:endParaRPr lang="en-US" sz="2000" b="1" dirty="0"/>
          </a:p>
          <a:p>
            <a:pPr>
              <a:buFont typeface="Wingdings" charset="2"/>
              <a:buChar char="q"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	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410200" y="1905000"/>
            <a:ext cx="1295400" cy="2971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0" y="1905000"/>
            <a:ext cx="1295400" cy="2971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1447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keys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0" y="13716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6747" y="26852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'apple'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0022" y="3059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3.2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4473" y="35930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(1,2)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6439" y="25125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'b'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64294" y="2983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39473" y="35930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[0,1,3]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Straight Arrow Connector 16"/>
          <p:cNvCxnSpPr>
            <a:stCxn id="10" idx="3"/>
            <a:endCxn id="13" idx="1"/>
          </p:cNvCxnSpPr>
          <p:nvPr/>
        </p:nvCxnSpPr>
        <p:spPr>
          <a:xfrm flipV="1">
            <a:off x="6577874" y="2697202"/>
            <a:ext cx="1028565" cy="1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324600" y="3168134"/>
            <a:ext cx="1439694" cy="9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1"/>
          </p:cNvCxnSpPr>
          <p:nvPr/>
        </p:nvCxnSpPr>
        <p:spPr>
          <a:xfrm flipV="1">
            <a:off x="6477000" y="3777734"/>
            <a:ext cx="1062473" cy="11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50825" y="1219200"/>
            <a:ext cx="45497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tr-TR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d = {</a:t>
            </a:r>
            <a:r>
              <a:rPr lang="tr-TR" sz="1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1200" dirty="0" err="1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user</a:t>
            </a:r>
            <a:r>
              <a:rPr lang="tr-TR" sz="1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tr-TR" sz="1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1200" dirty="0" err="1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bozo</a:t>
            </a:r>
            <a:r>
              <a:rPr lang="tr-TR" sz="1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tr-TR" sz="1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'pswd'</a:t>
            </a:r>
            <a:r>
              <a:rPr lang="tr-TR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tr-TR" sz="12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1234</a:t>
            </a:r>
            <a:r>
              <a:rPr lang="tr-TR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tr-TR" sz="12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tr-TR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d[</a:t>
            </a:r>
            <a:r>
              <a:rPr lang="tr-TR" sz="1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1200" dirty="0" err="1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user</a:t>
            </a:r>
            <a:r>
              <a:rPr lang="tr-TR" sz="1200" dirty="0" smtClean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12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</a:p>
          <a:p>
            <a:r>
              <a:rPr lang="tr-TR" sz="1200" dirty="0" smtClean="0"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1200" dirty="0" err="1" smtClean="0">
                <a:latin typeface="Menlo" charset="0"/>
                <a:ea typeface="Menlo" charset="0"/>
                <a:cs typeface="Menlo" charset="0"/>
              </a:rPr>
              <a:t>bozo</a:t>
            </a:r>
            <a:r>
              <a:rPr lang="tr-TR" sz="1200" dirty="0">
                <a:latin typeface="Menlo" charset="0"/>
                <a:ea typeface="Menlo" charset="0"/>
                <a:cs typeface="Menlo" charset="0"/>
              </a:rPr>
              <a:t>'</a:t>
            </a:r>
          </a:p>
          <a:p>
            <a:r>
              <a:rPr lang="en-US" sz="1200" dirty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d[</a:t>
            </a:r>
            <a:r>
              <a:rPr lang="en-US" sz="1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1200" dirty="0" err="1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pswd</a:t>
            </a:r>
            <a:r>
              <a:rPr lang="en-US" sz="1200" dirty="0" smtClean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</a:p>
          <a:p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1234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tr-TR" sz="1200" dirty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d[</a:t>
            </a:r>
            <a:r>
              <a:rPr lang="en-US" sz="1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'banana</a:t>
            </a:r>
            <a:r>
              <a:rPr lang="en-US" sz="1200" dirty="0" smtClean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</a:p>
          <a:p>
            <a:r>
              <a:rPr lang="tr-TR" sz="1200" dirty="0" err="1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Traceback</a:t>
            </a:r>
            <a:r>
              <a:rPr lang="tr-TR" sz="1200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tr-TR" sz="1200" dirty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tr-TR" sz="1200" dirty="0" err="1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most</a:t>
            </a:r>
            <a:r>
              <a:rPr lang="tr-TR" sz="1200" dirty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tr-TR" sz="1200" dirty="0" err="1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recent</a:t>
            </a:r>
            <a:r>
              <a:rPr lang="tr-TR" sz="1200" dirty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tr-TR" sz="1200" dirty="0" err="1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call</a:t>
            </a:r>
            <a:r>
              <a:rPr lang="tr-TR" sz="1200" dirty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tr-TR" sz="1200" dirty="0" err="1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last</a:t>
            </a:r>
            <a:r>
              <a:rPr lang="tr-TR" sz="1200" dirty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):</a:t>
            </a:r>
          </a:p>
          <a:p>
            <a:r>
              <a:rPr lang="tr-TR" sz="1200" dirty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  File "&lt;</a:t>
            </a:r>
            <a:r>
              <a:rPr lang="tr-TR" sz="1200" dirty="0" err="1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stdin</a:t>
            </a:r>
            <a:r>
              <a:rPr lang="tr-TR" sz="1200" dirty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&gt;", </a:t>
            </a:r>
            <a:r>
              <a:rPr lang="tr-TR" sz="1200" dirty="0" err="1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line</a:t>
            </a:r>
            <a:r>
              <a:rPr lang="tr-TR" sz="1200" dirty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 1, in &lt;</a:t>
            </a:r>
            <a:r>
              <a:rPr lang="tr-TR" sz="1200" dirty="0" err="1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module</a:t>
            </a:r>
            <a:r>
              <a:rPr lang="tr-TR" sz="1200" dirty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</a:t>
            </a:r>
          </a:p>
          <a:p>
            <a:r>
              <a:rPr lang="tr-TR" sz="1200" dirty="0" err="1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KeyError</a:t>
            </a:r>
            <a:r>
              <a:rPr lang="tr-TR" sz="1200" dirty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: 'banana</a:t>
            </a:r>
            <a:r>
              <a:rPr lang="tr-TR" sz="1200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'</a:t>
            </a:r>
          </a:p>
          <a:p>
            <a:endParaRPr lang="tr-TR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tr-TR" sz="1200" dirty="0">
              <a:latin typeface="Menlo" charset="0"/>
              <a:ea typeface="Menlo" charset="0"/>
              <a:cs typeface="Menlo" charset="0"/>
            </a:endParaRPr>
          </a:p>
          <a:p>
            <a:endParaRPr lang="tr-TR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200" dirty="0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 Change </a:t>
            </a:r>
            <a:r>
              <a:rPr lang="en-US" sz="12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value for existing key</a:t>
            </a:r>
            <a:endParaRPr lang="tr-TR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tr-TR" sz="12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tr-TR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d = {</a:t>
            </a:r>
            <a:r>
              <a:rPr lang="tr-TR" sz="1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1200" dirty="0" err="1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user</a:t>
            </a:r>
            <a:r>
              <a:rPr lang="tr-TR" sz="1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tr-TR" sz="1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1200" dirty="0" err="1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bozo</a:t>
            </a:r>
            <a:r>
              <a:rPr lang="tr-TR" sz="1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tr-TR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tr-TR" sz="1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'pswd'</a:t>
            </a:r>
            <a:r>
              <a:rPr lang="tr-TR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tr-TR" sz="12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1234</a:t>
            </a:r>
            <a:r>
              <a:rPr lang="tr-TR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tr-TR" sz="12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[</a:t>
            </a:r>
            <a:r>
              <a:rPr lang="en-US" sz="1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'user'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 = </a:t>
            </a:r>
            <a:r>
              <a:rPr lang="en-US" sz="1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'clown</a:t>
            </a:r>
            <a:r>
              <a:rPr lang="en-US" sz="1200" dirty="0" smtClean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</a:t>
            </a:r>
          </a:p>
          <a:p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&gt;&gt;&gt; d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{'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pswd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': 1234, 'user': 'clown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'}</a:t>
            </a:r>
          </a:p>
          <a:p>
            <a:endParaRPr lang="en-US" sz="12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2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200" dirty="0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 Add </a:t>
            </a:r>
            <a:r>
              <a:rPr lang="en-US" sz="12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new key-value </a:t>
            </a:r>
            <a:r>
              <a:rPr lang="en-US" sz="1200" dirty="0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pair</a:t>
            </a:r>
            <a:endParaRPr lang="en-US" sz="12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fr-FR" sz="12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fr-FR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[</a:t>
            </a:r>
            <a:r>
              <a:rPr lang="fr-FR" sz="1200" dirty="0">
                <a:solidFill>
                  <a:srgbClr val="C1651C"/>
                </a:solidFill>
                <a:latin typeface="Menlo" charset="0"/>
                <a:ea typeface="Menlo" charset="0"/>
                <a:cs typeface="Menlo" charset="0"/>
              </a:rPr>
              <a:t>'id'</a:t>
            </a:r>
            <a:r>
              <a:rPr lang="fr-FR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 = </a:t>
            </a:r>
            <a:r>
              <a:rPr lang="fr-FR" sz="1200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25</a:t>
            </a:r>
          </a:p>
          <a:p>
            <a:r>
              <a:rPr lang="fr-FR" sz="1200" dirty="0" smtClean="0">
                <a:latin typeface="Menlo" charset="0"/>
                <a:ea typeface="Menlo" charset="0"/>
                <a:cs typeface="Menlo" charset="0"/>
              </a:rPr>
              <a:t>&gt;&gt;&gt; d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{'id': 25, '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pswd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': 1234, 'user': 'clown'}</a:t>
            </a:r>
            <a:endParaRPr lang="fr-FR" sz="1200" dirty="0" smtClean="0">
              <a:solidFill>
                <a:srgbClr val="2D961E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tr-TR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1507362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 remove key-value map</a:t>
            </a:r>
            <a:endParaRPr lang="tr-TR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tr-TR" sz="12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d = {</a:t>
            </a:r>
            <a:r>
              <a:rPr lang="tr-TR" sz="12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tr-TR" sz="1200" dirty="0" err="1">
                <a:solidFill>
                  <a:srgbClr val="C1651C"/>
                </a:solidFill>
                <a:latin typeface="Menlo-Regular" charset="0"/>
              </a:rPr>
              <a:t>user</a:t>
            </a:r>
            <a:r>
              <a:rPr lang="tr-TR" sz="12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tr-TR" sz="12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tr-TR" sz="1200" dirty="0" err="1">
                <a:solidFill>
                  <a:srgbClr val="C1651C"/>
                </a:solidFill>
                <a:latin typeface="Menlo-Regular" charset="0"/>
              </a:rPr>
              <a:t>bozo</a:t>
            </a:r>
            <a:r>
              <a:rPr lang="tr-TR" sz="12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tr-TR" sz="1200" dirty="0">
                <a:solidFill>
                  <a:srgbClr val="C1651C"/>
                </a:solidFill>
                <a:latin typeface="Menlo-Regular" charset="0"/>
              </a:rPr>
              <a:t>'p'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tr-TR" sz="1200" dirty="0">
                <a:solidFill>
                  <a:srgbClr val="2D961E"/>
                </a:solidFill>
                <a:latin typeface="Menlo-Regular" charset="0"/>
              </a:rPr>
              <a:t>1234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tr-TR" sz="1200" dirty="0">
                <a:solidFill>
                  <a:srgbClr val="C1651C"/>
                </a:solidFill>
                <a:latin typeface="Menlo-Regular" charset="0"/>
              </a:rPr>
              <a:t>'i'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tr-TR" sz="1200" dirty="0" smtClean="0">
                <a:solidFill>
                  <a:srgbClr val="2D961E"/>
                </a:solidFill>
                <a:latin typeface="Menlo-Regular" charset="0"/>
              </a:rPr>
              <a:t>34</a:t>
            </a:r>
            <a:r>
              <a:rPr lang="tr-TR" sz="1200" dirty="0" smtClean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r>
              <a:rPr lang="tr-TR" sz="1200" dirty="0" smtClean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en-US" sz="1200" b="1" dirty="0">
                <a:solidFill>
                  <a:srgbClr val="2D961E"/>
                </a:solidFill>
                <a:latin typeface="Menlo-Bold" charset="0"/>
              </a:rPr>
              <a:t>del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d[</a:t>
            </a:r>
            <a:r>
              <a:rPr lang="en-US" sz="1200" dirty="0">
                <a:solidFill>
                  <a:srgbClr val="C1651C"/>
                </a:solidFill>
                <a:latin typeface="Menlo-Regular" charset="0"/>
              </a:rPr>
              <a:t>'user</a:t>
            </a:r>
            <a:r>
              <a:rPr lang="en-US" sz="1200" dirty="0" smtClean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&gt;&gt;&gt; d</a:t>
            </a:r>
          </a:p>
          <a:p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{'i': 34, 'p': 1234</a:t>
            </a:r>
            <a:r>
              <a:rPr lang="tr-TR" sz="1200" dirty="0" smtClean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r>
              <a:rPr lang="tr-TR" sz="1200" dirty="0" smtClean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tr-TR" sz="1200" dirty="0" err="1" smtClean="0">
                <a:solidFill>
                  <a:srgbClr val="000000"/>
                </a:solidFill>
                <a:latin typeface="Menlo-Regular" charset="0"/>
              </a:rPr>
              <a:t>d.clear</a:t>
            </a:r>
            <a:r>
              <a:rPr lang="tr-TR" sz="1200" dirty="0" smtClean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tr-TR" sz="1200" dirty="0" smtClean="0">
                <a:solidFill>
                  <a:srgbClr val="000000"/>
                </a:solidFill>
                <a:latin typeface="Menlo-Regular" charset="0"/>
              </a:rPr>
              <a:t>&gt;&gt;&gt; d</a:t>
            </a:r>
          </a:p>
          <a:p>
            <a:r>
              <a:rPr lang="tr-TR" sz="1200" dirty="0" smtClean="0">
                <a:solidFill>
                  <a:srgbClr val="000000"/>
                </a:solidFill>
                <a:latin typeface="Menlo-Regular" charset="0"/>
              </a:rPr>
              <a:t>{}</a:t>
            </a:r>
          </a:p>
          <a:p>
            <a:endParaRPr lang="tr-TR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tr-TR" sz="1200" dirty="0">
              <a:latin typeface="Menlo" charset="0"/>
              <a:ea typeface="Menlo" charset="0"/>
              <a:cs typeface="Menlo" charset="0"/>
            </a:endParaRPr>
          </a:p>
          <a:p>
            <a:endParaRPr lang="tr-TR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200" dirty="0">
                <a:solidFill>
                  <a:srgbClr val="658F8E"/>
                </a:solidFill>
                <a:latin typeface="Menlo" charset="0"/>
                <a:ea typeface="Menlo" charset="0"/>
                <a:cs typeface="Menlo" charset="0"/>
              </a:rPr>
              <a:t>#change value for existing key</a:t>
            </a:r>
            <a:endParaRPr lang="tr-TR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tr-TR" sz="12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d = {</a:t>
            </a:r>
            <a:r>
              <a:rPr lang="tr-TR" sz="12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tr-TR" sz="1200" dirty="0" err="1">
                <a:solidFill>
                  <a:srgbClr val="C1651C"/>
                </a:solidFill>
                <a:latin typeface="Menlo-Regular" charset="0"/>
              </a:rPr>
              <a:t>user</a:t>
            </a:r>
            <a:r>
              <a:rPr lang="tr-TR" sz="12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tr-TR" sz="12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tr-TR" sz="1200" dirty="0" err="1">
                <a:solidFill>
                  <a:srgbClr val="C1651C"/>
                </a:solidFill>
                <a:latin typeface="Menlo-Regular" charset="0"/>
              </a:rPr>
              <a:t>bozo</a:t>
            </a:r>
            <a:r>
              <a:rPr lang="tr-TR" sz="12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tr-TR" sz="1200" dirty="0">
                <a:solidFill>
                  <a:srgbClr val="C1651C"/>
                </a:solidFill>
                <a:latin typeface="Menlo-Regular" charset="0"/>
              </a:rPr>
              <a:t>'p'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tr-TR" sz="1200" dirty="0">
                <a:solidFill>
                  <a:srgbClr val="2D961E"/>
                </a:solidFill>
                <a:latin typeface="Menlo-Regular" charset="0"/>
              </a:rPr>
              <a:t>1234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tr-TR" sz="1200" dirty="0">
                <a:solidFill>
                  <a:srgbClr val="C1651C"/>
                </a:solidFill>
                <a:latin typeface="Menlo-Regular" charset="0"/>
              </a:rPr>
              <a:t>'i'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tr-TR" sz="1200" dirty="0">
                <a:solidFill>
                  <a:srgbClr val="2D961E"/>
                </a:solidFill>
                <a:latin typeface="Menlo-Regular" charset="0"/>
              </a:rPr>
              <a:t>34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r>
              <a:rPr lang="tr-TR" sz="1200" dirty="0" smtClean="0"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d.keys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()  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			</a:t>
            </a:r>
            <a:r>
              <a:rPr lang="en-US" sz="1200" dirty="0" smtClean="0">
                <a:solidFill>
                  <a:srgbClr val="658F8E"/>
                </a:solidFill>
                <a:latin typeface="Menlo-Regular" charset="0"/>
              </a:rPr>
              <a:t># List </a:t>
            </a:r>
            <a:r>
              <a:rPr lang="en-US" sz="1200" dirty="0">
                <a:solidFill>
                  <a:srgbClr val="658F8E"/>
                </a:solidFill>
                <a:latin typeface="Menlo-Regular" charset="0"/>
              </a:rPr>
              <a:t>of </a:t>
            </a:r>
            <a:r>
              <a:rPr lang="en-US" sz="1200" dirty="0" smtClean="0">
                <a:solidFill>
                  <a:srgbClr val="658F8E"/>
                </a:solidFill>
                <a:latin typeface="Menlo-Regular" charset="0"/>
              </a:rPr>
              <a:t>keys</a:t>
            </a:r>
          </a:p>
          <a:p>
            <a:r>
              <a:rPr lang="tr-TR" sz="1200" dirty="0" smtClean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'i', 'p', '</a:t>
            </a:r>
            <a:r>
              <a:rPr lang="tr-TR" sz="1200" dirty="0" err="1">
                <a:solidFill>
                  <a:srgbClr val="000000"/>
                </a:solidFill>
                <a:latin typeface="Menlo-Regular" charset="0"/>
              </a:rPr>
              <a:t>user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']</a:t>
            </a:r>
          </a:p>
          <a:p>
            <a:r>
              <a:rPr lang="tr-TR" sz="1200" dirty="0" smtClean="0">
                <a:latin typeface="Menlo-Regular" charset="0"/>
              </a:rPr>
              <a:t>&gt;&gt;&gt;</a:t>
            </a:r>
            <a:r>
              <a:rPr lang="tr-TR" sz="1200" dirty="0" smtClean="0">
                <a:solidFill>
                  <a:srgbClr val="2D961E"/>
                </a:solidFill>
                <a:latin typeface="Menlo-Regular" charset="0"/>
              </a:rPr>
              <a:t> </a:t>
            </a:r>
            <a:r>
              <a:rPr lang="tr-TR" sz="1200" dirty="0" err="1" smtClean="0">
                <a:solidFill>
                  <a:srgbClr val="000000"/>
                </a:solidFill>
                <a:latin typeface="Menlo-Regular" charset="0"/>
              </a:rPr>
              <a:t>d.values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() </a:t>
            </a:r>
            <a:r>
              <a:rPr lang="tr-TR" sz="1200" dirty="0" smtClean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tr-TR" sz="1200" dirty="0" smtClean="0">
                <a:solidFill>
                  <a:srgbClr val="658F8E"/>
                </a:solidFill>
                <a:latin typeface="Menlo-Regular" charset="0"/>
              </a:rPr>
              <a:t># </a:t>
            </a:r>
            <a:r>
              <a:rPr lang="tr-TR" sz="1200" dirty="0" err="1" smtClean="0">
                <a:solidFill>
                  <a:srgbClr val="658F8E"/>
                </a:solidFill>
                <a:latin typeface="Menlo-Regular" charset="0"/>
              </a:rPr>
              <a:t>List</a:t>
            </a:r>
            <a:r>
              <a:rPr lang="tr-TR" sz="1200" dirty="0" smtClean="0">
                <a:solidFill>
                  <a:srgbClr val="658F8E"/>
                </a:solidFill>
                <a:latin typeface="Menlo-Regular" charset="0"/>
              </a:rPr>
              <a:t> </a:t>
            </a:r>
            <a:r>
              <a:rPr lang="tr-TR" sz="1200" dirty="0">
                <a:solidFill>
                  <a:srgbClr val="658F8E"/>
                </a:solidFill>
                <a:latin typeface="Menlo-Regular" charset="0"/>
              </a:rPr>
              <a:t>of </a:t>
            </a:r>
            <a:r>
              <a:rPr lang="tr-TR" sz="1200" dirty="0" err="1">
                <a:solidFill>
                  <a:srgbClr val="658F8E"/>
                </a:solidFill>
                <a:latin typeface="Menlo-Regular" charset="0"/>
              </a:rPr>
              <a:t>values</a:t>
            </a:r>
            <a:endParaRPr lang="tr-TR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34, 1234, 'bozo']</a:t>
            </a:r>
            <a:endParaRPr lang="en-US" sz="12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d.items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Menlo-Regular" charset="0"/>
              </a:rPr>
              <a:t>			</a:t>
            </a:r>
            <a:r>
              <a:rPr lang="en-US" sz="1200" dirty="0" smtClean="0">
                <a:solidFill>
                  <a:srgbClr val="658F8E"/>
                </a:solidFill>
                <a:latin typeface="Menlo-Regular" charset="0"/>
              </a:rPr>
              <a:t># </a:t>
            </a:r>
            <a:r>
              <a:rPr lang="en-US" sz="1200" dirty="0">
                <a:solidFill>
                  <a:srgbClr val="658F8E"/>
                </a:solidFill>
                <a:latin typeface="Menlo-Regular" charset="0"/>
              </a:rPr>
              <a:t>List of </a:t>
            </a:r>
            <a:r>
              <a:rPr lang="en-US" sz="1200" dirty="0" smtClean="0">
                <a:solidFill>
                  <a:srgbClr val="658F8E"/>
                </a:solidFill>
                <a:latin typeface="Menlo-Regular" charset="0"/>
              </a:rPr>
              <a:t>pairs as tuples</a:t>
            </a:r>
            <a:r>
              <a:rPr lang="en-US" sz="1200" dirty="0">
                <a:solidFill>
                  <a:srgbClr val="658F8E"/>
                </a:solidFill>
                <a:latin typeface="Menlo-Regular" charset="0"/>
              </a:rPr>
              <a:t>.</a:t>
            </a:r>
            <a:endParaRPr lang="en-US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tr-TR" sz="1200" dirty="0" smtClean="0">
                <a:solidFill>
                  <a:srgbClr val="000000"/>
                </a:solidFill>
                <a:latin typeface="Menlo-Regular" charset="0"/>
              </a:rPr>
              <a:t>[(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'i', 34), ('p', 1234), ('</a:t>
            </a:r>
            <a:r>
              <a:rPr lang="tr-TR" sz="1200" dirty="0" err="1">
                <a:solidFill>
                  <a:srgbClr val="000000"/>
                </a:solidFill>
                <a:latin typeface="Menlo-Regular" charset="0"/>
              </a:rPr>
              <a:t>user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', '</a:t>
            </a:r>
            <a:r>
              <a:rPr lang="tr-TR" sz="1200" dirty="0" err="1">
                <a:solidFill>
                  <a:srgbClr val="000000"/>
                </a:solidFill>
                <a:latin typeface="Menlo-Regular" charset="0"/>
              </a:rPr>
              <a:t>bozo</a:t>
            </a:r>
            <a:r>
              <a:rPr lang="tr-TR" sz="1200" dirty="0">
                <a:solidFill>
                  <a:srgbClr val="000000"/>
                </a:solidFill>
                <a:latin typeface="Menlo-Regular" charset="0"/>
              </a:rPr>
              <a:t>')]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tr-TR" sz="12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789" y="135780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Basics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Advanced Data Types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Control Flow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Functions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Modules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93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774" y="685800"/>
            <a:ext cx="8229600" cy="4346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85800" y="2209800"/>
            <a:ext cx="8153400" cy="1905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b="1" dirty="0">
                <a:solidFill>
                  <a:srgbClr val="2D961E"/>
                </a:solidFill>
                <a:latin typeface="Menlo-Bold" charset="0"/>
              </a:rPr>
              <a:t>if</a:t>
            </a:r>
            <a:r>
              <a:rPr lang="fr-FR" sz="1400" dirty="0">
                <a:solidFill>
                  <a:srgbClr val="000000"/>
                </a:solidFill>
                <a:latin typeface="Menlo-Regular" charset="0"/>
              </a:rPr>
              <a:t> x == </a:t>
            </a:r>
            <a:r>
              <a:rPr lang="fr-FR" sz="1400" dirty="0">
                <a:solidFill>
                  <a:srgbClr val="2D961E"/>
                </a:solidFill>
                <a:latin typeface="Menlo-Regular" charset="0"/>
              </a:rPr>
              <a:t>3</a:t>
            </a:r>
            <a:r>
              <a:rPr lang="fr-FR" sz="14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print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"X equals 3</a:t>
            </a:r>
            <a:r>
              <a:rPr lang="en-US" sz="1400" dirty="0" smtClean="0">
                <a:solidFill>
                  <a:srgbClr val="C1651C"/>
                </a:solidFill>
                <a:latin typeface="Menlo-Regular" charset="0"/>
              </a:rPr>
              <a:t>."                </a:t>
            </a:r>
            <a:r>
              <a:rPr lang="hu-HU" sz="1400" dirty="0">
                <a:solidFill>
                  <a:srgbClr val="658F8E"/>
                </a:solidFill>
                <a:latin typeface="Menlo-Regular" charset="0"/>
              </a:rPr>
              <a:t>#</a:t>
            </a:r>
            <a:r>
              <a:rPr lang="hu-HU" sz="1400" dirty="0" err="1">
                <a:solidFill>
                  <a:srgbClr val="658F8E"/>
                </a:solidFill>
                <a:latin typeface="Menlo-Regular" charset="0"/>
              </a:rPr>
              <a:t>indentation</a:t>
            </a:r>
            <a:r>
              <a:rPr lang="hu-HU" sz="1400" dirty="0">
                <a:solidFill>
                  <a:srgbClr val="658F8E"/>
                </a:solidFill>
                <a:latin typeface="Menlo-Regular" charset="0"/>
              </a:rPr>
              <a:t> </a:t>
            </a:r>
            <a:r>
              <a:rPr lang="hu-HU" sz="1400" dirty="0" err="1">
                <a:solidFill>
                  <a:srgbClr val="658F8E"/>
                </a:solidFill>
                <a:latin typeface="Menlo-Regular" charset="0"/>
              </a:rPr>
              <a:t>defines</a:t>
            </a:r>
            <a:r>
              <a:rPr lang="hu-HU" sz="1400" dirty="0">
                <a:solidFill>
                  <a:srgbClr val="658F8E"/>
                </a:solidFill>
                <a:latin typeface="Menlo-Regular" charset="0"/>
              </a:rPr>
              <a:t> </a:t>
            </a:r>
            <a:r>
              <a:rPr lang="hu-HU" sz="1400" dirty="0" err="1" smtClean="0">
                <a:solidFill>
                  <a:srgbClr val="658F8E"/>
                </a:solidFill>
                <a:latin typeface="Menlo-Regular" charset="0"/>
              </a:rPr>
              <a:t>blocks</a:t>
            </a:r>
            <a:r>
              <a:rPr lang="hu-HU" sz="1400" dirty="0" smtClean="0">
                <a:solidFill>
                  <a:srgbClr val="658F8E"/>
                </a:solidFill>
                <a:latin typeface="Menlo-Regular" charset="0"/>
              </a:rPr>
              <a:t>!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2D961E"/>
                </a:solidFill>
                <a:latin typeface="Menlo-Bold" charset="0"/>
              </a:rPr>
              <a:t>elif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x == 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print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"X equals 2."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hu-HU" sz="1400" b="1" dirty="0" err="1" smtClean="0">
                <a:solidFill>
                  <a:srgbClr val="2D961E"/>
                </a:solidFill>
                <a:latin typeface="Menlo-Bold" charset="0"/>
              </a:rPr>
              <a:t>else</a:t>
            </a:r>
            <a:r>
              <a:rPr lang="hu-HU" sz="14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print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"X equals something else."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print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"This is outside the 'if'."</a:t>
            </a:r>
            <a:endParaRPr lang="en-US" sz="5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86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3626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Fibonacci Series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&gt;&gt;&gt; a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, b = </a:t>
            </a:r>
            <a:r>
              <a:rPr lang="en-US" sz="1600" dirty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         </a:t>
            </a:r>
            <a:r>
              <a:rPr lang="en-US" sz="1600" dirty="0">
                <a:solidFill>
                  <a:srgbClr val="658F8E"/>
                </a:solidFill>
                <a:latin typeface="Menlo-Regular" charset="0"/>
              </a:rPr>
              <a:t>#multiple </a:t>
            </a:r>
            <a:r>
              <a:rPr lang="en-US" sz="1600" dirty="0" err="1">
                <a:solidFill>
                  <a:srgbClr val="658F8E"/>
                </a:solidFill>
                <a:latin typeface="Menlo-Regular" charset="0"/>
              </a:rPr>
              <a:t>var</a:t>
            </a:r>
            <a:r>
              <a:rPr lang="en-US" sz="1600" dirty="0">
                <a:solidFill>
                  <a:srgbClr val="658F8E"/>
                </a:solidFill>
                <a:latin typeface="Menlo-Regular" charset="0"/>
              </a:rPr>
              <a:t> assignment   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en-US" sz="1600" b="1" dirty="0">
                <a:solidFill>
                  <a:srgbClr val="2D961E"/>
                </a:solidFill>
                <a:latin typeface="Menlo-Bold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a &lt; </a:t>
            </a:r>
            <a:r>
              <a:rPr lang="en-US" sz="1600" dirty="0">
                <a:solidFill>
                  <a:srgbClr val="2D961E"/>
                </a:solidFill>
                <a:latin typeface="Menlo-Regular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pPr marL="0" indent="0">
              <a:buNone/>
            </a:pPr>
            <a:r>
              <a:rPr lang="hu-HU" sz="1600" b="1" dirty="0" smtClean="0">
                <a:solidFill>
                  <a:srgbClr val="2D961E"/>
                </a:solidFill>
                <a:latin typeface="Menlo-Bold" charset="0"/>
              </a:rPr>
              <a:t>		print</a:t>
            </a:r>
            <a:r>
              <a:rPr lang="hu-HU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hu-HU" sz="1600" dirty="0">
                <a:solidFill>
                  <a:srgbClr val="000000"/>
                </a:solidFill>
                <a:latin typeface="Menlo-Regular" charset="0"/>
              </a:rPr>
              <a:t>a             </a:t>
            </a:r>
            <a:r>
              <a:rPr lang="hu-HU" sz="1600" dirty="0">
                <a:solidFill>
                  <a:srgbClr val="658F8E"/>
                </a:solidFill>
                <a:latin typeface="Menlo-Regular" charset="0"/>
              </a:rPr>
              <a:t>#</a:t>
            </a:r>
            <a:r>
              <a:rPr lang="hu-HU" sz="1600" dirty="0" err="1">
                <a:solidFill>
                  <a:srgbClr val="658F8E"/>
                </a:solidFill>
                <a:latin typeface="Menlo-Regular" charset="0"/>
              </a:rPr>
              <a:t>indentation</a:t>
            </a:r>
            <a:r>
              <a:rPr lang="hu-HU" sz="1600" dirty="0">
                <a:solidFill>
                  <a:srgbClr val="658F8E"/>
                </a:solidFill>
                <a:latin typeface="Menlo-Regular" charset="0"/>
              </a:rPr>
              <a:t> </a:t>
            </a:r>
            <a:r>
              <a:rPr lang="hu-HU" sz="1600" dirty="0" err="1">
                <a:solidFill>
                  <a:srgbClr val="658F8E"/>
                </a:solidFill>
                <a:latin typeface="Menlo-Regular" charset="0"/>
              </a:rPr>
              <a:t>defines</a:t>
            </a:r>
            <a:r>
              <a:rPr lang="hu-HU" sz="1600" dirty="0">
                <a:solidFill>
                  <a:srgbClr val="658F8E"/>
                </a:solidFill>
                <a:latin typeface="Menlo-Regular" charset="0"/>
              </a:rPr>
              <a:t> </a:t>
            </a:r>
            <a:r>
              <a:rPr lang="hu-HU" sz="1600" dirty="0" err="1">
                <a:solidFill>
                  <a:srgbClr val="658F8E"/>
                </a:solidFill>
                <a:latin typeface="Menlo-Regular" charset="0"/>
              </a:rPr>
              <a:t>block</a:t>
            </a:r>
            <a:r>
              <a:rPr lang="hu-HU" sz="1600" dirty="0">
                <a:solidFill>
                  <a:srgbClr val="658F8E"/>
                </a:solidFill>
                <a:latin typeface="Menlo-Regular" charset="0"/>
              </a:rPr>
              <a:t>!</a:t>
            </a:r>
            <a:endParaRPr lang="hu-HU" sz="16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hr-HR" sz="1600" dirty="0" smtClean="0">
                <a:solidFill>
                  <a:srgbClr val="000000"/>
                </a:solidFill>
                <a:latin typeface="Menlo-Regular" charset="0"/>
              </a:rPr>
              <a:t>		a, </a:t>
            </a:r>
            <a:r>
              <a:rPr lang="hr-HR" sz="1600" dirty="0">
                <a:solidFill>
                  <a:srgbClr val="000000"/>
                </a:solidFill>
                <a:latin typeface="Menlo-Regular" charset="0"/>
              </a:rPr>
              <a:t>b = b, </a:t>
            </a:r>
            <a:r>
              <a:rPr lang="hr-HR" sz="1600" dirty="0" err="1" smtClean="0">
                <a:solidFill>
                  <a:srgbClr val="000000"/>
                </a:solidFill>
                <a:latin typeface="Menlo-Regular" charset="0"/>
              </a:rPr>
              <a:t>a+b</a:t>
            </a:r>
            <a:endParaRPr lang="hr-HR" sz="16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3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5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8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774" y="533400"/>
            <a:ext cx="8229600" cy="4346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9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006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 smtClean="0"/>
              <a:t>Primality</a:t>
            </a:r>
            <a:r>
              <a:rPr lang="en-US" sz="1400" b="1" dirty="0" smtClean="0"/>
              <a:t> Test:</a:t>
            </a:r>
            <a:endParaRPr lang="en-US" sz="1400" dirty="0"/>
          </a:p>
          <a:p>
            <a:pPr marL="0" indent="0">
              <a:buNone/>
            </a:pPr>
            <a:endParaRPr lang="en-US" sz="1400" b="1" dirty="0">
              <a:solidFill>
                <a:srgbClr val="2D961E"/>
              </a:solidFill>
              <a:latin typeface="Menlo-Bold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n </a:t>
            </a:r>
            <a:r>
              <a:rPr lang="en-US" sz="1400" b="1" dirty="0">
                <a:solidFill>
                  <a:srgbClr val="C200FF"/>
                </a:solidFill>
                <a:latin typeface="Menlo-Bold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range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):         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		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x </a:t>
            </a:r>
            <a:r>
              <a:rPr lang="en-US" sz="1400" b="1" dirty="0">
                <a:solidFill>
                  <a:srgbClr val="C200FF"/>
                </a:solidFill>
                <a:latin typeface="Menlo-Bold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range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, n):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        if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n % x == 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pPr marL="0" indent="0">
              <a:buNone/>
            </a:pPr>
            <a:r>
              <a:rPr lang="it-IT" sz="1400" b="1" dirty="0" smtClean="0">
                <a:solidFill>
                  <a:srgbClr val="2D961E"/>
                </a:solidFill>
                <a:latin typeface="Menlo-Bold" charset="0"/>
              </a:rPr>
              <a:t>            </a:t>
            </a:r>
            <a:r>
              <a:rPr lang="it-IT" sz="1400" b="1" dirty="0" err="1" smtClean="0">
                <a:solidFill>
                  <a:srgbClr val="2D961E"/>
                </a:solidFill>
                <a:latin typeface="Menlo-Bold" charset="0"/>
              </a:rPr>
              <a:t>print</a:t>
            </a:r>
            <a:r>
              <a:rPr lang="it-IT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Menlo-Regular" charset="0"/>
              </a:rPr>
              <a:t>n</a:t>
            </a:r>
            <a:r>
              <a:rPr lang="it-IT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it-IT" sz="14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it-IT" sz="1400" dirty="0" err="1">
                <a:solidFill>
                  <a:srgbClr val="C1651C"/>
                </a:solidFill>
                <a:latin typeface="Menlo-Regular" charset="0"/>
              </a:rPr>
              <a:t>equals</a:t>
            </a:r>
            <a:r>
              <a:rPr lang="it-IT" sz="14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it-IT" sz="1400" dirty="0">
                <a:solidFill>
                  <a:srgbClr val="000000"/>
                </a:solidFill>
                <a:latin typeface="Menlo-Regular" charset="0"/>
              </a:rPr>
              <a:t>, x, </a:t>
            </a:r>
            <a:r>
              <a:rPr lang="it-IT" sz="1400" dirty="0">
                <a:solidFill>
                  <a:srgbClr val="C1651C"/>
                </a:solidFill>
                <a:latin typeface="Menlo-Regular" charset="0"/>
              </a:rPr>
              <a:t>'*'</a:t>
            </a:r>
            <a:r>
              <a:rPr lang="it-IT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it-IT" sz="1400" dirty="0" err="1">
                <a:solidFill>
                  <a:srgbClr val="000000"/>
                </a:solidFill>
                <a:latin typeface="Menlo-Regular" charset="0"/>
              </a:rPr>
              <a:t>n</a:t>
            </a:r>
            <a:r>
              <a:rPr lang="it-IT" sz="1400" dirty="0">
                <a:solidFill>
                  <a:srgbClr val="000000"/>
                </a:solidFill>
                <a:latin typeface="Menlo-Regular" charset="0"/>
              </a:rPr>
              <a:t>//x</a:t>
            </a:r>
          </a:p>
          <a:p>
            <a:pPr marL="0" indent="0">
              <a:buNone/>
            </a:pPr>
            <a:r>
              <a:rPr lang="it-IT" sz="1400" b="1" dirty="0" smtClean="0">
                <a:solidFill>
                  <a:srgbClr val="2D961E"/>
                </a:solidFill>
                <a:latin typeface="Menlo-Bold" charset="0"/>
              </a:rPr>
              <a:t>            break</a:t>
            </a:r>
            <a:endParaRPr lang="it-IT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l-GR" sz="1400" b="1" dirty="0" smtClean="0">
                <a:solidFill>
                  <a:srgbClr val="2D961E"/>
                </a:solidFill>
                <a:latin typeface="Menlo-Bold" charset="0"/>
              </a:rPr>
              <a:t>    </a:t>
            </a:r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else: 				</a:t>
            </a:r>
            <a:r>
              <a:rPr lang="en-US" sz="1400" b="1" dirty="0">
                <a:solidFill>
                  <a:srgbClr val="2D961E"/>
                </a:solidFill>
                <a:latin typeface="Menlo-Bold" charset="0"/>
              </a:rPr>
              <a:t> </a:t>
            </a:r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    	</a:t>
            </a:r>
            <a:r>
              <a:rPr lang="en-US" sz="1400" dirty="0" smtClean="0">
                <a:solidFill>
                  <a:srgbClr val="658F8E"/>
                </a:solidFill>
                <a:latin typeface="Menlo-Regular" charset="0"/>
              </a:rPr>
              <a:t># executed only if loop does not break early</a:t>
            </a:r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2D961E"/>
                </a:solidFill>
                <a:latin typeface="Menlo-Bold" charset="0"/>
              </a:rPr>
              <a:t> </a:t>
            </a:r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        print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n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'is a prime number</a:t>
            </a:r>
            <a:r>
              <a:rPr lang="en-US" sz="1400" dirty="0" smtClean="0">
                <a:solidFill>
                  <a:srgbClr val="C1651C"/>
                </a:solidFill>
                <a:latin typeface="Menlo-Regular" charset="0"/>
              </a:rPr>
              <a:t>'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2 is a prime number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3 is a prime number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4 equals 2 * 2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5 is a prime number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6 equals 2 * 3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7 is a prime number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8 equals 2 * 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9 equals 3 * 3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366" y="304800"/>
            <a:ext cx="8229600" cy="74471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for</a:t>
            </a:r>
            <a:r>
              <a:rPr lang="en-US" sz="2400" dirty="0" smtClean="0"/>
              <a:t> loop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4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Batteries Included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68076" y="1295400"/>
            <a:ext cx="7479933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2"/>
              </a:rPr>
              <a:t>https://docs.python.org/2/library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Advanced data structures (lists, dictionaries) part of language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Numerical, math, statistics </a:t>
            </a:r>
          </a:p>
          <a:p>
            <a:pPr marL="800100" lvl="1" indent="-342900">
              <a:buFont typeface="Wingdings" charset="2"/>
              <a:buChar char="q"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numpy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scipy</a:t>
            </a:r>
            <a:r>
              <a:rPr lang="en-US" sz="2000" dirty="0" smtClean="0"/>
              <a:t>: </a:t>
            </a:r>
            <a:r>
              <a:rPr lang="en-US" sz="2000" dirty="0" err="1" smtClean="0"/>
              <a:t>matlab</a:t>
            </a:r>
            <a:r>
              <a:rPr lang="en-US" sz="2000" dirty="0" smtClean="0"/>
              <a:t>-like functionality</a:t>
            </a:r>
          </a:p>
          <a:p>
            <a:pPr marL="800100" lvl="1" indent="-342900">
              <a:buFont typeface="Wingdings" charset="2"/>
              <a:buChar char="q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pandas</a:t>
            </a:r>
            <a:r>
              <a:rPr lang="en-US" sz="2000" dirty="0" smtClean="0"/>
              <a:t>: R-like data frames</a:t>
            </a:r>
          </a:p>
          <a:p>
            <a:pPr marL="800100" lvl="1" indent="-342900">
              <a:buFont typeface="Wingdings" charset="2"/>
              <a:buChar char="q"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matplotlib</a:t>
            </a:r>
            <a:r>
              <a:rPr lang="en-US" sz="2000" dirty="0" smtClean="0"/>
              <a:t>: beautiful plots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File and directory </a:t>
            </a:r>
            <a:r>
              <a:rPr lang="en-US" sz="2000" dirty="0"/>
              <a:t>a</a:t>
            </a:r>
            <a:r>
              <a:rPr lang="en-US" sz="2000" dirty="0" smtClean="0"/>
              <a:t>ccess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Data compression and archiving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Cryptography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Multithreading, OS 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Networking/Internet/WWW protocols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Multimedia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Optimization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35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789" y="135780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Basics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Advanced Data Types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Control Flow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Functions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Modules 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1189037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2000" dirty="0"/>
              <a:t> </a:t>
            </a:r>
            <a:r>
              <a:rPr lang="en-US" sz="2000" b="1" dirty="0"/>
              <a:t>creates a function and assigns it a </a:t>
            </a:r>
            <a:r>
              <a:rPr lang="en-US" sz="2000" b="1" dirty="0" smtClean="0"/>
              <a:t>name</a:t>
            </a:r>
          </a:p>
          <a:p>
            <a:pPr>
              <a:buFont typeface="Wingdings" charset="2"/>
              <a:buChar char="q"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en-US" sz="2000" b="1" dirty="0"/>
              <a:t> sends a result back to the caller </a:t>
            </a:r>
            <a:endParaRPr lang="en-US" sz="2000" b="1" dirty="0" smtClean="0"/>
          </a:p>
          <a:p>
            <a:pPr>
              <a:buFont typeface="Wingdings" charset="2"/>
              <a:buChar char="q"/>
            </a:pPr>
            <a:r>
              <a:rPr lang="en-US" sz="2000" b="1" dirty="0" smtClean="0"/>
              <a:t>Arguments </a:t>
            </a:r>
            <a:r>
              <a:rPr lang="en-US" sz="2000" b="1" dirty="0"/>
              <a:t>are passed </a:t>
            </a:r>
            <a:r>
              <a:rPr lang="en-US" sz="2000" b="1" i="1" dirty="0"/>
              <a:t>by assignment </a:t>
            </a:r>
            <a:r>
              <a:rPr lang="en-US" sz="2000" b="1" i="1" dirty="0" smtClean="0"/>
              <a:t> </a:t>
            </a:r>
          </a:p>
          <a:p>
            <a:pPr>
              <a:buFont typeface="Wingdings" charset="2"/>
              <a:buChar char="q"/>
            </a:pPr>
            <a:r>
              <a:rPr lang="en-US" sz="2000" b="1" dirty="0" smtClean="0"/>
              <a:t>Arguments </a:t>
            </a:r>
            <a:r>
              <a:rPr lang="en-US" sz="2000" b="1" dirty="0"/>
              <a:t>and return types are </a:t>
            </a:r>
            <a:r>
              <a:rPr lang="en-US" sz="2000" b="1" i="1" dirty="0"/>
              <a:t>not declared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>
              <a:buFont typeface="Wingdings" charset="2"/>
              <a:buChar char="q"/>
            </a:pPr>
            <a:endParaRPr lang="en-US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b="1" dirty="0" err="1" smtClean="0">
                <a:solidFill>
                  <a:srgbClr val="2D961E"/>
                </a:solidFill>
                <a:latin typeface="Menlo-Bold" charset="0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318BEE"/>
                </a:solidFill>
                <a:latin typeface="Menlo-Regular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&gt;(arg1, arg2, ..., </a:t>
            </a:r>
            <a:r>
              <a:rPr lang="en-US" sz="2000" dirty="0" err="1">
                <a:solidFill>
                  <a:srgbClr val="000000"/>
                </a:solidFill>
                <a:latin typeface="Menlo-Regular" charset="0"/>
              </a:rPr>
              <a:t>argN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D961E"/>
                </a:solidFill>
                <a:latin typeface="Menlo-Regular" charset="0"/>
              </a:rPr>
              <a:t>    </a:t>
            </a:r>
            <a:r>
              <a:rPr lang="fr-FR" sz="2000" dirty="0" smtClean="0">
                <a:solidFill>
                  <a:srgbClr val="2D961E"/>
                </a:solidFill>
                <a:latin typeface="Menlo-Regular" charset="0"/>
              </a:rPr>
              <a:t>		</a:t>
            </a:r>
            <a:r>
              <a:rPr lang="fr-FR" sz="2000" dirty="0" smtClean="0">
                <a:solidFill>
                  <a:srgbClr val="000000"/>
                </a:solidFill>
                <a:latin typeface="Menlo-Regular" charset="0"/>
              </a:rPr>
              <a:t>&lt;</a:t>
            </a:r>
            <a:r>
              <a:rPr lang="fr-FR" sz="2000" dirty="0" err="1">
                <a:solidFill>
                  <a:srgbClr val="000000"/>
                </a:solidFill>
                <a:latin typeface="Menlo-Regular" charset="0"/>
              </a:rPr>
              <a:t>statements</a:t>
            </a:r>
            <a:r>
              <a:rPr lang="fr-FR" sz="2000" dirty="0">
                <a:solidFill>
                  <a:srgbClr val="000000"/>
                </a:solidFill>
                <a:latin typeface="Menlo-Regular" charset="0"/>
              </a:rPr>
              <a:t>&gt;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2D961E"/>
                </a:solidFill>
                <a:latin typeface="Menlo-Regular" charset="0"/>
              </a:rPr>
              <a:t>    </a:t>
            </a:r>
            <a:r>
              <a:rPr lang="fi-FI" sz="2000" dirty="0" smtClean="0">
                <a:solidFill>
                  <a:srgbClr val="2D961E"/>
                </a:solidFill>
                <a:latin typeface="Menlo-Regular" charset="0"/>
              </a:rPr>
              <a:t> </a:t>
            </a:r>
            <a:r>
              <a:rPr lang="fi-FI" sz="2000" dirty="0">
                <a:solidFill>
                  <a:srgbClr val="2D961E"/>
                </a:solidFill>
                <a:latin typeface="Menlo-Regular" charset="0"/>
              </a:rPr>
              <a:t>	</a:t>
            </a:r>
            <a:r>
              <a:rPr lang="fi-FI" sz="2000" dirty="0" smtClean="0">
                <a:solidFill>
                  <a:srgbClr val="2D961E"/>
                </a:solidFill>
                <a:latin typeface="Menlo-Regular" charset="0"/>
              </a:rPr>
              <a:t>	</a:t>
            </a:r>
            <a:r>
              <a:rPr lang="fi-FI" sz="2000" b="1" dirty="0" err="1" smtClean="0">
                <a:solidFill>
                  <a:srgbClr val="2D961E"/>
                </a:solidFill>
                <a:latin typeface="Menlo-Bold" charset="0"/>
              </a:rPr>
              <a:t>return</a:t>
            </a:r>
            <a:r>
              <a:rPr lang="fi-FI" sz="2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i-FI" sz="2000" dirty="0">
                <a:solidFill>
                  <a:srgbClr val="000000"/>
                </a:solidFill>
                <a:latin typeface="Menlo-Regular" charset="0"/>
              </a:rPr>
              <a:t>&lt;</a:t>
            </a:r>
            <a:r>
              <a:rPr lang="fi-FI" sz="2000" dirty="0" err="1">
                <a:solidFill>
                  <a:srgbClr val="000000"/>
                </a:solidFill>
                <a:latin typeface="Menlo-Regular" charset="0"/>
              </a:rPr>
              <a:t>value</a:t>
            </a:r>
            <a:r>
              <a:rPr lang="fi-FI" sz="2000" dirty="0">
                <a:solidFill>
                  <a:srgbClr val="000000"/>
                </a:solidFill>
                <a:latin typeface="Menlo-Regular" charset="0"/>
              </a:rPr>
              <a:t>&gt;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	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D961E"/>
                </a:solidFill>
                <a:latin typeface="Menlo-Bold" charset="0"/>
              </a:rPr>
              <a:t>		</a:t>
            </a:r>
            <a:r>
              <a:rPr lang="en-US" sz="2000" b="1" dirty="0" err="1" smtClean="0">
                <a:solidFill>
                  <a:srgbClr val="2D961E"/>
                </a:solidFill>
                <a:latin typeface="Menlo-Bold" charset="0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2000" dirty="0">
                <a:solidFill>
                  <a:srgbClr val="318BEE"/>
                </a:solidFill>
                <a:latin typeface="Menlo-Regular" charset="0"/>
              </a:rPr>
              <a:t>times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-Regular" charset="0"/>
              </a:rPr>
              <a:t>x,y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pPr marL="0" indent="0">
              <a:buNone/>
            </a:pPr>
            <a:r>
              <a:rPr lang="is-IS" sz="2000" b="1" dirty="0" smtClean="0">
                <a:solidFill>
                  <a:srgbClr val="2D961E"/>
                </a:solidFill>
                <a:latin typeface="Menlo-Bold" charset="0"/>
              </a:rPr>
              <a:t>			return</a:t>
            </a:r>
            <a:r>
              <a:rPr lang="is-IS" sz="2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s-IS" sz="2000" dirty="0">
                <a:solidFill>
                  <a:srgbClr val="000000"/>
                </a:solidFill>
                <a:latin typeface="Menlo-Regular" charset="0"/>
              </a:rPr>
              <a:t>x*y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1189037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sz="2000" b="1" dirty="0" smtClean="0"/>
          </a:p>
          <a:p>
            <a:pPr>
              <a:buFont typeface="Wingdings" charset="2"/>
              <a:buChar char="q"/>
            </a:pPr>
            <a:r>
              <a:rPr lang="en-US" sz="2000" b="1" dirty="0" smtClean="0"/>
              <a:t>Can define default values for arguments that need not be passed</a:t>
            </a:r>
            <a:endParaRPr lang="en-US" sz="2000" b="1" i="1" dirty="0" smtClean="0"/>
          </a:p>
          <a:p>
            <a:pPr marL="0" indent="0">
              <a:buNone/>
            </a:pPr>
            <a:endParaRPr lang="en-US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da-DK" sz="2000" b="1" dirty="0" smtClean="0">
                <a:solidFill>
                  <a:srgbClr val="2D961E"/>
                </a:solidFill>
                <a:latin typeface="Menlo-Bold" charset="0"/>
              </a:rPr>
              <a:t>def</a:t>
            </a:r>
            <a:r>
              <a:rPr lang="da-DK" sz="2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sz="2000" dirty="0" err="1">
                <a:solidFill>
                  <a:srgbClr val="318BEE"/>
                </a:solidFill>
                <a:latin typeface="Menlo-Regular" charset="0"/>
              </a:rPr>
              <a:t>func</a:t>
            </a:r>
            <a:r>
              <a:rPr lang="da-DK" sz="2000" dirty="0">
                <a:solidFill>
                  <a:srgbClr val="000000"/>
                </a:solidFill>
                <a:latin typeface="Menlo-Regular" charset="0"/>
              </a:rPr>
              <a:t>(a, b, c=</a:t>
            </a:r>
            <a:r>
              <a:rPr lang="da-DK" sz="2000" dirty="0">
                <a:solidFill>
                  <a:srgbClr val="2D961E"/>
                </a:solidFill>
                <a:latin typeface="Menlo-Regular" charset="0"/>
              </a:rPr>
              <a:t>10</a:t>
            </a:r>
            <a:r>
              <a:rPr lang="da-DK" sz="2000" dirty="0">
                <a:solidFill>
                  <a:srgbClr val="000000"/>
                </a:solidFill>
                <a:latin typeface="Menlo-Regular" charset="0"/>
              </a:rPr>
              <a:t>, d=</a:t>
            </a:r>
            <a:r>
              <a:rPr lang="da-DK" sz="2000" dirty="0">
                <a:solidFill>
                  <a:srgbClr val="2D961E"/>
                </a:solidFill>
                <a:latin typeface="Menlo-Regular" charset="0"/>
              </a:rPr>
              <a:t>100</a:t>
            </a:r>
            <a:r>
              <a:rPr lang="da-DK" sz="20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pPr marL="0" indent="0">
              <a:buNone/>
            </a:pPr>
            <a:r>
              <a:rPr lang="hu-HU" sz="2000" b="1" dirty="0" smtClean="0">
                <a:solidFill>
                  <a:srgbClr val="2D961E"/>
                </a:solidFill>
                <a:latin typeface="Menlo-Bold" charset="0"/>
              </a:rPr>
              <a:t>			print</a:t>
            </a:r>
            <a:r>
              <a:rPr lang="hu-HU" sz="2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latin typeface="Menlo-Regular" charset="0"/>
              </a:rPr>
              <a:t>a, b, c, d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	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D961E"/>
                </a:solidFill>
                <a:latin typeface="Menlo-Bold" charset="0"/>
              </a:rPr>
              <a:t>	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D961E"/>
                </a:solidFill>
                <a:latin typeface="Menlo-Bold" charset="0"/>
              </a:rPr>
              <a:t>	</a:t>
            </a:r>
            <a:r>
              <a:rPr lang="en-US" sz="2000" b="1" dirty="0" smtClean="0">
                <a:solidFill>
                  <a:srgbClr val="2D961E"/>
                </a:solidFill>
                <a:latin typeface="Menlo-Bold" charset="0"/>
              </a:rPr>
              <a:t>	</a:t>
            </a:r>
            <a:r>
              <a:rPr lang="en-US" sz="2000" dirty="0" smtClean="0">
                <a:latin typeface="Menlo-Bold" charset="0"/>
              </a:rPr>
              <a:t>&gt;&gt;&gt; </a:t>
            </a:r>
            <a:r>
              <a:rPr lang="en-US" sz="2000" dirty="0" err="1">
                <a:solidFill>
                  <a:srgbClr val="000000"/>
                </a:solidFill>
                <a:latin typeface="Menlo-Regular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20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en-US" sz="20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		1 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2 10 </a:t>
            </a: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100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		&gt;&gt;&gt; </a:t>
            </a:r>
            <a:r>
              <a:rPr lang="en-US" sz="2000" dirty="0" err="1" smtClean="0">
                <a:solidFill>
                  <a:srgbClr val="000000"/>
                </a:solidFill>
                <a:latin typeface="Menlo-Regular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2000" dirty="0" smtClean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en-US" sz="2000" dirty="0" smtClean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en-US" sz="2000" dirty="0" smtClean="0">
                <a:solidFill>
                  <a:srgbClr val="2D961E"/>
                </a:solidFill>
                <a:latin typeface="Menlo-Regular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en-US" sz="2000" dirty="0" smtClean="0">
                <a:solidFill>
                  <a:srgbClr val="2D961E"/>
                </a:solidFill>
                <a:latin typeface="Menlo-Regular" charset="0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	1 2 3 4</a:t>
            </a:r>
          </a:p>
          <a:p>
            <a:pPr marL="0" indent="0">
              <a:buNone/>
            </a:pPr>
            <a:endParaRPr lang="en-US" sz="2000" dirty="0" smtClean="0">
              <a:latin typeface="Menlo-Bold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      &gt;&gt;&gt; </a:t>
            </a:r>
            <a:r>
              <a:rPr lang="en-US" sz="2000" dirty="0" err="1" smtClean="0">
                <a:solidFill>
                  <a:srgbClr val="000000"/>
                </a:solidFill>
                <a:latin typeface="Menlo-Regular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2000" dirty="0" smtClean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en-US" sz="2000" dirty="0" smtClean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en-US" sz="2000" dirty="0" smtClean="0">
                <a:solidFill>
                  <a:srgbClr val="2D961E"/>
                </a:solidFill>
                <a:latin typeface="Menlo-Regular" charset="0"/>
              </a:rPr>
              <a:t>d=3</a:t>
            </a: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20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		1 2 </a:t>
            </a:r>
            <a:r>
              <a:rPr lang="en-US" sz="2000" dirty="0" smtClean="0">
                <a:solidFill>
                  <a:srgbClr val="000000"/>
                </a:solidFill>
                <a:latin typeface="Menlo-Regular" charset="0"/>
              </a:rPr>
              <a:t>10 3</a:t>
            </a:r>
            <a:endParaRPr lang="en-US" sz="20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2000" dirty="0" smtClean="0">
              <a:latin typeface="Menlo-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76200" y="838200"/>
            <a:ext cx="8610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sz="2000" b="1" dirty="0" smtClean="0"/>
          </a:p>
          <a:p>
            <a:pPr>
              <a:buFont typeface="Wingdings" charset="2"/>
              <a:buChar char="q"/>
            </a:pPr>
            <a:r>
              <a:rPr lang="en-US" sz="2000" b="1" dirty="0" smtClean="0"/>
              <a:t>All functions return a value:</a:t>
            </a:r>
          </a:p>
          <a:p>
            <a:pPr lvl="1">
              <a:buFont typeface="Wingdings" charset="2"/>
              <a:buChar char="q"/>
            </a:pPr>
            <a:r>
              <a:rPr lang="en-US" sz="1600" dirty="0" smtClean="0"/>
              <a:t>If no return statement, function returns 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None</a:t>
            </a:r>
          </a:p>
          <a:p>
            <a:pPr marL="0" indent="0">
              <a:buNone/>
            </a:pPr>
            <a:endParaRPr lang="en-US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en-US" sz="2000" b="1" dirty="0" smtClean="0">
                <a:latin typeface="Helvetica Neue" charset="0"/>
                <a:ea typeface="Helvetica Neue" charset="0"/>
                <a:cs typeface="Helvetica Neue" charset="0"/>
              </a:rPr>
              <a:t>Functions can be used like </a:t>
            </a:r>
            <a:r>
              <a:rPr lang="en-US" sz="2000" b="1" i="1" dirty="0" smtClean="0">
                <a:latin typeface="Helvetica Neue" charset="0"/>
                <a:ea typeface="Helvetica Neue" charset="0"/>
                <a:cs typeface="Helvetica Neue" charset="0"/>
              </a:rPr>
              <a:t>any other data type</a:t>
            </a:r>
            <a:r>
              <a:rPr lang="en-US" sz="2000" b="1" dirty="0" smtClean="0">
                <a:latin typeface="Helvetica Neue" charset="0"/>
                <a:ea typeface="Helvetica Neue" charset="0"/>
                <a:cs typeface="Helvetica Neue" charset="0"/>
              </a:rPr>
              <a:t>! They can be</a:t>
            </a:r>
          </a:p>
          <a:p>
            <a:pPr lvl="1">
              <a:buFont typeface="Wingdings" charset="2"/>
              <a:buChar char="q"/>
            </a:pPr>
            <a:r>
              <a:rPr lang="en-US" sz="1600" dirty="0" smtClean="0">
                <a:latin typeface="Helvetica Neue" charset="0"/>
                <a:ea typeface="Helvetica Neue" charset="0"/>
                <a:cs typeface="Helvetica Neue" charset="0"/>
              </a:rPr>
              <a:t>Arguments to other functions</a:t>
            </a:r>
          </a:p>
          <a:p>
            <a:pPr lvl="1">
              <a:buFont typeface="Wingdings" charset="2"/>
              <a:buChar char="q"/>
            </a:pPr>
            <a:r>
              <a:rPr lang="en-US" sz="1600" dirty="0" smtClean="0">
                <a:latin typeface="Helvetica Neue" charset="0"/>
                <a:ea typeface="Helvetica Neue" charset="0"/>
                <a:cs typeface="Helvetica Neue" charset="0"/>
              </a:rPr>
              <a:t>Return values of other functions</a:t>
            </a:r>
          </a:p>
          <a:p>
            <a:pPr lvl="1">
              <a:buFont typeface="Wingdings" charset="2"/>
              <a:buChar char="q"/>
            </a:pPr>
            <a:r>
              <a:rPr lang="en-US" sz="1600" dirty="0" smtClean="0">
                <a:latin typeface="Helvetica Neue" charset="0"/>
                <a:ea typeface="Helvetica Neue" charset="0"/>
                <a:cs typeface="Helvetica Neue" charset="0"/>
              </a:rPr>
              <a:t>Assigned to variables</a:t>
            </a:r>
          </a:p>
          <a:p>
            <a:pPr lvl="1">
              <a:buFont typeface="Wingdings" charset="2"/>
              <a:buChar char="q"/>
            </a:pPr>
            <a:r>
              <a:rPr lang="en-US" sz="1600" dirty="0" smtClean="0">
                <a:latin typeface="Helvetica Neue" charset="0"/>
                <a:ea typeface="Helvetica Neue" charset="0"/>
                <a:cs typeface="Helvetica Neue" charset="0"/>
              </a:rPr>
              <a:t>Parts of </a:t>
            </a:r>
            <a:r>
              <a:rPr lang="en-US" sz="1600" dirty="0" err="1" smtClean="0">
                <a:latin typeface="Helvetica Neue" charset="0"/>
                <a:ea typeface="Helvetica Neue" charset="0"/>
                <a:cs typeface="Helvetica Neue" charset="0"/>
              </a:rPr>
              <a:t>typles</a:t>
            </a:r>
            <a:r>
              <a:rPr lang="en-US" sz="1600" dirty="0" smtClean="0">
                <a:latin typeface="Helvetica Neue" charset="0"/>
                <a:ea typeface="Helvetica Neue" charset="0"/>
                <a:cs typeface="Helvetica Neue" charset="0"/>
              </a:rPr>
              <a:t> lists, etc.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2D961E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b="1" dirty="0" smtClean="0">
                <a:solidFill>
                  <a:srgbClr val="2D961E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a-DK" sz="1400" b="1" dirty="0" smtClean="0">
                <a:solidFill>
                  <a:srgbClr val="2D961E"/>
                </a:solidFill>
                <a:latin typeface="Menlo-Bold" charset="0"/>
              </a:rPr>
              <a:t>def</a:t>
            </a:r>
            <a:r>
              <a:rPr lang="da-DK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sz="1400" dirty="0" err="1" smtClean="0">
                <a:solidFill>
                  <a:srgbClr val="318BEE"/>
                </a:solidFill>
                <a:latin typeface="Menlo-Regular" charset="0"/>
              </a:rPr>
              <a:t>square</a:t>
            </a:r>
            <a:r>
              <a:rPr lang="da-DK" sz="1400" dirty="0" smtClean="0">
                <a:solidFill>
                  <a:srgbClr val="000000"/>
                </a:solidFill>
                <a:latin typeface="Menlo-Regular" charset="0"/>
              </a:rPr>
              <a:t>(x):</a:t>
            </a:r>
            <a:endParaRPr lang="da-DK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hu-HU" sz="1400" b="1" dirty="0" smtClean="0">
                <a:solidFill>
                  <a:srgbClr val="2D961E"/>
                </a:solidFill>
                <a:latin typeface="Menlo-Bold" charset="0"/>
              </a:rPr>
              <a:t>			</a:t>
            </a:r>
            <a:r>
              <a:rPr lang="hu-HU" sz="1400" b="1" dirty="0" err="1" smtClean="0">
                <a:solidFill>
                  <a:srgbClr val="2D961E"/>
                </a:solidFill>
                <a:latin typeface="Menlo-Bold" charset="0"/>
              </a:rPr>
              <a:t>return</a:t>
            </a:r>
            <a:r>
              <a:rPr lang="hu-HU" sz="1400" dirty="0" smtClean="0">
                <a:solidFill>
                  <a:srgbClr val="000000"/>
                </a:solidFill>
                <a:latin typeface="Menlo-Regular" charset="0"/>
              </a:rPr>
              <a:t> x * x</a:t>
            </a:r>
            <a:r>
              <a:rPr lang="en-US" sz="1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	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2D961E"/>
                </a:solidFill>
                <a:latin typeface="Menlo-Bold" charset="0"/>
              </a:rPr>
              <a:t>	 </a:t>
            </a:r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 </a:t>
            </a:r>
            <a:r>
              <a:rPr lang="en-US" sz="1400" dirty="0" smtClean="0">
                <a:latin typeface="Menlo-Bold" charset="0"/>
              </a:rPr>
              <a:t>&gt;&gt;&gt; 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z = square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  &gt;&gt;&gt; z(</a:t>
            </a:r>
            <a:r>
              <a:rPr lang="en-US" sz="1400" dirty="0" smtClean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	 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4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	  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fr-FR" sz="1400" dirty="0" err="1">
                <a:solidFill>
                  <a:srgbClr val="2D961E"/>
                </a:solidFill>
                <a:latin typeface="Menlo-Regular" charset="0"/>
              </a:rPr>
              <a:t>map</a:t>
            </a:r>
            <a:r>
              <a:rPr lang="fr-FR" sz="1400" dirty="0">
                <a:solidFill>
                  <a:srgbClr val="000000"/>
                </a:solidFill>
                <a:latin typeface="Menlo-Regular" charset="0"/>
              </a:rPr>
              <a:t>(square,[</a:t>
            </a:r>
            <a:r>
              <a:rPr lang="fr-FR" sz="14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fr-FR" sz="14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fr-FR" sz="14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fr-FR" sz="14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fr-FR" sz="1400" dirty="0">
                <a:solidFill>
                  <a:srgbClr val="2D961E"/>
                </a:solidFill>
                <a:latin typeface="Menlo-Regular" charset="0"/>
              </a:rPr>
              <a:t>3</a:t>
            </a:r>
            <a:r>
              <a:rPr lang="fr-FR" sz="14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fr-FR" sz="1400" dirty="0">
                <a:solidFill>
                  <a:srgbClr val="2D961E"/>
                </a:solidFill>
                <a:latin typeface="Menlo-Regular" charset="0"/>
              </a:rPr>
              <a:t>4</a:t>
            </a:r>
            <a:r>
              <a:rPr lang="fr-FR" sz="1400" dirty="0" smtClean="0">
                <a:solidFill>
                  <a:srgbClr val="000000"/>
                </a:solidFill>
                <a:latin typeface="Menlo-Regular" charset="0"/>
              </a:rPr>
              <a:t>]) 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000000"/>
                </a:solidFill>
                <a:latin typeface="Menlo-Regular" charset="0"/>
              </a:rPr>
              <a:t>	  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[1, 4, 9, 16]</a:t>
            </a:r>
          </a:p>
          <a:p>
            <a:pPr marL="0" indent="0">
              <a:buNone/>
            </a:pPr>
            <a:endParaRPr lang="en-US" sz="2000" dirty="0" smtClean="0">
              <a:latin typeface="Menlo-Bold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55626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400" smtClean="0">
                <a:solidFill>
                  <a:srgbClr val="658F8E"/>
                </a:solidFill>
                <a:latin typeface="Menlo-Regular" charset="0"/>
              </a:rPr>
              <a:t># map's </a:t>
            </a:r>
            <a:r>
              <a:rPr lang="en-US" sz="1400" dirty="0" smtClean="0">
                <a:solidFill>
                  <a:srgbClr val="658F8E"/>
                </a:solidFill>
                <a:latin typeface="Menlo-Regular" charset="0"/>
              </a:rPr>
              <a:t>1st input </a:t>
            </a:r>
            <a:r>
              <a:rPr lang="en-US" sz="1400" dirty="0">
                <a:solidFill>
                  <a:srgbClr val="658F8E"/>
                </a:solidFill>
                <a:latin typeface="Menlo-Regular" charset="0"/>
              </a:rPr>
              <a:t>is a </a:t>
            </a:r>
            <a:r>
              <a:rPr lang="en-US" sz="1400" dirty="0" smtClean="0">
                <a:solidFill>
                  <a:srgbClr val="658F8E"/>
                </a:solidFill>
                <a:latin typeface="Menlo-Regular" charset="0"/>
              </a:rPr>
              <a:t>function!</a:t>
            </a:r>
            <a:endParaRPr lang="fr-FR" sz="1400" dirty="0">
              <a:solidFill>
                <a:srgbClr val="00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Anonymous Functions: the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lambda</a:t>
            </a:r>
            <a:r>
              <a:rPr lang="en-US" dirty="0" smtClean="0"/>
              <a:t> operator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76200" y="838200"/>
            <a:ext cx="8610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3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300" dirty="0">
                <a:latin typeface="Menlo" charset="0"/>
                <a:ea typeface="Menlo" charset="0"/>
                <a:cs typeface="Menlo" charset="0"/>
              </a:rPr>
              <a:t>		</a:t>
            </a:r>
            <a:endParaRPr lang="en-US" sz="13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300" b="1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da-DK" sz="1300" b="1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da-DK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da-DK" sz="1300" dirty="0" err="1" smtClean="0">
                <a:solidFill>
                  <a:srgbClr val="318BEE"/>
                </a:solidFill>
                <a:latin typeface="Menlo" charset="0"/>
                <a:ea typeface="Menlo" charset="0"/>
                <a:cs typeface="Menlo" charset="0"/>
              </a:rPr>
              <a:t>square</a:t>
            </a:r>
            <a:r>
              <a:rPr lang="da-DK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(x):</a:t>
            </a:r>
            <a:endParaRPr lang="da-DK" sz="13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hu-HU" sz="1300" b="1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hu-HU" sz="1300" b="1" dirty="0" err="1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hu-HU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x * x</a:t>
            </a:r>
            <a:r>
              <a:rPr lang="en-US" sz="1300" dirty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		 </a:t>
            </a:r>
            <a:r>
              <a:rPr lang="en-US" sz="1300" dirty="0">
                <a:latin typeface="Menlo" charset="0"/>
                <a:ea typeface="Menlo" charset="0"/>
                <a:cs typeface="Menlo" charset="0"/>
              </a:rPr>
              <a:t>		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		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300" b="1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l-GR" sz="1300" b="1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&gt;&gt;&gt;</a:t>
            </a:r>
            <a:r>
              <a:rPr lang="el-GR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fr-FR" sz="1300" dirty="0" err="1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map</a:t>
            </a:r>
            <a:r>
              <a:rPr lang="fr-FR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(square, [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4</a:t>
            </a:r>
            <a:r>
              <a:rPr lang="fr-FR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])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fr-FR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[1, 4, 9, 16</a:t>
            </a:r>
            <a:r>
              <a:rPr lang="en-US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endParaRPr lang="en-US" sz="13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&gt;&gt;&gt; </a:t>
            </a:r>
            <a:r>
              <a:rPr lang="en-US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map</a:t>
            </a:r>
            <a:r>
              <a:rPr lang="en-US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 </a:t>
            </a:r>
            <a:r>
              <a:rPr lang="en-US" sz="1300" b="1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lambda</a:t>
            </a:r>
            <a:r>
              <a:rPr lang="en-US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x: </a:t>
            </a:r>
            <a:r>
              <a:rPr lang="en-US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x*x ,</a:t>
            </a: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[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4</a:t>
            </a:r>
            <a:r>
              <a:rPr lang="fr-FR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r>
              <a:rPr lang="en-US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fr-FR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[1, 4, 9, 16]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	  </a:t>
            </a:r>
            <a:r>
              <a:rPr lang="da-DK" sz="1300" b="1" dirty="0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da-DK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da-DK" sz="1300" dirty="0" err="1" smtClean="0">
                <a:solidFill>
                  <a:srgbClr val="318BEE"/>
                </a:solidFill>
                <a:latin typeface="Menlo" charset="0"/>
                <a:ea typeface="Menlo" charset="0"/>
                <a:cs typeface="Menlo" charset="0"/>
              </a:rPr>
              <a:t>power_generator</a:t>
            </a:r>
            <a:r>
              <a:rPr lang="da-DK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(n):</a:t>
            </a:r>
            <a:endParaRPr lang="da-DK" sz="13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hu-HU" sz="1300" b="1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hu-HU" sz="1300" b="1" dirty="0" err="1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hu-HU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hu-HU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lambda x : x ** n     </a:t>
            </a:r>
            <a:r>
              <a:rPr lang="en-US" sz="1400" dirty="0" smtClean="0">
                <a:solidFill>
                  <a:srgbClr val="658F8E"/>
                </a:solidFill>
                <a:latin typeface="Menlo-Regular" charset="0"/>
              </a:rPr>
              <a:t>#</a:t>
            </a:r>
            <a:r>
              <a:rPr lang="en-US" sz="1400" dirty="0" err="1" smtClean="0">
                <a:solidFill>
                  <a:srgbClr val="658F8E"/>
                </a:solidFill>
                <a:latin typeface="Menlo-Regular" charset="0"/>
              </a:rPr>
              <a:t>power_generator</a:t>
            </a:r>
            <a:r>
              <a:rPr lang="en-US" sz="1400" dirty="0" smtClean="0">
                <a:solidFill>
                  <a:srgbClr val="658F8E"/>
                </a:solidFill>
                <a:latin typeface="Menlo-Regular" charset="0"/>
              </a:rPr>
              <a:t> returns </a:t>
            </a:r>
            <a:r>
              <a:rPr lang="en-US" sz="1400" i="1" dirty="0" smtClean="0">
                <a:solidFill>
                  <a:srgbClr val="658F8E"/>
                </a:solidFill>
                <a:latin typeface="Menlo-Regular" charset="0"/>
              </a:rPr>
              <a:t>a function</a:t>
            </a:r>
            <a:r>
              <a:rPr lang="en-US" sz="1400" dirty="0" smtClean="0">
                <a:solidFill>
                  <a:srgbClr val="658F8E"/>
                </a:solidFill>
                <a:latin typeface="Menlo-Regular" charset="0"/>
              </a:rPr>
              <a:t>!</a:t>
            </a:r>
            <a:endParaRPr lang="hu-HU" sz="13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hu-HU" sz="13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hu-HU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  &gt;&gt;&gt; </a:t>
            </a:r>
            <a:r>
              <a:rPr lang="hu-HU" sz="13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square</a:t>
            </a:r>
            <a:r>
              <a:rPr lang="hu-HU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hu-HU" sz="13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power_generator</a:t>
            </a:r>
            <a:r>
              <a:rPr lang="hu-HU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hu-HU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marL="0" indent="0">
              <a:buNone/>
            </a:pPr>
            <a:r>
              <a:rPr lang="hu-HU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hu-HU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&gt;&gt;&gt; </a:t>
            </a:r>
            <a:r>
              <a:rPr lang="hu-HU" sz="13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cube</a:t>
            </a:r>
            <a:r>
              <a:rPr lang="hu-HU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hu-HU" sz="13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power_generator</a:t>
            </a:r>
            <a:r>
              <a:rPr lang="hu-HU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hu-HU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marL="0" indent="0">
              <a:buNone/>
            </a:pPr>
            <a:endParaRPr lang="hu-HU" sz="13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hu-HU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  &gt;&gt;&gt; </a:t>
            </a:r>
            <a:r>
              <a:rPr lang="fr-FR" sz="1300" dirty="0" err="1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map</a:t>
            </a:r>
            <a:r>
              <a:rPr lang="fr-FR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(square</a:t>
            </a: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[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4</a:t>
            </a:r>
            <a:r>
              <a:rPr lang="fr-FR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])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fr-FR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[1, 4, 9, 16</a:t>
            </a:r>
            <a:r>
              <a:rPr lang="en-US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endParaRPr lang="fr-FR" sz="13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fr-FR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hu-HU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&gt;&gt;&gt; </a:t>
            </a:r>
            <a:r>
              <a:rPr lang="fr-FR" sz="1300" dirty="0" err="1" smtClean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map</a:t>
            </a:r>
            <a:r>
              <a:rPr lang="fr-FR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(cube, </a:t>
            </a: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[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fr-FR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fr-FR" sz="1300" dirty="0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4</a:t>
            </a:r>
            <a:r>
              <a:rPr lang="fr-FR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])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  [</a:t>
            </a:r>
            <a:r>
              <a:rPr lang="en-US" sz="13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1, 8, 27, 64]</a:t>
            </a:r>
            <a:endParaRPr lang="fr-FR" sz="13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fr-FR" sz="13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13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13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300" dirty="0" smtClean="0">
                <a:latin typeface="Menlo" charset="0"/>
                <a:ea typeface="Menlo" charset="0"/>
                <a:cs typeface="Menlo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480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789" y="135780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Basics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Advanced Data Types</a:t>
            </a:r>
          </a:p>
          <a:p>
            <a:pPr>
              <a:buFont typeface="Wingdings" charset="2"/>
              <a:buChar char="q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Control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Flow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Functions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Modules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Classes and Objects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46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-2822" y="6416278"/>
            <a:ext cx="762000" cy="273844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9677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Modules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comprise functions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and variables defined in separate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files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Functions or variables from a module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are imported using from or import 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b="1" dirty="0" smtClean="0">
                <a:solidFill>
                  <a:srgbClr val="2D961E"/>
                </a:solidFill>
                <a:latin typeface="Menlo-Bold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b="1" dirty="0" err="1">
                <a:solidFill>
                  <a:srgbClr val="318BEE"/>
                </a:solidFill>
                <a:latin typeface="Menlo-Bold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D961E"/>
                </a:solidFill>
                <a:latin typeface="Menlo-Bold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sqrt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       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</a:rPr>
              <a:t>#</a:t>
            </a:r>
            <a:r>
              <a:rPr lang="en-US" dirty="0">
                <a:solidFill>
                  <a:srgbClr val="658F8E"/>
                </a:solidFill>
                <a:latin typeface="Menlo-Regular" charset="0"/>
              </a:rPr>
              <a:t>imports only </a:t>
            </a:r>
            <a:r>
              <a:rPr lang="en-US" dirty="0" err="1">
                <a:solidFill>
                  <a:srgbClr val="658F8E"/>
                </a:solidFill>
                <a:latin typeface="Menlo-Regular" charset="0"/>
              </a:rPr>
              <a:t>sqrt</a:t>
            </a:r>
            <a:endParaRPr lang="en-US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Menlo-Regular" charset="0"/>
              </a:rPr>
              <a:t>sqrt</a:t>
            </a:r>
            <a:r>
              <a:rPr lang="fr-FR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dirty="0">
                <a:solidFill>
                  <a:srgbClr val="2D961E"/>
                </a:solidFill>
                <a:latin typeface="Menlo-Regular" charset="0"/>
              </a:rPr>
              <a:t>2343523</a:t>
            </a:r>
            <a:r>
              <a:rPr lang="fr-FR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fr-FR" dirty="0" smtClean="0">
              <a:solidFill>
                <a:srgbClr val="000000"/>
              </a:solidFill>
              <a:latin typeface="Menlo-Regular" charset="0"/>
              <a:ea typeface="Helvetica Neue" charset="0"/>
              <a:cs typeface="Helvetica Neue" charset="0"/>
            </a:endParaRPr>
          </a:p>
          <a:p>
            <a:r>
              <a:rPr lang="en-US" b="1" dirty="0">
                <a:solidFill>
                  <a:srgbClr val="2D961E"/>
                </a:solidFill>
                <a:latin typeface="Menlo-Bold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b="1" dirty="0" err="1" smtClean="0">
                <a:solidFill>
                  <a:srgbClr val="318BEE"/>
                </a:solidFill>
                <a:latin typeface="Menlo-Bold" charset="0"/>
              </a:rPr>
              <a:t>numpy</a:t>
            </a:r>
            <a:r>
              <a:rPr lang="en-US" b="1" dirty="0" smtClean="0">
                <a:solidFill>
                  <a:srgbClr val="318BEE"/>
                </a:solidFill>
                <a:latin typeface="Menlo-Bold" charset="0"/>
              </a:rPr>
              <a:t>						 	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</a:rPr>
              <a:t>#</a:t>
            </a:r>
            <a:r>
              <a:rPr lang="en-US" dirty="0">
                <a:solidFill>
                  <a:srgbClr val="658F8E"/>
                </a:solidFill>
                <a:latin typeface="Menlo-Regular" charset="0"/>
              </a:rPr>
              <a:t>imports 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</a:rPr>
              <a:t>entire module</a:t>
            </a:r>
            <a:endParaRPr lang="fr-FR" dirty="0">
              <a:solidFill>
                <a:srgbClr val="000000"/>
              </a:solidFill>
              <a:latin typeface="Menlo-Regular" charset="0"/>
              <a:ea typeface="Helvetica Neue" charset="0"/>
              <a:cs typeface="Helvetica Neue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Menlo-Regular" charset="0"/>
              </a:rPr>
              <a:t>numpy.sqrt</a:t>
            </a:r>
            <a:r>
              <a:rPr lang="fr-FR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dirty="0">
                <a:solidFill>
                  <a:srgbClr val="2D961E"/>
                </a:solidFill>
                <a:latin typeface="Menlo-Regular" charset="0"/>
              </a:rPr>
              <a:t>2343523</a:t>
            </a:r>
            <a:r>
              <a:rPr lang="fr-FR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  <a:ea typeface="Helvetica Neue" charset="0"/>
                <a:cs typeface="Helvetica Neue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  <a:ea typeface="Helvetica Neue" charset="0"/>
              <a:cs typeface="Helvetica Neue" charset="0"/>
            </a:endParaRPr>
          </a:p>
          <a:p>
            <a:r>
              <a:rPr lang="en-US" b="1" dirty="0">
                <a:solidFill>
                  <a:srgbClr val="2D961E"/>
                </a:solidFill>
                <a:latin typeface="Menlo-Bold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b="1" dirty="0" err="1">
                <a:solidFill>
                  <a:srgbClr val="318BEE"/>
                </a:solidFill>
                <a:latin typeface="Menlo-Bold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D961E"/>
                </a:solidFill>
                <a:latin typeface="Menlo-Bold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b="1" dirty="0" smtClean="0">
                <a:solidFill>
                  <a:srgbClr val="318BEE"/>
                </a:solidFill>
                <a:latin typeface="Menlo-Bold" charset="0"/>
              </a:rPr>
              <a:t>np					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</a:rPr>
              <a:t>#</a:t>
            </a:r>
            <a:r>
              <a:rPr lang="en-US" dirty="0">
                <a:solidFill>
                  <a:srgbClr val="658F8E"/>
                </a:solidFill>
                <a:latin typeface="Menlo-Regular" charset="0"/>
              </a:rPr>
              <a:t>imports entire 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</a:rPr>
              <a:t>module as "np"</a:t>
            </a:r>
            <a:endParaRPr lang="en-US" b="1" dirty="0" smtClean="0">
              <a:solidFill>
                <a:srgbClr val="318BEE"/>
              </a:solidFill>
              <a:latin typeface="Menlo-Bold" charset="0"/>
            </a:endParaRPr>
          </a:p>
          <a:p>
            <a:r>
              <a:rPr lang="fr-FR" dirty="0" err="1" smtClean="0">
                <a:solidFill>
                  <a:srgbClr val="000000"/>
                </a:solidFill>
                <a:latin typeface="Menlo-Regular" charset="0"/>
              </a:rPr>
              <a:t>np.sqrt</a:t>
            </a:r>
            <a:r>
              <a:rPr lang="fr-FR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dirty="0" smtClean="0">
                <a:solidFill>
                  <a:srgbClr val="2D961E"/>
                </a:solidFill>
                <a:latin typeface="Menlo-Regular" charset="0"/>
              </a:rPr>
              <a:t>2343523</a:t>
            </a:r>
            <a:r>
              <a:rPr lang="fr-FR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-Regular" charset="0"/>
                <a:ea typeface="Helvetica Neue" charset="0"/>
                <a:cs typeface="Helvetica Neue" charset="0"/>
              </a:rPr>
              <a:t> </a:t>
            </a: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b="1" dirty="0">
                <a:solidFill>
                  <a:srgbClr val="2D961E"/>
                </a:solidFill>
                <a:latin typeface="Menlo-Bold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b="1" dirty="0" err="1">
                <a:solidFill>
                  <a:srgbClr val="318BEE"/>
                </a:solidFill>
                <a:latin typeface="Menlo-Bold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D961E"/>
                </a:solidFill>
                <a:latin typeface="Menlo-Bold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*					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</a:rPr>
              <a:t>#</a:t>
            </a:r>
            <a:r>
              <a:rPr lang="en-US" dirty="0">
                <a:solidFill>
                  <a:srgbClr val="658F8E"/>
                </a:solidFill>
                <a:latin typeface="Menlo-Regular" charset="0"/>
              </a:rPr>
              <a:t>imports 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</a:rPr>
              <a:t>everything in module</a:t>
            </a:r>
            <a:endParaRPr lang="en-US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Menlo-Regular" charset="0"/>
              </a:rPr>
              <a:t>sqrt</a:t>
            </a:r>
            <a:r>
              <a:rPr lang="fr-FR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dirty="0">
                <a:solidFill>
                  <a:srgbClr val="2D961E"/>
                </a:solidFill>
                <a:latin typeface="Menlo-Regular" charset="0"/>
              </a:rPr>
              <a:t>1243</a:t>
            </a:r>
            <a:r>
              <a:rPr lang="fr-FR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(-</a:t>
            </a:r>
            <a:r>
              <a:rPr lang="en-US" dirty="0">
                <a:solidFill>
                  <a:srgbClr val="2D961E"/>
                </a:solidFill>
                <a:latin typeface="Menlo-Regular" charset="0"/>
              </a:rPr>
              <a:t>1.23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Type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help(module)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 to see module functionality</a:t>
            </a:r>
          </a:p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-76200" y="6382463"/>
            <a:ext cx="762000" cy="273844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numpy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00864"/>
            <a:ext cx="9677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Functions galore: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exp,log,log10,sin,cos,tan,sqrt,...</a:t>
            </a:r>
          </a:p>
          <a:p>
            <a:endParaRPr lang="en-US" sz="1400" dirty="0">
              <a:solidFill>
                <a:srgbClr val="000000"/>
              </a:solidFill>
              <a:latin typeface="Menlo-Regular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Numerical Arrays and Matrices!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b="1" dirty="0" err="1">
                <a:solidFill>
                  <a:srgbClr val="318BEE"/>
                </a:solidFill>
                <a:latin typeface="Menlo-Bold" charset="0"/>
              </a:rPr>
              <a:t>numpy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D961E"/>
                </a:solidFill>
                <a:latin typeface="Menlo-Bold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b="1" dirty="0" smtClean="0">
                <a:solidFill>
                  <a:srgbClr val="318BEE"/>
                </a:solidFill>
                <a:latin typeface="Menlo-Bold" charset="0"/>
              </a:rPr>
              <a:t>np					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enlo-Regular" charset="0"/>
              </a:rPr>
              <a:t>a = </a:t>
            </a:r>
            <a:r>
              <a:rPr lang="fr-FR" sz="1400" dirty="0" err="1" smtClean="0">
                <a:solidFill>
                  <a:srgbClr val="000000"/>
                </a:solidFill>
                <a:latin typeface="Menlo-Regular" charset="0"/>
              </a:rPr>
              <a:t>np.array</a:t>
            </a:r>
            <a:r>
              <a:rPr lang="fr-FR" sz="14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sz="1400" dirty="0" smtClean="0">
                <a:solidFill>
                  <a:srgbClr val="2D961E"/>
                </a:solidFill>
                <a:latin typeface="Menlo-Regular" charset="0"/>
              </a:rPr>
              <a:t>[1.0, 2.0, 2.1]</a:t>
            </a:r>
            <a:r>
              <a:rPr lang="fr-FR" sz="1400" dirty="0" smtClean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  <a:ea typeface="Helvetica Neue" charset="0"/>
                <a:cs typeface="Helvetica Neue" charset="0"/>
              </a:rPr>
              <a:t> </a:t>
            </a:r>
            <a:endParaRPr lang="en-US" sz="1400" dirty="0">
              <a:solidFill>
                <a:srgbClr val="000000"/>
              </a:solidFill>
              <a:latin typeface="Menlo-Regular" charset="0"/>
              <a:ea typeface="Helvetica Neue" charset="0"/>
              <a:cs typeface="Helvetica Neue" charset="0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Menlo-Regular" charset="0"/>
              </a:rPr>
              <a:t>b </a:t>
            </a:r>
            <a:r>
              <a:rPr lang="pl-PL" sz="14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pl-PL" sz="1400" dirty="0" err="1">
                <a:solidFill>
                  <a:srgbClr val="000000"/>
                </a:solidFill>
                <a:latin typeface="Menlo-Regular" charset="0"/>
              </a:rPr>
              <a:t>np.array</a:t>
            </a:r>
            <a:r>
              <a:rPr lang="pl-PL" sz="1400" dirty="0">
                <a:solidFill>
                  <a:srgbClr val="000000"/>
                </a:solidFill>
                <a:latin typeface="Menlo-Regular" charset="0"/>
              </a:rPr>
              <a:t>([</a:t>
            </a:r>
            <a:r>
              <a:rPr lang="pl-PL" sz="1400" dirty="0">
                <a:solidFill>
                  <a:srgbClr val="2D961E"/>
                </a:solidFill>
                <a:latin typeface="Menlo-Regular" charset="0"/>
              </a:rPr>
              <a:t>2.0</a:t>
            </a:r>
            <a:r>
              <a:rPr lang="pl-PL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pl-PL" sz="1400" dirty="0">
                <a:solidFill>
                  <a:srgbClr val="2D961E"/>
                </a:solidFill>
                <a:latin typeface="Menlo-Regular" charset="0"/>
              </a:rPr>
              <a:t>1.0</a:t>
            </a:r>
            <a:r>
              <a:rPr lang="pl-PL" sz="1400" dirty="0">
                <a:solidFill>
                  <a:srgbClr val="000000"/>
                </a:solidFill>
                <a:latin typeface="Menlo-Regular" charset="0"/>
              </a:rPr>
              <a:t>, -</a:t>
            </a:r>
            <a:r>
              <a:rPr lang="pl-PL" sz="1400" dirty="0">
                <a:solidFill>
                  <a:srgbClr val="2D961E"/>
                </a:solidFill>
                <a:latin typeface="Menlo-Regular" charset="0"/>
              </a:rPr>
              <a:t>3.1</a:t>
            </a:r>
            <a:r>
              <a:rPr lang="pl-PL" sz="1400" dirty="0">
                <a:solidFill>
                  <a:srgbClr val="000000"/>
                </a:solidFill>
                <a:latin typeface="Menlo-Regular" charset="0"/>
              </a:rPr>
              <a:t>]) </a:t>
            </a:r>
            <a:endParaRPr lang="pl-PL" sz="1400" dirty="0" smtClean="0">
              <a:solidFill>
                <a:srgbClr val="000000"/>
              </a:solidFill>
              <a:latin typeface="Menlo-Regular" charset="0"/>
            </a:endParaRPr>
          </a:p>
          <a:p>
            <a:endParaRPr lang="pl-PL" sz="1400" b="1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print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a + 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b							  	</a:t>
            </a:r>
            <a:r>
              <a:rPr lang="en-US" sz="1400" dirty="0" smtClean="0">
                <a:solidFill>
                  <a:srgbClr val="658F8E"/>
                </a:solidFill>
                <a:latin typeface="Menlo-Regular" charset="0"/>
              </a:rPr>
              <a:t>#</a:t>
            </a:r>
            <a:r>
              <a:rPr lang="en-US" sz="1400" dirty="0">
                <a:solidFill>
                  <a:srgbClr val="658F8E"/>
                </a:solidFill>
                <a:latin typeface="Menlo-Regular" charset="0"/>
              </a:rPr>
              <a:t>vector </a:t>
            </a:r>
            <a:r>
              <a:rPr lang="en-US" sz="1400" dirty="0" smtClean="0">
                <a:solidFill>
                  <a:srgbClr val="658F8E"/>
                </a:solidFill>
                <a:latin typeface="Menlo-Regular" charset="0"/>
              </a:rPr>
              <a:t>addition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[ 3.  3. -1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.]</a:t>
            </a:r>
          </a:p>
          <a:p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b="1" dirty="0">
                <a:solidFill>
                  <a:srgbClr val="2D961E"/>
                </a:solidFill>
                <a:latin typeface="Menlo-Bold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np.dot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a,b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)                  		</a:t>
            </a:r>
            <a:r>
              <a:rPr lang="en-US" sz="1400" dirty="0" smtClean="0">
                <a:solidFill>
                  <a:srgbClr val="658F8E"/>
                </a:solidFill>
                <a:latin typeface="Menlo-Regular" charset="0"/>
              </a:rPr>
              <a:t>#vector dot product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-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2.51</a:t>
            </a:r>
          </a:p>
          <a:p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b="1" dirty="0">
                <a:solidFill>
                  <a:srgbClr val="2D961E"/>
                </a:solidFill>
                <a:latin typeface="Menlo-Bold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np.outer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a,b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) 				  		</a:t>
            </a:r>
            <a:r>
              <a:rPr lang="en-US" sz="1400" dirty="0" smtClean="0">
                <a:solidFill>
                  <a:srgbClr val="658F8E"/>
                </a:solidFill>
                <a:latin typeface="Menlo-Regular" charset="0"/>
              </a:rPr>
              <a:t>#</a:t>
            </a:r>
            <a:r>
              <a:rPr lang="en-US" sz="1400" dirty="0">
                <a:solidFill>
                  <a:srgbClr val="658F8E"/>
                </a:solidFill>
                <a:latin typeface="Menlo-Regular" charset="0"/>
              </a:rPr>
              <a:t>vector </a:t>
            </a:r>
            <a:r>
              <a:rPr lang="en-US" sz="1400" dirty="0" smtClean="0">
                <a:solidFill>
                  <a:srgbClr val="658F8E"/>
                </a:solidFill>
                <a:latin typeface="Menlo-Regular" charset="0"/>
              </a:rPr>
              <a:t>outer product</a:t>
            </a:r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[[ 2.    1.   -3.1 ]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[ 4.    2.   -6.2 ]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[ 4.2   2.1  -6.51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]]</a:t>
            </a:r>
          </a:p>
          <a:p>
            <a:endParaRPr lang="en-US" sz="1400" b="1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</a:t>
            </a:r>
            <a:endParaRPr lang="en-US" sz="1400" b="1" dirty="0" smtClean="0">
              <a:solidFill>
                <a:srgbClr val="2D961E"/>
              </a:solidFill>
              <a:latin typeface="Menlo-Bol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-76200" y="6416278"/>
            <a:ext cx="762000" cy="273844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numpy.linalg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9677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Menlo-Regular" charset="0"/>
              </a:rPr>
              <a:t>help(</a:t>
            </a:r>
            <a:r>
              <a:rPr lang="en-US" sz="900" dirty="0" err="1" smtClean="0">
                <a:solidFill>
                  <a:srgbClr val="000000"/>
                </a:solidFill>
                <a:latin typeface="Menlo-Regular" charset="0"/>
              </a:rPr>
              <a:t>numpy.linalg</a:t>
            </a:r>
            <a:r>
              <a:rPr lang="en-US" sz="9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sz="900" dirty="0">
              <a:solidFill>
                <a:srgbClr val="000000"/>
              </a:solidFill>
              <a:latin typeface="Menlo-Regular" charset="0"/>
              <a:ea typeface="Helvetica Neue" charset="0"/>
              <a:cs typeface="Helvetica Neue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latin typeface="Menlo-Bold" charset="0"/>
              </a:rPr>
              <a:t>NAME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numpy.linalg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b="1" dirty="0">
                <a:solidFill>
                  <a:srgbClr val="000000"/>
                </a:solidFill>
                <a:latin typeface="Menlo-Bold" charset="0"/>
              </a:rPr>
              <a:t>FILE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  /Library/Python/2.7/site-packages/numpy-1.11.0-py2.7-macosx-10.10-intel.egg/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numpy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linalg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/__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__.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py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b="1" dirty="0">
                <a:solidFill>
                  <a:srgbClr val="000000"/>
                </a:solidFill>
                <a:latin typeface="Menlo-Bold" charset="0"/>
              </a:rPr>
              <a:t>DESCRIPTION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  Core Linear Algebra Tools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  -------------------------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  Linear algebra basics: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  - norm            Vector or matrix norm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  -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inv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           Inverse of a square matrix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  - solve           Solve a linear system of equations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  -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det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           Determinant of a square matrix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  -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lstsq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         Solve linear least-squares problem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  -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pinv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          Pseudo-inverse (Moore-Penrose) calculated using a singular</a:t>
            </a: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                  value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decomposition</a:t>
            </a:r>
            <a:endParaRPr lang="fr-FR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-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matrix_power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Integer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power of a square matrix</a:t>
            </a: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Eigenvalues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and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decompositions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-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eig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        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Eigenvalues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and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vectors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of a square matrix</a:t>
            </a: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-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eigh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Eigenvalues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and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eigenvectors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of a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Hermitian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matrix</a:t>
            </a: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-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eigvals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Eigenvalues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of a square matrix</a:t>
            </a: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-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eigvalsh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Eigenvalues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of a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Hermitian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matrix</a:t>
            </a: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-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qr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          QR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decomposition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of a matrix</a:t>
            </a: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-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svd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        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Singular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value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decomposition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of a matrix</a:t>
            </a: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-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cholesky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Cholesky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decomposition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of a matrix</a:t>
            </a: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Tensor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operations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-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tensorsolve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Solve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a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linear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tensor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equation</a:t>
            </a:r>
            <a:endParaRPr lang="fr-FR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-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tensorinv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  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Calculate</a:t>
            </a:r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an inverse of a </a:t>
            </a:r>
            <a:r>
              <a:rPr lang="fr-FR" sz="900" dirty="0" err="1">
                <a:solidFill>
                  <a:srgbClr val="000000"/>
                </a:solidFill>
                <a:latin typeface="Menlo-Regular" charset="0"/>
              </a:rPr>
              <a:t>tensor</a:t>
            </a:r>
            <a:endParaRPr lang="fr-FR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fr-FR" sz="900" dirty="0">
                <a:solidFill>
                  <a:srgbClr val="000000"/>
                </a:solidFill>
                <a:latin typeface="Menlo-Regular" charset="0"/>
              </a:rPr>
              <a:t>   </a:t>
            </a:r>
            <a:endParaRPr lang="en-US" sz="900" b="1" dirty="0" smtClean="0">
              <a:solidFill>
                <a:srgbClr val="2D961E"/>
              </a:solidFill>
              <a:latin typeface="Menlo-Bold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-152400" y="6400800"/>
            <a:ext cx="762000" cy="273844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 few useful modules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295400"/>
            <a:ext cx="8991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See documentation for following modules:</a:t>
            </a: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scipy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						</a:t>
            </a:r>
            <a:r>
              <a:rPr lang="en-US" dirty="0">
                <a:solidFill>
                  <a:srgbClr val="658F8E"/>
                </a:solidFill>
                <a:latin typeface="Menlo-Regular" charset="0"/>
              </a:rPr>
              <a:t># N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</a:rPr>
              <a:t>umerical integration, linear algebra,</a:t>
            </a:r>
          </a:p>
          <a:p>
            <a:r>
              <a:rPr lang="en-US" dirty="0">
                <a:solidFill>
                  <a:srgbClr val="658F8E"/>
                </a:solidFill>
                <a:latin typeface="Menlo-Regular" charset="0"/>
                <a:ea typeface="Helvetica Neue" charset="0"/>
                <a:cs typeface="Helvetica Neue" charset="0"/>
              </a:rPr>
              <a:t>	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  <a:ea typeface="Helvetica Neue" charset="0"/>
                <a:cs typeface="Helvetica Neue" charset="0"/>
              </a:rPr>
              <a:t>						# signal processing, </a:t>
            </a:r>
            <a:r>
              <a:rPr lang="en-US" dirty="0">
                <a:solidFill>
                  <a:srgbClr val="658F8E"/>
                </a:solidFill>
                <a:latin typeface="Menlo-Regular" charset="0"/>
                <a:ea typeface="Helvetica Neue" charset="0"/>
                <a:cs typeface="Helvetica Neue" charset="0"/>
              </a:rPr>
              <a:t>F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  <a:ea typeface="Helvetica Neue" charset="0"/>
                <a:cs typeface="Helvetica Neue" charset="0"/>
              </a:rPr>
              <a:t>ourier transforms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numpy.random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       	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</a:rPr>
              <a:t># Sample random numbers</a:t>
            </a:r>
            <a:endParaRPr lang="en-US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Menlo-Regular" charset="0"/>
                <a:ea typeface="Helvetica Neue" charset="0"/>
                <a:cs typeface="Helvetica Neue" charset="0"/>
              </a:rPr>
              <a:t>argparse</a:t>
            </a:r>
            <a:r>
              <a:rPr lang="fr-FR" dirty="0">
                <a:solidFill>
                  <a:srgbClr val="000000"/>
                </a:solidFill>
                <a:latin typeface="Menlo-Regular" charset="0"/>
                <a:ea typeface="Helvetica Neue" charset="0"/>
                <a:cs typeface="Helvetica Neue" charset="0"/>
              </a:rPr>
              <a:t>					</a:t>
            </a:r>
            <a:r>
              <a:rPr lang="en-US" dirty="0">
                <a:solidFill>
                  <a:srgbClr val="658F8E"/>
                </a:solidFill>
                <a:latin typeface="Menlo-Regular" charset="0"/>
              </a:rPr>
              <a:t># parse command line 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</a:rPr>
              <a:t>arguments</a:t>
            </a:r>
            <a:endParaRPr lang="fr-FR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dirty="0" err="1" smtClean="0">
                <a:solidFill>
                  <a:srgbClr val="000000"/>
                </a:solidFill>
                <a:latin typeface="Menlo-Regular" charset="0"/>
              </a:rPr>
              <a:t>sklearn</a:t>
            </a:r>
            <a:r>
              <a:rPr lang="fr-FR" dirty="0" smtClean="0">
                <a:solidFill>
                  <a:srgbClr val="000000"/>
                </a:solidFill>
                <a:latin typeface="Menlo-Regular" charset="0"/>
              </a:rPr>
              <a:t> 					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</a:rPr>
              <a:t># Machine learning </a:t>
            </a:r>
            <a:r>
              <a:rPr lang="en-US" dirty="0">
                <a:solidFill>
                  <a:srgbClr val="658F8E"/>
                </a:solidFill>
                <a:latin typeface="Menlo-Regular" charset="0"/>
              </a:rPr>
              <a:t>a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</a:rPr>
              <a:t>lgorithms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sklearn.linear_model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</a:rPr>
              <a:t># Linear &amp; logistic regression </a:t>
            </a:r>
            <a:endParaRPr lang="fr-FR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dirty="0" err="1" smtClean="0">
                <a:solidFill>
                  <a:srgbClr val="000000"/>
                </a:solidFill>
                <a:latin typeface="Menlo-Regular" charset="0"/>
                <a:ea typeface="Helvetica Neue" charset="0"/>
                <a:cs typeface="Helvetica Neue" charset="0"/>
              </a:rPr>
              <a:t>sys</a:t>
            </a:r>
            <a:r>
              <a:rPr lang="fr-FR" dirty="0" smtClean="0">
                <a:solidFill>
                  <a:srgbClr val="000000"/>
                </a:solidFill>
                <a:latin typeface="Menlo-Regular" charset="0"/>
                <a:ea typeface="Helvetica Neue" charset="0"/>
                <a:cs typeface="Helvetica Neue" charset="0"/>
              </a:rPr>
              <a:t>							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</a:rPr>
              <a:t># I/O</a:t>
            </a:r>
          </a:p>
          <a:p>
            <a:r>
              <a:rPr lang="fr-FR" dirty="0" smtClean="0">
                <a:solidFill>
                  <a:srgbClr val="000000"/>
                </a:solidFill>
                <a:latin typeface="Menlo-Regular" charset="0"/>
                <a:ea typeface="Helvetica Neue" charset="0"/>
                <a:cs typeface="Helvetica Neue" charset="0"/>
              </a:rPr>
              <a:t>time</a:t>
            </a:r>
            <a:r>
              <a:rPr lang="fr-FR" dirty="0">
                <a:solidFill>
                  <a:srgbClr val="000000"/>
                </a:solidFill>
                <a:latin typeface="Menlo-Regular" charset="0"/>
                <a:ea typeface="Helvetica Neue" charset="0"/>
                <a:cs typeface="Helvetica Neue" charset="0"/>
              </a:rPr>
              <a:t>					</a:t>
            </a:r>
            <a:r>
              <a:rPr lang="fr-FR" dirty="0" smtClean="0">
                <a:solidFill>
                  <a:srgbClr val="000000"/>
                </a:solidFill>
                <a:latin typeface="Menlo-Regular" charset="0"/>
                <a:ea typeface="Helvetica Neue" charset="0"/>
                <a:cs typeface="Helvetica Neue" charset="0"/>
              </a:rPr>
              <a:t>   	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</a:rPr>
              <a:t># time utilities</a:t>
            </a:r>
          </a:p>
          <a:p>
            <a:r>
              <a:rPr lang="fr-FR" dirty="0" err="1" smtClean="0">
                <a:solidFill>
                  <a:srgbClr val="000000"/>
                </a:solidFill>
                <a:latin typeface="Menlo-Regular" charset="0"/>
                <a:ea typeface="Helvetica Neue" charset="0"/>
                <a:cs typeface="Helvetica Neue" charset="0"/>
              </a:rPr>
              <a:t>matplotlib.pyplot</a:t>
            </a:r>
            <a:r>
              <a:rPr lang="fr-FR" dirty="0">
                <a:solidFill>
                  <a:srgbClr val="000000"/>
                </a:solidFill>
                <a:latin typeface="Menlo-Regular" charset="0"/>
                <a:ea typeface="Helvetica Neue" charset="0"/>
                <a:cs typeface="Helvetica Neue" charset="0"/>
              </a:rPr>
              <a:t>		</a:t>
            </a:r>
            <a:r>
              <a:rPr lang="en-US" dirty="0" smtClean="0">
                <a:solidFill>
                  <a:srgbClr val="658F8E"/>
                </a:solidFill>
                <a:latin typeface="Menlo-Regular" charset="0"/>
              </a:rPr>
              <a:t># plotting tools</a:t>
            </a:r>
            <a:endParaRPr lang="en-US" dirty="0">
              <a:solidFill>
                <a:srgbClr val="658F8E"/>
              </a:solidFill>
              <a:latin typeface="Menlo-Regular" charset="0"/>
            </a:endParaRPr>
          </a:p>
          <a:p>
            <a:endParaRPr lang="en-US" dirty="0">
              <a:solidFill>
                <a:srgbClr val="658F8E"/>
              </a:solidFill>
              <a:latin typeface="Menlo-Regular" charset="0"/>
            </a:endParaRPr>
          </a:p>
          <a:p>
            <a:endParaRPr lang="en-US" dirty="0" smtClean="0">
              <a:solidFill>
                <a:srgbClr val="658F8E"/>
              </a:solidFill>
              <a:latin typeface="Menlo-Regular" charset="0"/>
            </a:endParaRPr>
          </a:p>
          <a:p>
            <a:endParaRPr lang="en-US" dirty="0">
              <a:solidFill>
                <a:srgbClr val="658F8E"/>
              </a:solidFill>
              <a:latin typeface="Menlo-Regular" charset="0"/>
            </a:endParaRPr>
          </a:p>
          <a:p>
            <a:endParaRPr lang="fr-FR" dirty="0" smtClean="0">
              <a:solidFill>
                <a:srgbClr val="000000"/>
              </a:solidFill>
              <a:latin typeface="Menlo-Regular" charset="0"/>
              <a:ea typeface="Helvetica Neue" charset="0"/>
              <a:cs typeface="Helvetica Neue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8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$python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Python 2.7.10 (default, Jul 14 2015, 19:46:27)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[GCC 4.2.1 Compatible Apple LLVM 6.0 (clang-600.0.39)] on </a:t>
            </a:r>
            <a:r>
              <a:rPr lang="en-US" sz="1800" dirty="0" err="1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darwin</a:t>
            </a:r>
            <a:endParaRPr lang="en-US" sz="1800" dirty="0">
              <a:solidFill>
                <a:srgbClr val="FFC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Type "help", "copyright", "credits" or "license" for more information.</a:t>
            </a:r>
            <a:endParaRPr lang="en-US" sz="1800" dirty="0" smtClean="0">
              <a:solidFill>
                <a:srgbClr val="FFC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3*(7+2)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27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&gt;&gt;&gt; CTRL–D                        </a:t>
            </a:r>
            <a:r>
              <a:rPr lang="en-US" sz="1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# to exit</a:t>
            </a:r>
            <a:endParaRPr lang="en-US" sz="18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Python: The Python Interpreter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1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789" y="135780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Basics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Advanced Data Types</a:t>
            </a:r>
          </a:p>
          <a:p>
            <a:pPr>
              <a:buFont typeface="Wingdings" charset="2"/>
              <a:buChar char="q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Control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Flow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Functions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Modules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Classes &amp; Objects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0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219200"/>
            <a:ext cx="8229600" cy="45259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2000" dirty="0"/>
              <a:t>A </a:t>
            </a:r>
            <a:r>
              <a:rPr lang="en-US" sz="2000" dirty="0" smtClean="0"/>
              <a:t>data structure that </a:t>
            </a:r>
            <a:r>
              <a:rPr lang="en-US" sz="2000" dirty="0"/>
              <a:t>contains </a:t>
            </a:r>
            <a:r>
              <a:rPr lang="en-US" sz="2000" i="1" dirty="0"/>
              <a:t>variables</a:t>
            </a:r>
            <a:r>
              <a:rPr lang="en-US" sz="2000" dirty="0"/>
              <a:t> and </a:t>
            </a:r>
            <a:r>
              <a:rPr lang="en-US" sz="2000" i="1" dirty="0" smtClean="0"/>
              <a:t>methods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charset="2"/>
              <a:buChar char="q"/>
            </a:pPr>
            <a:r>
              <a:rPr lang="en-US" sz="2000" dirty="0"/>
              <a:t>Object </a:t>
            </a:r>
            <a:r>
              <a:rPr lang="en-US" sz="2000" dirty="0" smtClean="0"/>
              <a:t>Oriented </a:t>
            </a:r>
            <a:r>
              <a:rPr lang="en-US" sz="2000" dirty="0"/>
              <a:t>Design </a:t>
            </a:r>
            <a:r>
              <a:rPr lang="en-US" sz="2000" dirty="0" smtClean="0"/>
              <a:t>abides by the principles of:</a:t>
            </a:r>
          </a:p>
          <a:p>
            <a:pPr lvl="1">
              <a:buFont typeface="Wingdings" charset="2"/>
              <a:buChar char="Ø"/>
            </a:pPr>
            <a:r>
              <a:rPr lang="en-US" sz="1600" b="1" dirty="0"/>
              <a:t>Encapsulation</a:t>
            </a:r>
            <a:r>
              <a:rPr lang="en-US" sz="1600" dirty="0"/>
              <a:t>: 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smtClean="0"/>
              <a:t>—</a:t>
            </a:r>
            <a:r>
              <a:rPr lang="en-US" sz="1600" dirty="0"/>
              <a:t>dividing the code into a </a:t>
            </a:r>
            <a:r>
              <a:rPr lang="en-US" sz="1600" b="1" i="1" dirty="0"/>
              <a:t>public</a:t>
            </a:r>
            <a:r>
              <a:rPr lang="en-US" sz="1600" dirty="0"/>
              <a:t> interface, and a </a:t>
            </a:r>
            <a:r>
              <a:rPr lang="en-US" sz="1600" b="1" i="1" dirty="0"/>
              <a:t>private implementation </a:t>
            </a:r>
            <a:r>
              <a:rPr lang="en-US" sz="1600" dirty="0"/>
              <a:t>of that interface </a:t>
            </a:r>
            <a:endParaRPr lang="en-US" sz="1600" dirty="0" smtClean="0"/>
          </a:p>
          <a:p>
            <a:pPr lvl="1">
              <a:buFont typeface="Wingdings" charset="2"/>
              <a:buChar char="Ø"/>
            </a:pPr>
            <a:r>
              <a:rPr lang="en-US" sz="1600" dirty="0" smtClean="0"/>
              <a:t> </a:t>
            </a:r>
            <a:r>
              <a:rPr lang="en-US" sz="1600" b="1" dirty="0"/>
              <a:t>Polymorphism</a:t>
            </a:r>
            <a:r>
              <a:rPr lang="en-US" sz="1600" dirty="0" smtClean="0"/>
              <a:t>:</a:t>
            </a:r>
          </a:p>
          <a:p>
            <a:pPr marL="457200" lvl="1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—the ability to </a:t>
            </a:r>
            <a:r>
              <a:rPr lang="en-US" sz="1600" b="1" i="1" dirty="0"/>
              <a:t>overload</a:t>
            </a:r>
            <a:r>
              <a:rPr lang="en-US" sz="1600" dirty="0"/>
              <a:t> standard operators so that they have appropriate behavior based on their context </a:t>
            </a:r>
            <a:endParaRPr lang="en-US" sz="1600" dirty="0" smtClean="0"/>
          </a:p>
          <a:p>
            <a:pPr lvl="1">
              <a:buFont typeface="Wingdings" charset="2"/>
              <a:buChar char="Ø"/>
            </a:pPr>
            <a:r>
              <a:rPr lang="en-US" sz="1600" dirty="0" smtClean="0"/>
              <a:t> </a:t>
            </a:r>
            <a:r>
              <a:rPr lang="en-US" sz="1600" b="1" dirty="0"/>
              <a:t>Inheritance</a:t>
            </a:r>
            <a:r>
              <a:rPr lang="en-US" sz="1600" dirty="0"/>
              <a:t>: 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smtClean="0"/>
              <a:t>—</a:t>
            </a:r>
            <a:r>
              <a:rPr lang="en-US" sz="1600" dirty="0"/>
              <a:t>the ability to create subclasses that contain specializations of their parents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2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" y="1082041"/>
            <a:ext cx="8229600" cy="5288597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2D961E"/>
                </a:solidFill>
                <a:latin typeface="Menlo-Bold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b="1" dirty="0" smtClean="0">
                <a:solidFill>
                  <a:srgbClr val="318BEE"/>
                </a:solidFill>
                <a:latin typeface="Menlo-Bold" charset="0"/>
              </a:rPr>
              <a:t>atom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 smtClean="0">
                <a:solidFill>
                  <a:srgbClr val="2D961E"/>
                </a:solidFill>
                <a:latin typeface="Menlo-Regular" charset="0"/>
              </a:rPr>
              <a:t>object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pPr marL="0" indent="0">
              <a:buNone/>
            </a:pPr>
            <a:r>
              <a:rPr lang="hr-HR" sz="1400" b="1" dirty="0">
                <a:solidFill>
                  <a:srgbClr val="2D961E"/>
                </a:solidFill>
                <a:latin typeface="Menlo-Bold" charset="0"/>
              </a:rPr>
              <a:t>	</a:t>
            </a:r>
            <a:r>
              <a:rPr lang="hr-HR" sz="1400" b="1" dirty="0" smtClean="0">
                <a:solidFill>
                  <a:srgbClr val="2D961E"/>
                </a:solidFill>
                <a:latin typeface="Menlo-Bold" charset="0"/>
              </a:rPr>
              <a:t>def</a:t>
            </a:r>
            <a:r>
              <a:rPr lang="hr-HR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hr-HR" sz="1400" dirty="0">
                <a:solidFill>
                  <a:srgbClr val="318BEE"/>
                </a:solidFill>
                <a:latin typeface="Menlo-Regular" charset="0"/>
              </a:rPr>
              <a:t>__</a:t>
            </a:r>
            <a:r>
              <a:rPr lang="hr-HR" sz="1400" dirty="0" err="1">
                <a:solidFill>
                  <a:srgbClr val="318BEE"/>
                </a:solidFill>
                <a:latin typeface="Menlo-Regular" charset="0"/>
              </a:rPr>
              <a:t>init</a:t>
            </a:r>
            <a:r>
              <a:rPr lang="hr-HR" sz="1400" dirty="0">
                <a:solidFill>
                  <a:srgbClr val="318BEE"/>
                </a:solidFill>
                <a:latin typeface="Menlo-Regular" charset="0"/>
              </a:rPr>
              <a:t>__</a:t>
            </a:r>
            <a:r>
              <a:rPr lang="hr-HR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hr-HR" sz="1400" dirty="0" err="1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hr-HR" sz="1400" dirty="0" err="1">
                <a:solidFill>
                  <a:srgbClr val="000000"/>
                </a:solidFill>
                <a:latin typeface="Menlo-Regular" charset="0"/>
              </a:rPr>
              <a:t>,atno,x,y,z</a:t>
            </a:r>
            <a:r>
              <a:rPr lang="hr-HR" sz="14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pPr marL="0" indent="0">
              <a:buNone/>
            </a:pPr>
            <a:r>
              <a:rPr lang="hr-HR" sz="1400" dirty="0" smtClean="0">
                <a:solidFill>
                  <a:srgbClr val="2D961E"/>
                </a:solidFill>
                <a:latin typeface="Menlo-Regular" charset="0"/>
              </a:rPr>
              <a:t>		</a:t>
            </a:r>
            <a:r>
              <a:rPr lang="hr-HR" sz="1400" dirty="0" err="1" smtClean="0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hr-HR" sz="1400" dirty="0" err="1" smtClean="0">
                <a:solidFill>
                  <a:srgbClr val="000000"/>
                </a:solidFill>
                <a:latin typeface="Menlo-Regular" charset="0"/>
              </a:rPr>
              <a:t>.atno</a:t>
            </a:r>
            <a:r>
              <a:rPr lang="hr-HR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hr-HR" sz="14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hr-HR" sz="1400" dirty="0" err="1">
                <a:solidFill>
                  <a:srgbClr val="000000"/>
                </a:solidFill>
                <a:latin typeface="Menlo-Regular" charset="0"/>
              </a:rPr>
              <a:t>atno</a:t>
            </a:r>
            <a:endParaRPr lang="hr-HR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2D961E"/>
                </a:solidFill>
                <a:latin typeface="Menlo-Regular" charset="0"/>
              </a:rPr>
              <a:t>		</a:t>
            </a:r>
            <a:r>
              <a:rPr lang="en-US" sz="1400" dirty="0" err="1" smtClean="0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.position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= (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x,y,z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sz="1400" b="1" dirty="0" err="1" smtClean="0">
                <a:solidFill>
                  <a:srgbClr val="2D961E"/>
                </a:solidFill>
                <a:latin typeface="Menlo-Bold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318BEE"/>
                </a:solidFill>
                <a:latin typeface="Menlo-Regular" charset="0"/>
              </a:rPr>
              <a:t>symbol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): </a:t>
            </a:r>
            <a:r>
              <a:rPr lang="en-US" sz="1400" dirty="0">
                <a:solidFill>
                  <a:srgbClr val="658F8E"/>
                </a:solidFill>
                <a:latin typeface="Menlo-Regular" charset="0"/>
              </a:rPr>
              <a:t># a class method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		return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Atno_to_Symbol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atno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2D961E"/>
              </a:solidFill>
              <a:latin typeface="Menlo-Bold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2D961E"/>
                </a:solidFill>
                <a:latin typeface="Menlo-Bold" charset="0"/>
              </a:rPr>
              <a:t>	</a:t>
            </a:r>
            <a:r>
              <a:rPr lang="en-US" sz="1400" b="1" dirty="0" err="1" smtClean="0">
                <a:solidFill>
                  <a:srgbClr val="2D961E"/>
                </a:solidFill>
                <a:latin typeface="Menlo-Bold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smtClean="0">
                <a:solidFill>
                  <a:srgbClr val="318BEE"/>
                </a:solidFill>
                <a:latin typeface="Menlo-Regular" charset="0"/>
              </a:rPr>
              <a:t>__</a:t>
            </a:r>
            <a:r>
              <a:rPr lang="en-US" sz="1400" dirty="0" err="1" smtClean="0">
                <a:solidFill>
                  <a:srgbClr val="318BEE"/>
                </a:solidFill>
                <a:latin typeface="Menlo-Regular" charset="0"/>
              </a:rPr>
              <a:t>str</a:t>
            </a:r>
            <a:r>
              <a:rPr lang="en-US" sz="1400" dirty="0" smtClean="0">
                <a:solidFill>
                  <a:srgbClr val="318BEE"/>
                </a:solidFill>
                <a:latin typeface="Menlo-Regular" charset="0"/>
              </a:rPr>
              <a:t>__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): </a:t>
            </a:r>
            <a:r>
              <a:rPr lang="en-US" sz="1400" dirty="0">
                <a:solidFill>
                  <a:srgbClr val="658F8E"/>
                </a:solidFill>
                <a:latin typeface="Menlo-Regular" charset="0"/>
              </a:rPr>
              <a:t># overloads </a:t>
            </a:r>
            <a:r>
              <a:rPr lang="en-US" sz="1400" dirty="0" err="1" smtClean="0">
                <a:solidFill>
                  <a:srgbClr val="658F8E"/>
                </a:solidFill>
                <a:latin typeface="Menlo-Regular" charset="0"/>
              </a:rPr>
              <a:t>str</a:t>
            </a:r>
            <a:r>
              <a:rPr lang="en-US" sz="1400" dirty="0" smtClean="0">
                <a:solidFill>
                  <a:srgbClr val="658F8E"/>
                </a:solidFill>
                <a:latin typeface="Menlo-Regular" charset="0"/>
              </a:rPr>
              <a:t>() function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		return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en-US" sz="1400" b="1" dirty="0">
                <a:solidFill>
                  <a:srgbClr val="BD618F"/>
                </a:solidFill>
                <a:latin typeface="Menlo-Bold" charset="0"/>
              </a:rPr>
              <a:t>%d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BD618F"/>
                </a:solidFill>
                <a:latin typeface="Menlo-Bold" charset="0"/>
              </a:rPr>
              <a:t>%10.4f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BD618F"/>
                </a:solidFill>
                <a:latin typeface="Menlo-Bold" charset="0"/>
              </a:rPr>
              <a:t>%10.4f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BD618F"/>
                </a:solidFill>
                <a:latin typeface="Menlo-Bold" charset="0"/>
              </a:rPr>
              <a:t>%10.4f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% \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		(</a:t>
            </a:r>
            <a:r>
              <a:rPr lang="en-US" sz="1400" dirty="0" err="1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.atno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400" dirty="0" err="1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.position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2D961E"/>
                </a:solidFill>
                <a:latin typeface="Menlo-Regular" charset="0"/>
              </a:rPr>
              <a:t>			</a:t>
            </a:r>
            <a:r>
              <a:rPr lang="en-US" sz="1400" dirty="0" err="1" smtClean="0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.position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1400" dirty="0" smtClean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],</a:t>
            </a:r>
            <a:r>
              <a:rPr lang="en-US" sz="1400" dirty="0" err="1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.position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&gt;&gt;&gt; at = atom(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0.0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1.0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2.0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en-US" sz="1400" b="1" dirty="0">
                <a:solidFill>
                  <a:srgbClr val="2D961E"/>
                </a:solidFill>
                <a:latin typeface="Menlo-Bold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at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6     0.0000    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1.0000     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2.0000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at.symbol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'C'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7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789" y="1219200"/>
            <a:ext cx="8229600" cy="45259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1800" dirty="0"/>
              <a:t>Overloaded the default constructor </a:t>
            </a:r>
            <a:r>
              <a:rPr lang="en-US" sz="1800" dirty="0" smtClean="0"/>
              <a:t>•</a:t>
            </a:r>
          </a:p>
          <a:p>
            <a:pPr>
              <a:buFont typeface="Wingdings" charset="2"/>
              <a:buChar char="q"/>
            </a:pPr>
            <a:endParaRPr lang="en-US" sz="1800" dirty="0"/>
          </a:p>
          <a:p>
            <a:pPr>
              <a:buFont typeface="Wingdings" charset="2"/>
              <a:buChar char="q"/>
            </a:pPr>
            <a:r>
              <a:rPr lang="en-US" sz="1800" dirty="0" smtClean="0"/>
              <a:t>Defined </a:t>
            </a:r>
            <a:r>
              <a:rPr lang="en-US" sz="1800" dirty="0"/>
              <a:t>class variables (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atno,position</a:t>
            </a:r>
            <a:r>
              <a:rPr lang="en-US" sz="1800" dirty="0"/>
              <a:t>) </a:t>
            </a:r>
            <a:r>
              <a:rPr lang="en-US" sz="1800" dirty="0" smtClean="0"/>
              <a:t> and a class method (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symbol</a:t>
            </a:r>
            <a:r>
              <a:rPr lang="en-US" sz="1800" dirty="0" smtClean="0"/>
              <a:t>)</a:t>
            </a:r>
          </a:p>
          <a:p>
            <a:pPr lvl="1">
              <a:buFont typeface="Wingdings" charset="2"/>
              <a:buChar char="Ø"/>
            </a:pPr>
            <a:r>
              <a:rPr lang="en-US" sz="1600" dirty="0" smtClean="0"/>
              <a:t>accessed as </a:t>
            </a:r>
            <a:r>
              <a:rPr lang="hr-HR" sz="1400" dirty="0" err="1">
                <a:solidFill>
                  <a:srgbClr val="2D961E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atno</a:t>
            </a:r>
            <a:r>
              <a:rPr lang="en-US" sz="1600" dirty="0" smtClean="0"/>
              <a:t> within the class definition</a:t>
            </a:r>
          </a:p>
          <a:p>
            <a:pPr lvl="1">
              <a:buFont typeface="Wingdings" charset="2"/>
              <a:buChar char="Ø"/>
            </a:pPr>
            <a:r>
              <a:rPr lang="en-US" sz="1600" dirty="0" smtClean="0"/>
              <a:t>accessed as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at.atno</a:t>
            </a:r>
            <a:r>
              <a:rPr lang="en-US" sz="1600" dirty="0" smtClean="0"/>
              <a:t> outside class for atom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at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charset="2"/>
              <a:buChar char="q"/>
            </a:pPr>
            <a:r>
              <a:rPr lang="en-US" sz="1800" dirty="0" smtClean="0"/>
              <a:t>Good </a:t>
            </a:r>
            <a:r>
              <a:rPr lang="en-US" sz="1800" dirty="0"/>
              <a:t>way to manage shared memory: </a:t>
            </a:r>
          </a:p>
          <a:p>
            <a:pPr lvl="1">
              <a:buFont typeface="Wingdings" charset="2"/>
              <a:buChar char="Ø"/>
            </a:pPr>
            <a:r>
              <a:rPr lang="en-US" sz="1600" dirty="0" smtClean="0"/>
              <a:t>instead </a:t>
            </a:r>
            <a:r>
              <a:rPr lang="en-US" sz="1600" dirty="0"/>
              <a:t>of passing long lists of arguments, encapsulate some of this data into an object, and pass the object. </a:t>
            </a:r>
            <a:endParaRPr lang="en-US" sz="1600" dirty="0" smtClean="0"/>
          </a:p>
          <a:p>
            <a:pPr lvl="1">
              <a:buFont typeface="Wingdings" charset="2"/>
              <a:buChar char="Ø"/>
            </a:pPr>
            <a:r>
              <a:rPr lang="en-US" sz="1600" dirty="0" smtClean="0"/>
              <a:t>much cleaner, easier to interpret </a:t>
            </a:r>
            <a:r>
              <a:rPr lang="en-US" sz="1600" dirty="0"/>
              <a:t>programs result </a:t>
            </a:r>
            <a:endParaRPr lang="en-US" sz="1600" dirty="0" smtClean="0"/>
          </a:p>
          <a:p>
            <a:pPr lvl="1">
              <a:buFont typeface="Wingdings" charset="2"/>
              <a:buChar char="q"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>
              <a:buFont typeface="Wingdings" charset="2"/>
              <a:buChar char="q"/>
            </a:pPr>
            <a:r>
              <a:rPr lang="en-US" sz="1800" b="1" dirty="0" smtClean="0"/>
              <a:t>Overloaded</a:t>
            </a:r>
            <a:r>
              <a:rPr lang="en-US" sz="1800" dirty="0" smtClean="0"/>
              <a:t> </a:t>
            </a:r>
            <a:r>
              <a:rPr lang="en-US" sz="1800" dirty="0"/>
              <a:t>the </a:t>
            </a:r>
            <a:r>
              <a:rPr lang="en-US" sz="1800" dirty="0" err="1" smtClean="0"/>
              <a:t>str</a:t>
            </a:r>
            <a:r>
              <a:rPr lang="en-US" sz="1800" dirty="0" smtClean="0"/>
              <a:t>() operator </a:t>
            </a:r>
          </a:p>
          <a:p>
            <a:pPr>
              <a:buFont typeface="Wingdings" charset="2"/>
              <a:buChar char="q"/>
            </a:pPr>
            <a:endParaRPr lang="en-US" sz="1800" dirty="0" smtClean="0"/>
          </a:p>
          <a:p>
            <a:pPr>
              <a:buFont typeface="Wingdings" charset="2"/>
              <a:buChar char="q"/>
            </a:pPr>
            <a:r>
              <a:rPr lang="en-US" sz="1800" dirty="0" smtClean="0"/>
              <a:t> </a:t>
            </a:r>
            <a:r>
              <a:rPr lang="en-US" sz="1800" dirty="0"/>
              <a:t>We now want to use the atom class to build molecules...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Atom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8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2D961E"/>
                </a:solidFill>
                <a:latin typeface="Menlo-Bold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b="1" dirty="0">
                <a:solidFill>
                  <a:srgbClr val="318BEE"/>
                </a:solidFill>
                <a:latin typeface="Menlo-Bold" charset="0"/>
              </a:rPr>
              <a:t>molecule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2D961E"/>
                </a:solidFill>
                <a:latin typeface="Menlo-Bold" charset="0"/>
              </a:rPr>
              <a:t>	</a:t>
            </a:r>
            <a:r>
              <a:rPr lang="en-US" sz="1600" b="1" dirty="0" err="1" smtClean="0">
                <a:solidFill>
                  <a:srgbClr val="2D961E"/>
                </a:solidFill>
                <a:latin typeface="Menlo-Bold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318BEE"/>
                </a:solidFill>
                <a:latin typeface="Menlo-Regular" charset="0"/>
              </a:rPr>
              <a:t>__</a:t>
            </a:r>
            <a:r>
              <a:rPr lang="en-US" sz="1600" dirty="0" err="1">
                <a:solidFill>
                  <a:srgbClr val="318BEE"/>
                </a:solidFill>
                <a:latin typeface="Menlo-Regular" charset="0"/>
              </a:rPr>
              <a:t>init</a:t>
            </a:r>
            <a:r>
              <a:rPr lang="en-US" sz="1600" dirty="0">
                <a:solidFill>
                  <a:srgbClr val="318BEE"/>
                </a:solidFill>
                <a:latin typeface="Menlo-Regular" charset="0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,name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'Generic'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D961E"/>
                </a:solidFill>
                <a:latin typeface="Menlo-Regular" charset="0"/>
              </a:rPr>
              <a:t>		</a:t>
            </a:r>
            <a:r>
              <a:rPr lang="en-US" sz="1600" dirty="0" err="1" smtClean="0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600" dirty="0" err="1" smtClean="0">
                <a:solidFill>
                  <a:srgbClr val="000000"/>
                </a:solidFill>
                <a:latin typeface="Menlo-Regular" charset="0"/>
              </a:rPr>
              <a:t>.name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= name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D961E"/>
                </a:solidFill>
                <a:latin typeface="Menlo-Regular" charset="0"/>
              </a:rPr>
              <a:t>		</a:t>
            </a:r>
            <a:r>
              <a:rPr lang="en-US" sz="1600" dirty="0" err="1" smtClean="0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600" dirty="0" err="1" smtClean="0">
                <a:solidFill>
                  <a:srgbClr val="000000"/>
                </a:solidFill>
                <a:latin typeface="Menlo-Regular" charset="0"/>
              </a:rPr>
              <a:t>.atomlist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= []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2D961E"/>
                </a:solidFill>
                <a:latin typeface="Menlo-Bold" charset="0"/>
              </a:rPr>
              <a:t>	</a:t>
            </a:r>
            <a:r>
              <a:rPr lang="en-US" sz="1600" b="1" dirty="0" err="1" smtClean="0">
                <a:solidFill>
                  <a:srgbClr val="2D961E"/>
                </a:solidFill>
                <a:latin typeface="Menlo-Bold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 err="1">
                <a:solidFill>
                  <a:srgbClr val="318BEE"/>
                </a:solidFill>
                <a:latin typeface="Menlo-Regular" charset="0"/>
              </a:rPr>
              <a:t>addatom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,atom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D961E"/>
                </a:solidFill>
                <a:latin typeface="Menlo-Regular" charset="0"/>
              </a:rPr>
              <a:t>		</a:t>
            </a:r>
            <a:r>
              <a:rPr lang="en-US" sz="1600" dirty="0" err="1" smtClean="0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600" dirty="0" err="1" smtClean="0">
                <a:solidFill>
                  <a:srgbClr val="000000"/>
                </a:solidFill>
                <a:latin typeface="Menlo-Regular" charset="0"/>
              </a:rPr>
              <a:t>.atomlist.append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(atom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2D961E"/>
                </a:solidFill>
                <a:latin typeface="Menlo-Bold" charset="0"/>
              </a:rPr>
              <a:t>	</a:t>
            </a:r>
            <a:r>
              <a:rPr lang="en-US" sz="1600" b="1" dirty="0" err="1" smtClean="0">
                <a:solidFill>
                  <a:srgbClr val="2D961E"/>
                </a:solidFill>
                <a:latin typeface="Menlo-Bold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 smtClean="0">
                <a:solidFill>
                  <a:srgbClr val="318BEE"/>
                </a:solidFill>
                <a:latin typeface="Menlo-Regular" charset="0"/>
              </a:rPr>
              <a:t>__</a:t>
            </a:r>
            <a:r>
              <a:rPr lang="en-US" sz="1600" dirty="0" err="1" smtClean="0">
                <a:solidFill>
                  <a:srgbClr val="318BEE"/>
                </a:solidFill>
                <a:latin typeface="Menlo-Regular" charset="0"/>
              </a:rPr>
              <a:t>str</a:t>
            </a:r>
            <a:r>
              <a:rPr lang="en-US" sz="1600" dirty="0" smtClean="0">
                <a:solidFill>
                  <a:srgbClr val="318BEE"/>
                </a:solidFill>
                <a:latin typeface="Menlo-Regular" charset="0"/>
              </a:rPr>
              <a:t>__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D961E"/>
                </a:solidFill>
                <a:latin typeface="Menlo-Regular" charset="0"/>
              </a:rPr>
              <a:t>		s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'This is a molecule named </a:t>
            </a:r>
            <a:r>
              <a:rPr lang="en-US" sz="1600" b="1" dirty="0">
                <a:solidFill>
                  <a:srgbClr val="BD618F"/>
                </a:solidFill>
                <a:latin typeface="Menlo-Bold" charset="0"/>
              </a:rPr>
              <a:t>%s</a:t>
            </a:r>
            <a:r>
              <a:rPr lang="en-US" sz="1600" b="1" dirty="0">
                <a:solidFill>
                  <a:srgbClr val="C1651C"/>
                </a:solidFill>
                <a:latin typeface="Menlo-Bold" charset="0"/>
              </a:rPr>
              <a:t>\n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% </a:t>
            </a:r>
            <a:r>
              <a:rPr lang="en-US" sz="1600" dirty="0" err="1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.name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D961E"/>
                </a:solidFill>
                <a:latin typeface="Menlo-Regular" charset="0"/>
              </a:rPr>
              <a:t>		s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sz="1600" dirty="0" smtClean="0">
                <a:solidFill>
                  <a:srgbClr val="2D961E"/>
                </a:solidFill>
                <a:latin typeface="Menlo-Regular" charset="0"/>
              </a:rPr>
              <a:t>s 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+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'It has </a:t>
            </a:r>
            <a:r>
              <a:rPr lang="en-US" sz="1600" b="1" dirty="0">
                <a:solidFill>
                  <a:srgbClr val="BD618F"/>
                </a:solidFill>
                <a:latin typeface="Menlo-Bold" charset="0"/>
              </a:rPr>
              <a:t>%d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 atoms</a:t>
            </a:r>
            <a:r>
              <a:rPr lang="en-US" sz="1600" b="1" dirty="0">
                <a:solidFill>
                  <a:srgbClr val="C1651C"/>
                </a:solidFill>
                <a:latin typeface="Menlo-Bold" charset="0"/>
              </a:rPr>
              <a:t>\n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% </a:t>
            </a:r>
            <a:r>
              <a:rPr lang="en-US" sz="1600" dirty="0" err="1">
                <a:solidFill>
                  <a:srgbClr val="2D961E"/>
                </a:solidFill>
                <a:latin typeface="Menlo-Regular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.atomlist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2D961E"/>
                </a:solidFill>
                <a:latin typeface="Menlo-Bold" charset="0"/>
              </a:rPr>
              <a:t>		for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atom </a:t>
            </a:r>
            <a:r>
              <a:rPr lang="en-US" sz="1600" b="1" dirty="0">
                <a:solidFill>
                  <a:srgbClr val="C200FF"/>
                </a:solidFill>
                <a:latin typeface="Menlo-Bold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.atomlist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pPr marL="0" indent="0">
              <a:buNone/>
            </a:pPr>
            <a:r>
              <a:rPr lang="ro-RO" sz="1600" dirty="0" smtClean="0">
                <a:solidFill>
                  <a:srgbClr val="2D961E"/>
                </a:solidFill>
                <a:latin typeface="Menlo-Regular" charset="0"/>
              </a:rPr>
              <a:t>			s </a:t>
            </a:r>
            <a:r>
              <a:rPr lang="ro-RO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ro-RO" sz="16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ro-RO" sz="1600" dirty="0" smtClean="0">
                <a:solidFill>
                  <a:srgbClr val="2D961E"/>
                </a:solidFill>
                <a:latin typeface="Menlo-Regular" charset="0"/>
              </a:rPr>
              <a:t>s </a:t>
            </a:r>
            <a:r>
              <a:rPr lang="ro-RO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ro-RO" sz="1600" dirty="0">
                <a:solidFill>
                  <a:srgbClr val="000000"/>
                </a:solidFill>
                <a:latin typeface="Menlo-Regular" charset="0"/>
              </a:rPr>
              <a:t>+ </a:t>
            </a:r>
            <a:r>
              <a:rPr lang="ro-RO" sz="1600" dirty="0" err="1" smtClean="0">
                <a:solidFill>
                  <a:srgbClr val="C1651C"/>
                </a:solidFill>
                <a:latin typeface="Menlo-Regular" charset="0"/>
              </a:rPr>
              <a:t>str</a:t>
            </a:r>
            <a:r>
              <a:rPr lang="ro-RO" sz="1600" dirty="0" smtClean="0">
                <a:solidFill>
                  <a:srgbClr val="C1651C"/>
                </a:solidFill>
                <a:latin typeface="Menlo-Regular" charset="0"/>
              </a:rPr>
              <a:t>(atom)</a:t>
            </a:r>
            <a:r>
              <a:rPr lang="ro-RO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ro-RO" sz="1600" dirty="0">
                <a:solidFill>
                  <a:srgbClr val="000000"/>
                </a:solidFill>
                <a:latin typeface="Menlo-Regular" charset="0"/>
              </a:rPr>
              <a:t>+ </a:t>
            </a:r>
            <a:r>
              <a:rPr lang="ro-RO" sz="16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ro-RO" sz="1600" b="1" dirty="0">
                <a:solidFill>
                  <a:srgbClr val="C1651C"/>
                </a:solidFill>
                <a:latin typeface="Menlo-Bold" charset="0"/>
              </a:rPr>
              <a:t>\n</a:t>
            </a:r>
            <a:r>
              <a:rPr lang="ro-RO" sz="1600" dirty="0">
                <a:solidFill>
                  <a:srgbClr val="C1651C"/>
                </a:solidFill>
                <a:latin typeface="Menlo-Regular" charset="0"/>
              </a:rPr>
              <a:t>'</a:t>
            </a:r>
            <a:endParaRPr lang="ro-RO" sz="16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is-IS" sz="1600" b="1" dirty="0" smtClean="0">
                <a:solidFill>
                  <a:srgbClr val="2D961E"/>
                </a:solidFill>
                <a:latin typeface="Menlo-Bold" charset="0"/>
              </a:rPr>
              <a:t>		return</a:t>
            </a:r>
            <a:r>
              <a:rPr lang="is-I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s-IS" sz="1600" dirty="0" smtClean="0">
                <a:solidFill>
                  <a:srgbClr val="2D961E"/>
                </a:solidFill>
                <a:latin typeface="Menlo-Regular" charset="0"/>
              </a:rPr>
              <a:t>s</a:t>
            </a:r>
            <a:endParaRPr lang="is-IS" sz="16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Molecules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9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80163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&gt;&gt;&gt;  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mol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= molecule(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'Water</a:t>
            </a:r>
            <a:r>
              <a:rPr lang="en-US" sz="1600" dirty="0" smtClean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&gt;&gt;&gt; at = atom(8, 0 ,0 ,0)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mol.addatom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(at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da-DK" sz="1600" dirty="0" err="1">
                <a:solidFill>
                  <a:srgbClr val="000000"/>
                </a:solidFill>
                <a:latin typeface="Menlo-Regular" charset="0"/>
              </a:rPr>
              <a:t>mol.addatom</a:t>
            </a:r>
            <a:r>
              <a:rPr lang="da-DK" sz="1600" dirty="0">
                <a:solidFill>
                  <a:srgbClr val="000000"/>
                </a:solidFill>
                <a:latin typeface="Menlo-Regular" charset="0"/>
              </a:rPr>
              <a:t>(atom(</a:t>
            </a:r>
            <a:r>
              <a:rPr lang="da-DK" sz="1600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da-DK" sz="16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da-DK" sz="1600" dirty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da-DK" sz="1600" dirty="0" smtClean="0">
                <a:solidFill>
                  <a:srgbClr val="2D961E"/>
                </a:solidFill>
                <a:latin typeface="Menlo-Regular" charset="0"/>
              </a:rPr>
              <a:t>.</a:t>
            </a:r>
            <a:r>
              <a:rPr lang="da-DK" sz="1600" dirty="0" smtClean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da-DK" sz="1600" dirty="0" smtClean="0">
                <a:solidFill>
                  <a:srgbClr val="2D961E"/>
                </a:solidFill>
                <a:latin typeface="Menlo-Regular" charset="0"/>
              </a:rPr>
              <a:t>0.</a:t>
            </a:r>
            <a:r>
              <a:rPr lang="da-DK" sz="1600" dirty="0" smtClean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da-DK" sz="1600" dirty="0" smtClean="0">
                <a:solidFill>
                  <a:srgbClr val="2D961E"/>
                </a:solidFill>
                <a:latin typeface="Menlo-Regular" charset="0"/>
              </a:rPr>
              <a:t>1.</a:t>
            </a:r>
            <a:r>
              <a:rPr lang="da-DK" sz="1600" dirty="0" smtClean="0">
                <a:solidFill>
                  <a:srgbClr val="000000"/>
                </a:solidFill>
                <a:latin typeface="Menlo-Regular" charset="0"/>
              </a:rPr>
              <a:t>))</a:t>
            </a:r>
          </a:p>
          <a:p>
            <a:pPr marL="0" indent="0">
              <a:buNone/>
            </a:pPr>
            <a:r>
              <a:rPr lang="da-DK" sz="1600" dirty="0" smtClean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da-DK" sz="1600" dirty="0" err="1" smtClean="0">
                <a:solidFill>
                  <a:srgbClr val="000000"/>
                </a:solidFill>
                <a:latin typeface="Menlo-Regular" charset="0"/>
              </a:rPr>
              <a:t>mol.addatom</a:t>
            </a:r>
            <a:r>
              <a:rPr lang="da-DK" sz="1600" dirty="0" smtClean="0">
                <a:solidFill>
                  <a:srgbClr val="000000"/>
                </a:solidFill>
                <a:latin typeface="Menlo-Regular" charset="0"/>
              </a:rPr>
              <a:t>(atom(</a:t>
            </a:r>
            <a:r>
              <a:rPr lang="da-DK" sz="1600" dirty="0" smtClean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da-DK" sz="1600" dirty="0" smtClean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da-DK" sz="1600" dirty="0" smtClean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da-DK" sz="1600" dirty="0">
                <a:solidFill>
                  <a:srgbClr val="2D961E"/>
                </a:solidFill>
                <a:latin typeface="Menlo-Regular" charset="0"/>
              </a:rPr>
              <a:t>.</a:t>
            </a:r>
            <a:r>
              <a:rPr lang="da-DK" sz="16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da-DK" sz="1600" dirty="0">
                <a:solidFill>
                  <a:srgbClr val="2D961E"/>
                </a:solidFill>
                <a:latin typeface="Menlo-Regular" charset="0"/>
              </a:rPr>
              <a:t>1.</a:t>
            </a:r>
            <a:r>
              <a:rPr lang="da-DK" sz="16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da-DK" sz="1600" dirty="0">
                <a:solidFill>
                  <a:srgbClr val="2D961E"/>
                </a:solidFill>
                <a:latin typeface="Menlo-Regular" charset="0"/>
              </a:rPr>
              <a:t>0</a:t>
            </a:r>
            <a:r>
              <a:rPr lang="da-DK" sz="1600" dirty="0" smtClean="0">
                <a:solidFill>
                  <a:srgbClr val="2D961E"/>
                </a:solidFill>
                <a:latin typeface="Menlo-Regular" charset="0"/>
              </a:rPr>
              <a:t>.</a:t>
            </a:r>
            <a:r>
              <a:rPr lang="da-DK" sz="1600" dirty="0" smtClean="0">
                <a:solidFill>
                  <a:srgbClr val="000000"/>
                </a:solidFill>
                <a:latin typeface="Menlo-Regular" charset="0"/>
              </a:rPr>
              <a:t>))</a:t>
            </a:r>
          </a:p>
          <a:p>
            <a:pPr marL="0" indent="0">
              <a:buNone/>
            </a:pPr>
            <a:r>
              <a:rPr lang="da-DK" sz="1600" dirty="0" smtClean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en-US" sz="1600" b="1" dirty="0">
                <a:solidFill>
                  <a:srgbClr val="2D961E"/>
                </a:solidFill>
                <a:latin typeface="Menlo-Bold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-Regular" charset="0"/>
              </a:rPr>
              <a:t>mol</a:t>
            </a:r>
            <a:endParaRPr lang="en-US" sz="1600" dirty="0" smtClean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This is a molecule named Water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It has 3 atoms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8     0.0000     0.0000     0.0000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1     0.0000     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0.0000     1.0000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1     0.0000     1.0000     0.0000</a:t>
            </a:r>
          </a:p>
          <a:p>
            <a:pPr marL="0" indent="0">
              <a:buNone/>
            </a:pPr>
            <a:endParaRPr lang="da-DK" sz="1600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Molecule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04800" y="4749236"/>
            <a:ext cx="6749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Note </a:t>
            </a:r>
            <a:r>
              <a:rPr lang="en-US" dirty="0"/>
              <a:t>that the </a:t>
            </a:r>
            <a:r>
              <a:rPr lang="en-US" dirty="0" err="1" smtClean="0"/>
              <a:t>str</a:t>
            </a:r>
            <a:r>
              <a:rPr lang="en-US" dirty="0" smtClean="0"/>
              <a:t> function </a:t>
            </a:r>
            <a:r>
              <a:rPr lang="en-US" dirty="0"/>
              <a:t>calls the atoms </a:t>
            </a:r>
            <a:r>
              <a:rPr lang="en-US" dirty="0" err="1" smtClean="0"/>
              <a:t>str</a:t>
            </a:r>
            <a:r>
              <a:rPr lang="en-US" dirty="0" smtClean="0"/>
              <a:t> function 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Code </a:t>
            </a:r>
            <a:r>
              <a:rPr lang="en-US" dirty="0"/>
              <a:t>reuse: only have to type the code that prints an atom once; this means that if you change the atom specification, you only have one place to update.</a:t>
            </a:r>
          </a:p>
        </p:txBody>
      </p:sp>
    </p:spTree>
    <p:extLst>
      <p:ext uri="{BB962C8B-B14F-4D97-AF65-F5344CB8AC3E}">
        <p14:creationId xmlns:p14="http://schemas.microsoft.com/office/powerpoint/2010/main" val="2845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15723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2D961E"/>
                </a:solidFill>
                <a:latin typeface="Menlo-Bold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b="1" dirty="0" err="1" smtClean="0">
                <a:solidFill>
                  <a:srgbClr val="318BEE"/>
                </a:solidFill>
                <a:latin typeface="Menlo-Bold" charset="0"/>
              </a:rPr>
              <a:t>dna_molecule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(molecule):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2D961E"/>
                </a:solidFill>
                <a:latin typeface="Menlo-Bold" charset="0"/>
              </a:rPr>
              <a:t>	</a:t>
            </a:r>
            <a:r>
              <a:rPr lang="en-US" sz="1600" b="1" dirty="0" err="1" smtClean="0">
                <a:solidFill>
                  <a:srgbClr val="2D961E"/>
                </a:solidFill>
                <a:latin typeface="Menlo-Bold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 smtClean="0">
                <a:solidFill>
                  <a:srgbClr val="318BEE"/>
                </a:solidFill>
                <a:latin typeface="Menlo-Regular" charset="0"/>
              </a:rPr>
              <a:t>clone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600" dirty="0" smtClean="0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D961E"/>
                </a:solidFill>
                <a:latin typeface="Menlo-Regular" charset="0"/>
              </a:rPr>
              <a:t>		</a:t>
            </a:r>
            <a:r>
              <a:rPr lang="en-US" sz="1600" dirty="0" err="1" smtClean="0">
                <a:latin typeface="Menlo-Regular" charset="0"/>
              </a:rPr>
              <a:t>new_molecule</a:t>
            </a:r>
            <a:r>
              <a:rPr lang="en-US" sz="1600" dirty="0" smtClean="0">
                <a:solidFill>
                  <a:srgbClr val="2D961E"/>
                </a:solidFill>
                <a:latin typeface="Menlo-Regula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-Regular" charset="0"/>
              </a:rPr>
              <a:t>dna_molecule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Menlo-Regular" charset="0"/>
              </a:rPr>
              <a:t>molecule.name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en-US" sz="1600" b="1" dirty="0" smtClean="0">
                <a:solidFill>
                  <a:srgbClr val="2D961E"/>
                </a:solidFill>
                <a:latin typeface="Menlo-Bold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at </a:t>
            </a:r>
            <a:r>
              <a:rPr lang="en-US" sz="1600" b="1" dirty="0">
                <a:solidFill>
                  <a:srgbClr val="C200FF"/>
                </a:solidFill>
                <a:latin typeface="Menlo-Bold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.atomlist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D961E"/>
                </a:solidFill>
                <a:latin typeface="Menlo-Regular" charset="0"/>
              </a:rPr>
              <a:t>    </a:t>
            </a:r>
            <a:r>
              <a:rPr lang="en-US" sz="1600" dirty="0" smtClean="0">
                <a:solidFill>
                  <a:srgbClr val="2D961E"/>
                </a:solidFill>
                <a:latin typeface="Menlo-Regular" charset="0"/>
              </a:rPr>
              <a:t>		</a:t>
            </a:r>
            <a:r>
              <a:rPr lang="en-US" sz="1600" dirty="0" err="1" smtClean="0">
                <a:latin typeface="Menlo-Regular" charset="0"/>
              </a:rPr>
              <a:t>new_molecule.addatom</a:t>
            </a:r>
            <a:r>
              <a:rPr lang="en-US" sz="1600" dirty="0" smtClean="0">
                <a:latin typeface="Menlo-Regular" charset="0"/>
              </a:rPr>
              <a:t>(atom(</a:t>
            </a:r>
            <a:r>
              <a:rPr lang="en-US" sz="1600" dirty="0" err="1" smtClean="0">
                <a:latin typeface="Menlo-Regular" charset="0"/>
              </a:rPr>
              <a:t>at.atno</a:t>
            </a:r>
            <a:r>
              <a:rPr lang="en-US" sz="1600" dirty="0" smtClean="0">
                <a:latin typeface="Menlo-Regular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Menlo-Regular" charset="0"/>
              </a:rPr>
              <a:t>	</a:t>
            </a:r>
            <a:r>
              <a:rPr lang="en-US" sz="1600" dirty="0" smtClean="0">
                <a:latin typeface="Menlo-Regular" charset="0"/>
              </a:rPr>
              <a:t>									</a:t>
            </a:r>
            <a:r>
              <a:rPr lang="en-US" sz="1600" dirty="0" err="1" smtClean="0">
                <a:latin typeface="Menlo-Regular" charset="0"/>
              </a:rPr>
              <a:t>at.position</a:t>
            </a:r>
            <a:r>
              <a:rPr lang="en-US" sz="1600" dirty="0" smtClean="0">
                <a:latin typeface="Menlo-Regular" charset="0"/>
              </a:rPr>
              <a:t>[0],</a:t>
            </a:r>
          </a:p>
          <a:p>
            <a:pPr marL="0" indent="0">
              <a:buNone/>
            </a:pPr>
            <a:r>
              <a:rPr lang="en-US" sz="1600" dirty="0">
                <a:latin typeface="Menlo-Regular" charset="0"/>
              </a:rPr>
              <a:t>	</a:t>
            </a:r>
            <a:r>
              <a:rPr lang="en-US" sz="1600" dirty="0" smtClean="0">
                <a:latin typeface="Menlo-Regular" charset="0"/>
              </a:rPr>
              <a:t>									</a:t>
            </a:r>
            <a:r>
              <a:rPr lang="en-US" sz="1600" dirty="0" err="1" smtClean="0">
                <a:latin typeface="Menlo-Regular" charset="0"/>
              </a:rPr>
              <a:t>at.position</a:t>
            </a:r>
            <a:r>
              <a:rPr lang="en-US" sz="1600" dirty="0" smtClean="0">
                <a:latin typeface="Menlo-Regular" charset="0"/>
              </a:rPr>
              <a:t>[1],</a:t>
            </a:r>
          </a:p>
          <a:p>
            <a:pPr marL="0" indent="0">
              <a:buNone/>
            </a:pPr>
            <a:r>
              <a:rPr lang="en-US" sz="1600" dirty="0">
                <a:latin typeface="Menlo-Regular" charset="0"/>
              </a:rPr>
              <a:t>	</a:t>
            </a:r>
            <a:r>
              <a:rPr lang="en-US" sz="1600" dirty="0" smtClean="0">
                <a:latin typeface="Menlo-Regular" charset="0"/>
              </a:rPr>
              <a:t>									</a:t>
            </a:r>
            <a:r>
              <a:rPr lang="en-US" sz="1600" dirty="0" err="1" smtClean="0">
                <a:latin typeface="Menlo-Regular" charset="0"/>
              </a:rPr>
              <a:t>at.position</a:t>
            </a:r>
            <a:r>
              <a:rPr lang="en-US" sz="1600" dirty="0" smtClean="0">
                <a:latin typeface="Menlo-Regular" charset="0"/>
              </a:rPr>
              <a:t>[2]))</a:t>
            </a:r>
          </a:p>
          <a:p>
            <a:pPr marL="0" indent="0">
              <a:buNone/>
            </a:pPr>
            <a:r>
              <a:rPr lang="en-US" sz="1600" dirty="0">
                <a:latin typeface="Menlo-Regular" charset="0"/>
              </a:rPr>
              <a:t>	</a:t>
            </a:r>
            <a:r>
              <a:rPr lang="en-US" sz="1600" dirty="0" smtClean="0">
                <a:latin typeface="Menlo-Regular" charset="0"/>
              </a:rPr>
              <a:t>	</a:t>
            </a:r>
            <a:r>
              <a:rPr lang="is-IS" sz="1600" b="1" dirty="0">
                <a:solidFill>
                  <a:srgbClr val="2D961E"/>
                </a:solidFill>
                <a:latin typeface="Menlo-Bold" charset="0"/>
              </a:rPr>
              <a:t> return</a:t>
            </a:r>
            <a:r>
              <a:rPr lang="en-US" sz="1600" dirty="0" smtClean="0">
                <a:latin typeface="Menlo-Regular" charset="0"/>
              </a:rPr>
              <a:t> </a:t>
            </a:r>
            <a:r>
              <a:rPr lang="en-US" sz="1600" dirty="0" err="1" smtClean="0">
                <a:latin typeface="Menlo-Regular" charset="0"/>
              </a:rPr>
              <a:t>new_molecule</a:t>
            </a:r>
            <a:endParaRPr lang="da-DK" sz="1600" dirty="0">
              <a:latin typeface="Menlo-Regula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04800" y="4749236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__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init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__</a:t>
            </a:r>
            <a:r>
              <a:rPr lang="en-US" dirty="0"/>
              <a:t>,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__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str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__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addatom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i="1" dirty="0" smtClean="0"/>
              <a:t>inherited</a:t>
            </a:r>
            <a:r>
              <a:rPr lang="en-US" dirty="0" smtClean="0"/>
              <a:t> from </a:t>
            </a:r>
            <a:r>
              <a:rPr lang="en-US" dirty="0"/>
              <a:t>the parent class (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molecule</a:t>
            </a:r>
            <a:r>
              <a:rPr lang="en-US" dirty="0" smtClean="0"/>
              <a:t>)!</a:t>
            </a:r>
          </a:p>
          <a:p>
            <a:pPr marL="285750" indent="-285750">
              <a:buFont typeface="Wingdings" charset="2"/>
              <a:buChar char="q"/>
            </a:pPr>
            <a:r>
              <a:rPr lang="en-US" b="1" dirty="0" err="1">
                <a:solidFill>
                  <a:srgbClr val="318BEE"/>
                </a:solidFill>
                <a:latin typeface="Menlo-Bold" charset="0"/>
              </a:rPr>
              <a:t>dna_molecule</a:t>
            </a:r>
            <a:r>
              <a:rPr lang="en-US" dirty="0" smtClean="0"/>
              <a:t> is augmented with an additional method (clone)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Another example of code reuse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2D961E"/>
                </a:solidFill>
                <a:latin typeface="Menlo-Bold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b="1" dirty="0" err="1" smtClean="0">
                <a:solidFill>
                  <a:srgbClr val="318BEE"/>
                </a:solidFill>
                <a:latin typeface="Menlo-Bold" charset="0"/>
              </a:rPr>
              <a:t>dna_molecule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(molecule):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2D961E"/>
                </a:solidFill>
                <a:latin typeface="Menlo-Bold" charset="0"/>
              </a:rPr>
              <a:t>	</a:t>
            </a:r>
            <a:r>
              <a:rPr lang="en-US" sz="1600" b="1" dirty="0" err="1" smtClean="0">
                <a:solidFill>
                  <a:srgbClr val="2D961E"/>
                </a:solidFill>
                <a:latin typeface="Menlo-Bold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318BEE"/>
                </a:solidFill>
                <a:latin typeface="Menlo-Regular" charset="0"/>
              </a:rPr>
              <a:t>__</a:t>
            </a:r>
            <a:r>
              <a:rPr lang="en-US" sz="1600" dirty="0" err="1">
                <a:solidFill>
                  <a:srgbClr val="318BEE"/>
                </a:solidFill>
                <a:latin typeface="Menlo-Regular" charset="0"/>
              </a:rPr>
              <a:t>init</a:t>
            </a:r>
            <a:r>
              <a:rPr lang="en-US" sz="1600" dirty="0">
                <a:solidFill>
                  <a:srgbClr val="318BEE"/>
                </a:solidFill>
                <a:latin typeface="Menlo-Regular" charset="0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,name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'DNA molecule'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isOrganic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600" dirty="0">
                <a:solidFill>
                  <a:srgbClr val="2D961E"/>
                </a:solidFill>
                <a:latin typeface="Menlo-Regular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D961E"/>
                </a:solidFill>
                <a:latin typeface="Menlo-Regular" charset="0"/>
              </a:rPr>
              <a:t>		</a:t>
            </a:r>
            <a:r>
              <a:rPr lang="en-US" sz="1600" dirty="0" err="1" smtClean="0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600" dirty="0" err="1" smtClean="0">
                <a:solidFill>
                  <a:srgbClr val="000000"/>
                </a:solidFill>
                <a:latin typeface="Menlo-Regular" charset="0"/>
              </a:rPr>
              <a:t>.isOrganic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600" dirty="0" err="1" smtClean="0">
                <a:solidFill>
                  <a:srgbClr val="000000"/>
                </a:solidFill>
                <a:latin typeface="Menlo-Regular" charset="0"/>
              </a:rPr>
              <a:t>isOrganic</a:t>
            </a:r>
            <a:endParaRPr lang="en-US" sz="1600" dirty="0" smtClean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D961E"/>
                </a:solidFill>
                <a:latin typeface="Menlo-Regular" charset="0"/>
              </a:rPr>
              <a:t>		</a:t>
            </a:r>
            <a:r>
              <a:rPr lang="en-US" sz="1600" dirty="0" smtClean="0">
                <a:solidFill>
                  <a:srgbClr val="2D961E"/>
                </a:solidFill>
                <a:latin typeface="Menlo-Regular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Menlo-Regular" charset="0"/>
              </a:rPr>
              <a:t>dna_molecule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).__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__(name)</a:t>
            </a:r>
            <a:r>
              <a:rPr lang="en-US" sz="1600" dirty="0">
                <a:solidFill>
                  <a:srgbClr val="2D961E"/>
                </a:solidFill>
                <a:latin typeface="Menlo-Regular" charset="0"/>
              </a:rPr>
              <a:t>	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2D961E"/>
                </a:solidFill>
                <a:latin typeface="Menlo-Bold" charset="0"/>
              </a:rPr>
              <a:t>	</a:t>
            </a:r>
            <a:r>
              <a:rPr lang="en-US" sz="1600" b="1" dirty="0" err="1" smtClean="0">
                <a:solidFill>
                  <a:srgbClr val="2D961E"/>
                </a:solidFill>
                <a:latin typeface="Menlo-Bold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 smtClean="0">
                <a:solidFill>
                  <a:srgbClr val="318BEE"/>
                </a:solidFill>
                <a:latin typeface="Menlo-Regular" charset="0"/>
              </a:rPr>
              <a:t>clone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600" dirty="0" smtClean="0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D961E"/>
                </a:solidFill>
                <a:latin typeface="Menlo-Regular" charset="0"/>
              </a:rPr>
              <a:t>		</a:t>
            </a:r>
            <a:r>
              <a:rPr lang="en-US" sz="1600" dirty="0" err="1" smtClean="0">
                <a:latin typeface="Menlo-Regular" charset="0"/>
              </a:rPr>
              <a:t>new_molecule</a:t>
            </a:r>
            <a:r>
              <a:rPr lang="en-US" sz="1600" dirty="0" smtClean="0">
                <a:solidFill>
                  <a:srgbClr val="2D961E"/>
                </a:solidFill>
                <a:latin typeface="Menlo-Regula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-Regular" charset="0"/>
              </a:rPr>
              <a:t>dna_molecule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Menlo-Regular" charset="0"/>
              </a:rPr>
              <a:t>molecule.name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en-US" sz="1600" b="1" dirty="0" smtClean="0">
                <a:solidFill>
                  <a:srgbClr val="2D961E"/>
                </a:solidFill>
                <a:latin typeface="Menlo-Bold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at </a:t>
            </a:r>
            <a:r>
              <a:rPr lang="en-US" sz="1600" b="1" dirty="0">
                <a:solidFill>
                  <a:srgbClr val="C200FF"/>
                </a:solidFill>
                <a:latin typeface="Menlo-Bold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.atomlist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D961E"/>
                </a:solidFill>
                <a:latin typeface="Menlo-Regular" charset="0"/>
              </a:rPr>
              <a:t>    </a:t>
            </a:r>
            <a:r>
              <a:rPr lang="en-US" sz="1600" dirty="0" smtClean="0">
                <a:solidFill>
                  <a:srgbClr val="2D961E"/>
                </a:solidFill>
                <a:latin typeface="Menlo-Regular" charset="0"/>
              </a:rPr>
              <a:t>		</a:t>
            </a:r>
            <a:r>
              <a:rPr lang="en-US" sz="1600" dirty="0" err="1" smtClean="0">
                <a:latin typeface="Menlo-Regular" charset="0"/>
              </a:rPr>
              <a:t>new_molecule.addatom</a:t>
            </a:r>
            <a:r>
              <a:rPr lang="en-US" sz="1600" dirty="0" smtClean="0">
                <a:latin typeface="Menlo-Regular" charset="0"/>
              </a:rPr>
              <a:t>(atom(</a:t>
            </a:r>
            <a:r>
              <a:rPr lang="en-US" sz="1600" dirty="0" err="1" smtClean="0">
                <a:latin typeface="Menlo-Regular" charset="0"/>
              </a:rPr>
              <a:t>at.atno</a:t>
            </a:r>
            <a:r>
              <a:rPr lang="en-US" sz="1600" dirty="0" smtClean="0">
                <a:latin typeface="Menlo-Regular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Menlo-Regular" charset="0"/>
              </a:rPr>
              <a:t>	</a:t>
            </a:r>
            <a:r>
              <a:rPr lang="en-US" sz="1600" dirty="0" smtClean="0">
                <a:latin typeface="Menlo-Regular" charset="0"/>
              </a:rPr>
              <a:t>									</a:t>
            </a:r>
            <a:r>
              <a:rPr lang="en-US" sz="1600" dirty="0" err="1" smtClean="0">
                <a:latin typeface="Menlo-Regular" charset="0"/>
              </a:rPr>
              <a:t>at.position</a:t>
            </a:r>
            <a:r>
              <a:rPr lang="en-US" sz="1600" dirty="0" smtClean="0">
                <a:latin typeface="Menlo-Regular" charset="0"/>
              </a:rPr>
              <a:t>[0],</a:t>
            </a:r>
          </a:p>
          <a:p>
            <a:pPr marL="0" indent="0">
              <a:buNone/>
            </a:pPr>
            <a:r>
              <a:rPr lang="en-US" sz="1600" dirty="0">
                <a:latin typeface="Menlo-Regular" charset="0"/>
              </a:rPr>
              <a:t>	</a:t>
            </a:r>
            <a:r>
              <a:rPr lang="en-US" sz="1600" dirty="0" smtClean="0">
                <a:latin typeface="Menlo-Regular" charset="0"/>
              </a:rPr>
              <a:t>									</a:t>
            </a:r>
            <a:r>
              <a:rPr lang="en-US" sz="1600" dirty="0" err="1" smtClean="0">
                <a:latin typeface="Menlo-Regular" charset="0"/>
              </a:rPr>
              <a:t>at.position</a:t>
            </a:r>
            <a:r>
              <a:rPr lang="en-US" sz="1600" dirty="0" smtClean="0">
                <a:latin typeface="Menlo-Regular" charset="0"/>
              </a:rPr>
              <a:t>[1],</a:t>
            </a:r>
          </a:p>
          <a:p>
            <a:pPr marL="0" indent="0">
              <a:buNone/>
            </a:pPr>
            <a:r>
              <a:rPr lang="en-US" sz="1600" dirty="0">
                <a:latin typeface="Menlo-Regular" charset="0"/>
              </a:rPr>
              <a:t>	</a:t>
            </a:r>
            <a:r>
              <a:rPr lang="en-US" sz="1600" dirty="0" smtClean="0">
                <a:latin typeface="Menlo-Regular" charset="0"/>
              </a:rPr>
              <a:t>									</a:t>
            </a:r>
            <a:r>
              <a:rPr lang="en-US" sz="1600" dirty="0" err="1" smtClean="0">
                <a:latin typeface="Menlo-Regular" charset="0"/>
              </a:rPr>
              <a:t>at.position</a:t>
            </a:r>
            <a:r>
              <a:rPr lang="en-US" sz="1600" dirty="0" smtClean="0">
                <a:latin typeface="Menlo-Regular" charset="0"/>
              </a:rPr>
              <a:t>[2]))</a:t>
            </a:r>
          </a:p>
          <a:p>
            <a:pPr marL="0" indent="0">
              <a:buNone/>
            </a:pPr>
            <a:r>
              <a:rPr lang="en-US" sz="1600" dirty="0">
                <a:latin typeface="Menlo-Regular" charset="0"/>
              </a:rPr>
              <a:t>	</a:t>
            </a:r>
            <a:r>
              <a:rPr lang="en-US" sz="1600" dirty="0" smtClean="0">
                <a:latin typeface="Menlo-Regular" charset="0"/>
              </a:rPr>
              <a:t>	</a:t>
            </a:r>
            <a:r>
              <a:rPr lang="is-IS" sz="1600" b="1" dirty="0">
                <a:solidFill>
                  <a:srgbClr val="2D961E"/>
                </a:solidFill>
                <a:latin typeface="Menlo-Bold" charset="0"/>
              </a:rPr>
              <a:t> return</a:t>
            </a:r>
            <a:r>
              <a:rPr lang="en-US" sz="1600" dirty="0" smtClean="0">
                <a:latin typeface="Menlo-Regular" charset="0"/>
              </a:rPr>
              <a:t> </a:t>
            </a:r>
            <a:r>
              <a:rPr lang="en-US" sz="1600" dirty="0" err="1" smtClean="0">
                <a:latin typeface="Menlo-Regular" charset="0"/>
              </a:rPr>
              <a:t>new_molecule</a:t>
            </a:r>
            <a:endParaRPr lang="da-DK" sz="1600" dirty="0">
              <a:latin typeface="Menlo-Regula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Overriding Parent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81000" y="5309125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 parent method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(__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init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__)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gets a new definition, using also the parent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definion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Private and public variables and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71145" y="1371600"/>
            <a:ext cx="701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In Python anything with two leading underscores is private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__</a:t>
            </a:r>
            <a:r>
              <a:rPr lang="en-US" dirty="0"/>
              <a:t>a, __</a:t>
            </a:r>
            <a:r>
              <a:rPr lang="en-US" dirty="0" err="1"/>
              <a:t>my_variable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Anything </a:t>
            </a:r>
            <a:r>
              <a:rPr lang="en-US" dirty="0"/>
              <a:t>with one leading underscore is semiprivate, and you should feel guilty accessing this data directly. 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/>
              <a:t>b 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Sometimes </a:t>
            </a:r>
            <a:r>
              <a:rPr lang="en-US" dirty="0"/>
              <a:t>useful as an intermediate step to making </a:t>
            </a:r>
            <a:r>
              <a:rPr lang="en-US" dirty="0" smtClean="0"/>
              <a:t>variable private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Overloading Operators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71145" y="1371600"/>
            <a:ext cx="7010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smtClean="0"/>
              <a:t>  </a:t>
            </a:r>
            <a:r>
              <a:rPr lang="fr-FR" b="1" dirty="0"/>
              <a:t>__</a:t>
            </a:r>
            <a:r>
              <a:rPr lang="fr-FR" b="1" dirty="0" err="1"/>
              <a:t>contains</a:t>
            </a:r>
            <a:r>
              <a:rPr lang="fr-FR" b="1" dirty="0"/>
              <a:t>__</a:t>
            </a:r>
            <a:r>
              <a:rPr lang="fr-FR" dirty="0"/>
              <a:t>(...)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/>
              <a:t>x.__contains</a:t>
            </a:r>
            <a:r>
              <a:rPr lang="en-US" dirty="0"/>
              <a:t>__(y) &lt;==&gt; y in x</a:t>
            </a:r>
          </a:p>
          <a:p>
            <a:r>
              <a:rPr lang="en-US" dirty="0"/>
              <a:t> </a:t>
            </a:r>
            <a:r>
              <a:rPr lang="it-IT" dirty="0" smtClean="0"/>
              <a:t>  </a:t>
            </a:r>
            <a:endParaRPr lang="it-IT" dirty="0"/>
          </a:p>
          <a:p>
            <a:r>
              <a:rPr lang="it-IT" dirty="0"/>
              <a:t> </a:t>
            </a:r>
            <a:r>
              <a:rPr lang="it-IT" dirty="0" smtClean="0"/>
              <a:t>  </a:t>
            </a:r>
            <a:r>
              <a:rPr lang="it-IT" b="1" dirty="0"/>
              <a:t>__</a:t>
            </a:r>
            <a:r>
              <a:rPr lang="it-IT" b="1" dirty="0" err="1"/>
              <a:t>eq</a:t>
            </a:r>
            <a:r>
              <a:rPr lang="it-IT" b="1" dirty="0"/>
              <a:t>__</a:t>
            </a:r>
            <a:r>
              <a:rPr lang="it-IT" dirty="0"/>
              <a:t>(...)</a:t>
            </a:r>
          </a:p>
          <a:p>
            <a:r>
              <a:rPr lang="it-IT" dirty="0"/>
              <a:t> </a:t>
            </a:r>
            <a:r>
              <a:rPr lang="it-IT" dirty="0" smtClean="0"/>
              <a:t>      </a:t>
            </a:r>
            <a:r>
              <a:rPr lang="it-IT" dirty="0"/>
              <a:t>x.__</a:t>
            </a:r>
            <a:r>
              <a:rPr lang="it-IT" dirty="0" err="1"/>
              <a:t>eq</a:t>
            </a:r>
            <a:r>
              <a:rPr lang="it-IT" dirty="0"/>
              <a:t>__(y) &lt;==&gt; x==y</a:t>
            </a:r>
          </a:p>
          <a:p>
            <a:r>
              <a:rPr lang="it-IT" dirty="0"/>
              <a:t> </a:t>
            </a:r>
            <a:r>
              <a:rPr lang="it-IT" dirty="0" smtClean="0"/>
              <a:t>  </a:t>
            </a:r>
            <a:endParaRPr lang="it-IT" dirty="0"/>
          </a:p>
          <a:p>
            <a:r>
              <a:rPr lang="it-IT" dirty="0"/>
              <a:t> </a:t>
            </a:r>
            <a:r>
              <a:rPr lang="it-IT" dirty="0" smtClean="0"/>
              <a:t>  </a:t>
            </a:r>
            <a:r>
              <a:rPr lang="it-IT" b="1" dirty="0"/>
              <a:t>__</a:t>
            </a:r>
            <a:r>
              <a:rPr lang="it-IT" b="1" dirty="0" err="1"/>
              <a:t>ge</a:t>
            </a:r>
            <a:r>
              <a:rPr lang="it-IT" b="1" dirty="0"/>
              <a:t>__</a:t>
            </a:r>
            <a:r>
              <a:rPr lang="it-IT" dirty="0"/>
              <a:t>(...)</a:t>
            </a:r>
          </a:p>
          <a:p>
            <a:r>
              <a:rPr lang="it-IT" dirty="0"/>
              <a:t> </a:t>
            </a:r>
            <a:r>
              <a:rPr lang="it-IT" dirty="0" smtClean="0"/>
              <a:t>      </a:t>
            </a:r>
            <a:r>
              <a:rPr lang="it-IT" dirty="0"/>
              <a:t>x.__</a:t>
            </a:r>
            <a:r>
              <a:rPr lang="it-IT" dirty="0" err="1"/>
              <a:t>ge</a:t>
            </a:r>
            <a:r>
              <a:rPr lang="it-IT" dirty="0"/>
              <a:t>__(y) &lt;==&gt; x&gt;=</a:t>
            </a:r>
            <a:r>
              <a:rPr lang="it-IT" dirty="0" smtClean="0"/>
              <a:t>y</a:t>
            </a:r>
          </a:p>
          <a:p>
            <a:endParaRPr lang="it-IT" dirty="0"/>
          </a:p>
          <a:p>
            <a:r>
              <a:rPr lang="nb-NO" b="1" dirty="0" smtClean="0"/>
              <a:t> __</a:t>
            </a:r>
            <a:r>
              <a:rPr lang="nb-NO" b="1" dirty="0" err="1"/>
              <a:t>add</a:t>
            </a:r>
            <a:r>
              <a:rPr lang="nb-NO" b="1" dirty="0"/>
              <a:t>__</a:t>
            </a:r>
            <a:r>
              <a:rPr lang="nb-NO" dirty="0"/>
              <a:t>(...)</a:t>
            </a:r>
          </a:p>
          <a:p>
            <a:r>
              <a:rPr lang="nb-NO" dirty="0"/>
              <a:t> </a:t>
            </a:r>
            <a:r>
              <a:rPr lang="nb-NO" dirty="0" smtClean="0"/>
              <a:t>       </a:t>
            </a:r>
            <a:r>
              <a:rPr lang="nb-NO" dirty="0"/>
              <a:t>x.__</a:t>
            </a:r>
            <a:r>
              <a:rPr lang="nb-NO" dirty="0" err="1"/>
              <a:t>add</a:t>
            </a:r>
            <a:r>
              <a:rPr lang="nb-NO" dirty="0"/>
              <a:t>__(y) &lt;==&gt; </a:t>
            </a:r>
            <a:r>
              <a:rPr lang="nb-NO" dirty="0" err="1"/>
              <a:t>x+y</a:t>
            </a:r>
            <a:endParaRPr lang="it-IT" dirty="0"/>
          </a:p>
          <a:p>
            <a:r>
              <a:rPr lang="it-IT" dirty="0"/>
              <a:t> </a:t>
            </a:r>
            <a:endParaRPr lang="it-IT" dirty="0" smtClean="0"/>
          </a:p>
          <a:p>
            <a:r>
              <a:rPr lang="en-US" b="1" dirty="0"/>
              <a:t>__</a:t>
            </a:r>
            <a:r>
              <a:rPr lang="en-US" b="1" dirty="0" err="1"/>
              <a:t>lt</a:t>
            </a:r>
            <a:r>
              <a:rPr lang="en-US" b="1" dirty="0"/>
              <a:t>__</a:t>
            </a:r>
            <a:r>
              <a:rPr lang="en-US" dirty="0"/>
              <a:t>(...)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x.__</a:t>
            </a:r>
            <a:r>
              <a:rPr lang="en-US" dirty="0" err="1"/>
              <a:t>lt</a:t>
            </a:r>
            <a:r>
              <a:rPr lang="en-US" dirty="0"/>
              <a:t>__(y) &lt;==&gt; x&lt;y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  <a:p>
            <a:r>
              <a:rPr lang="ro-RO" dirty="0" smtClean="0"/>
              <a:t> </a:t>
            </a:r>
            <a:r>
              <a:rPr lang="ro-RO" b="1" dirty="0" smtClean="0"/>
              <a:t>__</a:t>
            </a:r>
            <a:r>
              <a:rPr lang="ro-RO" b="1" dirty="0"/>
              <a:t>mul__</a:t>
            </a:r>
            <a:r>
              <a:rPr lang="ro-RO" dirty="0"/>
              <a:t>(...)</a:t>
            </a:r>
          </a:p>
          <a:p>
            <a:r>
              <a:rPr lang="ro-RO" dirty="0"/>
              <a:t> </a:t>
            </a:r>
            <a:r>
              <a:rPr lang="ro-RO" dirty="0" smtClean="0"/>
              <a:t>      </a:t>
            </a:r>
            <a:r>
              <a:rPr lang="ro-RO" dirty="0" err="1"/>
              <a:t>x.__mul</a:t>
            </a:r>
            <a:r>
              <a:rPr lang="ro-RO" dirty="0"/>
              <a:t>__(n) &lt;==&gt; x*n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53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789" y="135780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Write a program in your favorite editor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Save it with a .</a:t>
            </a:r>
            <a:r>
              <a:rPr lang="en-US" sz="2400" dirty="0" err="1" smtClean="0"/>
              <a:t>py</a:t>
            </a:r>
            <a:r>
              <a:rPr lang="en-US" sz="2400" dirty="0" smtClean="0"/>
              <a:t> file </a:t>
            </a:r>
            <a:r>
              <a:rPr lang="en-US" sz="2400" dirty="0" err="1" smtClean="0"/>
              <a:t>extention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Type </a:t>
            </a:r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python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yourfilename.py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/>
              <a:t>to execute it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Python programs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35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Docstrings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6200" y="1676401"/>
            <a:ext cx="82296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2D961E"/>
                </a:solidFill>
                <a:latin typeface="Menlo-Bold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b="1" dirty="0" smtClean="0">
                <a:solidFill>
                  <a:srgbClr val="318BEE"/>
                </a:solidFill>
                <a:latin typeface="Menlo-Bold" charset="0"/>
              </a:rPr>
              <a:t>atom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 smtClean="0">
                <a:solidFill>
                  <a:srgbClr val="2D961E"/>
                </a:solidFill>
                <a:latin typeface="Menlo-Regular" charset="0"/>
              </a:rPr>
              <a:t>object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C1651C"/>
                </a:solidFill>
                <a:latin typeface="Menlo-Regular" charset="0"/>
              </a:rPr>
              <a:t>	"""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This will be shown whenever someone calls help(atom</a:t>
            </a:r>
            <a:r>
              <a:rPr lang="en-US" sz="1400" dirty="0" smtClean="0">
                <a:solidFill>
                  <a:srgbClr val="C1651C"/>
                </a:solidFill>
                <a:latin typeface="Menlo-Regular" charset="0"/>
              </a:rPr>
              <a:t>), along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	</a:t>
            </a:r>
            <a:r>
              <a:rPr lang="en-US" sz="1400" dirty="0" smtClean="0">
                <a:solidFill>
                  <a:srgbClr val="C1651C"/>
                </a:solidFill>
                <a:latin typeface="Menlo-Regular" charset="0"/>
              </a:rPr>
              <a:t>with list of public methods """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sz="1400" b="1" dirty="0" err="1" smtClean="0">
                <a:solidFill>
                  <a:srgbClr val="2D961E"/>
                </a:solidFill>
                <a:latin typeface="Menlo-Bold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318BEE"/>
                </a:solidFill>
                <a:latin typeface="Menlo-Regular" charset="0"/>
              </a:rPr>
              <a:t>symbol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self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"""This will be shown whenever someone </a:t>
            </a:r>
            <a:endParaRPr lang="en-US" sz="1400" dirty="0" smtClean="0">
              <a:solidFill>
                <a:srgbClr val="C1651C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	</a:t>
            </a:r>
            <a:r>
              <a:rPr lang="en-US" sz="1400" dirty="0" smtClean="0">
                <a:solidFill>
                  <a:srgbClr val="C1651C"/>
                </a:solidFill>
                <a:latin typeface="Menlo-Regular" charset="0"/>
              </a:rPr>
              <a:t>	calls help(</a:t>
            </a:r>
            <a:r>
              <a:rPr lang="en-US" sz="1400" dirty="0" err="1" smtClean="0">
                <a:solidFill>
                  <a:srgbClr val="C1651C"/>
                </a:solidFill>
                <a:latin typeface="Menlo-Regular" charset="0"/>
              </a:rPr>
              <a:t>atom.symbol</a:t>
            </a:r>
            <a:r>
              <a:rPr lang="en-US" sz="1400" dirty="0" smtClean="0">
                <a:solidFill>
                  <a:srgbClr val="C1651C"/>
                </a:solidFill>
                <a:latin typeface="Menlo-Regular" charset="0"/>
              </a:rPr>
              <a:t>) or help(</a:t>
            </a:r>
            <a:r>
              <a:rPr lang="en-US" sz="1400" dirty="0" err="1" smtClean="0">
                <a:solidFill>
                  <a:srgbClr val="C1651C"/>
                </a:solidFill>
                <a:latin typeface="Menlo-Regular" charset="0"/>
              </a:rPr>
              <a:t>x.symbol</a:t>
            </a:r>
            <a:r>
              <a:rPr lang="en-US" sz="1400" dirty="0" smtClean="0">
                <a:solidFill>
                  <a:srgbClr val="C1651C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	</a:t>
            </a:r>
            <a:r>
              <a:rPr lang="en-US" sz="1400" dirty="0" smtClean="0">
                <a:solidFill>
                  <a:srgbClr val="C1651C"/>
                </a:solidFill>
                <a:latin typeface="Menlo-Regular" charset="0"/>
              </a:rPr>
              <a:t>	where x is an atom object"""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2D961E"/>
                </a:solidFill>
                <a:latin typeface="Menlo-Bold" charset="0"/>
              </a:rPr>
              <a:t>		return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Atno_to_Symbol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atno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2D961E"/>
              </a:solidFill>
              <a:latin typeface="Menlo-Bold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2D961E"/>
                </a:solidFill>
                <a:latin typeface="Menlo-Bold" charset="0"/>
              </a:rPr>
              <a:t>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23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2800" dirty="0" smtClean="0"/>
              <a:t>Reserve an interactive node: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salloc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--exclusive -N 1</a:t>
            </a:r>
          </a:p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en-US" sz="2800" dirty="0" smtClean="0"/>
              <a:t>Connect to it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squeue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-u $USER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ssh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(node name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charset="2"/>
              <a:buChar char="q"/>
            </a:pPr>
            <a:r>
              <a:rPr lang="en-US" sz="2800" dirty="0" smtClean="0"/>
              <a:t>Load python module 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module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load python-2.7.5 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Python on Discovery Cluster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50550" y="2895600"/>
            <a:ext cx="3507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b="1" dirty="0" smtClean="0">
                <a:solidFill>
                  <a:srgbClr val="D81F00"/>
                </a:solidFill>
              </a:rPr>
              <a:t>See more in "Programming Resources"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 smtClean="0">
                <a:solidFill>
                  <a:srgbClr val="D81F00"/>
                </a:solidFill>
              </a:rPr>
              <a:t>Load module in your </a:t>
            </a:r>
            <a:r>
              <a:rPr lang="en-US" b="1" dirty="0" smtClean="0">
                <a:solidFill>
                  <a:srgbClr val="D81F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b="1" dirty="0" err="1" smtClean="0">
                <a:solidFill>
                  <a:srgbClr val="D81F00"/>
                </a:solidFill>
                <a:latin typeface="Consolas" charset="0"/>
                <a:ea typeface="Consolas" charset="0"/>
                <a:cs typeface="Consolas" charset="0"/>
              </a:rPr>
              <a:t>bashrc</a:t>
            </a:r>
            <a:r>
              <a:rPr lang="en-US" b="1" dirty="0" smtClean="0">
                <a:solidFill>
                  <a:srgbClr val="D81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solidFill>
                  <a:srgbClr val="D81F00"/>
                </a:solidFill>
              </a:rPr>
              <a:t>file</a:t>
            </a:r>
            <a:endParaRPr lang="en-US" b="1" dirty="0">
              <a:solidFill>
                <a:srgbClr val="D81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70089" y="1404878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Menlo-Regular" charset="0"/>
              </a:rPr>
              <a:t>x = </a:t>
            </a:r>
            <a:r>
              <a:rPr lang="fr-FR" dirty="0">
                <a:solidFill>
                  <a:srgbClr val="2D961E"/>
                </a:solidFill>
                <a:latin typeface="Menlo-Regular" charset="0"/>
              </a:rPr>
              <a:t>34</a:t>
            </a:r>
            <a:r>
              <a:rPr lang="fr-FR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fr-FR" dirty="0">
                <a:solidFill>
                  <a:srgbClr val="2D961E"/>
                </a:solidFill>
                <a:latin typeface="Menlo-Regular" charset="0"/>
              </a:rPr>
              <a:t>23</a:t>
            </a:r>
            <a:r>
              <a:rPr lang="fr-FR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fr-FR" dirty="0">
                <a:solidFill>
                  <a:srgbClr val="658F8E"/>
                </a:solidFill>
                <a:latin typeface="Menlo-Regular" charset="0"/>
              </a:rPr>
              <a:t># A comment. </a:t>
            </a:r>
            <a:endParaRPr lang="fr-FR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y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dirty="0">
                <a:solidFill>
                  <a:srgbClr val="658F8E"/>
                </a:solidFill>
                <a:latin typeface="Menlo-Regular" charset="0"/>
              </a:rPr>
              <a:t># Another one. 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l-PL" dirty="0" smtClean="0">
                <a:solidFill>
                  <a:srgbClr val="000000"/>
                </a:solidFill>
                <a:latin typeface="Menlo-Regular" charset="0"/>
              </a:rPr>
              <a:t>z </a:t>
            </a:r>
            <a:r>
              <a:rPr lang="pl-PL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pl-PL" dirty="0">
                <a:solidFill>
                  <a:srgbClr val="2D961E"/>
                </a:solidFill>
                <a:latin typeface="Menlo-Regular" charset="0"/>
              </a:rPr>
              <a:t>3.45</a:t>
            </a:r>
            <a:r>
              <a:rPr lang="pl-PL" dirty="0">
                <a:solidFill>
                  <a:srgbClr val="000000"/>
                </a:solidFill>
                <a:latin typeface="Menlo-Regular" charset="0"/>
              </a:rPr>
              <a:t> </a:t>
            </a:r>
          </a:p>
          <a:p>
            <a:r>
              <a:rPr lang="en-US" b="1" dirty="0" smtClean="0">
                <a:solidFill>
                  <a:srgbClr val="2D961E"/>
                </a:solidFill>
                <a:latin typeface="Menlo-Bold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z == </a:t>
            </a:r>
            <a:r>
              <a:rPr lang="en-US" dirty="0">
                <a:solidFill>
                  <a:srgbClr val="2D961E"/>
                </a:solidFill>
                <a:latin typeface="Menlo-Regular" charset="0"/>
              </a:rPr>
              <a:t>3.45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C200FF"/>
                </a:solidFill>
                <a:latin typeface="Menlo-Bold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y ==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 </a:t>
            </a:r>
          </a:p>
          <a:p>
            <a:r>
              <a:rPr lang="fr-FR" dirty="0" smtClean="0">
                <a:solidFill>
                  <a:srgbClr val="000000"/>
                </a:solidFill>
                <a:latin typeface="Menlo-Regular" charset="0"/>
              </a:rPr>
              <a:t>      x </a:t>
            </a:r>
            <a:r>
              <a:rPr lang="fr-FR" dirty="0">
                <a:solidFill>
                  <a:srgbClr val="000000"/>
                </a:solidFill>
                <a:latin typeface="Menlo-Regular" charset="0"/>
              </a:rPr>
              <a:t>= x + </a:t>
            </a:r>
            <a:r>
              <a:rPr lang="fr-FR" dirty="0">
                <a:solidFill>
                  <a:srgbClr val="2D961E"/>
                </a:solidFill>
                <a:latin typeface="Menlo-Regular" charset="0"/>
              </a:rPr>
              <a:t>1</a:t>
            </a:r>
            <a:r>
              <a:rPr lang="fr-FR" dirty="0">
                <a:solidFill>
                  <a:srgbClr val="000000"/>
                </a:solidFill>
                <a:latin typeface="Menlo-Regular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  y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 y +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" World"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dirty="0">
                <a:solidFill>
                  <a:srgbClr val="658F8E"/>
                </a:solidFill>
                <a:latin typeface="Menlo-Regular" charset="0"/>
              </a:rPr>
              <a:t># String </a:t>
            </a:r>
            <a:r>
              <a:rPr lang="en-US" dirty="0" err="1">
                <a:solidFill>
                  <a:srgbClr val="658F8E"/>
                </a:solidFill>
                <a:latin typeface="Menlo-Regular" charset="0"/>
              </a:rPr>
              <a:t>concat</a:t>
            </a:r>
            <a:r>
              <a:rPr lang="en-US" dirty="0">
                <a:solidFill>
                  <a:srgbClr val="658F8E"/>
                </a:solidFill>
                <a:latin typeface="Menlo-Regular" charset="0"/>
              </a:rPr>
              <a:t>. 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u-HU" b="1" dirty="0" smtClean="0">
                <a:solidFill>
                  <a:srgbClr val="2D961E"/>
                </a:solidFill>
                <a:latin typeface="Menlo-Bold" charset="0"/>
              </a:rPr>
              <a:t>print</a:t>
            </a:r>
            <a:r>
              <a:rPr lang="hu-HU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Menlo-Regular" charset="0"/>
              </a:rPr>
              <a:t>x</a:t>
            </a:r>
          </a:p>
          <a:p>
            <a:r>
              <a:rPr lang="en-US" b="1" dirty="0" smtClean="0">
                <a:solidFill>
                  <a:srgbClr val="2D961E"/>
                </a:solidFill>
                <a:latin typeface="Menlo-Bold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</a:t>
            </a:r>
          </a:p>
          <a:p>
            <a:endParaRPr lang="en-US" dirty="0" smtClean="0">
              <a:solidFill>
                <a:srgbClr val="000000"/>
              </a:solidFill>
              <a:latin typeface="Menlo-Regular" charset="0"/>
            </a:endParaRPr>
          </a:p>
          <a:p>
            <a:endParaRPr lang="en-US" dirty="0" smtClean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0089" y="4495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Output: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12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7309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Enough to Understand 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33400" y="1143000"/>
            <a:ext cx="93726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 dirty="0"/>
              <a:t>Assignment uses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2400" dirty="0"/>
              <a:t> and comparison uses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==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85750" indent="-285750">
              <a:buFont typeface="Wingdings" charset="2"/>
              <a:buChar char="q"/>
            </a:pPr>
            <a:endParaRPr lang="en-US" sz="2400" dirty="0" smtClean="0"/>
          </a:p>
          <a:p>
            <a:pPr marL="285750" indent="-285750"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For numbers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+ - * / % </a:t>
            </a:r>
            <a:r>
              <a:rPr lang="en-US" sz="2400" dirty="0"/>
              <a:t>are as expected. 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000" dirty="0" smtClean="0"/>
              <a:t>Special </a:t>
            </a:r>
            <a:r>
              <a:rPr lang="en-US" sz="2000" dirty="0"/>
              <a:t>use of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000" dirty="0"/>
              <a:t> for string concatenation. 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000" dirty="0" smtClean="0"/>
              <a:t>Special </a:t>
            </a:r>
            <a:r>
              <a:rPr lang="en-US" sz="2000" dirty="0"/>
              <a:t>use of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US" sz="2000" dirty="0"/>
              <a:t> for string formatting (as with </a:t>
            </a:r>
            <a:r>
              <a:rPr lang="en-US" sz="2000" dirty="0" err="1"/>
              <a:t>printf</a:t>
            </a:r>
            <a:r>
              <a:rPr lang="en-US" sz="2000" dirty="0"/>
              <a:t> in C) </a:t>
            </a:r>
          </a:p>
          <a:p>
            <a:pPr marL="742950" lvl="1" indent="-285750">
              <a:buFont typeface="Wingdings" charset="2"/>
              <a:buChar char="q"/>
            </a:pPr>
            <a:endParaRPr lang="en-US" sz="2400" dirty="0" smtClean="0"/>
          </a:p>
          <a:p>
            <a:pPr marL="285750" indent="-285750">
              <a:buFont typeface="Wingdings" charset="2"/>
              <a:buChar char="q"/>
            </a:pPr>
            <a:r>
              <a:rPr lang="en-US" sz="2400" dirty="0" smtClean="0"/>
              <a:t>Logical </a:t>
            </a:r>
            <a:r>
              <a:rPr lang="en-US" sz="2400" dirty="0"/>
              <a:t>operators are words 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C200FF"/>
                </a:solidFill>
                <a:latin typeface="Menlo-Bold" charset="0"/>
              </a:rPr>
              <a:t>and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sz="2400" b="1" dirty="0" err="1" smtClean="0">
                <a:solidFill>
                  <a:srgbClr val="C200FF"/>
                </a:solidFill>
                <a:latin typeface="Menlo-Bold" charset="0"/>
              </a:rPr>
              <a:t>or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sz="2400" b="1" dirty="0" err="1" smtClean="0">
                <a:solidFill>
                  <a:srgbClr val="C200FF"/>
                </a:solidFill>
                <a:latin typeface="Menlo-Bold" charset="0"/>
              </a:rPr>
              <a:t>not</a:t>
            </a:r>
            <a:r>
              <a:rPr lang="en-US" sz="2400" dirty="0" smtClean="0"/>
              <a:t>) </a:t>
            </a:r>
            <a:r>
              <a:rPr lang="en-US" sz="2400" b="1" dirty="0"/>
              <a:t>not </a:t>
            </a:r>
            <a:r>
              <a:rPr lang="en-US" sz="2400" dirty="0"/>
              <a:t>symbols </a:t>
            </a:r>
          </a:p>
          <a:p>
            <a:pPr marL="285750" indent="-285750">
              <a:buFont typeface="Wingdings" charset="2"/>
              <a:buChar char="q"/>
            </a:pPr>
            <a:endParaRPr lang="en-US" sz="2400" dirty="0" smtClean="0"/>
          </a:p>
          <a:p>
            <a:pPr marL="285750" indent="-285750"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The basic printing command is </a:t>
            </a:r>
            <a:r>
              <a:rPr lang="hu-HU" sz="2400" b="1" dirty="0" smtClean="0">
                <a:solidFill>
                  <a:srgbClr val="2D961E"/>
                </a:solidFill>
                <a:latin typeface="Menlo-Bold" charset="0"/>
              </a:rPr>
              <a:t>print</a:t>
            </a:r>
            <a:r>
              <a:rPr lang="en-US" sz="2400" dirty="0" smtClean="0"/>
              <a:t>. </a:t>
            </a:r>
          </a:p>
          <a:p>
            <a:pPr marL="285750" indent="-285750">
              <a:buFont typeface="Wingdings" charset="2"/>
              <a:buChar char="q"/>
            </a:pPr>
            <a:endParaRPr lang="en-US" sz="2400" dirty="0"/>
          </a:p>
          <a:p>
            <a:pPr marL="285750" indent="-285750">
              <a:buFont typeface="Wingdings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first assignment to a variable </a:t>
            </a:r>
            <a:r>
              <a:rPr lang="en-US" sz="2400" b="1" dirty="0"/>
              <a:t>creates it</a:t>
            </a:r>
            <a:r>
              <a:rPr lang="en-US" sz="2400" dirty="0"/>
              <a:t>. </a:t>
            </a:r>
            <a:endParaRPr lang="en-US" sz="2400" dirty="0" smtClean="0"/>
          </a:p>
          <a:p>
            <a:pPr marL="800100" lvl="1" indent="-342900">
              <a:buFont typeface="Wingdings" charset="2"/>
              <a:buChar char="Ø"/>
            </a:pPr>
            <a:r>
              <a:rPr lang="en-US" sz="2000" dirty="0" smtClean="0"/>
              <a:t>Variable </a:t>
            </a:r>
            <a:r>
              <a:rPr lang="en-US" sz="2000" dirty="0"/>
              <a:t>types </a:t>
            </a:r>
            <a:r>
              <a:rPr lang="en-US" sz="2000" b="1" dirty="0" smtClean="0"/>
              <a:t>do not </a:t>
            </a:r>
            <a:r>
              <a:rPr lang="en-US" sz="2000" dirty="0"/>
              <a:t>need to be declared. 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000" dirty="0" smtClean="0"/>
              <a:t>Python </a:t>
            </a:r>
            <a:r>
              <a:rPr lang="en-US" sz="2000" dirty="0"/>
              <a:t>figures out the variable types on its own.</a:t>
            </a:r>
          </a:p>
        </p:txBody>
      </p:sp>
    </p:spTree>
    <p:extLst>
      <p:ext uri="{BB962C8B-B14F-4D97-AF65-F5344CB8AC3E}">
        <p14:creationId xmlns:p14="http://schemas.microsoft.com/office/powerpoint/2010/main" val="6970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2000" b="1" dirty="0"/>
              <a:t>Integers (default for numbers</a:t>
            </a:r>
            <a:r>
              <a:rPr lang="en-US" sz="2000" b="1" dirty="0" smtClean="0"/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z = </a:t>
            </a:r>
            <a:r>
              <a:rPr lang="en-US" sz="1800" dirty="0">
                <a:solidFill>
                  <a:srgbClr val="2D961E"/>
                </a:solidFill>
                <a:latin typeface="Menlo-Regular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 / </a:t>
            </a:r>
            <a:r>
              <a:rPr lang="en-US" sz="1800" dirty="0">
                <a:solidFill>
                  <a:srgbClr val="2D961E"/>
                </a:solidFill>
                <a:latin typeface="Menlo-Regular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sz="1800" dirty="0" smtClean="0">
                <a:solidFill>
                  <a:srgbClr val="658F8E"/>
                </a:solidFill>
                <a:latin typeface="Menlo-Regular" charset="0"/>
              </a:rPr>
              <a:t># </a:t>
            </a:r>
            <a:r>
              <a:rPr lang="en-US" sz="1800" dirty="0">
                <a:solidFill>
                  <a:srgbClr val="658F8E"/>
                </a:solidFill>
                <a:latin typeface="Menlo-Regular" charset="0"/>
              </a:rPr>
              <a:t>Answer is 2, integer division.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en-US" sz="2000" b="1" dirty="0" smtClean="0"/>
              <a:t>Floats</a:t>
            </a:r>
          </a:p>
          <a:p>
            <a:pPr marL="0" indent="0">
              <a:buNone/>
            </a:pPr>
            <a:r>
              <a:rPr lang="fr-FR" sz="1800" dirty="0">
                <a:latin typeface="Menlo" charset="0"/>
                <a:ea typeface="Menlo" charset="0"/>
                <a:cs typeface="Menlo" charset="0"/>
              </a:rPr>
              <a:t>x = </a:t>
            </a:r>
            <a:r>
              <a:rPr lang="fr-FR" sz="1800" dirty="0" smtClean="0">
                <a:latin typeface="Menlo" charset="0"/>
                <a:ea typeface="Menlo" charset="0"/>
                <a:cs typeface="Menlo" charset="0"/>
              </a:rPr>
              <a:t>3.456</a:t>
            </a:r>
          </a:p>
          <a:p>
            <a:pPr marL="0" indent="0">
              <a:buNone/>
            </a:pPr>
            <a:endParaRPr lang="fr-FR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fr-FR" sz="2000" b="1" dirty="0" smtClean="0"/>
              <a:t>Strings</a:t>
            </a:r>
            <a:endParaRPr lang="fr-FR" sz="1800" b="1" dirty="0" smtClean="0"/>
          </a:p>
          <a:p>
            <a:pPr lvl="1">
              <a:buFont typeface="Wingdings" charset="2"/>
              <a:buChar char="Ø"/>
            </a:pPr>
            <a:r>
              <a:rPr lang="fr-FR" sz="1800" dirty="0"/>
              <a:t>Can use </a:t>
            </a:r>
            <a:r>
              <a:rPr lang="fr-FR" sz="1800" dirty="0" smtClean="0"/>
              <a:t>" " </a:t>
            </a:r>
            <a:r>
              <a:rPr lang="fr-FR" sz="1800" dirty="0"/>
              <a:t>or </a:t>
            </a:r>
            <a:r>
              <a:rPr lang="fr-FR" sz="1800" dirty="0" smtClean="0"/>
              <a:t>' ' </a:t>
            </a:r>
            <a:r>
              <a:rPr lang="fr-FR" sz="1800" dirty="0"/>
              <a:t>to </a:t>
            </a:r>
            <a:r>
              <a:rPr lang="fr-FR" sz="1800" dirty="0" err="1"/>
              <a:t>specify</a:t>
            </a:r>
            <a:r>
              <a:rPr lang="fr-FR" sz="1800" dirty="0"/>
              <a:t>. </a:t>
            </a:r>
            <a:endParaRPr lang="fr-FR" sz="1800" dirty="0" smtClean="0"/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C1651C"/>
                </a:solidFill>
                <a:latin typeface="Menlo-Regular" charset="0"/>
              </a:rPr>
              <a:t>"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abc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abc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                              </a:t>
            </a:r>
            <a:r>
              <a:rPr lang="en-US" sz="1600" dirty="0">
                <a:solidFill>
                  <a:srgbClr val="658F8E"/>
                </a:solidFill>
                <a:latin typeface="Menlo-Regular" charset="0"/>
              </a:rPr>
              <a:t>#Same </a:t>
            </a:r>
            <a:r>
              <a:rPr lang="en-US" sz="1600" dirty="0" smtClean="0">
                <a:solidFill>
                  <a:srgbClr val="658F8E"/>
                </a:solidFill>
                <a:latin typeface="Menlo-Regular" charset="0"/>
              </a:rPr>
              <a:t>thing</a:t>
            </a:r>
            <a:endParaRPr lang="fr-FR" sz="1100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>
              <a:buFont typeface="Wingdings" charset="2"/>
              <a:buChar char="Ø"/>
            </a:pPr>
            <a:r>
              <a:rPr lang="fr-FR" sz="1800" dirty="0" err="1" smtClean="0"/>
              <a:t>Unmatched</a:t>
            </a:r>
            <a:r>
              <a:rPr lang="fr-FR" sz="1800" dirty="0" smtClean="0"/>
              <a:t> </a:t>
            </a:r>
            <a:r>
              <a:rPr lang="fr-FR" sz="1800" dirty="0" err="1"/>
              <a:t>can</a:t>
            </a:r>
            <a:r>
              <a:rPr lang="fr-FR" sz="1800" dirty="0"/>
              <a:t> </a:t>
            </a:r>
            <a:r>
              <a:rPr lang="fr-FR" sz="1800" dirty="0" err="1"/>
              <a:t>occur</a:t>
            </a:r>
            <a:r>
              <a:rPr lang="fr-FR" sz="1800" dirty="0"/>
              <a:t> </a:t>
            </a:r>
            <a:r>
              <a:rPr lang="fr-FR" sz="1800" dirty="0" err="1"/>
              <a:t>within</a:t>
            </a:r>
            <a:r>
              <a:rPr lang="fr-FR" sz="1800" dirty="0"/>
              <a:t> the string. 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>
                <a:solidFill>
                  <a:srgbClr val="C1651C"/>
                </a:solidFill>
                <a:latin typeface="Menlo-Regular" charset="0"/>
              </a:rPr>
              <a:t>"matt's</a:t>
            </a:r>
            <a:r>
              <a:rPr lang="en-US" sz="1800" dirty="0" smtClean="0">
                <a:solidFill>
                  <a:srgbClr val="C1651C"/>
                </a:solidFill>
                <a:latin typeface="Menlo-Regular" charset="0"/>
              </a:rPr>
              <a:t>"</a:t>
            </a:r>
            <a:endParaRPr lang="fr-FR" sz="18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>
              <a:buFont typeface="Wingdings" charset="2"/>
              <a:buChar char="Ø"/>
            </a:pPr>
            <a:r>
              <a:rPr lang="fr-FR" sz="1800" dirty="0" smtClean="0"/>
              <a:t>	Use </a:t>
            </a:r>
            <a:r>
              <a:rPr lang="fr-FR" sz="1800" dirty="0"/>
              <a:t>triple double-</a:t>
            </a:r>
            <a:r>
              <a:rPr lang="fr-FR" sz="1800" dirty="0" err="1"/>
              <a:t>quotes</a:t>
            </a:r>
            <a:r>
              <a:rPr lang="fr-FR" sz="1800" dirty="0"/>
              <a:t> for multi-line strings or strings </a:t>
            </a:r>
            <a:r>
              <a:rPr lang="fr-FR" sz="1800" dirty="0" err="1"/>
              <a:t>than</a:t>
            </a:r>
            <a:r>
              <a:rPr lang="fr-FR" sz="1800" dirty="0"/>
              <a:t> </a:t>
            </a:r>
            <a:r>
              <a:rPr lang="fr-FR" sz="1800" dirty="0" err="1"/>
              <a:t>contain</a:t>
            </a:r>
            <a:r>
              <a:rPr lang="fr-FR" sz="1800" dirty="0"/>
              <a:t> </a:t>
            </a:r>
            <a:r>
              <a:rPr lang="fr-FR" sz="1800" dirty="0" err="1"/>
              <a:t>both</a:t>
            </a:r>
            <a:r>
              <a:rPr lang="fr-FR" sz="1800" dirty="0"/>
              <a:t> </a:t>
            </a:r>
            <a:r>
              <a:rPr lang="fr-FR" sz="1800" dirty="0" smtClean="0"/>
              <a:t>' </a:t>
            </a:r>
            <a:r>
              <a:rPr lang="fr-FR" sz="1800" dirty="0"/>
              <a:t>and </a:t>
            </a:r>
            <a:r>
              <a:rPr lang="fr-FR" sz="1800" dirty="0" smtClean="0"/>
              <a:t>" </a:t>
            </a:r>
            <a:r>
              <a:rPr lang="fr-FR" sz="1800" dirty="0" err="1"/>
              <a:t>inside</a:t>
            </a:r>
            <a:r>
              <a:rPr lang="fr-FR" sz="1800" dirty="0"/>
              <a:t> of </a:t>
            </a:r>
            <a:r>
              <a:rPr lang="fr-FR" sz="1800" dirty="0" err="1"/>
              <a:t>them</a:t>
            </a:r>
            <a:r>
              <a:rPr lang="fr-FR" sz="1800" dirty="0" smtClean="0"/>
              <a:t>:</a:t>
            </a:r>
          </a:p>
          <a:p>
            <a:pPr marL="457200" lvl="1" indent="0">
              <a:buNone/>
            </a:pPr>
            <a:r>
              <a:rPr lang="fr-FR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tr-TR" sz="1800" dirty="0" smtClean="0">
                <a:solidFill>
                  <a:srgbClr val="C1651C"/>
                </a:solidFill>
                <a:latin typeface="Menlo-Regular" charset="0"/>
              </a:rPr>
              <a:t>"""</a:t>
            </a:r>
            <a:r>
              <a:rPr lang="tr-TR" sz="1800" dirty="0" err="1">
                <a:solidFill>
                  <a:srgbClr val="C1651C"/>
                </a:solidFill>
                <a:latin typeface="Menlo-Regular" charset="0"/>
              </a:rPr>
              <a:t>a'b"c</a:t>
            </a:r>
            <a:r>
              <a:rPr lang="tr-TR" sz="1800" dirty="0" smtClean="0">
                <a:solidFill>
                  <a:srgbClr val="C1651C"/>
                </a:solidFill>
                <a:latin typeface="Menlo-Regular" charset="0"/>
              </a:rPr>
              <a:t>"""</a:t>
            </a:r>
            <a:endParaRPr lang="en-US" sz="1800" dirty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EECE5698: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11908</TotalTime>
  <Words>2757</Words>
  <Application>Microsoft Macintosh PowerPoint</Application>
  <PresentationFormat>On-screen Show (4:3)</PresentationFormat>
  <Paragraphs>957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6" baseType="lpstr">
      <vt:lpstr>Calibri</vt:lpstr>
      <vt:lpstr>Consolas</vt:lpstr>
      <vt:lpstr>Helvetica</vt:lpstr>
      <vt:lpstr>Helvetica CE</vt:lpstr>
      <vt:lpstr>Helvetica Light Oblique</vt:lpstr>
      <vt:lpstr>Helvetica Neue</vt:lpstr>
      <vt:lpstr>ITC New Baskerville Roman</vt:lpstr>
      <vt:lpstr>Menlo</vt:lpstr>
      <vt:lpstr>Menlo-Bold</vt:lpstr>
      <vt:lpstr>Menlo-Regular</vt:lpstr>
      <vt:lpstr>ＭＳ Ｐゴシック</vt:lpstr>
      <vt:lpstr>Wingdings</vt:lpstr>
      <vt:lpstr>Wingdings 2</vt:lpstr>
      <vt:lpstr>Arial</vt:lpstr>
      <vt:lpstr>powerpoint_newNEU</vt:lpstr>
      <vt:lpstr>PowerPoint Presentation</vt:lpstr>
      <vt:lpstr>Overview</vt:lpstr>
      <vt:lpstr>Python</vt:lpstr>
      <vt:lpstr>Batteries Included</vt:lpstr>
      <vt:lpstr>Running Python: The Python Interpreter</vt:lpstr>
      <vt:lpstr>Executing Python programs</vt:lpstr>
      <vt:lpstr>A Simple Example</vt:lpstr>
      <vt:lpstr>Enough to Understand the Code</vt:lpstr>
      <vt:lpstr>Basic Datatypes</vt:lpstr>
      <vt:lpstr>Whitespace</vt:lpstr>
      <vt:lpstr>Comments</vt:lpstr>
      <vt:lpstr>Assingment Statements</vt:lpstr>
      <vt:lpstr>Accessing Non-Existent Names</vt:lpstr>
      <vt:lpstr>Multiple Simultaneous Assigments</vt:lpstr>
      <vt:lpstr>Naming Rules</vt:lpstr>
      <vt:lpstr>Basic Operators</vt:lpstr>
      <vt:lpstr>Casting</vt:lpstr>
      <vt:lpstr>Overview</vt:lpstr>
      <vt:lpstr>Sequence Types (a.k.a. Collections, Containters)</vt:lpstr>
      <vt:lpstr>Similar Syntax</vt:lpstr>
      <vt:lpstr>Definitions</vt:lpstr>
      <vt:lpstr>Accessing Elements</vt:lpstr>
      <vt:lpstr>Positive and Negative Indices</vt:lpstr>
      <vt:lpstr>Slicing: Return a Copy of a Subset</vt:lpstr>
      <vt:lpstr>Copy the Entire Sequence</vt:lpstr>
      <vt:lpstr>Membership test</vt:lpstr>
      <vt:lpstr>Concatenation</vt:lpstr>
      <vt:lpstr>Replication</vt:lpstr>
      <vt:lpstr>Mutability: Tuples are Immutable</vt:lpstr>
      <vt:lpstr>Mutability: Lists are Mutable</vt:lpstr>
      <vt:lpstr>Operations Only on Lists</vt:lpstr>
      <vt:lpstr>Lists made out of other lists: List Comprehension</vt:lpstr>
      <vt:lpstr>Tuples vs. Lists</vt:lpstr>
      <vt:lpstr>Dictionaries: a Mapping type</vt:lpstr>
      <vt:lpstr>Dictionary Examples</vt:lpstr>
      <vt:lpstr>Overview</vt:lpstr>
      <vt:lpstr>if statement</vt:lpstr>
      <vt:lpstr>while statement</vt:lpstr>
      <vt:lpstr>for loop</vt:lpstr>
      <vt:lpstr>Overview</vt:lpstr>
      <vt:lpstr>Function Definitions</vt:lpstr>
      <vt:lpstr>Optional Arguments</vt:lpstr>
      <vt:lpstr>Gotchas</vt:lpstr>
      <vt:lpstr>Anonymous Functions: the lambda operator </vt:lpstr>
      <vt:lpstr>Overview</vt:lpstr>
      <vt:lpstr>Python Modules</vt:lpstr>
      <vt:lpstr>numpy</vt:lpstr>
      <vt:lpstr>numpy.linalg</vt:lpstr>
      <vt:lpstr>A few useful modules</vt:lpstr>
      <vt:lpstr>Overview</vt:lpstr>
      <vt:lpstr>What is an Object?</vt:lpstr>
      <vt:lpstr>Example</vt:lpstr>
      <vt:lpstr>Atom Class</vt:lpstr>
      <vt:lpstr>Molecules</vt:lpstr>
      <vt:lpstr>Using the Molecule Class</vt:lpstr>
      <vt:lpstr>Inheritance</vt:lpstr>
      <vt:lpstr>Overriding Parent Methods</vt:lpstr>
      <vt:lpstr>Private and public variables and methods</vt:lpstr>
      <vt:lpstr>Overloading Operators</vt:lpstr>
      <vt:lpstr>Use Docstrings!</vt:lpstr>
      <vt:lpstr>Running Python on Discovery Cluster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Ioannidis, Stratis</dc:creator>
  <cp:lastModifiedBy>Ioannidis, Stratis</cp:lastModifiedBy>
  <cp:revision>379</cp:revision>
  <dcterms:created xsi:type="dcterms:W3CDTF">2015-10-06T17:28:06Z</dcterms:created>
  <dcterms:modified xsi:type="dcterms:W3CDTF">2017-09-08T16:49:52Z</dcterms:modified>
</cp:coreProperties>
</file>