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1" r:id="rId1"/>
  </p:sldMasterIdLst>
  <p:notesMasterIdLst>
    <p:notesMasterId r:id="rId29"/>
  </p:notesMasterIdLst>
  <p:sldIdLst>
    <p:sldId id="260" r:id="rId2"/>
    <p:sldId id="261" r:id="rId3"/>
    <p:sldId id="28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3" r:id="rId20"/>
    <p:sldId id="287" r:id="rId21"/>
    <p:sldId id="284" r:id="rId22"/>
    <p:sldId id="285" r:id="rId23"/>
    <p:sldId id="286" r:id="rId24"/>
    <p:sldId id="293" r:id="rId25"/>
    <p:sldId id="290" r:id="rId26"/>
    <p:sldId id="292" r:id="rId27"/>
    <p:sldId id="288" r:id="rId2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F00"/>
    <a:srgbClr val="FF28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646"/>
  </p:normalViewPr>
  <p:slideViewPr>
    <p:cSldViewPr>
      <p:cViewPr>
        <p:scale>
          <a:sx n="66" d="100"/>
          <a:sy n="66" d="100"/>
        </p:scale>
        <p:origin x="2960" y="1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4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DD4EDD9-2D3D-264D-8D16-8857EC493268}" type="datetimeFigureOut">
              <a:rPr lang="en-US"/>
              <a:pPr>
                <a:defRPr/>
              </a:pPr>
              <a:t>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C229F5D-29E6-9D4D-B956-DDA57F6E3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229F5D-29E6-9D4D-B956-DDA57F6E38C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61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229F5D-29E6-9D4D-B956-DDA57F6E38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25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229F5D-29E6-9D4D-B956-DDA57F6E38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90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1762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229F5D-29E6-9D4D-B956-DDA57F6E38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5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assembly JAR in Maven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 the shell with your own JAR`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2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/>
            </a:r>
            <a:b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r>
              <a:rPr lang="en-US" sz="3600" dirty="0" smtClean="0">
                <a:latin typeface="Helvetica CE" charset="0"/>
                <a:cs typeface="Helvetica CE" charset="0"/>
              </a:rPr>
              <a:t/>
            </a:r>
            <a:br>
              <a:rPr lang="en-US" sz="3600" dirty="0" smtClean="0">
                <a:latin typeface="Helvetica CE" charset="0"/>
                <a:cs typeface="Helvetica CE" charset="0"/>
              </a:rPr>
            </a:br>
            <a:endParaRPr lang="en-US" sz="3600" dirty="0" smtClean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ITC New Baskerville Roman" charset="0"/>
              </a:rPr>
              <a:t>Body content.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62000" y="6370638"/>
            <a:ext cx="541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3AD6D-58F0-034D-B0C1-6C0BA37C02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6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D81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1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9" descr="tit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" t="33368" r="10869" b="40395"/>
          <a:stretch>
            <a:fillRect/>
          </a:stretch>
        </p:blipFill>
        <p:spPr bwMode="auto">
          <a:xfrm>
            <a:off x="228600" y="1066800"/>
            <a:ext cx="317976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049" y="1852260"/>
            <a:ext cx="5695951" cy="58614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8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-2822" y="1"/>
            <a:ext cx="9146822" cy="1066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1">
                <a:latin typeface="Helvetica Light Oblique" charset="0"/>
                <a:ea typeface="Helvetica Light Oblique" charset="0"/>
                <a:cs typeface="Helvetica Light Oblique" charset="0"/>
              </a:defRPr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09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C5CED-6953-1541-912E-78DA273A3A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48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48B59-619E-F043-9EFD-E705B6A4A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24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0F4A2-D16A-5F42-8D72-49BC3B318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94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C97BA-9295-8643-9109-76B01B3AC2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0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0A16E-DD2A-CA4C-B967-AB6AF872A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CB31C-FC86-784C-8887-C674547AA3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44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56EB6-FE9F-9B4B-938A-E3B987C383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59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rgbClr val="D81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370638"/>
            <a:ext cx="5508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 b="0" i="1">
                <a:solidFill>
                  <a:schemeClr val="tx1">
                    <a:tint val="75000"/>
                  </a:schemeClr>
                </a:solidFill>
                <a:latin typeface="Helvetica Light Oblique" charset="0"/>
                <a:ea typeface="Helvetica Light Oblique" charset="0"/>
                <a:cs typeface="Helvetica Light Oblique" charset="0"/>
              </a:defRPr>
            </a:lvl1pPr>
          </a:lstStyle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825" y="6370638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>
              <a:defRPr/>
            </a:pPr>
            <a:fld id="{78B3AAAD-471D-3E40-B2A7-1208A5557A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04800" y="6248400"/>
            <a:ext cx="8686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324600" y="6304845"/>
            <a:ext cx="2763853" cy="5074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3" r:id="rId10"/>
    <p:sldLayoutId id="2147483904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F2F2F2"/>
          </a:solidFill>
          <a:latin typeface="Helvetica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F2F2F2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park-project.org/document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jpg"/><Relationship Id="rId12" Type="http://schemas.openxmlformats.org/officeDocument/2006/relationships/image" Target="../media/image14.png"/><Relationship Id="rId13" Type="http://schemas.openxmlformats.org/officeDocument/2006/relationships/image" Target="../media/image15.jpeg"/><Relationship Id="rId14" Type="http://schemas.openxmlformats.org/officeDocument/2006/relationships/image" Target="../media/image16.jpeg"/><Relationship Id="rId15" Type="http://schemas.openxmlformats.org/officeDocument/2006/relationships/image" Target="../media/image17.jp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9" Type="http://schemas.openxmlformats.org/officeDocument/2006/relationships/image" Target="../media/image11.jpeg"/><Relationship Id="rId10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2"/>
          <p:cNvSpPr txBox="1">
            <a:spLocks noChangeArrowheads="1"/>
          </p:cNvSpPr>
          <p:nvPr/>
        </p:nvSpPr>
        <p:spPr bwMode="auto">
          <a:xfrm>
            <a:off x="304800" y="1981200"/>
            <a:ext cx="871086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bg1"/>
                </a:solidFill>
              </a:rPr>
              <a:t>EECE5698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bg1"/>
                </a:solidFill>
              </a:rPr>
              <a:t>Parallel Processing for Data Analytics</a:t>
            </a: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914400" y="5029200"/>
            <a:ext cx="8001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 smtClean="0">
                <a:solidFill>
                  <a:schemeClr val="bg1"/>
                </a:solidFill>
              </a:rPr>
              <a:t>Lecture 1: Introduction to Spark</a:t>
            </a:r>
            <a:endParaRPr lang="en-US" alt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Resilient Distributed Datasets </a:t>
            </a:r>
            <a:r>
              <a:rPr lang="en-US" dirty="0"/>
              <a:t>(RDDs)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50825" y="1507153"/>
            <a:ext cx="47645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sz="2400" b="1" dirty="0" smtClean="0"/>
              <a:t>Immutable</a:t>
            </a:r>
            <a:r>
              <a:rPr lang="en-US" sz="2400" dirty="0" smtClean="0"/>
              <a:t> </a:t>
            </a:r>
            <a:r>
              <a:rPr lang="en-US" sz="2400" dirty="0"/>
              <a:t>collections of objects spread across a </a:t>
            </a:r>
            <a:r>
              <a:rPr lang="en-US" sz="2400" dirty="0" smtClean="0"/>
              <a:t>cluster</a:t>
            </a:r>
          </a:p>
          <a:p>
            <a:endParaRPr lang="en-US" sz="2400" dirty="0" smtClean="0"/>
          </a:p>
          <a:p>
            <a:pPr marL="457200" indent="-457200">
              <a:buFont typeface="Wingdings" charset="2"/>
              <a:buChar char="q"/>
            </a:pPr>
            <a:r>
              <a:rPr lang="en-US" sz="2400" dirty="0" smtClean="0"/>
              <a:t>Built </a:t>
            </a:r>
            <a:r>
              <a:rPr lang="en-US" sz="2400" dirty="0"/>
              <a:t>through </a:t>
            </a:r>
            <a:r>
              <a:rPr lang="en-US" sz="2400" b="1" dirty="0"/>
              <a:t>parallel </a:t>
            </a:r>
            <a:r>
              <a:rPr lang="en-US" sz="2400" b="1" dirty="0" smtClean="0"/>
              <a:t>transformations</a:t>
            </a:r>
            <a:r>
              <a:rPr lang="en-US" sz="2400" dirty="0" smtClean="0"/>
              <a:t> </a:t>
            </a:r>
            <a:r>
              <a:rPr lang="en-US" sz="2400" dirty="0"/>
              <a:t>(map, filter,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endParaRPr lang="en-US" sz="2400" dirty="0">
              <a:cs typeface="ＭＳ Ｐゴシック" charset="-128"/>
            </a:endParaRPr>
          </a:p>
          <a:p>
            <a:pPr marL="457200" indent="-457200">
              <a:buFont typeface="Wingdings" charset="2"/>
              <a:buChar char="q"/>
            </a:pPr>
            <a:r>
              <a:rPr lang="en-US" sz="2400" dirty="0" smtClean="0">
                <a:cs typeface="ＭＳ Ｐゴシック" charset="-128"/>
              </a:rPr>
              <a:t>Automatically </a:t>
            </a:r>
            <a:r>
              <a:rPr lang="en-US" sz="2400" b="1" dirty="0">
                <a:cs typeface="ＭＳ Ｐゴシック" charset="-128"/>
              </a:rPr>
              <a:t>rebuilt on </a:t>
            </a:r>
            <a:r>
              <a:rPr lang="en-US" sz="2400" b="1" dirty="0" smtClean="0">
                <a:cs typeface="ＭＳ Ｐゴシック" charset="-128"/>
              </a:rPr>
              <a:t>failure</a:t>
            </a:r>
          </a:p>
          <a:p>
            <a:endParaRPr lang="en-US" sz="2400" dirty="0">
              <a:cs typeface="ＭＳ Ｐゴシック" charset="-128"/>
            </a:endParaRPr>
          </a:p>
          <a:p>
            <a:pPr marL="457200" indent="-457200">
              <a:buFont typeface="Wingdings" charset="2"/>
              <a:buChar char="q"/>
            </a:pPr>
            <a:r>
              <a:rPr lang="en-US" sz="2400" dirty="0" smtClean="0"/>
              <a:t>Controllable </a:t>
            </a:r>
            <a:r>
              <a:rPr lang="en-US" sz="2400" b="1" dirty="0"/>
              <a:t>persistence</a:t>
            </a:r>
            <a:r>
              <a:rPr lang="en-US" sz="2400" dirty="0"/>
              <a:t> (e.g. caching in RAM)</a:t>
            </a:r>
            <a:endParaRPr lang="en-US" sz="2400" dirty="0">
              <a:cs typeface="ＭＳ Ｐゴシック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05130" y="1657096"/>
            <a:ext cx="3001286" cy="4597846"/>
            <a:chOff x="5923729" y="2743323"/>
            <a:chExt cx="2798999" cy="486106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563" y="4630377"/>
              <a:ext cx="1128236" cy="112823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4492" y="6476150"/>
              <a:ext cx="1128236" cy="1128236"/>
            </a:xfrm>
            <a:prstGeom prst="rect">
              <a:avLst/>
            </a:prstGeom>
          </p:spPr>
        </p:pic>
      </p:grpSp>
      <p:pic>
        <p:nvPicPr>
          <p:cNvPr id="12" name="Picture 11" descr="d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208" y="2071293"/>
            <a:ext cx="453003" cy="5016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38800" y="199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driver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62800" y="137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39000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76237" y="4888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10200" y="351686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rdd</a:t>
            </a:r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5263306" y="1438653"/>
            <a:ext cx="449159" cy="608250"/>
          </a:xfrm>
          <a:prstGeom prst="snip1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ingle Corner Rectangle 18"/>
          <p:cNvSpPr/>
          <p:nvPr/>
        </p:nvSpPr>
        <p:spPr>
          <a:xfrm>
            <a:off x="8390040" y="3336747"/>
            <a:ext cx="449159" cy="608250"/>
          </a:xfrm>
          <a:prstGeom prst="snip1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ingle Corner Rectangle 19"/>
          <p:cNvSpPr/>
          <p:nvPr/>
        </p:nvSpPr>
        <p:spPr>
          <a:xfrm>
            <a:off x="8390041" y="5182950"/>
            <a:ext cx="449159" cy="608250"/>
          </a:xfrm>
          <a:prstGeom prst="snip1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ingle Corner Rectangle 20"/>
          <p:cNvSpPr/>
          <p:nvPr/>
        </p:nvSpPr>
        <p:spPr>
          <a:xfrm>
            <a:off x="8363803" y="1412675"/>
            <a:ext cx="449159" cy="608250"/>
          </a:xfrm>
          <a:prstGeom prst="snip1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63803" y="1657096"/>
            <a:ext cx="547299" cy="414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05800" y="5148403"/>
            <a:ext cx="547299" cy="414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05800" y="3167203"/>
            <a:ext cx="547299" cy="414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82000" y="3810000"/>
            <a:ext cx="547299" cy="414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17029" y="16880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part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29600" y="38978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  <a:r>
              <a:rPr lang="en-US" smtClean="0"/>
              <a:t>art 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229600" y="587906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b="1" dirty="0"/>
              <a:t>Transformations</a:t>
            </a:r>
            <a:r>
              <a:rPr lang="en-US" dirty="0"/>
              <a:t> (e.g. map, filter, </a:t>
            </a:r>
            <a:r>
              <a:rPr lang="en-US" dirty="0" err="1"/>
              <a:t>groupBy</a:t>
            </a:r>
            <a:r>
              <a:rPr lang="en-US" dirty="0"/>
              <a:t>, join)</a:t>
            </a:r>
          </a:p>
          <a:p>
            <a:pPr lvl="1"/>
            <a:r>
              <a:rPr lang="en-US" dirty="0" smtClean="0"/>
              <a:t>operations </a:t>
            </a:r>
            <a:r>
              <a:rPr lang="en-US" dirty="0"/>
              <a:t>to build RDDs from other </a:t>
            </a:r>
            <a:r>
              <a:rPr lang="en-US" dirty="0" smtClean="0"/>
              <a:t>RDDs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b="1" dirty="0">
                <a:ea typeface="ＭＳ Ｐゴシック" charset="-128"/>
                <a:cs typeface="ＭＳ Ｐゴシック" charset="-128"/>
              </a:rPr>
              <a:t>Actions</a:t>
            </a:r>
            <a:r>
              <a:rPr lang="en-US" dirty="0">
                <a:ea typeface="ＭＳ Ｐゴシック" charset="-128"/>
                <a:cs typeface="ＭＳ Ｐゴシック" charset="-128"/>
              </a:rPr>
              <a:t> (e.g. count, collect, save)</a:t>
            </a:r>
          </a:p>
          <a:p>
            <a:pPr lvl="1"/>
            <a:r>
              <a:rPr lang="en-US" dirty="0"/>
              <a:t>Return a </a:t>
            </a:r>
            <a:r>
              <a:rPr lang="en-US" dirty="0" smtClean="0"/>
              <a:t>result to driver program</a:t>
            </a:r>
          </a:p>
          <a:p>
            <a:pPr lvl="1"/>
            <a:r>
              <a:rPr lang="en-US" dirty="0" smtClean="0"/>
              <a:t>Write a result </a:t>
            </a:r>
            <a:r>
              <a:rPr lang="en-US" dirty="0"/>
              <a:t>to </a:t>
            </a:r>
            <a:r>
              <a:rPr lang="en-US" dirty="0" smtClean="0"/>
              <a:t>hard disk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0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(Very Quick) Tour of Operations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Job execution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Standalone Programs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7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Easiest Way: Spark interpreter (</a:t>
            </a:r>
            <a:r>
              <a:rPr lang="en-US" dirty="0" err="1">
                <a:latin typeface="Consolas"/>
                <a:cs typeface="Consolas"/>
              </a:rPr>
              <a:t>pyspark</a:t>
            </a:r>
            <a:r>
              <a:rPr lang="en-US" dirty="0" smtClean="0"/>
              <a:t>)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Runs in local mode with 1 thread by default, but can be controlled through </a:t>
            </a:r>
            <a:r>
              <a:rPr lang="en-US" dirty="0" smtClean="0">
                <a:latin typeface="Consolas"/>
                <a:cs typeface="Consolas"/>
              </a:rPr>
              <a:t>master </a:t>
            </a:r>
            <a:r>
              <a:rPr lang="en-US" dirty="0" smtClean="0"/>
              <a:t>command line option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 smtClean="0"/>
          </a:p>
          <a:p>
            <a:pPr>
              <a:buFont typeface="Wingdings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(more on this soon)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Spark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1295400" y="4267200"/>
            <a:ext cx="5902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nsolas"/>
                <a:cs typeface="Consolas"/>
              </a:rPr>
              <a:t>p</a:t>
            </a:r>
            <a:r>
              <a:rPr lang="en-US" sz="2800" dirty="0" err="1" smtClean="0">
                <a:latin typeface="Consolas"/>
                <a:cs typeface="Consolas"/>
              </a:rPr>
              <a:t>yspark</a:t>
            </a:r>
            <a:r>
              <a:rPr lang="en-US" sz="2800" dirty="0" smtClean="0">
                <a:latin typeface="Consolas"/>
                <a:cs typeface="Consolas"/>
              </a:rPr>
              <a:t> --master “local[20]”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13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Starting point for spark functionalities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In </a:t>
            </a:r>
            <a:r>
              <a:rPr lang="en-US" dirty="0" err="1" smtClean="0"/>
              <a:t>pyspark</a:t>
            </a:r>
            <a:r>
              <a:rPr lang="en-US" dirty="0" smtClean="0"/>
              <a:t> interpreter, automatically loaded variable:</a:t>
            </a:r>
          </a:p>
          <a:p>
            <a:pPr marL="0" indent="0" algn="ctr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sc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q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In standalone programs, you create your own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44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 RDD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8387" y="2181749"/>
            <a:ext cx="8636000" cy="3048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2400" dirty="0">
                <a:solidFill>
                  <a:srgbClr val="008040"/>
                </a:solidFill>
                <a:latin typeface="Consolas"/>
                <a:cs typeface="Consolas"/>
              </a:rPr>
              <a:t>Turn a </a:t>
            </a:r>
            <a:r>
              <a:rPr lang="en-US" sz="2400" dirty="0" smtClean="0">
                <a:solidFill>
                  <a:srgbClr val="008040"/>
                </a:solidFill>
                <a:latin typeface="Consolas"/>
                <a:cs typeface="Consolas"/>
              </a:rPr>
              <a:t>local collection </a:t>
            </a:r>
            <a:r>
              <a:rPr lang="en-US" sz="2400" dirty="0">
                <a:solidFill>
                  <a:srgbClr val="008040"/>
                </a:solidFill>
                <a:latin typeface="Consolas"/>
                <a:cs typeface="Consolas"/>
              </a:rPr>
              <a:t>into an RDD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/>
                <a:cs typeface="Consolas"/>
              </a:rPr>
              <a:t>sc.parallelize</a:t>
            </a:r>
            <a:r>
              <a:rPr lang="en-US" sz="2400" dirty="0" smtClean="0">
                <a:latin typeface="Consolas"/>
                <a:cs typeface="Consolas"/>
              </a:rPr>
              <a:t>([1</a:t>
            </a:r>
            <a:r>
              <a:rPr lang="en-US" sz="2400" dirty="0">
                <a:latin typeface="Consolas"/>
                <a:cs typeface="Consolas"/>
              </a:rPr>
              <a:t>, 2, </a:t>
            </a:r>
            <a:r>
              <a:rPr lang="en-US" sz="2400" dirty="0" smtClean="0">
                <a:latin typeface="Consolas"/>
                <a:cs typeface="Consolas"/>
              </a:rPr>
              <a:t>3])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2400" dirty="0">
                <a:solidFill>
                  <a:srgbClr val="008040"/>
                </a:solidFill>
                <a:latin typeface="Consolas"/>
                <a:cs typeface="Consolas"/>
              </a:rPr>
              <a:t>Load text file from local FS, </a:t>
            </a:r>
            <a:r>
              <a:rPr lang="en-US" sz="2400" dirty="0" smtClean="0">
                <a:solidFill>
                  <a:srgbClr val="008040"/>
                </a:solidFill>
                <a:latin typeface="Consolas"/>
                <a:cs typeface="Consolas"/>
              </a:rPr>
              <a:t>HDFS </a:t>
            </a:r>
            <a:r>
              <a:rPr lang="en-US" sz="2400" dirty="0" err="1" smtClean="0">
                <a:latin typeface="Consolas"/>
                <a:cs typeface="Consolas"/>
              </a:rPr>
              <a:t>sc.textFile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>
                <a:solidFill>
                  <a:srgbClr val="000090"/>
                </a:solidFill>
                <a:latin typeface="Consolas"/>
                <a:cs typeface="Consolas"/>
              </a:rPr>
              <a:t>"</a:t>
            </a:r>
            <a:r>
              <a:rPr lang="en-US" sz="2400" dirty="0" err="1" smtClean="0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2400" dirty="0">
                <a:solidFill>
                  <a:srgbClr val="000090"/>
                </a:solidFill>
                <a:latin typeface="Consolas"/>
                <a:cs typeface="Consolas"/>
              </a:rPr>
              <a:t>"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nsolas"/>
                <a:cs typeface="Consolas"/>
              </a:rPr>
              <a:t>sc.textFile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>
                <a:solidFill>
                  <a:srgbClr val="000090"/>
                </a:solidFill>
                <a:latin typeface="Consolas"/>
                <a:cs typeface="Consolas"/>
              </a:rPr>
              <a:t>"</a:t>
            </a:r>
            <a:r>
              <a:rPr lang="en-US" sz="2400" dirty="0" smtClean="0">
                <a:solidFill>
                  <a:srgbClr val="000090"/>
                </a:solidFill>
                <a:latin typeface="Consolas"/>
                <a:cs typeface="Consolas"/>
              </a:rPr>
              <a:t>directory</a:t>
            </a:r>
            <a:r>
              <a:rPr lang="en-US" sz="2400" dirty="0">
                <a:solidFill>
                  <a:srgbClr val="000090"/>
                </a:solidFill>
                <a:latin typeface="Consolas"/>
                <a:cs typeface="Consolas"/>
              </a:rPr>
              <a:t>/*.</a:t>
            </a:r>
            <a:r>
              <a:rPr lang="en-US" sz="2400" dirty="0" smtClean="0">
                <a:solidFill>
                  <a:srgbClr val="000090"/>
                </a:solidFill>
                <a:latin typeface="Consolas"/>
                <a:cs typeface="Consolas"/>
              </a:rPr>
              <a:t>txt"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nsolas"/>
                <a:cs typeface="Consolas"/>
              </a:rPr>
              <a:t>sc.textFile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>
                <a:solidFill>
                  <a:srgbClr val="000090"/>
                </a:solidFill>
                <a:latin typeface="Consolas"/>
                <a:cs typeface="Consolas"/>
              </a:rPr>
              <a:t>"</a:t>
            </a:r>
            <a:r>
              <a:rPr lang="en-US" sz="2400" dirty="0" err="1" smtClean="0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2400" dirty="0">
                <a:solidFill>
                  <a:srgbClr val="000090"/>
                </a:solidFill>
                <a:latin typeface="Consolas"/>
                <a:cs typeface="Consolas"/>
              </a:rPr>
              <a:t>://</a:t>
            </a:r>
            <a:r>
              <a:rPr lang="en-US" sz="2400" dirty="0" smtClean="0">
                <a:solidFill>
                  <a:srgbClr val="000090"/>
                </a:solidFill>
                <a:latin typeface="Consolas"/>
                <a:cs typeface="Consolas"/>
              </a:rPr>
              <a:t>namenode:9000/path/file</a:t>
            </a:r>
            <a:r>
              <a:rPr lang="en-US" sz="2400" dirty="0">
                <a:solidFill>
                  <a:srgbClr val="000090"/>
                </a:solidFill>
                <a:latin typeface="Consolas"/>
                <a:cs typeface="Consolas"/>
              </a:rPr>
              <a:t>"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/>
              <a:cs typeface="Consolas"/>
            </a:endParaRPr>
          </a:p>
          <a:p>
            <a:pPr>
              <a:spcBef>
                <a:spcPts val="0"/>
              </a:spcBef>
            </a:pPr>
            <a:endParaRPr lang="en-US" sz="2400" dirty="0">
              <a:latin typeface="Consolas"/>
              <a:cs typeface="Consolas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5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textfile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743200" y="1676400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myrdd</a:t>
            </a:r>
            <a:r>
              <a:rPr lang="en-US" dirty="0" smtClean="0">
                <a:latin typeface="Consolas"/>
                <a:cs typeface="Consolas"/>
              </a:rPr>
              <a:t>=</a:t>
            </a:r>
            <a:r>
              <a:rPr lang="en-US" dirty="0" err="1" smtClean="0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dirty="0">
                <a:latin typeface="Consolas"/>
                <a:cs typeface="Consolas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957" y="2304010"/>
            <a:ext cx="81603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Think: </a:t>
            </a:r>
            <a:r>
              <a:rPr lang="en-US" sz="2400" dirty="0" err="1" smtClean="0"/>
              <a:t>my</a:t>
            </a:r>
            <a:r>
              <a:rPr lang="en-US" sz="2400" dirty="0" err="1" smtClean="0">
                <a:latin typeface="Consolas"/>
                <a:cs typeface="Consolas"/>
              </a:rPr>
              <a:t>rdd</a:t>
            </a:r>
            <a:r>
              <a:rPr lang="en-US" sz="2400" dirty="0" smtClean="0"/>
              <a:t>  is a list (sort of)</a:t>
            </a: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Elements in the list are </a:t>
            </a:r>
            <a:r>
              <a:rPr lang="en-US" sz="2400" b="1" dirty="0" smtClean="0"/>
              <a:t>lines of the file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The list is </a:t>
            </a:r>
            <a:r>
              <a:rPr lang="en-US" sz="2400" b="1" dirty="0" smtClean="0"/>
              <a:t>distributed over multiple machines</a:t>
            </a:r>
          </a:p>
          <a:p>
            <a:pPr>
              <a:buFont typeface="Wingdings" charset="2"/>
              <a:buChar char="q"/>
            </a:pPr>
            <a:endParaRPr lang="en-US" sz="2400" b="1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The list is </a:t>
            </a:r>
            <a:r>
              <a:rPr lang="en-US" sz="2400" b="1" dirty="0" smtClean="0"/>
              <a:t>immutable</a:t>
            </a:r>
          </a:p>
          <a:p>
            <a:pPr lvl="1">
              <a:buFont typeface="Wingdings" charset="2"/>
              <a:buChar char="q"/>
            </a:pPr>
            <a:r>
              <a:rPr lang="en-US" sz="2400" dirty="0"/>
              <a:t>Y</a:t>
            </a:r>
            <a:r>
              <a:rPr lang="en-US" sz="2400" dirty="0" smtClean="0"/>
              <a:t>ou cannot change it, </a:t>
            </a:r>
          </a:p>
          <a:p>
            <a:pPr lvl="1">
              <a:buFont typeface="Wingdings" charset="2"/>
              <a:buChar char="q"/>
            </a:pPr>
            <a:r>
              <a:rPr lang="en-US" sz="2400" dirty="0"/>
              <a:t>C</a:t>
            </a:r>
            <a:r>
              <a:rPr lang="en-US" sz="2400" dirty="0" smtClean="0"/>
              <a:t>annot see individual elements (e.g.,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element)</a:t>
            </a:r>
          </a:p>
          <a:p>
            <a:pPr lvl="1">
              <a:buFont typeface="Wingdings" charset="2"/>
              <a:buChar char="q"/>
            </a:pPr>
            <a:r>
              <a:rPr lang="en-US" sz="2400" dirty="0" smtClean="0"/>
              <a:t>Can only interact with it through specific ops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Transformations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67039" y="1509730"/>
            <a:ext cx="8724562" cy="443094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/>
                <a:cs typeface="Consolas"/>
              </a:rPr>
              <a:t>nums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 err="1">
                <a:latin typeface="Consolas"/>
                <a:cs typeface="Consolas"/>
              </a:rPr>
              <a:t>sc.parallelize</a:t>
            </a:r>
            <a:r>
              <a:rPr lang="en-US" sz="2000" dirty="0" smtClean="0">
                <a:latin typeface="Consolas"/>
                <a:cs typeface="Consolas"/>
              </a:rPr>
              <a:t>([1</a:t>
            </a:r>
            <a:r>
              <a:rPr lang="en-US" sz="2000" dirty="0">
                <a:latin typeface="Consolas"/>
                <a:cs typeface="Consolas"/>
              </a:rPr>
              <a:t>, 2, </a:t>
            </a:r>
            <a:r>
              <a:rPr lang="en-US" sz="2000" dirty="0" smtClean="0">
                <a:latin typeface="Consolas"/>
                <a:cs typeface="Consolas"/>
              </a:rPr>
              <a:t>3])</a:t>
            </a:r>
            <a:r>
              <a:rPr lang="en-US" sz="2000" dirty="0">
                <a:latin typeface="Consolas"/>
                <a:cs typeface="Consolas"/>
              </a:rPr>
              <a:t/>
            </a:r>
            <a:br>
              <a:rPr lang="en-US" sz="2000" dirty="0">
                <a:latin typeface="Consolas"/>
                <a:cs typeface="Consolas"/>
              </a:rPr>
            </a:br>
            <a:endParaRPr lang="en-US" sz="2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Pass each element through a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/>
                <a:cs typeface="Consolas"/>
              </a:rPr>
              <a:t>squares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 err="1">
                <a:latin typeface="Consolas"/>
                <a:cs typeface="Consolas"/>
              </a:rPr>
              <a:t>nums.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x*x</a:t>
            </a:r>
            <a:r>
              <a:rPr lang="en-US" sz="2000" dirty="0">
                <a:latin typeface="Consolas"/>
                <a:cs typeface="Consolas"/>
              </a:rPr>
              <a:t>)   </a:t>
            </a:r>
            <a:r>
              <a:rPr lang="en-US" sz="2000" dirty="0" smtClean="0">
                <a:solidFill>
                  <a:srgbClr val="008040"/>
                </a:solidFill>
                <a:latin typeface="Consolas"/>
                <a:cs typeface="Consolas"/>
              </a:rPr>
              <a:t># =&gt; {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1, 4, 9}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Keep elements passing a predicate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/>
                <a:cs typeface="Consolas"/>
              </a:rPr>
              <a:t>even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 err="1">
                <a:latin typeface="Consolas"/>
                <a:cs typeface="Consolas"/>
              </a:rPr>
              <a:t>squares.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0080"/>
                </a:solidFill>
                <a:latin typeface="Consolas"/>
                <a:cs typeface="Consolas"/>
              </a:rPr>
              <a:t>lambda x: x </a:t>
            </a:r>
            <a:r>
              <a:rPr lang="en-US" sz="2000" dirty="0">
                <a:solidFill>
                  <a:srgbClr val="FF0080"/>
                </a:solidFill>
                <a:latin typeface="Consolas"/>
                <a:cs typeface="Consolas"/>
              </a:rPr>
              <a:t>% 2 == 0</a:t>
            </a:r>
            <a:r>
              <a:rPr lang="en-US" sz="2000" dirty="0">
                <a:latin typeface="Consolas"/>
                <a:cs typeface="Consolas"/>
              </a:rPr>
              <a:t>) </a:t>
            </a:r>
            <a:r>
              <a:rPr lang="en-US" sz="2000" dirty="0" smtClean="0">
                <a:solidFill>
                  <a:srgbClr val="008040"/>
                </a:solidFill>
                <a:latin typeface="Consolas"/>
                <a:cs typeface="Consolas"/>
              </a:rPr>
              <a:t># =&gt; 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{4}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2000" dirty="0">
                <a:solidFill>
                  <a:srgbClr val="008040"/>
                </a:solidFill>
                <a:latin typeface="Consolas"/>
                <a:cs typeface="Consolas"/>
              </a:rPr>
              <a:t>Map each element to zero or more others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nsolas"/>
                <a:cs typeface="Consolas"/>
              </a:rPr>
              <a:t>nums.</a:t>
            </a:r>
            <a:r>
              <a:rPr lang="en-US" sz="20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smtClean="0">
                <a:solidFill>
                  <a:srgbClr val="FF0080"/>
                </a:solidFill>
                <a:latin typeface="Consolas"/>
                <a:cs typeface="Consolas"/>
              </a:rPr>
              <a:t>lambda x: range(0, x)</a:t>
            </a:r>
            <a:r>
              <a:rPr lang="en-US" sz="2000" dirty="0" smtClean="0">
                <a:latin typeface="Consolas"/>
                <a:cs typeface="Consolas"/>
              </a:rPr>
              <a:t>)  </a:t>
            </a:r>
            <a:r>
              <a:rPr lang="en-US" sz="2000" dirty="0" smtClean="0">
                <a:solidFill>
                  <a:srgbClr val="008040"/>
                </a:solidFill>
                <a:latin typeface="Consolas"/>
                <a:cs typeface="Consolas"/>
              </a:rPr>
              <a:t># =&gt; {0, 0, 1, 0, 1, 2}</a:t>
            </a:r>
            <a:endParaRPr lang="en-US" sz="20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529282" y="4972709"/>
            <a:ext cx="4038600" cy="788633"/>
          </a:xfrm>
          <a:prstGeom prst="wedgeRectCallout">
            <a:avLst>
              <a:gd name="adj1" fmla="val -36256"/>
              <a:gd name="adj2" fmla="val -9706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2000" dirty="0"/>
              <a:t>Range </a:t>
            </a:r>
            <a:r>
              <a:rPr lang="en-US" sz="2000" dirty="0" smtClean="0"/>
              <a:t>function (list of </a:t>
            </a:r>
            <a:r>
              <a:rPr lang="en-US" sz="2000" dirty="0"/>
              <a:t>numbers </a:t>
            </a:r>
            <a:r>
              <a:rPr lang="en-US" sz="2000" dirty="0" smtClean="0"/>
              <a:t>0, 1, </a:t>
            </a:r>
            <a:r>
              <a:rPr lang="en-US" sz="2000" dirty="0"/>
              <a:t>…, </a:t>
            </a:r>
            <a:r>
              <a:rPr lang="en-US" sz="2000" dirty="0" smtClean="0"/>
              <a:t>x-1)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9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8297" y="1066802"/>
            <a:ext cx="8293303" cy="5705274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1800" dirty="0" err="1" smtClean="0">
                <a:latin typeface="Consolas"/>
                <a:cs typeface="Consolas"/>
              </a:rPr>
              <a:t>nums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= </a:t>
            </a:r>
            <a:r>
              <a:rPr lang="en-US" sz="1800" dirty="0" err="1">
                <a:latin typeface="Consolas"/>
                <a:cs typeface="Consolas"/>
              </a:rPr>
              <a:t>sc.parallelize</a:t>
            </a:r>
            <a:r>
              <a:rPr lang="en-US" sz="1800" dirty="0" smtClean="0">
                <a:latin typeface="Consolas"/>
                <a:cs typeface="Consolas"/>
              </a:rPr>
              <a:t>([1, 2, 3])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Retrieve RDD contents as a local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collection</a:t>
            </a:r>
            <a:b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800" dirty="0" err="1" smtClean="0">
                <a:latin typeface="Consolas"/>
                <a:cs typeface="Consolas"/>
              </a:rPr>
              <a:t>nums.</a:t>
            </a:r>
            <a:r>
              <a:rPr lang="en-US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collect</a:t>
            </a:r>
            <a:r>
              <a:rPr lang="en-US" sz="1800" dirty="0" smtClean="0">
                <a:latin typeface="Consolas"/>
                <a:cs typeface="Consolas"/>
              </a:rPr>
              <a:t>()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=&gt; [1, 2, 3]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Return first K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elements</a:t>
            </a:r>
            <a:b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800" dirty="0" err="1" smtClean="0">
                <a:latin typeface="Consolas"/>
                <a:cs typeface="Consolas"/>
              </a:rPr>
              <a:t>nums.</a:t>
            </a:r>
            <a:r>
              <a:rPr lang="en-US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take</a:t>
            </a:r>
            <a:r>
              <a:rPr lang="en-US" sz="1800" dirty="0">
                <a:latin typeface="Consolas"/>
                <a:cs typeface="Consolas"/>
              </a:rPr>
              <a:t>(2) 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[1, 2]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Count number of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elements</a:t>
            </a:r>
            <a:b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800" dirty="0" err="1" smtClean="0">
                <a:latin typeface="Consolas"/>
                <a:cs typeface="Consolas"/>
              </a:rPr>
              <a:t>nums.</a:t>
            </a:r>
            <a:r>
              <a:rPr lang="en-US" sz="1800" dirty="0" err="1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1800" dirty="0">
                <a:latin typeface="Consolas"/>
                <a:cs typeface="Consolas"/>
              </a:rPr>
              <a:t>() 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3</a:t>
            </a:r>
            <a:endParaRPr lang="en-US" sz="1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Merge elements with an associative function</a:t>
            </a:r>
            <a:b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800" dirty="0" err="1">
                <a:latin typeface="Consolas"/>
                <a:cs typeface="Consolas"/>
              </a:rPr>
              <a:t>nums.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800" dirty="0" smtClean="0">
                <a:latin typeface="Consolas"/>
                <a:cs typeface="Consolas"/>
              </a:rPr>
              <a:t>) 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6</a:t>
            </a:r>
            <a:endParaRPr lang="en-US" sz="1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  <a:t>Write elements to a text file</a:t>
            </a:r>
            <a:br>
              <a:rPr lang="en-US" sz="18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1800" dirty="0" err="1">
                <a:latin typeface="Consolas"/>
                <a:cs typeface="Consolas"/>
              </a:rPr>
              <a:t>nums.</a:t>
            </a:r>
            <a:r>
              <a:rPr lang="en-US" sz="18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1800" dirty="0" err="1" smtClean="0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1800" dirty="0" smtClean="0">
                <a:solidFill>
                  <a:srgbClr val="000090"/>
                </a:solidFill>
                <a:latin typeface="Consolas"/>
                <a:cs typeface="Consolas"/>
              </a:rPr>
              <a:t>://</a:t>
            </a:r>
            <a:r>
              <a:rPr lang="en-US" sz="1800" dirty="0" err="1" smtClean="0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1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1800" dirty="0">
                <a:latin typeface="Consolas"/>
                <a:cs typeface="Consolas"/>
              </a:rPr>
              <a:t>)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2828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sz="2400" dirty="0" smtClean="0"/>
              <a:t>Spark supports lots of transforms and actions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/>
              <a:t>Full programming guide: </a:t>
            </a:r>
            <a:r>
              <a:rPr lang="en-US" sz="2400" dirty="0" smtClean="0">
                <a:hlinkClick r:id="rId2"/>
              </a:rPr>
              <a:t>spark.apache.org/documentation</a:t>
            </a: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We will dive into map, reduce, and many more transforms and actions in upcoming lectures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1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65088" y="533400"/>
            <a:ext cx="7554912" cy="533400"/>
          </a:xfrm>
        </p:spPr>
        <p:txBody>
          <a:bodyPr/>
          <a:lstStyle/>
          <a:p>
            <a:r>
              <a:rPr lang="en-US" altLang="en-US" dirty="0" smtClean="0">
                <a:latin typeface="Helvetica" charset="0"/>
                <a:ea typeface="ＭＳ Ｐゴシック" charset="-128"/>
              </a:rPr>
              <a:t>What is Spark?</a:t>
            </a:r>
            <a:endParaRPr lang="en-US" altLang="en-US" dirty="0">
              <a:latin typeface="Helvetica" charset="0"/>
              <a:ea typeface="ＭＳ Ｐゴシック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309991"/>
            <a:ext cx="2133600" cy="1134894"/>
          </a:xfrm>
          <a:prstGeom prst="rect">
            <a:avLst/>
          </a:prstGeom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232240" y="1600200"/>
            <a:ext cx="6473360" cy="4237037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A general engine for </a:t>
            </a:r>
            <a:r>
              <a:rPr lang="en-US" sz="2000" b="1" dirty="0">
                <a:latin typeface="Helvetica Neue" charset="0"/>
                <a:ea typeface="Helvetica Neue" charset="0"/>
                <a:cs typeface="Helvetica Neue" charset="0"/>
              </a:rPr>
              <a:t>large-scale data </a:t>
            </a:r>
            <a:r>
              <a:rPr lang="en-US" sz="2000" b="1" dirty="0" smtClean="0">
                <a:latin typeface="Helvetica Neue" charset="0"/>
                <a:ea typeface="Helvetica Neue" charset="0"/>
                <a:cs typeface="Helvetica Neue" charset="0"/>
              </a:rPr>
              <a:t>processing</a:t>
            </a:r>
          </a:p>
          <a:p>
            <a:pPr marL="285750" indent="-285750">
              <a:buFont typeface="Wingdings" charset="2"/>
              <a:buChar char="q"/>
            </a:pPr>
            <a:endParaRPr lang="en-US" sz="2000" dirty="0" smtClean="0"/>
          </a:p>
          <a:p>
            <a:pPr>
              <a:buFont typeface="Wingdings" charset="2"/>
              <a:buChar char="q"/>
            </a:pPr>
            <a:r>
              <a:rPr lang="en-US" sz="2000" b="1" dirty="0" smtClean="0"/>
              <a:t>Fast</a:t>
            </a:r>
            <a:r>
              <a:rPr lang="en-US" sz="2000" dirty="0" smtClean="0"/>
              <a:t>, </a:t>
            </a:r>
            <a:r>
              <a:rPr lang="en-US" sz="2000" b="1" dirty="0" smtClean="0"/>
              <a:t>expressive</a:t>
            </a:r>
            <a:r>
              <a:rPr lang="en-US" sz="2000" dirty="0" smtClean="0"/>
              <a:t> </a:t>
            </a:r>
            <a:r>
              <a:rPr lang="en-US" sz="2000" b="1" dirty="0" smtClean="0"/>
              <a:t>cluster</a:t>
            </a:r>
            <a:r>
              <a:rPr lang="en-US" sz="2000" dirty="0" smtClean="0"/>
              <a:t> </a:t>
            </a:r>
            <a:r>
              <a:rPr lang="en-US" sz="2000" b="1" dirty="0" smtClean="0"/>
              <a:t>computing</a:t>
            </a:r>
            <a:r>
              <a:rPr lang="en-US" sz="2000" dirty="0" smtClean="0"/>
              <a:t> system compatible with Apache Hadoop</a:t>
            </a:r>
          </a:p>
          <a:p>
            <a:endParaRPr lang="en-US" sz="2000" dirty="0" smtClean="0"/>
          </a:p>
          <a:p>
            <a:pPr>
              <a:buFont typeface="Wingdings" charset="2"/>
              <a:buChar char="q"/>
            </a:pPr>
            <a:r>
              <a:rPr lang="en-US" sz="2000" dirty="0" smtClean="0"/>
              <a:t>Improves </a:t>
            </a:r>
            <a:r>
              <a:rPr lang="en-US" sz="2000" b="1" dirty="0" smtClean="0"/>
              <a:t>efficiency</a:t>
            </a:r>
            <a:r>
              <a:rPr lang="en-US" sz="2000" dirty="0" smtClean="0"/>
              <a:t> through:</a:t>
            </a:r>
          </a:p>
          <a:p>
            <a:pPr lvl="1"/>
            <a:r>
              <a:rPr lang="en-US" sz="1800" dirty="0" smtClean="0"/>
              <a:t>In-memory computing primitives</a:t>
            </a:r>
          </a:p>
          <a:p>
            <a:pPr lvl="1"/>
            <a:r>
              <a:rPr lang="en-US" sz="1800" dirty="0" smtClean="0"/>
              <a:t>General computation graphs</a:t>
            </a:r>
          </a:p>
          <a:p>
            <a:pPr lvl="1"/>
            <a:endParaRPr lang="en-US" sz="1800" dirty="0" smtClean="0"/>
          </a:p>
          <a:p>
            <a:pPr>
              <a:buFont typeface="Wingdings" charset="2"/>
              <a:buChar char="q"/>
            </a:pPr>
            <a:r>
              <a:rPr lang="en-US" sz="2000" dirty="0" smtClean="0"/>
              <a:t>Improves </a:t>
            </a:r>
            <a:r>
              <a:rPr lang="en-US" sz="2000" b="1" dirty="0" smtClean="0"/>
              <a:t>usability</a:t>
            </a:r>
            <a:r>
              <a:rPr lang="en-US" sz="2000" dirty="0" smtClean="0"/>
              <a:t> through:</a:t>
            </a:r>
          </a:p>
          <a:p>
            <a:pPr lvl="1"/>
            <a:r>
              <a:rPr lang="en-US" sz="1800" dirty="0" smtClean="0"/>
              <a:t>Rich APIs in Java, </a:t>
            </a:r>
            <a:r>
              <a:rPr lang="en-US" sz="1800" dirty="0" err="1" smtClean="0"/>
              <a:t>Scala</a:t>
            </a:r>
            <a:r>
              <a:rPr lang="en-US" sz="1800" dirty="0" smtClean="0"/>
              <a:t>, Python</a:t>
            </a:r>
          </a:p>
          <a:p>
            <a:pPr lvl="1"/>
            <a:r>
              <a:rPr lang="en-US" sz="1800" dirty="0" smtClean="0"/>
              <a:t>Interactive shell</a:t>
            </a:r>
            <a:endParaRPr lang="en-US" sz="1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613503" y="3505200"/>
            <a:ext cx="4456156" cy="2116004"/>
            <a:chOff x="10201361" y="5722202"/>
            <a:chExt cx="7389132" cy="3508726"/>
          </a:xfrm>
        </p:grpSpPr>
        <p:grpSp>
          <p:nvGrpSpPr>
            <p:cNvPr id="36" name="Group 35"/>
            <p:cNvGrpSpPr/>
            <p:nvPr/>
          </p:nvGrpSpPr>
          <p:grpSpPr>
            <a:xfrm>
              <a:off x="10201361" y="5722202"/>
              <a:ext cx="6220153" cy="765526"/>
              <a:chOff x="6345652" y="4340090"/>
              <a:chExt cx="2332558" cy="382763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6345652" y="4568690"/>
                <a:ext cx="613791" cy="0"/>
              </a:xfrm>
              <a:prstGeom prst="straightConnector1">
                <a:avLst/>
              </a:prstGeom>
              <a:ln w="76200" cmpd="sng">
                <a:solidFill>
                  <a:schemeClr val="accent2"/>
                </a:solidFill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010400" y="4340090"/>
                <a:ext cx="1667810" cy="382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  <a:latin typeface="Arial"/>
                    <a:cs typeface="Arial"/>
                  </a:rPr>
                  <a:t>Up to 100</a:t>
                </a:r>
                <a:r>
                  <a:rPr lang="en-US" sz="2400" dirty="0">
                    <a:solidFill>
                      <a:schemeClr val="accent2"/>
                    </a:solidFill>
                    <a:latin typeface="Arial"/>
                    <a:cs typeface="Arial"/>
                  </a:rPr>
                  <a:t>× faster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259247" y="8465402"/>
              <a:ext cx="7331246" cy="765526"/>
              <a:chOff x="6374505" y="4405983"/>
              <a:chExt cx="2749217" cy="382763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V="1">
                <a:off x="6374505" y="4648200"/>
                <a:ext cx="613791" cy="0"/>
              </a:xfrm>
              <a:prstGeom prst="straightConnector1">
                <a:avLst/>
              </a:prstGeom>
              <a:ln w="76200" cmpd="sng">
                <a:solidFill>
                  <a:srgbClr val="333399"/>
                </a:solidFill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7051220" y="4405983"/>
                <a:ext cx="2072502" cy="382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  <a:latin typeface="Arial"/>
                    <a:cs typeface="Arial"/>
                  </a:rPr>
                  <a:t>Often 2-10</a:t>
                </a:r>
                <a:r>
                  <a:rPr lang="en-US" sz="2400" dirty="0" smtClean="0">
                    <a:solidFill>
                      <a:schemeClr val="accent2"/>
                    </a:solidFill>
                    <a:latin typeface="Arial"/>
                    <a:cs typeface="Arial"/>
                  </a:rPr>
                  <a:t>× less </a:t>
                </a:r>
                <a:r>
                  <a:rPr lang="en-US" sz="2400" dirty="0">
                    <a:solidFill>
                      <a:schemeClr val="accent2"/>
                    </a:solidFill>
                    <a:latin typeface="Arial"/>
                    <a:cs typeface="Arial"/>
                  </a:rPr>
                  <a:t>code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296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Tour of Operations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Job execution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Standalone Programs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5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857375"/>
            <a:ext cx="4743450" cy="322302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q"/>
            </a:pPr>
            <a:r>
              <a:rPr lang="en-US" dirty="0" smtClean="0"/>
              <a:t>Spark shows up as a library in your program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dirty="0" smtClean="0"/>
              <a:t>Runs tasks </a:t>
            </a:r>
            <a:r>
              <a:rPr lang="en-US" b="1" dirty="0" smtClean="0"/>
              <a:t>locally</a:t>
            </a:r>
            <a:r>
              <a:rPr lang="en-US" dirty="0" smtClean="0"/>
              <a:t> or on a </a:t>
            </a:r>
            <a:r>
              <a:rPr lang="en-US" b="1" dirty="0" smtClean="0"/>
              <a:t>cluster</a:t>
            </a:r>
          </a:p>
          <a:p>
            <a:pPr lvl="1"/>
            <a:r>
              <a:rPr lang="en-US" b="1" dirty="0" smtClean="0"/>
              <a:t>Standalone cluster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Mesos</a:t>
            </a:r>
            <a:r>
              <a:rPr lang="en-US" dirty="0" smtClean="0"/>
              <a:t> Cluster</a:t>
            </a:r>
          </a:p>
          <a:p>
            <a:pPr lvl="1"/>
            <a:r>
              <a:rPr lang="en-US" dirty="0" smtClean="0"/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050" y="1857375"/>
            <a:ext cx="2001265" cy="67821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1641" tIns="40821" rIns="81641" bIns="40821" rtlCol="0" anchor="t"/>
          <a:lstStyle/>
          <a:p>
            <a:pPr algn="ctr"/>
            <a:r>
              <a:rPr lang="en-US" sz="1425" dirty="0"/>
              <a:t>Your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440150" y="2168830"/>
            <a:ext cx="1620225" cy="330086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/>
            <a:r>
              <a:rPr lang="en-US" sz="1425" dirty="0" err="1"/>
              <a:t>SparkContext</a:t>
            </a:r>
            <a:endParaRPr lang="en-US" sz="1425" dirty="0"/>
          </a:p>
        </p:txBody>
      </p:sp>
      <p:sp>
        <p:nvSpPr>
          <p:cNvPr id="6" name="Rectangle 5"/>
          <p:cNvSpPr/>
          <p:nvPr/>
        </p:nvSpPr>
        <p:spPr>
          <a:xfrm>
            <a:off x="7345444" y="2793327"/>
            <a:ext cx="1027031" cy="541434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/>
            <a:r>
              <a:rPr lang="en-US" sz="1425" dirty="0"/>
              <a:t>Local threads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3816" y="2790244"/>
            <a:ext cx="1027031" cy="541434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/>
            <a:r>
              <a:rPr lang="en-US" sz="1425" dirty="0"/>
              <a:t>Cluster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490596" y="3583102"/>
            <a:ext cx="990071" cy="758101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40821" rIns="0" bIns="40821" rtlCol="0" anchor="t"/>
          <a:lstStyle/>
          <a:p>
            <a:pPr algn="ctr"/>
            <a:r>
              <a:rPr lang="en-US" sz="1425" dirty="0"/>
              <a:t>Worker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49304" y="3583102"/>
            <a:ext cx="1000590" cy="758101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40821" rIns="0" bIns="40821" rtlCol="0" anchor="t"/>
          <a:lstStyle/>
          <a:p>
            <a:pPr algn="ctr"/>
            <a:r>
              <a:rPr lang="en-US" sz="1425" dirty="0"/>
              <a:t>Worker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86400" y="4558380"/>
            <a:ext cx="2886075" cy="362187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/>
            <a:r>
              <a:rPr lang="en-US" sz="1425" dirty="0"/>
              <a:t>HDFS or other storage</a:t>
            </a:r>
          </a:p>
        </p:txBody>
      </p: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flipH="1">
            <a:off x="6567331" y="2498916"/>
            <a:ext cx="682932" cy="29132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7250263" y="2498916"/>
            <a:ext cx="608697" cy="29441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 flipH="1">
            <a:off x="5985631" y="3331678"/>
            <a:ext cx="581700" cy="251424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2" idx="0"/>
          </p:cNvCxnSpPr>
          <p:nvPr/>
        </p:nvCxnSpPr>
        <p:spPr>
          <a:xfrm>
            <a:off x="6567331" y="3331678"/>
            <a:ext cx="582268" cy="251424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86371" y="4285024"/>
            <a:ext cx="0" cy="27778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60728" y="4285024"/>
            <a:ext cx="2554" cy="27778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030132" y="3334762"/>
            <a:ext cx="0" cy="122361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32593" y="3867569"/>
            <a:ext cx="907557" cy="441671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/>
            <a:r>
              <a:rPr lang="en-US" sz="1425" dirty="0"/>
              <a:t>Spark executor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06949" y="3867569"/>
            <a:ext cx="907557" cy="441671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/>
            <a:r>
              <a:rPr lang="en-US" sz="1425" dirty="0"/>
              <a:t>Spark executor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82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70"/>
          <p:cNvSpPr/>
          <p:nvPr/>
        </p:nvSpPr>
        <p:spPr>
          <a:xfrm>
            <a:off x="4343400" y="1771650"/>
            <a:ext cx="4114800" cy="2836835"/>
          </a:xfrm>
          <a:prstGeom prst="roundRect">
            <a:avLst>
              <a:gd name="adj" fmla="val 11363"/>
            </a:avLst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4463236" y="1877762"/>
            <a:ext cx="1330397" cy="990905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4463236" y="2996811"/>
            <a:ext cx="2837903" cy="1504713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6619049" y="3154700"/>
            <a:ext cx="430535" cy="109690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6687161" y="3218101"/>
            <a:ext cx="295992" cy="189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6687161" y="3478963"/>
            <a:ext cx="295992" cy="189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6687161" y="3731884"/>
            <a:ext cx="295992" cy="189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6687161" y="3992746"/>
            <a:ext cx="295992" cy="189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5231422" y="1953913"/>
            <a:ext cx="430535" cy="82502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5299534" y="2011958"/>
            <a:ext cx="295992" cy="189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5299534" y="2272819"/>
            <a:ext cx="295992" cy="189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5299534" y="2520833"/>
            <a:ext cx="295992" cy="189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6619049" y="1958278"/>
            <a:ext cx="430535" cy="82502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6687161" y="2016323"/>
            <a:ext cx="295992" cy="189969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6687161" y="2277185"/>
            <a:ext cx="295992" cy="189969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6687161" y="2525199"/>
            <a:ext cx="295992" cy="189969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7905782" y="2637171"/>
            <a:ext cx="430535" cy="82502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7973895" y="2695217"/>
            <a:ext cx="295992" cy="189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7973895" y="2956079"/>
            <a:ext cx="295992" cy="189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7973895" y="3204092"/>
            <a:ext cx="295992" cy="189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197" name="Straight Arrow Connector 196"/>
          <p:cNvCxnSpPr>
            <a:stCxn id="190" idx="3"/>
            <a:endCxn id="194" idx="1"/>
          </p:cNvCxnSpPr>
          <p:nvPr/>
        </p:nvCxnSpPr>
        <p:spPr>
          <a:xfrm>
            <a:off x="6983153" y="2111308"/>
            <a:ext cx="990741" cy="67889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8" name="Straight Arrow Connector 197"/>
          <p:cNvCxnSpPr>
            <a:stCxn id="191" idx="3"/>
            <a:endCxn id="195" idx="1"/>
          </p:cNvCxnSpPr>
          <p:nvPr/>
        </p:nvCxnSpPr>
        <p:spPr>
          <a:xfrm>
            <a:off x="6983153" y="2372170"/>
            <a:ext cx="990741" cy="67889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9" name="Straight Arrow Connector 198"/>
          <p:cNvCxnSpPr>
            <a:stCxn id="192" idx="3"/>
            <a:endCxn id="196" idx="1"/>
          </p:cNvCxnSpPr>
          <p:nvPr/>
        </p:nvCxnSpPr>
        <p:spPr>
          <a:xfrm>
            <a:off x="6983153" y="2620184"/>
            <a:ext cx="990741" cy="67889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0" name="Straight Arrow Connector 199"/>
          <p:cNvCxnSpPr>
            <a:stCxn id="187" idx="3"/>
            <a:endCxn id="191" idx="1"/>
          </p:cNvCxnSpPr>
          <p:nvPr/>
        </p:nvCxnSpPr>
        <p:spPr>
          <a:xfrm>
            <a:off x="5595526" y="2367805"/>
            <a:ext cx="1091634" cy="436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1" name="Straight Arrow Connector 200"/>
          <p:cNvCxnSpPr>
            <a:stCxn id="186" idx="3"/>
            <a:endCxn id="190" idx="1"/>
          </p:cNvCxnSpPr>
          <p:nvPr/>
        </p:nvCxnSpPr>
        <p:spPr>
          <a:xfrm>
            <a:off x="5595526" y="2106943"/>
            <a:ext cx="1091634" cy="436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3" name="Straight Arrow Connector 202"/>
          <p:cNvCxnSpPr>
            <a:stCxn id="181" idx="3"/>
            <a:endCxn id="194" idx="1"/>
          </p:cNvCxnSpPr>
          <p:nvPr/>
        </p:nvCxnSpPr>
        <p:spPr>
          <a:xfrm flipV="1">
            <a:off x="6983153" y="2790201"/>
            <a:ext cx="990742" cy="52288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4" name="Straight Arrow Connector 203"/>
          <p:cNvCxnSpPr>
            <a:stCxn id="188" idx="3"/>
            <a:endCxn id="192" idx="1"/>
          </p:cNvCxnSpPr>
          <p:nvPr/>
        </p:nvCxnSpPr>
        <p:spPr>
          <a:xfrm>
            <a:off x="5595526" y="2615818"/>
            <a:ext cx="1091634" cy="436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5" name="Straight Arrow Connector 204"/>
          <p:cNvCxnSpPr>
            <a:stCxn id="183" idx="3"/>
            <a:endCxn id="194" idx="1"/>
          </p:cNvCxnSpPr>
          <p:nvPr/>
        </p:nvCxnSpPr>
        <p:spPr>
          <a:xfrm flipV="1">
            <a:off x="6983153" y="2790202"/>
            <a:ext cx="990742" cy="103666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9" name="Straight Arrow Connector 208"/>
          <p:cNvCxnSpPr>
            <a:stCxn id="181" idx="3"/>
            <a:endCxn id="195" idx="1"/>
          </p:cNvCxnSpPr>
          <p:nvPr/>
        </p:nvCxnSpPr>
        <p:spPr>
          <a:xfrm flipV="1">
            <a:off x="6983153" y="3051063"/>
            <a:ext cx="990742" cy="26202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0" name="Straight Arrow Connector 209"/>
          <p:cNvCxnSpPr>
            <a:stCxn id="182" idx="3"/>
            <a:endCxn id="195" idx="1"/>
          </p:cNvCxnSpPr>
          <p:nvPr/>
        </p:nvCxnSpPr>
        <p:spPr>
          <a:xfrm flipV="1">
            <a:off x="6983153" y="3051063"/>
            <a:ext cx="990742" cy="52288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1" name="Straight Arrow Connector 210"/>
          <p:cNvCxnSpPr>
            <a:stCxn id="183" idx="3"/>
            <a:endCxn id="195" idx="1"/>
          </p:cNvCxnSpPr>
          <p:nvPr/>
        </p:nvCxnSpPr>
        <p:spPr>
          <a:xfrm flipV="1">
            <a:off x="6983153" y="3051063"/>
            <a:ext cx="990742" cy="77580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2" name="Straight Arrow Connector 211"/>
          <p:cNvCxnSpPr>
            <a:stCxn id="184" idx="3"/>
            <a:endCxn id="195" idx="1"/>
          </p:cNvCxnSpPr>
          <p:nvPr/>
        </p:nvCxnSpPr>
        <p:spPr>
          <a:xfrm flipV="1">
            <a:off x="6983153" y="3051063"/>
            <a:ext cx="990742" cy="103666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3" name="Straight Arrow Connector 212"/>
          <p:cNvCxnSpPr>
            <a:stCxn id="182" idx="3"/>
            <a:endCxn id="194" idx="1"/>
          </p:cNvCxnSpPr>
          <p:nvPr/>
        </p:nvCxnSpPr>
        <p:spPr>
          <a:xfrm flipV="1">
            <a:off x="6983153" y="2790202"/>
            <a:ext cx="990742" cy="78374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4" name="Straight Arrow Connector 213"/>
          <p:cNvCxnSpPr>
            <a:stCxn id="187" idx="3"/>
            <a:endCxn id="192" idx="1"/>
          </p:cNvCxnSpPr>
          <p:nvPr/>
        </p:nvCxnSpPr>
        <p:spPr>
          <a:xfrm>
            <a:off x="5595526" y="2367805"/>
            <a:ext cx="1091634" cy="2523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5" name="Straight Arrow Connector 214"/>
          <p:cNvCxnSpPr>
            <a:stCxn id="187" idx="3"/>
            <a:endCxn id="190" idx="1"/>
          </p:cNvCxnSpPr>
          <p:nvPr/>
        </p:nvCxnSpPr>
        <p:spPr>
          <a:xfrm flipV="1">
            <a:off x="5595526" y="2111308"/>
            <a:ext cx="1091634" cy="25649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6" name="Straight Arrow Connector 215"/>
          <p:cNvCxnSpPr>
            <a:stCxn id="188" idx="3"/>
            <a:endCxn id="191" idx="1"/>
          </p:cNvCxnSpPr>
          <p:nvPr/>
        </p:nvCxnSpPr>
        <p:spPr>
          <a:xfrm flipV="1">
            <a:off x="5595526" y="2372170"/>
            <a:ext cx="1091634" cy="24364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7" name="Straight Arrow Connector 216"/>
          <p:cNvCxnSpPr>
            <a:stCxn id="186" idx="3"/>
            <a:endCxn id="192" idx="1"/>
          </p:cNvCxnSpPr>
          <p:nvPr/>
        </p:nvCxnSpPr>
        <p:spPr>
          <a:xfrm>
            <a:off x="5595526" y="2106942"/>
            <a:ext cx="1091634" cy="51324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8" name="Straight Arrow Connector 217"/>
          <p:cNvCxnSpPr>
            <a:stCxn id="184" idx="3"/>
            <a:endCxn id="194" idx="1"/>
          </p:cNvCxnSpPr>
          <p:nvPr/>
        </p:nvCxnSpPr>
        <p:spPr>
          <a:xfrm flipV="1">
            <a:off x="6983153" y="2790201"/>
            <a:ext cx="990742" cy="129752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9" name="Straight Arrow Connector 218"/>
          <p:cNvCxnSpPr>
            <a:stCxn id="181" idx="3"/>
            <a:endCxn id="196" idx="1"/>
          </p:cNvCxnSpPr>
          <p:nvPr/>
        </p:nvCxnSpPr>
        <p:spPr>
          <a:xfrm flipV="1">
            <a:off x="6983153" y="3299076"/>
            <a:ext cx="990742" cy="1401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0" name="Straight Arrow Connector 219"/>
          <p:cNvCxnSpPr>
            <a:stCxn id="182" idx="3"/>
            <a:endCxn id="196" idx="1"/>
          </p:cNvCxnSpPr>
          <p:nvPr/>
        </p:nvCxnSpPr>
        <p:spPr>
          <a:xfrm flipV="1">
            <a:off x="6983153" y="3299076"/>
            <a:ext cx="990742" cy="27487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1" name="Straight Arrow Connector 220"/>
          <p:cNvCxnSpPr>
            <a:stCxn id="183" idx="3"/>
            <a:endCxn id="196" idx="1"/>
          </p:cNvCxnSpPr>
          <p:nvPr/>
        </p:nvCxnSpPr>
        <p:spPr>
          <a:xfrm flipV="1">
            <a:off x="6983153" y="3299076"/>
            <a:ext cx="990742" cy="52779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2" name="Straight Arrow Connector 221"/>
          <p:cNvCxnSpPr>
            <a:stCxn id="184" idx="3"/>
            <a:endCxn id="196" idx="1"/>
          </p:cNvCxnSpPr>
          <p:nvPr/>
        </p:nvCxnSpPr>
        <p:spPr>
          <a:xfrm flipV="1">
            <a:off x="6983153" y="3299076"/>
            <a:ext cx="990742" cy="78865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23" name="TextBox 222"/>
          <p:cNvSpPr txBox="1"/>
          <p:nvPr/>
        </p:nvSpPr>
        <p:spPr>
          <a:xfrm>
            <a:off x="7408773" y="3727892"/>
            <a:ext cx="447005" cy="301730"/>
          </a:xfrm>
          <a:prstGeom prst="rect">
            <a:avLst/>
          </a:prstGeom>
          <a:noFill/>
        </p:spPr>
        <p:txBody>
          <a:bodyPr wrap="none" lIns="81641" tIns="40821" rIns="81641" bIns="40821" rtlCol="0">
            <a:spAutoFit/>
          </a:bodyPr>
          <a:lstStyle/>
          <a:p>
            <a:pPr defTabSz="8164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25" kern="0" dirty="0">
                <a:solidFill>
                  <a:sysClr val="windowText" lastClr="000000"/>
                </a:solidFill>
                <a:latin typeface="Arial"/>
                <a:cs typeface="Arial"/>
              </a:rPr>
              <a:t>join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126461" y="4173112"/>
            <a:ext cx="509523" cy="301730"/>
          </a:xfrm>
          <a:prstGeom prst="rect">
            <a:avLst/>
          </a:prstGeom>
          <a:noFill/>
        </p:spPr>
        <p:txBody>
          <a:bodyPr wrap="none" lIns="81641" tIns="40821" rIns="81641" bIns="40821" rtlCol="0">
            <a:spAutoFit/>
          </a:bodyPr>
          <a:lstStyle/>
          <a:p>
            <a:pPr defTabSz="8164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25" kern="0" dirty="0">
                <a:solidFill>
                  <a:sysClr val="windowText" lastClr="000000"/>
                </a:solidFill>
                <a:latin typeface="Arial"/>
                <a:cs typeface="Arial"/>
              </a:rPr>
              <a:t>filter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5809106" y="2626058"/>
            <a:ext cx="842947" cy="301730"/>
          </a:xfrm>
          <a:prstGeom prst="rect">
            <a:avLst/>
          </a:prstGeom>
          <a:noFill/>
        </p:spPr>
        <p:txBody>
          <a:bodyPr wrap="none" lIns="81641" tIns="40821" rIns="81641" bIns="40821" rtlCol="0">
            <a:spAutoFit/>
          </a:bodyPr>
          <a:lstStyle/>
          <a:p>
            <a:pPr defTabSz="8164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25" kern="0" dirty="0" err="1">
                <a:solidFill>
                  <a:sysClr val="windowText" lastClr="000000"/>
                </a:solidFill>
                <a:latin typeface="Arial"/>
                <a:cs typeface="Arial"/>
              </a:rPr>
              <a:t>groupBy</a:t>
            </a:r>
            <a:endParaRPr lang="en-US" sz="1425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cxnSp>
        <p:nvCxnSpPr>
          <p:cNvPr id="226" name="Straight Arrow Connector 225"/>
          <p:cNvCxnSpPr>
            <a:stCxn id="188" idx="3"/>
            <a:endCxn id="190" idx="1"/>
          </p:cNvCxnSpPr>
          <p:nvPr/>
        </p:nvCxnSpPr>
        <p:spPr>
          <a:xfrm flipV="1">
            <a:off x="5595526" y="2111309"/>
            <a:ext cx="1091634" cy="50451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7" name="Straight Arrow Connector 226"/>
          <p:cNvCxnSpPr>
            <a:stCxn id="186" idx="3"/>
            <a:endCxn id="191" idx="1"/>
          </p:cNvCxnSpPr>
          <p:nvPr/>
        </p:nvCxnSpPr>
        <p:spPr>
          <a:xfrm>
            <a:off x="5595526" y="2106942"/>
            <a:ext cx="1091634" cy="26522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34" name="TextBox 233"/>
          <p:cNvSpPr txBox="1"/>
          <p:nvPr/>
        </p:nvSpPr>
        <p:spPr>
          <a:xfrm>
            <a:off x="7650009" y="4233093"/>
            <a:ext cx="793254" cy="301730"/>
          </a:xfrm>
          <a:prstGeom prst="rect">
            <a:avLst/>
          </a:prstGeom>
          <a:noFill/>
        </p:spPr>
        <p:txBody>
          <a:bodyPr wrap="none" lIns="81641" tIns="40821" rIns="81641" bIns="40821" rtlCol="0">
            <a:spAutoFit/>
          </a:bodyPr>
          <a:lstStyle/>
          <a:p>
            <a:pPr defTabSz="8164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25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3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468810" y="2575814"/>
            <a:ext cx="793255" cy="301730"/>
          </a:xfrm>
          <a:prstGeom prst="rect">
            <a:avLst/>
          </a:prstGeom>
          <a:noFill/>
        </p:spPr>
        <p:txBody>
          <a:bodyPr wrap="none" lIns="81641" tIns="40821" rIns="81641" bIns="40821" rtlCol="0">
            <a:spAutoFit/>
          </a:bodyPr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25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1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548540" y="4213017"/>
            <a:ext cx="793254" cy="301730"/>
          </a:xfrm>
          <a:prstGeom prst="rect">
            <a:avLst/>
          </a:prstGeom>
          <a:noFill/>
        </p:spPr>
        <p:txBody>
          <a:bodyPr wrap="none" lIns="81641" tIns="40821" rIns="81641" bIns="40821" rtlCol="0">
            <a:spAutoFit/>
          </a:bodyPr>
          <a:lstStyle/>
          <a:p>
            <a:pPr defTabSz="8164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25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2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939055" y="1871319"/>
            <a:ext cx="338001" cy="301730"/>
          </a:xfrm>
          <a:prstGeom prst="rect">
            <a:avLst/>
          </a:prstGeom>
          <a:noFill/>
        </p:spPr>
        <p:txBody>
          <a:bodyPr wrap="none" lIns="81641" tIns="40821" rIns="81641" bIns="40821" rtlCol="0">
            <a:spAutoFit/>
          </a:bodyPr>
          <a:lstStyle/>
          <a:p>
            <a:pPr defTabSz="8164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25" kern="0" dirty="0">
                <a:solidFill>
                  <a:schemeClr val="accent2"/>
                </a:solidFill>
                <a:latin typeface="Arial"/>
                <a:cs typeface="Arial"/>
              </a:rPr>
              <a:t>A: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6309149" y="1834566"/>
            <a:ext cx="338001" cy="301730"/>
          </a:xfrm>
          <a:prstGeom prst="rect">
            <a:avLst/>
          </a:prstGeom>
          <a:noFill/>
        </p:spPr>
        <p:txBody>
          <a:bodyPr wrap="none" lIns="81641" tIns="40821" rIns="81641" bIns="40821" rtlCol="0">
            <a:spAutoFit/>
          </a:bodyPr>
          <a:lstStyle/>
          <a:p>
            <a:pPr defTabSz="8164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25" kern="0" dirty="0">
                <a:solidFill>
                  <a:schemeClr val="accent2"/>
                </a:solidFill>
                <a:latin typeface="Arial"/>
                <a:cs typeface="Arial"/>
              </a:rPr>
              <a:t>B: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4476154" y="3018011"/>
            <a:ext cx="347619" cy="301730"/>
          </a:xfrm>
          <a:prstGeom prst="rect">
            <a:avLst/>
          </a:prstGeom>
          <a:noFill/>
        </p:spPr>
        <p:txBody>
          <a:bodyPr wrap="none" lIns="81641" tIns="40821" rIns="81641" bIns="40821" rtlCol="0">
            <a:spAutoFit/>
          </a:bodyPr>
          <a:lstStyle/>
          <a:p>
            <a:pPr defTabSz="8164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25" kern="0" dirty="0">
                <a:solidFill>
                  <a:schemeClr val="accent2"/>
                </a:solidFill>
                <a:latin typeface="Arial"/>
                <a:cs typeface="Arial"/>
              </a:rPr>
              <a:t>C: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326883" y="3018011"/>
            <a:ext cx="347619" cy="301730"/>
          </a:xfrm>
          <a:prstGeom prst="rect">
            <a:avLst/>
          </a:prstGeom>
          <a:noFill/>
        </p:spPr>
        <p:txBody>
          <a:bodyPr wrap="none" lIns="81641" tIns="40821" rIns="81641" bIns="40821" rtlCol="0">
            <a:spAutoFit/>
          </a:bodyPr>
          <a:lstStyle/>
          <a:p>
            <a:pPr algn="r" defTabSz="8164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25" kern="0" dirty="0">
                <a:solidFill>
                  <a:schemeClr val="accent2"/>
                </a:solidFill>
                <a:latin typeface="Arial"/>
                <a:cs typeface="Arial"/>
              </a:rPr>
              <a:t>D: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6331513" y="3011609"/>
            <a:ext cx="338001" cy="301730"/>
          </a:xfrm>
          <a:prstGeom prst="rect">
            <a:avLst/>
          </a:prstGeom>
          <a:noFill/>
        </p:spPr>
        <p:txBody>
          <a:bodyPr wrap="none" lIns="81641" tIns="40821" rIns="81641" bIns="40821" rtlCol="0">
            <a:spAutoFit/>
          </a:bodyPr>
          <a:lstStyle/>
          <a:p>
            <a:pPr defTabSz="8164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25" kern="0" dirty="0">
                <a:solidFill>
                  <a:schemeClr val="accent2"/>
                </a:solidFill>
                <a:latin typeface="Arial"/>
                <a:cs typeface="Arial"/>
              </a:rPr>
              <a:t>E: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658979" y="2378633"/>
            <a:ext cx="328383" cy="301730"/>
          </a:xfrm>
          <a:prstGeom prst="rect">
            <a:avLst/>
          </a:prstGeom>
          <a:noFill/>
        </p:spPr>
        <p:txBody>
          <a:bodyPr wrap="none" lIns="81641" tIns="40821" rIns="81641" bIns="40821" rtlCol="0">
            <a:spAutoFit/>
          </a:bodyPr>
          <a:lstStyle/>
          <a:p>
            <a:pPr defTabSz="8164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25" kern="0" dirty="0">
                <a:solidFill>
                  <a:srgbClr val="333399"/>
                </a:solidFill>
                <a:latin typeface="Arial"/>
                <a:cs typeface="Arial"/>
              </a:rPr>
              <a:t>F: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6449711" y="4922076"/>
            <a:ext cx="298898" cy="193066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46493" y="4870842"/>
            <a:ext cx="1609183" cy="301730"/>
          </a:xfrm>
          <a:prstGeom prst="rect">
            <a:avLst/>
          </a:prstGeom>
          <a:noFill/>
        </p:spPr>
        <p:txBody>
          <a:bodyPr wrap="none" lIns="81641" tIns="40821" rIns="81641" bIns="40821" rtlCol="0">
            <a:spAutoFit/>
          </a:bodyPr>
          <a:lstStyle/>
          <a:p>
            <a:pPr defTabSz="8164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25" kern="0" dirty="0">
                <a:solidFill>
                  <a:sysClr val="windowText" lastClr="000000"/>
                </a:solidFill>
                <a:latin typeface="Arial"/>
                <a:cs typeface="Arial"/>
              </a:rPr>
              <a:t>= cached partition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50446" y="4808707"/>
            <a:ext cx="342613" cy="449093"/>
            <a:chOff x="4181818" y="5635708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635708"/>
              <a:ext cx="571867" cy="777635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1641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25" kern="0" dirty="0">
                <a:solidFill>
                  <a:sysClr val="windowText" lastClr="000000"/>
                </a:solidFill>
                <a:latin typeface="Arial"/>
                <a:cs typeface="Aria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713996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641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25" kern="0" dirty="0">
                <a:solidFill>
                  <a:sysClr val="window" lastClr="FFFFFF"/>
                </a:solidFill>
                <a:latin typeface="Arial"/>
                <a:cs typeface="Aria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065833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1641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25" kern="0" dirty="0">
                <a:solidFill>
                  <a:sysClr val="window" lastClr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503949" y="4870842"/>
            <a:ext cx="717913" cy="301730"/>
          </a:xfrm>
          <a:prstGeom prst="rect">
            <a:avLst/>
          </a:prstGeom>
          <a:noFill/>
        </p:spPr>
        <p:txBody>
          <a:bodyPr wrap="none" lIns="81641" tIns="40821" rIns="81641" bIns="40821" rtlCol="0">
            <a:spAutoFit/>
          </a:bodyPr>
          <a:lstStyle/>
          <a:p>
            <a:pPr defTabSz="8164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25" kern="0" dirty="0">
                <a:solidFill>
                  <a:sysClr val="windowText" lastClr="000000"/>
                </a:solidFill>
                <a:latin typeface="Arial"/>
                <a:cs typeface="Arial"/>
              </a:rPr>
              <a:t>= RDD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685031" y="3154700"/>
            <a:ext cx="430535" cy="109690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753143" y="3218101"/>
            <a:ext cx="295992" cy="189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5753143" y="3478963"/>
            <a:ext cx="295992" cy="189969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753143" y="3731884"/>
            <a:ext cx="295992" cy="189969"/>
          </a:xfrm>
          <a:prstGeom prst="round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753143" y="3992746"/>
            <a:ext cx="295992" cy="189969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202" name="Straight Arrow Connector 201"/>
          <p:cNvCxnSpPr>
            <a:stCxn id="90" idx="3"/>
            <a:endCxn id="182" idx="1"/>
          </p:cNvCxnSpPr>
          <p:nvPr/>
        </p:nvCxnSpPr>
        <p:spPr>
          <a:xfrm>
            <a:off x="6049136" y="3573947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6" name="Straight Arrow Connector 205"/>
          <p:cNvCxnSpPr>
            <a:stCxn id="89" idx="3"/>
            <a:endCxn id="181" idx="1"/>
          </p:cNvCxnSpPr>
          <p:nvPr/>
        </p:nvCxnSpPr>
        <p:spPr>
          <a:xfrm>
            <a:off x="6049136" y="3313085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7" name="Straight Arrow Connector 206"/>
          <p:cNvCxnSpPr>
            <a:stCxn id="91" idx="3"/>
            <a:endCxn id="183" idx="1"/>
          </p:cNvCxnSpPr>
          <p:nvPr/>
        </p:nvCxnSpPr>
        <p:spPr>
          <a:xfrm>
            <a:off x="6049136" y="3826868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8" name="Straight Arrow Connector 207"/>
          <p:cNvCxnSpPr>
            <a:stCxn id="92" idx="3"/>
            <a:endCxn id="184" idx="1"/>
          </p:cNvCxnSpPr>
          <p:nvPr/>
        </p:nvCxnSpPr>
        <p:spPr>
          <a:xfrm>
            <a:off x="6049136" y="4087730"/>
            <a:ext cx="63802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97" name="Rounded Rectangle 96"/>
          <p:cNvSpPr/>
          <p:nvPr/>
        </p:nvSpPr>
        <p:spPr>
          <a:xfrm>
            <a:off x="4764451" y="3154700"/>
            <a:ext cx="430535" cy="109690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4832564" y="3218101"/>
            <a:ext cx="295992" cy="189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832564" y="3478963"/>
            <a:ext cx="295992" cy="189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832564" y="3731884"/>
            <a:ext cx="295992" cy="189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832564" y="3992746"/>
            <a:ext cx="295992" cy="18996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1641" tIns="40821" rIns="81641" bIns="40821" rtlCol="0" anchor="ctr"/>
          <a:lstStyle/>
          <a:p>
            <a:pPr algn="ctr" defTabSz="8164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5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102" name="Straight Arrow Connector 101"/>
          <p:cNvCxnSpPr>
            <a:stCxn id="99" idx="3"/>
            <a:endCxn id="90" idx="1"/>
          </p:cNvCxnSpPr>
          <p:nvPr/>
        </p:nvCxnSpPr>
        <p:spPr>
          <a:xfrm>
            <a:off x="5128555" y="3573947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3" name="Straight Arrow Connector 102"/>
          <p:cNvCxnSpPr>
            <a:stCxn id="98" idx="3"/>
            <a:endCxn id="89" idx="1"/>
          </p:cNvCxnSpPr>
          <p:nvPr/>
        </p:nvCxnSpPr>
        <p:spPr>
          <a:xfrm>
            <a:off x="5128555" y="3313085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4" name="Straight Arrow Connector 103"/>
          <p:cNvCxnSpPr>
            <a:stCxn id="100" idx="3"/>
            <a:endCxn id="91" idx="1"/>
          </p:cNvCxnSpPr>
          <p:nvPr/>
        </p:nvCxnSpPr>
        <p:spPr>
          <a:xfrm>
            <a:off x="5128555" y="3826868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5" name="Straight Arrow Connector 104"/>
          <p:cNvCxnSpPr>
            <a:stCxn id="101" idx="3"/>
            <a:endCxn id="92" idx="1"/>
          </p:cNvCxnSpPr>
          <p:nvPr/>
        </p:nvCxnSpPr>
        <p:spPr>
          <a:xfrm>
            <a:off x="5128555" y="4087730"/>
            <a:ext cx="62458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5229878" y="4170894"/>
            <a:ext cx="519141" cy="301730"/>
          </a:xfrm>
          <a:prstGeom prst="rect">
            <a:avLst/>
          </a:prstGeom>
          <a:noFill/>
        </p:spPr>
        <p:txBody>
          <a:bodyPr wrap="none" lIns="81641" tIns="40821" rIns="81641" bIns="40821" rtlCol="0">
            <a:spAutoFit/>
          </a:bodyPr>
          <a:lstStyle/>
          <a:p>
            <a:pPr defTabSz="81641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25" kern="0" dirty="0">
                <a:solidFill>
                  <a:sysClr val="windowText" lastClr="000000"/>
                </a:solidFill>
                <a:latin typeface="Arial"/>
                <a:cs typeface="Arial"/>
              </a:rPr>
              <a:t>map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25" y="1814512"/>
            <a:ext cx="3790950" cy="3633788"/>
          </a:xfrm>
        </p:spPr>
        <p:txBody>
          <a:bodyPr/>
          <a:lstStyle/>
          <a:p>
            <a:r>
              <a:rPr lang="en-US" sz="2800" dirty="0" smtClean="0"/>
              <a:t>Supports </a:t>
            </a:r>
            <a:r>
              <a:rPr lang="en-US" sz="2800" dirty="0"/>
              <a:t>general task graphs</a:t>
            </a:r>
          </a:p>
          <a:p>
            <a:r>
              <a:rPr lang="en-US" sz="2800" dirty="0"/>
              <a:t>Pipelines functions where possible</a:t>
            </a:r>
          </a:p>
          <a:p>
            <a:r>
              <a:rPr lang="en-US" sz="2800" dirty="0"/>
              <a:t>Cache-aware data </a:t>
            </a:r>
            <a:r>
              <a:rPr lang="en-US" sz="2800" dirty="0" smtClean="0"/>
              <a:t>reuse &amp; locality</a:t>
            </a:r>
          </a:p>
          <a:p>
            <a:r>
              <a:rPr lang="en-US" sz="2800" dirty="0" smtClean="0"/>
              <a:t>Partitioning</a:t>
            </a:r>
            <a:r>
              <a:rPr lang="en-US" sz="2800" dirty="0"/>
              <a:t>-aware to avoid shuffles</a:t>
            </a:r>
          </a:p>
          <a:p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9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Compatibility (not at NEU)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sz="2800" dirty="0" smtClean="0"/>
              <a:t>Spark can read/write to any storage system / format that has a plugin for Hadoop!</a:t>
            </a:r>
          </a:p>
          <a:p>
            <a:pPr lvl="1"/>
            <a:r>
              <a:rPr lang="en-US" sz="2400" dirty="0" smtClean="0"/>
              <a:t>Examples: HDFS, S3, </a:t>
            </a:r>
            <a:r>
              <a:rPr lang="en-US" sz="2400" dirty="0" err="1" smtClean="0"/>
              <a:t>HBase</a:t>
            </a:r>
            <a:r>
              <a:rPr lang="en-US" sz="2400" dirty="0" smtClean="0"/>
              <a:t>, Cassandra, Avro, </a:t>
            </a:r>
            <a:r>
              <a:rPr lang="en-US" sz="2400" dirty="0" err="1" smtClean="0"/>
              <a:t>SequenceFile</a:t>
            </a:r>
            <a:endParaRPr lang="en-US" sz="2400" dirty="0" smtClean="0"/>
          </a:p>
          <a:p>
            <a:pPr lvl="1"/>
            <a:r>
              <a:rPr lang="en-US" sz="2400" dirty="0" smtClean="0"/>
              <a:t>Reuses Hadoop’s </a:t>
            </a:r>
            <a:r>
              <a:rPr lang="en-US" sz="2400" dirty="0" err="1" smtClean="0"/>
              <a:t>InputFormat</a:t>
            </a:r>
            <a:r>
              <a:rPr lang="en-US" sz="2400" dirty="0" smtClean="0"/>
              <a:t> and </a:t>
            </a:r>
            <a:r>
              <a:rPr lang="en-US" sz="2400" dirty="0" err="1" smtClean="0"/>
              <a:t>OutputFormat</a:t>
            </a:r>
            <a:r>
              <a:rPr lang="en-US" sz="2400" dirty="0" smtClean="0"/>
              <a:t> APIs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2952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EECE5698: Lecture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-1447800" y="6295250"/>
            <a:ext cx="2133600" cy="365125"/>
          </a:xfrm>
        </p:spPr>
        <p:txBody>
          <a:bodyPr/>
          <a:lstStyle/>
          <a:p>
            <a:pPr>
              <a:defRPr/>
            </a:pPr>
            <a:fld id="{BE32440E-5BFE-874C-9227-F4E32884346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Tour of Operations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Job execution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Standalone Programs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EECE5698: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89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/>
          <p:cNvSpPr/>
          <p:nvPr/>
        </p:nvSpPr>
        <p:spPr>
          <a:xfrm>
            <a:off x="3398321" y="3616356"/>
            <a:ext cx="1238518" cy="574644"/>
          </a:xfrm>
          <a:prstGeom prst="wedgeRectCallout">
            <a:avLst>
              <a:gd name="adj1" fmla="val 28562"/>
              <a:gd name="adj2" fmla="val -9076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0821" rIns="0" bIns="40821" rtlCol="0" anchor="ctr"/>
          <a:lstStyle/>
          <a:p>
            <a:pPr algn="ctr"/>
            <a:r>
              <a:rPr lang="en-US" sz="1200" dirty="0"/>
              <a:t>Cluster URL, or local / local[N]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286048" y="3589709"/>
            <a:ext cx="520632" cy="574644"/>
          </a:xfrm>
          <a:prstGeom prst="wedgeRectCallout">
            <a:avLst>
              <a:gd name="adj1" fmla="val -32882"/>
              <a:gd name="adj2" fmla="val -10534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0821" rIns="0" bIns="40821" rtlCol="0" anchor="ctr"/>
          <a:lstStyle/>
          <a:p>
            <a:pPr algn="ctr"/>
            <a:r>
              <a:rPr lang="en-US" sz="1200" dirty="0"/>
              <a:t>App name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SparkContext</a:t>
            </a:r>
            <a:r>
              <a:rPr lang="en-US" dirty="0" smtClean="0"/>
              <a:t> within Standalone Program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981200" y="2507884"/>
            <a:ext cx="4724400" cy="11084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nsolas"/>
                <a:cs typeface="Consolas"/>
              </a:rPr>
              <a:t>from </a:t>
            </a:r>
            <a:r>
              <a:rPr lang="en-US" sz="1400" dirty="0" err="1">
                <a:latin typeface="Consolas"/>
                <a:cs typeface="Consolas"/>
              </a:rPr>
              <a:t>pyspark</a:t>
            </a:r>
            <a:r>
              <a:rPr lang="en-US" sz="1400" b="1" dirty="0">
                <a:latin typeface="Consolas"/>
                <a:cs typeface="Consolas"/>
              </a:rPr>
              <a:t> import </a:t>
            </a:r>
            <a:r>
              <a:rPr lang="en-US" sz="1400" dirty="0" err="1">
                <a:latin typeface="Consolas"/>
                <a:cs typeface="Consolas"/>
              </a:rPr>
              <a:t>SparkContext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nsolas"/>
                <a:cs typeface="Consolas"/>
              </a:rPr>
              <a:t>sc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latin typeface="Consolas"/>
                <a:cs typeface="Consolas"/>
              </a:rPr>
              <a:t>SparkContext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smtClean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400" dirty="0" err="1" smtClean="0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1400" dirty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400" dirty="0" smtClean="0">
                <a:latin typeface="Consolas"/>
                <a:cs typeface="Consolas"/>
              </a:rPr>
              <a:t>, </a:t>
            </a:r>
            <a:r>
              <a:rPr lang="en-US" sz="1400" dirty="0" smtClean="0">
                <a:solidFill>
                  <a:srgbClr val="000090"/>
                </a:solidFill>
                <a:latin typeface="Consolas"/>
                <a:cs typeface="Consolas"/>
              </a:rPr>
              <a:t>'name'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endParaRPr lang="en-US" sz="14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4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20478"/>
            <a:ext cx="8229600" cy="316587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Consolas"/>
                <a:cs typeface="Consolas"/>
              </a:rPr>
              <a:t>import </a:t>
            </a:r>
            <a:r>
              <a:rPr lang="en-US" sz="1500" dirty="0">
                <a:latin typeface="Consolas"/>
                <a:cs typeface="Consolas"/>
              </a:rPr>
              <a:t>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Consolas"/>
                <a:cs typeface="Consolas"/>
              </a:rPr>
              <a:t>from </a:t>
            </a:r>
            <a:r>
              <a:rPr lang="en-US" sz="1500" dirty="0" err="1">
                <a:latin typeface="Consolas"/>
                <a:cs typeface="Consolas"/>
              </a:rPr>
              <a:t>pyspark</a:t>
            </a:r>
            <a:r>
              <a:rPr lang="en-US" sz="1500" b="1" dirty="0">
                <a:latin typeface="Consolas"/>
                <a:cs typeface="Consolas"/>
              </a:rPr>
              <a:t> import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SparkContext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500" b="1" dirty="0">
                <a:latin typeface="Consolas"/>
                <a:cs typeface="Consolas"/>
              </a:rPr>
              <a:t>if </a:t>
            </a:r>
            <a:r>
              <a:rPr lang="fr-FR" sz="1500" dirty="0">
                <a:latin typeface="Consolas"/>
                <a:cs typeface="Consolas"/>
              </a:rPr>
              <a:t>__</a:t>
            </a:r>
            <a:r>
              <a:rPr lang="fr-FR" sz="1500" dirty="0" err="1">
                <a:latin typeface="Consolas"/>
                <a:cs typeface="Consolas"/>
              </a:rPr>
              <a:t>name</a:t>
            </a:r>
            <a:r>
              <a:rPr lang="fr-FR" sz="1500" dirty="0">
                <a:latin typeface="Consolas"/>
                <a:cs typeface="Consolas"/>
              </a:rPr>
              <a:t>__</a:t>
            </a:r>
            <a:r>
              <a:rPr lang="fr-FR" sz="1500" b="1" dirty="0">
                <a:latin typeface="Consolas"/>
                <a:cs typeface="Consolas"/>
              </a:rPr>
              <a:t> </a:t>
            </a:r>
            <a:r>
              <a:rPr lang="fr-FR" sz="1500" dirty="0">
                <a:latin typeface="Consolas"/>
                <a:cs typeface="Consolas"/>
              </a:rPr>
              <a:t>== "__main__":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dirty="0" err="1">
                <a:latin typeface="Consolas"/>
                <a:cs typeface="Consolas"/>
              </a:rPr>
              <a:t>sc</a:t>
            </a:r>
            <a:r>
              <a:rPr lang="en-US" sz="1500" dirty="0">
                <a:latin typeface="Consolas"/>
                <a:cs typeface="Consolas"/>
              </a:rPr>
              <a:t> = </a:t>
            </a:r>
            <a:r>
              <a:rPr lang="en-US" sz="1500" dirty="0" err="1">
                <a:latin typeface="Consolas"/>
                <a:cs typeface="Consolas"/>
              </a:rPr>
              <a:t>SparkContext</a:t>
            </a:r>
            <a:r>
              <a:rPr lang="en-US" sz="1500" dirty="0">
                <a:latin typeface="Consolas"/>
                <a:cs typeface="Consolas"/>
              </a:rPr>
              <a:t>( </a:t>
            </a:r>
            <a:r>
              <a:rPr lang="en-US" sz="1500" dirty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500" dirty="0" smtClean="0">
                <a:solidFill>
                  <a:srgbClr val="000090"/>
                </a:solidFill>
                <a:latin typeface="Consolas"/>
                <a:cs typeface="Consolas"/>
              </a:rPr>
              <a:t>local[10]'</a:t>
            </a:r>
            <a:r>
              <a:rPr lang="en-US" sz="1500" dirty="0" smtClean="0">
                <a:latin typeface="Consolas"/>
                <a:cs typeface="Consolas"/>
              </a:rPr>
              <a:t>, </a:t>
            </a:r>
            <a:r>
              <a:rPr lang="en-US" sz="1500" dirty="0" smtClean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500" dirty="0" err="1" smtClean="0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1500" dirty="0" smtClean="0">
                <a:solidFill>
                  <a:srgbClr val="000090"/>
                </a:solidFill>
                <a:latin typeface="Consolas"/>
                <a:cs typeface="Consolas"/>
              </a:rPr>
              <a:t>'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lines =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[1])</a:t>
            </a:r>
            <a:b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15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dirty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1500" dirty="0" err="1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1500" dirty="0" smtClean="0">
                <a:solidFill>
                  <a:srgbClr val="FF0080"/>
                </a:solidFill>
                <a:latin typeface="Consolas"/>
                <a:cs typeface="Consolas"/>
              </a:rPr>
              <a:t>()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\</a:t>
            </a:r>
            <a:b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5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dirty="0">
                <a:solidFill>
                  <a:srgbClr val="FF0080"/>
                </a:solidFill>
                <a:latin typeface="Consolas"/>
                <a:cs typeface="Consolas"/>
              </a:rPr>
              <a:t>lambda word: (word, 1)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b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5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dirty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	.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  <a:cs typeface="Consolas"/>
              </a:rPr>
              <a:t>sortBy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(lambda 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  <a:cs typeface="Consolas"/>
              </a:rPr>
              <a:t>x,y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):y, ascending=False) \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15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  <a:t>[2])</a:t>
            </a:r>
            <a:br>
              <a:rPr lang="en-US" sz="1500" dirty="0">
                <a:solidFill>
                  <a:srgbClr val="000000"/>
                </a:solidFill>
                <a:latin typeface="Consolas"/>
                <a:cs typeface="Consolas"/>
              </a:rPr>
            </a:br>
            <a:endParaRPr lang="en-US" sz="15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Python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4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Come in the Next Few Weeks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445419"/>
            <a:ext cx="8229600" cy="452596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Dive in to map, reduce, joins and other operations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Partitioning &amp; Caching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How to launch Spark Standalone Cluster on Discovery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3660" y="635635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EECE5698: Lecture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524000" y="6365740"/>
            <a:ext cx="2133600" cy="365125"/>
          </a:xfrm>
        </p:spPr>
        <p:txBody>
          <a:bodyPr/>
          <a:lstStyle/>
          <a:p>
            <a:pPr>
              <a:defRPr/>
            </a:pPr>
            <a:fld id="{BE32440E-5BFE-874C-9227-F4E32884346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Ecosystem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sz="2000" dirty="0" smtClean="0"/>
              <a:t>Growing community with more than 200 companies contributing</a:t>
            </a:r>
          </a:p>
          <a:p>
            <a:pPr>
              <a:buFont typeface="Wingdings" charset="2"/>
              <a:buChar char="q"/>
            </a:pPr>
            <a:r>
              <a:rPr lang="en-US" sz="2000" dirty="0" smtClean="0"/>
              <a:t>Details, tutorials, videos: http://</a:t>
            </a:r>
            <a:r>
              <a:rPr lang="en-US" sz="2000" dirty="0" err="1" smtClean="0"/>
              <a:t>spark.apache.org</a:t>
            </a:r>
            <a:r>
              <a:rPr lang="en-US" sz="2000" dirty="0" smtClean="0"/>
              <a:t>/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 descr="Spark Logo #112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5590" y="3635150"/>
            <a:ext cx="2646910" cy="1680989"/>
          </a:xfrm>
          <a:prstGeom prst="rect">
            <a:avLst/>
          </a:prstGeom>
        </p:spPr>
      </p:pic>
      <p:pic>
        <p:nvPicPr>
          <p:cNvPr id="8" name="Picture 7" descr="conviva-logo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8145"/>
          <a:stretch/>
        </p:blipFill>
        <p:spPr>
          <a:xfrm>
            <a:off x="1864387" y="4440273"/>
            <a:ext cx="1309110" cy="225531"/>
          </a:xfrm>
          <a:prstGeom prst="rect">
            <a:avLst/>
          </a:prstGeom>
        </p:spPr>
      </p:pic>
      <p:pic>
        <p:nvPicPr>
          <p:cNvPr id="9" name="Picture 8" descr="quantifind_logo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5954" y="4288753"/>
            <a:ext cx="1297741" cy="428079"/>
          </a:xfrm>
          <a:prstGeom prst="rect">
            <a:avLst/>
          </a:prstGeom>
        </p:spPr>
      </p:pic>
      <p:pic>
        <p:nvPicPr>
          <p:cNvPr id="10" name="Picture 9" descr="logo_princeton_292x8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0760" y="4828041"/>
            <a:ext cx="1184564" cy="324539"/>
          </a:xfrm>
          <a:prstGeom prst="rect">
            <a:avLst/>
          </a:prstGeom>
        </p:spPr>
      </p:pic>
      <p:pic>
        <p:nvPicPr>
          <p:cNvPr id="11" name="Picture 10" descr="berkeley_logo80-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16" y="4837867"/>
            <a:ext cx="1131319" cy="340759"/>
          </a:xfrm>
          <a:prstGeom prst="rect">
            <a:avLst/>
          </a:prstGeom>
        </p:spPr>
      </p:pic>
      <p:pic>
        <p:nvPicPr>
          <p:cNvPr id="12" name="Picture 11" descr="yahoologo-1.jp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379" y="3922536"/>
            <a:ext cx="1200085" cy="343946"/>
          </a:xfrm>
          <a:prstGeom prst="rect">
            <a:avLst/>
          </a:prstGeom>
        </p:spPr>
      </p:pic>
      <p:pic>
        <p:nvPicPr>
          <p:cNvPr id="13" name="Picture 12" descr="images-1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4875" y="4771904"/>
            <a:ext cx="673318" cy="436812"/>
          </a:xfrm>
          <a:prstGeom prst="rect">
            <a:avLst/>
          </a:prstGeom>
        </p:spPr>
      </p:pic>
      <p:pic>
        <p:nvPicPr>
          <p:cNvPr id="14" name="Picture 13" descr="Intel-logo.jp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8441" y="3800475"/>
            <a:ext cx="633153" cy="588069"/>
          </a:xfrm>
          <a:prstGeom prst="rect">
            <a:avLst/>
          </a:prstGeom>
        </p:spPr>
      </p:pic>
      <p:pic>
        <p:nvPicPr>
          <p:cNvPr id="15" name="Picture 14" descr="adobe-systems-incorporated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5446" y="3856194"/>
            <a:ext cx="476632" cy="476632"/>
          </a:xfrm>
          <a:prstGeom prst="rect">
            <a:avLst/>
          </a:prstGeom>
        </p:spPr>
      </p:pic>
      <p:pic>
        <p:nvPicPr>
          <p:cNvPr id="16" name="Picture 15" descr="bizo_283_224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150" y="4237070"/>
            <a:ext cx="687839" cy="543417"/>
          </a:xfrm>
          <a:prstGeom prst="rect">
            <a:avLst/>
          </a:prstGeom>
        </p:spPr>
      </p:pic>
      <p:pic>
        <p:nvPicPr>
          <p:cNvPr id="17" name="Picture 16" descr="logo_clearstory_data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18" y="4397534"/>
            <a:ext cx="1068788" cy="382913"/>
          </a:xfrm>
          <a:prstGeom prst="rect">
            <a:avLst/>
          </a:prstGeom>
        </p:spPr>
      </p:pic>
      <p:pic>
        <p:nvPicPr>
          <p:cNvPr id="18" name="Picture 17" descr="2855947700_931cd534ea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0875" y="4812176"/>
            <a:ext cx="739146" cy="356268"/>
          </a:xfrm>
          <a:prstGeom prst="rect">
            <a:avLst/>
          </a:prstGeom>
        </p:spPr>
      </p:pic>
      <p:pic>
        <p:nvPicPr>
          <p:cNvPr id="19" name="Picture 18" descr="ucsf_logo_K.jpg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82151" y="4826947"/>
            <a:ext cx="653882" cy="326725"/>
          </a:xfrm>
          <a:prstGeom prst="rect">
            <a:avLst/>
          </a:prstGeom>
        </p:spPr>
      </p:pic>
      <p:pic>
        <p:nvPicPr>
          <p:cNvPr id="21" name="Picture 20" descr="86522_AdMobius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9374" y="3921309"/>
            <a:ext cx="1172167" cy="316486"/>
          </a:xfrm>
          <a:prstGeom prst="rect">
            <a:avLst/>
          </a:prstGeom>
        </p:spPr>
      </p:pic>
      <p:pic>
        <p:nvPicPr>
          <p:cNvPr id="20" name="Picture 19" descr="Celtra_log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728" y="3936581"/>
            <a:ext cx="957222" cy="40681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87" y="64006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-1545184" y="6387849"/>
            <a:ext cx="2133600" cy="365125"/>
          </a:xfrm>
        </p:spPr>
        <p:txBody>
          <a:bodyPr/>
          <a:lstStyle/>
          <a:p>
            <a:pPr>
              <a:defRPr/>
            </a:pPr>
            <a:fld id="{BE32440E-5BFE-874C-9227-F4E3288434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Usability: easy to go from Python to Spark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Makes parallelism easy!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Good tool to know!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q"/>
            </a:pPr>
            <a:endParaRPr lang="en-US" dirty="0" smtClean="0"/>
          </a:p>
          <a:p>
            <a:pPr>
              <a:buFont typeface="Wingdings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are we using it in EECE5698?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3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825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ntegrated with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Java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Scala</a:t>
            </a:r>
          </a:p>
          <a:p>
            <a:pPr>
              <a:buFont typeface="Wingdings" charset="2"/>
              <a:buChar char="q"/>
            </a:pPr>
            <a:r>
              <a:rPr lang="en-US" sz="2400" b="1" dirty="0" smtClean="0"/>
              <a:t>Python</a:t>
            </a:r>
            <a:endParaRPr lang="en-US" sz="2400" b="1" dirty="0"/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Programmer’s point of view: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“Normal” python program, with “special” parallel data structures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Easy to write short, clear map/reduce operations</a:t>
            </a: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Full </a:t>
            </a:r>
            <a:r>
              <a:rPr lang="en-US" sz="2400" dirty="0" err="1" smtClean="0"/>
              <a:t>expressibility</a:t>
            </a:r>
            <a:r>
              <a:rPr lang="en-US" sz="2400" dirty="0" smtClean="0"/>
              <a:t> of java/</a:t>
            </a:r>
            <a:r>
              <a:rPr lang="en-US" sz="2400" dirty="0" err="1" smtClean="0"/>
              <a:t>scala</a:t>
            </a:r>
            <a:r>
              <a:rPr lang="en-US" sz="2400" dirty="0" smtClean="0"/>
              <a:t>/python “included” 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8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824" y="1295400"/>
            <a:ext cx="889317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Same code runs on different environments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Multi-threading on single machine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Execution over distributed cluster (e.g., NEU Discovery)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r>
              <a:rPr lang="en-US" sz="2400" dirty="0" smtClean="0"/>
              <a:t>Amazon AWS</a:t>
            </a:r>
          </a:p>
          <a:p>
            <a:pPr>
              <a:buFont typeface="Wingdings" charset="2"/>
              <a:buChar char="q"/>
            </a:pPr>
            <a:r>
              <a:rPr lang="en-US" sz="2400" dirty="0" smtClean="0"/>
              <a:t>…</a:t>
            </a:r>
          </a:p>
          <a:p>
            <a:pPr>
              <a:buFont typeface="Wingdings" charset="2"/>
              <a:buChar char="q"/>
            </a:pPr>
            <a:endParaRPr lang="en-US" sz="2400" dirty="0" smtClean="0"/>
          </a:p>
          <a:p>
            <a:pPr>
              <a:buFont typeface="Wingdings" charset="2"/>
              <a:buChar char="q"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6270625" y="1600200"/>
            <a:ext cx="2735725" cy="1935483"/>
            <a:chOff x="6270625" y="1600200"/>
            <a:chExt cx="2735725" cy="193548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0625" y="2468539"/>
              <a:ext cx="1209775" cy="1067144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7086600" y="2468539"/>
              <a:ext cx="304798" cy="1222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086600" y="2476179"/>
              <a:ext cx="685800" cy="1262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200" y="1981201"/>
              <a:ext cx="380999" cy="38099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6601" y="1981201"/>
              <a:ext cx="380999" cy="38099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1" y="1981201"/>
              <a:ext cx="380999" cy="38099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400177" y="160020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cpu1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70867" y="160020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cpu2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93307" y="160020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cpu40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61702" y="19166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…</a:t>
              </a: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0" y="3810000"/>
            <a:ext cx="4343400" cy="1752600"/>
            <a:chOff x="4495800" y="3810000"/>
            <a:chExt cx="4343400" cy="17526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800" y="4495112"/>
              <a:ext cx="1209775" cy="106714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8225" y="4495456"/>
              <a:ext cx="1209775" cy="106714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9425" y="4495456"/>
              <a:ext cx="1209775" cy="106714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495800" y="3821668"/>
              <a:ext cx="1152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Compute Node 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05575" y="3810000"/>
              <a:ext cx="1152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Compute </a:t>
              </a:r>
              <a:r>
                <a:rPr lang="en-US" smtClean="0"/>
                <a:t>Node 2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86775" y="3810000"/>
              <a:ext cx="1152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Compute Node 40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34200" y="465986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…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69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b="1" dirty="0" smtClean="0"/>
              <a:t>Persistence.</a:t>
            </a:r>
            <a:r>
              <a:rPr lang="en-US" dirty="0" smtClean="0"/>
              <a:t> Results stay </a:t>
            </a:r>
            <a:r>
              <a:rPr lang="en-US" b="1" dirty="0" smtClean="0"/>
              <a:t>in memory</a:t>
            </a:r>
            <a:r>
              <a:rPr lang="en-US" dirty="0" smtClean="0"/>
              <a:t>, vs. read and write from hard disk (e.g., Hadoop).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b="1" dirty="0" smtClean="0"/>
              <a:t>Built-In</a:t>
            </a:r>
            <a:r>
              <a:rPr lang="en-US" dirty="0" smtClean="0"/>
              <a:t> fault tolerance: if a machine crashes and intermediate computations lost, Spark automatically </a:t>
            </a:r>
            <a:r>
              <a:rPr lang="en-US" dirty="0" err="1" smtClean="0"/>
              <a:t>recomputes</a:t>
            </a:r>
            <a:r>
              <a:rPr lang="en-US" dirty="0" smtClean="0"/>
              <a:t> it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Overview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Tour of Operations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Job execution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Standalone Programs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EECE5698: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266EC2-25C9-064A-B56B-A50F6AAFCA6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05130" y="1657096"/>
            <a:ext cx="3001286" cy="4597846"/>
            <a:chOff x="5923729" y="2743323"/>
            <a:chExt cx="2798999" cy="486106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563" y="4630377"/>
              <a:ext cx="1128236" cy="112823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4492" y="6476150"/>
              <a:ext cx="1128236" cy="1128236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54068" y="1644018"/>
            <a:ext cx="4698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D</a:t>
            </a:r>
            <a:r>
              <a:rPr lang="en-US" dirty="0" smtClean="0"/>
              <a:t>istributed data is just another</a:t>
            </a:r>
          </a:p>
          <a:p>
            <a:r>
              <a:rPr lang="en-US" dirty="0"/>
              <a:t>c</a:t>
            </a:r>
            <a:r>
              <a:rPr lang="en-US" dirty="0" smtClean="0"/>
              <a:t>ollection type (like, e.g. python lists or dictionaries)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charset="2"/>
              <a:buChar char="q"/>
            </a:pPr>
            <a:r>
              <a:rPr lang="en-US" b="1" dirty="0" smtClean="0"/>
              <a:t>Resilient Distributed Datasets (RDDs): </a:t>
            </a:r>
            <a:r>
              <a:rPr lang="en-US" dirty="0" smtClean="0"/>
              <a:t>Appear as variables in your program, but are actually stored over </a:t>
            </a:r>
            <a:r>
              <a:rPr lang="en-US" b="1" dirty="0" smtClean="0"/>
              <a:t>multiple machines.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50825" y="4657042"/>
            <a:ext cx="4702175" cy="128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29"/>
              </a:spcBef>
            </a:pPr>
            <a:r>
              <a:rPr lang="en-US" dirty="0" smtClean="0">
                <a:latin typeface="Consolas"/>
                <a:cs typeface="Consolas"/>
              </a:rPr>
              <a:t>…</a:t>
            </a:r>
          </a:p>
          <a:p>
            <a:pPr>
              <a:spcBef>
                <a:spcPts val="1429"/>
              </a:spcBef>
            </a:pPr>
            <a:r>
              <a:rPr lang="en-US" dirty="0" err="1" smtClean="0">
                <a:latin typeface="Consolas"/>
                <a:cs typeface="Consolas"/>
              </a:rPr>
              <a:t>rdd</a:t>
            </a:r>
            <a:r>
              <a:rPr lang="en-US" dirty="0" smtClean="0">
                <a:latin typeface="Consolas"/>
                <a:cs typeface="Consolas"/>
              </a:rPr>
              <a:t>=</a:t>
            </a:r>
            <a:r>
              <a:rPr lang="en-US" dirty="0" err="1" smtClean="0">
                <a:latin typeface="Consolas"/>
                <a:cs typeface="Consolas"/>
              </a:rPr>
              <a:t>sc.textFile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 smtClean="0">
                <a:solidFill>
                  <a:srgbClr val="000090"/>
                </a:solidFill>
                <a:latin typeface="Consolas"/>
                <a:cs typeface="Consolas"/>
              </a:rPr>
              <a:t>WarAndPeace.txt</a:t>
            </a:r>
            <a:r>
              <a:rPr lang="en-US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>
              <a:spcBef>
                <a:spcPts val="1429"/>
              </a:spcBef>
            </a:pPr>
            <a:r>
              <a:rPr lang="en-US" dirty="0" smtClean="0">
                <a:latin typeface="Consolas"/>
                <a:cs typeface="Consolas"/>
              </a:rPr>
              <a:t>…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16" name="Picture 15" descr="d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208" y="2071293"/>
            <a:ext cx="453003" cy="5016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8800" y="19929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driver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162800" y="137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239000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76237" y="4888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worker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0200" y="351686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/>
                <a:cs typeface="Consolas"/>
              </a:rPr>
              <a:t>rdd</a:t>
            </a:r>
            <a:endParaRPr lang="en-US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5263306" y="1438653"/>
            <a:ext cx="449159" cy="608250"/>
          </a:xfrm>
          <a:prstGeom prst="snip1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Single Corner Rectangle 23"/>
          <p:cNvSpPr/>
          <p:nvPr/>
        </p:nvSpPr>
        <p:spPr>
          <a:xfrm>
            <a:off x="8390040" y="3336747"/>
            <a:ext cx="449159" cy="608250"/>
          </a:xfrm>
          <a:prstGeom prst="snip1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ingle Corner Rectangle 24"/>
          <p:cNvSpPr/>
          <p:nvPr/>
        </p:nvSpPr>
        <p:spPr>
          <a:xfrm>
            <a:off x="8390041" y="5182950"/>
            <a:ext cx="449159" cy="608250"/>
          </a:xfrm>
          <a:prstGeom prst="snip1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ingle Corner Rectangle 25"/>
          <p:cNvSpPr/>
          <p:nvPr/>
        </p:nvSpPr>
        <p:spPr>
          <a:xfrm>
            <a:off x="8363803" y="1412675"/>
            <a:ext cx="449159" cy="608250"/>
          </a:xfrm>
          <a:prstGeom prst="snip1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363803" y="1657096"/>
            <a:ext cx="547299" cy="414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05800" y="5148403"/>
            <a:ext cx="547299" cy="414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305800" y="3167203"/>
            <a:ext cx="547299" cy="414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382000" y="3810000"/>
            <a:ext cx="547299" cy="414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217029" y="16880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part 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29600" y="38978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  <a:r>
              <a:rPr lang="en-US" smtClean="0"/>
              <a:t>art 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29600" y="587906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3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10862</TotalTime>
  <Words>1018</Words>
  <Application>Microsoft Macintosh PowerPoint</Application>
  <PresentationFormat>On-screen Show (4:3)</PresentationFormat>
  <Paragraphs>306</Paragraphs>
  <Slides>27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Calibri</vt:lpstr>
      <vt:lpstr>Consolas</vt:lpstr>
      <vt:lpstr>Helvetica</vt:lpstr>
      <vt:lpstr>Helvetica CE</vt:lpstr>
      <vt:lpstr>Helvetica Light Oblique</vt:lpstr>
      <vt:lpstr>Helvetica Neue</vt:lpstr>
      <vt:lpstr>ITC New Baskerville Roman</vt:lpstr>
      <vt:lpstr>ＭＳ Ｐゴシック</vt:lpstr>
      <vt:lpstr>Wingdings</vt:lpstr>
      <vt:lpstr>Arial</vt:lpstr>
      <vt:lpstr>powerpoint_newNEU</vt:lpstr>
      <vt:lpstr>PowerPoint Presentation</vt:lpstr>
      <vt:lpstr>What is Spark?</vt:lpstr>
      <vt:lpstr>Ecosystem</vt:lpstr>
      <vt:lpstr>Why are we using it in EECE5698?</vt:lpstr>
      <vt:lpstr>Usability</vt:lpstr>
      <vt:lpstr>Portability</vt:lpstr>
      <vt:lpstr>Efficiency</vt:lpstr>
      <vt:lpstr>Outline</vt:lpstr>
      <vt:lpstr>Key Idea</vt:lpstr>
      <vt:lpstr>Resilient Distributed Datasets (RDDs)</vt:lpstr>
      <vt:lpstr>Types of Operations</vt:lpstr>
      <vt:lpstr>Outline</vt:lpstr>
      <vt:lpstr>Learning Spark</vt:lpstr>
      <vt:lpstr>SparkContext</vt:lpstr>
      <vt:lpstr>Creating an RDD</vt:lpstr>
      <vt:lpstr>More on textfile</vt:lpstr>
      <vt:lpstr>Basic Transformations</vt:lpstr>
      <vt:lpstr>Basic Actions</vt:lpstr>
      <vt:lpstr>More Details</vt:lpstr>
      <vt:lpstr>Outline</vt:lpstr>
      <vt:lpstr>Software Components</vt:lpstr>
      <vt:lpstr>Task Scheduler</vt:lpstr>
      <vt:lpstr>Hadoop Compatibility (not at NEU)</vt:lpstr>
      <vt:lpstr>Outline</vt:lpstr>
      <vt:lpstr>Create a SparkContext within Standalone Program</vt:lpstr>
      <vt:lpstr>Complete App: Python</vt:lpstr>
      <vt:lpstr>More to Come in the Next Few Weeks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Ioannidis, Stratis</dc:creator>
  <cp:lastModifiedBy>Ioannidis, Stratis</cp:lastModifiedBy>
  <cp:revision>300</cp:revision>
  <dcterms:created xsi:type="dcterms:W3CDTF">2015-10-06T17:28:06Z</dcterms:created>
  <dcterms:modified xsi:type="dcterms:W3CDTF">2017-01-09T21:29:56Z</dcterms:modified>
</cp:coreProperties>
</file>