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1" r:id="rId1"/>
  </p:sldMasterIdLst>
  <p:notesMasterIdLst>
    <p:notesMasterId r:id="rId48"/>
  </p:notesMasterIdLst>
  <p:sldIdLst>
    <p:sldId id="260" r:id="rId2"/>
    <p:sldId id="338" r:id="rId3"/>
    <p:sldId id="339" r:id="rId4"/>
    <p:sldId id="268" r:id="rId5"/>
    <p:sldId id="294" r:id="rId6"/>
    <p:sldId id="295" r:id="rId7"/>
    <p:sldId id="296" r:id="rId8"/>
    <p:sldId id="297" r:id="rId9"/>
    <p:sldId id="298" r:id="rId10"/>
    <p:sldId id="300" r:id="rId11"/>
    <p:sldId id="309" r:id="rId12"/>
    <p:sldId id="308" r:id="rId13"/>
    <p:sldId id="328" r:id="rId14"/>
    <p:sldId id="349" r:id="rId15"/>
    <p:sldId id="301" r:id="rId16"/>
    <p:sldId id="302" r:id="rId17"/>
    <p:sldId id="303" r:id="rId18"/>
    <p:sldId id="304" r:id="rId19"/>
    <p:sldId id="305" r:id="rId20"/>
    <p:sldId id="307" r:id="rId21"/>
    <p:sldId id="310" r:id="rId22"/>
    <p:sldId id="313" r:id="rId23"/>
    <p:sldId id="312" r:id="rId24"/>
    <p:sldId id="340" r:id="rId25"/>
    <p:sldId id="314" r:id="rId26"/>
    <p:sldId id="315" r:id="rId27"/>
    <p:sldId id="316" r:id="rId28"/>
    <p:sldId id="320" r:id="rId29"/>
    <p:sldId id="319" r:id="rId30"/>
    <p:sldId id="322" r:id="rId31"/>
    <p:sldId id="323" r:id="rId32"/>
    <p:sldId id="324" r:id="rId33"/>
    <p:sldId id="325" r:id="rId34"/>
    <p:sldId id="326" r:id="rId35"/>
    <p:sldId id="327" r:id="rId36"/>
    <p:sldId id="329" r:id="rId37"/>
    <p:sldId id="330" r:id="rId38"/>
    <p:sldId id="336" r:id="rId39"/>
    <p:sldId id="343" r:id="rId40"/>
    <p:sldId id="344" r:id="rId41"/>
    <p:sldId id="345" r:id="rId42"/>
    <p:sldId id="346" r:id="rId43"/>
    <p:sldId id="347" r:id="rId44"/>
    <p:sldId id="348" r:id="rId45"/>
    <p:sldId id="342" r:id="rId46"/>
    <p:sldId id="337" r:id="rId4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00"/>
    <a:srgbClr val="D81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32"/>
  </p:normalViewPr>
  <p:slideViewPr>
    <p:cSldViewPr>
      <p:cViewPr>
        <p:scale>
          <a:sx n="66" d="100"/>
          <a:sy n="66" d="100"/>
        </p:scale>
        <p:origin x="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D4EDD9-2D3D-264D-8D16-8857EC493268}" type="datetimeFigureOut">
              <a:rPr lang="en-US"/>
              <a:pPr>
                <a:defRPr/>
              </a:pPr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C229F5D-29E6-9D4D-B956-DDA57F6E3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 smtClean="0"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latin typeface="Helvetica CE" charset="0"/>
                <a:cs typeface="Helvetica CE" charset="0"/>
              </a:rPr>
            </a:br>
            <a:endParaRPr lang="en-US" sz="3600" dirty="0" smtClean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ITC New Baskerville Roman" charset="0"/>
              </a:rPr>
              <a:t>Body content.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2000" y="6370638"/>
            <a:ext cx="541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AD6D-58F0-034D-B0C1-6C0BA37C0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81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9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3368" r="10869" b="40395"/>
          <a:stretch>
            <a:fillRect/>
          </a:stretch>
        </p:blipFill>
        <p:spPr bwMode="auto">
          <a:xfrm>
            <a:off x="228600" y="1066800"/>
            <a:ext cx="31797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49" y="1852260"/>
            <a:ext cx="5695951" cy="58614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2822" y="1"/>
            <a:ext cx="9146822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1"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09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C5CED-6953-1541-912E-78DA273A3A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48B59-619E-F043-9EFD-E705B6A4A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4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F4A2-D16A-5F42-8D72-49BC3B318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C97BA-9295-8643-9109-76B01B3AC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0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0A16E-DD2A-CA4C-B967-AB6AF872A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CB31C-FC86-784C-8887-C674547AA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4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6EB6-FE9F-9B4B-938A-E3B987C38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370638"/>
            <a:ext cx="550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b="0" i="1">
                <a:solidFill>
                  <a:schemeClr val="tx1">
                    <a:tint val="75000"/>
                  </a:schemeClr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5" y="6370638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78B3AAAD-471D-3E40-B2A7-1208A5557A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800" y="6248400"/>
            <a:ext cx="8686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24600" y="6304845"/>
            <a:ext cx="2763853" cy="5074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3" r:id="rId10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2F2F2"/>
          </a:solidFill>
          <a:latin typeface="Helvetica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2"/>
          <p:cNvSpPr txBox="1">
            <a:spLocks noChangeArrowheads="1"/>
          </p:cNvSpPr>
          <p:nvPr/>
        </p:nvSpPr>
        <p:spPr bwMode="auto">
          <a:xfrm>
            <a:off x="304800" y="1981200"/>
            <a:ext cx="87108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EECE5698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Parallel Processing for Data Analytics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914400" y="5029200"/>
            <a:ext cx="8001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solidFill>
                  <a:schemeClr val="bg1"/>
                </a:solidFill>
              </a:rPr>
              <a:t>Lecture 3: Map</a:t>
            </a:r>
            <a:r>
              <a:rPr lang="el-GR" altLang="en-US" sz="2200" dirty="0" smtClean="0">
                <a:solidFill>
                  <a:schemeClr val="bg1"/>
                </a:solidFill>
              </a:rPr>
              <a:t> </a:t>
            </a:r>
            <a:r>
              <a:rPr lang="en-US" altLang="en-US" sz="2200" dirty="0" smtClean="0">
                <a:solidFill>
                  <a:schemeClr val="bg1"/>
                </a:solidFill>
              </a:rPr>
              <a:t>and Reduce Operations in Spark</a:t>
            </a:r>
            <a:endParaRPr lang="en-US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40972" y="3582581"/>
            <a:ext cx="37305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[‘1.4’,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‘2.3’,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‘(1,3)’,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‘{“apples”:2,“oranges”:3}’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nsolas"/>
                <a:cs typeface="Consolas"/>
              </a:rPr>
              <a:t>’</a:t>
            </a: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rray([1,3,5])’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9019" y="3569210"/>
            <a:ext cx="33505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[1.4,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2.3,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(1,3),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{“apples”:2,“oranges”:3},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rray([1.0,3.0,5.0])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852085" y="3738761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94244" y="299797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03457" y="29567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4187" y="2127595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newrdd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myrdd.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eval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8314" y="1398166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 built-in</a:t>
            </a:r>
            <a:r>
              <a:rPr lang="en-US" sz="2400" dirty="0" smtClean="0"/>
              <a:t>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Important Transforms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85800" y="3366250"/>
            <a:ext cx="4110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['Words are like leaves',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'and where most abound',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'</a:t>
            </a:r>
            <a:r>
              <a:rPr lang="en-US" dirty="0" smtClean="0">
                <a:latin typeface="Consolas"/>
                <a:cs typeface="Consolas"/>
              </a:rPr>
              <a:t>much fruit of sense beneath',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is most rarely found']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8524" y="3205877"/>
            <a:ext cx="15776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[‘Words’,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‘are’,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‘like’,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‘leaves’,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‘and’,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‘where’,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‘rarely’,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‘found’]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867787" y="3783399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2038290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newrdd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myrdd.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</a:t>
            </a:r>
            <a:r>
              <a:rPr lang="en-US" sz="2000" dirty="0" err="1" smtClean="0">
                <a:latin typeface="Consolas"/>
                <a:cs typeface="Consolas"/>
              </a:rPr>
              <a:t>x:x.split</a:t>
            </a:r>
            <a:r>
              <a:rPr lang="en-US" sz="2000" dirty="0" smtClean="0">
                <a:latin typeface="Consolas"/>
                <a:cs typeface="Consolas"/>
              </a:rPr>
              <a:t>())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98712" y="276034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91013" y="276034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0824" y="1307839"/>
            <a:ext cx="866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nsolas"/>
                <a:cs typeface="Consolas"/>
              </a:rPr>
              <a:t>flatMap</a:t>
            </a:r>
            <a:r>
              <a:rPr lang="en-US" sz="2400" dirty="0" smtClean="0">
                <a:latin typeface="Consolas"/>
                <a:cs typeface="Consolas"/>
              </a:rPr>
              <a:t>(f):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Map each element to multiple elements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5117068"/>
            <a:ext cx="4767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D81F00"/>
                </a:solidFill>
                <a:latin typeface="Helvetica Neue" charset="0"/>
                <a:ea typeface="Helvetica Neue" charset="0"/>
                <a:cs typeface="Helvetica Neue" charset="0"/>
              </a:rPr>
              <a:t>NOTE:</a:t>
            </a:r>
            <a:r>
              <a:rPr lang="en-US" dirty="0" smtClean="0">
                <a:solidFill>
                  <a:srgbClr val="D81F00"/>
                </a:solidFill>
                <a:latin typeface="Consolas"/>
                <a:cs typeface="Consolas"/>
              </a:rPr>
              <a:t> f </a:t>
            </a:r>
            <a:r>
              <a:rPr lang="en-US" dirty="0" smtClean="0">
                <a:solidFill>
                  <a:srgbClr val="D81F00"/>
                </a:solidFill>
                <a:latin typeface="Helvetica Neue" charset="0"/>
                <a:ea typeface="Helvetica Neue" charset="0"/>
                <a:cs typeface="Helvetica Neue" charset="0"/>
              </a:rPr>
              <a:t>must return a </a:t>
            </a:r>
            <a:r>
              <a:rPr lang="en-US" b="1" dirty="0" smtClean="0">
                <a:solidFill>
                  <a:srgbClr val="D81F00"/>
                </a:solidFill>
                <a:latin typeface="Helvetica Neue" charset="0"/>
                <a:ea typeface="Helvetica Neue" charset="0"/>
                <a:cs typeface="Helvetica Neue" charset="0"/>
              </a:rPr>
              <a:t>collection</a:t>
            </a:r>
            <a:r>
              <a:rPr lang="en-US" dirty="0" smtClean="0">
                <a:solidFill>
                  <a:srgbClr val="D81F00"/>
                </a:solidFill>
                <a:latin typeface="Helvetica Neue" charset="0"/>
                <a:ea typeface="Helvetica Neue" charset="0"/>
                <a:cs typeface="Helvetica Neue" charset="0"/>
              </a:rPr>
              <a:t> (e.g., list)</a:t>
            </a:r>
            <a:endParaRPr lang="en-US" dirty="0">
              <a:solidFill>
                <a:srgbClr val="D81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Important Transforms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44339" y="2133600"/>
            <a:ext cx="639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newrdd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 err="1" smtClean="0">
                <a:latin typeface="Consolas"/>
                <a:cs typeface="Consolas"/>
              </a:rPr>
              <a:t>myrdd.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distinct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824" y="1307839"/>
            <a:ext cx="866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/>
                <a:cs typeface="Consolas"/>
              </a:rPr>
              <a:t>d</a:t>
            </a:r>
            <a:r>
              <a:rPr lang="en-US" sz="2400" dirty="0" smtClean="0">
                <a:latin typeface="Consolas"/>
                <a:cs typeface="Consolas"/>
              </a:rPr>
              <a:t>istinct():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Remove duplicates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88" y="3616403"/>
            <a:ext cx="5645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9696" y="3654718"/>
            <a:ext cx="564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3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33600" y="4109154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7743" y="312419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52185" y="320918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Important Transforms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44339" y="2297668"/>
            <a:ext cx="639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newrdd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 err="1" smtClean="0">
                <a:latin typeface="Consolas"/>
                <a:cs typeface="Consolas"/>
              </a:rPr>
              <a:t>myrdd.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sample</a:t>
            </a:r>
            <a:r>
              <a:rPr lang="en-US" dirty="0" smtClean="0">
                <a:latin typeface="Consolas"/>
                <a:cs typeface="Consolas"/>
              </a:rPr>
              <a:t>(False,0.5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824" y="1307839"/>
            <a:ext cx="866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/>
                <a:cs typeface="Consolas"/>
              </a:rPr>
              <a:t>sample(</a:t>
            </a:r>
            <a:r>
              <a:rPr lang="en-US" sz="2400" dirty="0" err="1" smtClean="0">
                <a:latin typeface="Consolas"/>
                <a:cs typeface="Consolas"/>
              </a:rPr>
              <a:t>withReplacement,fraction</a:t>
            </a:r>
            <a:r>
              <a:rPr lang="en-US" sz="2400" dirty="0" smtClean="0">
                <a:latin typeface="Consolas"/>
                <a:cs typeface="Consolas"/>
              </a:rPr>
              <a:t>): </a:t>
            </a:r>
            <a:r>
              <a:rPr lang="en-US" sz="2400" dirty="0" smtClean="0"/>
              <a:t>Return </a:t>
            </a:r>
            <a:r>
              <a:rPr lang="en-US" sz="2400" dirty="0"/>
              <a:t>a </a:t>
            </a:r>
            <a:r>
              <a:rPr lang="en-US" sz="2400" dirty="0" smtClean="0"/>
              <a:t>random sampled </a:t>
            </a:r>
            <a:r>
              <a:rPr lang="en-US" sz="2400" dirty="0"/>
              <a:t>subset of this RDD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88" y="3616403"/>
            <a:ext cx="5645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2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896" y="3569731"/>
            <a:ext cx="564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3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09800" y="4024167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7743" y="312419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28385" y="31241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07003" y="396482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(result </a:t>
            </a:r>
            <a:r>
              <a:rPr lang="en-US" smtClean="0"/>
              <a:t>is non-deterministic)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Important Transforms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44339" y="2297668"/>
            <a:ext cx="639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newrdd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 err="1" smtClean="0">
                <a:latin typeface="Consolas"/>
                <a:cs typeface="Consolas"/>
              </a:rPr>
              <a:t>myrdd.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sortBy</a:t>
            </a:r>
            <a:r>
              <a:rPr lang="en-US" dirty="0" smtClean="0">
                <a:latin typeface="Consolas"/>
                <a:cs typeface="Consolas"/>
              </a:rPr>
              <a:t>(lambda x:-x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824" y="1307839"/>
            <a:ext cx="866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latin typeface="Consolas"/>
                <a:cs typeface="Consolas"/>
              </a:rPr>
              <a:t>sortBy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keyfunc</a:t>
            </a:r>
            <a:r>
              <a:rPr lang="en-US" sz="2400" dirty="0">
                <a:latin typeface="Consolas"/>
                <a:cs typeface="Consolas"/>
              </a:rPr>
              <a:t>, </a:t>
            </a:r>
            <a:r>
              <a:rPr lang="en-US" sz="2400" dirty="0" smtClean="0">
                <a:latin typeface="Consolas"/>
                <a:cs typeface="Consolas"/>
              </a:rPr>
              <a:t>ascending=True): </a:t>
            </a:r>
            <a:r>
              <a:rPr lang="en-US" sz="2400" dirty="0" smtClean="0"/>
              <a:t>Sort RDD contents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</a:t>
            </a:r>
            <a:r>
              <a:rPr lang="en-US" sz="2400" dirty="0" err="1" smtClean="0"/>
              <a:t>keyfunctions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88" y="3616403"/>
            <a:ext cx="5645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4,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5</a:t>
            </a:r>
            <a:r>
              <a:rPr lang="en-US" dirty="0" smtClean="0">
                <a:latin typeface="Consolas"/>
                <a:cs typeface="Consolas"/>
              </a:rPr>
              <a:t>,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2,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3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896" y="3569731"/>
            <a:ext cx="5645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[5,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4,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1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09800" y="4024167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7743" y="312419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28385" y="31241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18780" y="3906704"/>
            <a:ext cx="4296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Warning: future transforms may change</a:t>
            </a:r>
          </a:p>
          <a:p>
            <a:r>
              <a:rPr lang="en-US" dirty="0" smtClean="0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96" y="3170872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8" y="1657096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7" y="344197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33" y="5187798"/>
            <a:ext cx="1209775" cy="1067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63466" y="27969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77192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53392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0629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01652" y="1376561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line333 ]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0" y="31708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[line334,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line665]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0" y="49996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[line666,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ine1000]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0825" y="1556266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1192585" y="2278337"/>
            <a:ext cx="457200" cy="413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024849" y="2819400"/>
            <a:ext cx="727751" cy="790981"/>
            <a:chOff x="1024849" y="2819400"/>
            <a:chExt cx="727751" cy="790981"/>
          </a:xfrm>
        </p:grpSpPr>
        <p:sp>
          <p:nvSpPr>
            <p:cNvPr id="34" name="Rectangle 33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6571" y="3845530"/>
            <a:ext cx="171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Serialize to binary representation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0825" y="2796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28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96" y="3170872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8" y="1657096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7" y="344197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33" y="5187798"/>
            <a:ext cx="1209775" cy="1067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63466" y="27969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77192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53392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0629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01652" y="1376561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line333 ]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0" y="31708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[line334,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line665]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0" y="49996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[line666,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ine1000]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0825" y="1556266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1192585" y="2278337"/>
            <a:ext cx="457200" cy="413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024849" y="2819400"/>
            <a:ext cx="727751" cy="790981"/>
            <a:chOff x="1024849" y="2819400"/>
            <a:chExt cx="727751" cy="790981"/>
          </a:xfrm>
        </p:grpSpPr>
        <p:sp>
          <p:nvSpPr>
            <p:cNvPr id="34" name="Rectangle 33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6571" y="3845530"/>
            <a:ext cx="171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Serialize to binary representation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825" y="2796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834849" y="1647419"/>
            <a:ext cx="727751" cy="790981"/>
            <a:chOff x="1024849" y="2819400"/>
            <a:chExt cx="727751" cy="790981"/>
          </a:xfrm>
        </p:grpSpPr>
        <p:sp>
          <p:nvSpPr>
            <p:cNvPr id="45" name="Rectangle 44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34849" y="3276600"/>
            <a:ext cx="727751" cy="790981"/>
            <a:chOff x="1024849" y="2819400"/>
            <a:chExt cx="727751" cy="790981"/>
          </a:xfrm>
        </p:grpSpPr>
        <p:sp>
          <p:nvSpPr>
            <p:cNvPr id="48" name="Rectangle 47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34849" y="4924019"/>
            <a:ext cx="727751" cy="790981"/>
            <a:chOff x="1024849" y="2819400"/>
            <a:chExt cx="727751" cy="790981"/>
          </a:xfrm>
        </p:grpSpPr>
        <p:sp>
          <p:nvSpPr>
            <p:cNvPr id="51" name="Rectangle 50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sp>
        <p:nvSpPr>
          <p:cNvPr id="53" name="Down Arrow 52"/>
          <p:cNvSpPr/>
          <p:nvPr/>
        </p:nvSpPr>
        <p:spPr>
          <a:xfrm rot="14865252">
            <a:off x="3821753" y="2210705"/>
            <a:ext cx="451838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6734748" flipV="1">
            <a:off x="3873046" y="4343329"/>
            <a:ext cx="451838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5400000" flipV="1">
            <a:off x="3906308" y="3270007"/>
            <a:ext cx="542706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117608" y="49240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47129" y="4898234"/>
            <a:ext cx="1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Ship to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dirty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96" y="3170872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8" y="1657096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7" y="344197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33" y="5187798"/>
            <a:ext cx="1209775" cy="1067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63466" y="27969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77192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53392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0629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01652" y="1376561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line333 ]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0" y="31708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[line334,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line665]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0" y="49996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[line666,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ine1000]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0825" y="1556266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1192585" y="2278337"/>
            <a:ext cx="457200" cy="413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024849" y="2819400"/>
            <a:ext cx="727751" cy="790981"/>
            <a:chOff x="1024849" y="2819400"/>
            <a:chExt cx="727751" cy="790981"/>
          </a:xfrm>
        </p:grpSpPr>
        <p:sp>
          <p:nvSpPr>
            <p:cNvPr id="34" name="Rectangle 33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6571" y="3845530"/>
            <a:ext cx="171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Serialize to binary representation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825" y="2796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834849" y="1647419"/>
            <a:ext cx="727751" cy="790981"/>
            <a:chOff x="1024849" y="2819400"/>
            <a:chExt cx="727751" cy="790981"/>
          </a:xfrm>
        </p:grpSpPr>
        <p:sp>
          <p:nvSpPr>
            <p:cNvPr id="45" name="Rectangle 44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34849" y="3276600"/>
            <a:ext cx="727751" cy="790981"/>
            <a:chOff x="1024849" y="2819400"/>
            <a:chExt cx="727751" cy="790981"/>
          </a:xfrm>
        </p:grpSpPr>
        <p:sp>
          <p:nvSpPr>
            <p:cNvPr id="48" name="Rectangle 47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34849" y="4924019"/>
            <a:ext cx="727751" cy="790981"/>
            <a:chOff x="1024849" y="2819400"/>
            <a:chExt cx="727751" cy="790981"/>
          </a:xfrm>
        </p:grpSpPr>
        <p:sp>
          <p:nvSpPr>
            <p:cNvPr id="51" name="Rectangle 50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sp>
        <p:nvSpPr>
          <p:cNvPr id="53" name="Down Arrow 52"/>
          <p:cNvSpPr/>
          <p:nvPr/>
        </p:nvSpPr>
        <p:spPr>
          <a:xfrm rot="14865252">
            <a:off x="3821753" y="2210705"/>
            <a:ext cx="451838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6734748" flipV="1">
            <a:off x="3873046" y="4343329"/>
            <a:ext cx="451838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5400000" flipV="1">
            <a:off x="3906308" y="3270007"/>
            <a:ext cx="542706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117608" y="49240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47129" y="4898234"/>
            <a:ext cx="1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Ship to workers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28737" y="2525840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95800" y="4078069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95800" y="5754469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5639" y="106875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42215" y="1179889"/>
            <a:ext cx="17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De-serialize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dirty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96" y="3170872"/>
            <a:ext cx="1209775" cy="10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8" y="1657096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7" y="344197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33" y="5187798"/>
            <a:ext cx="1209775" cy="1067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63466" y="27969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77192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53392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0629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0825" y="1556266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1192585" y="2278337"/>
            <a:ext cx="457200" cy="413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024849" y="2819400"/>
            <a:ext cx="727751" cy="790981"/>
            <a:chOff x="1024849" y="2819400"/>
            <a:chExt cx="727751" cy="790981"/>
          </a:xfrm>
        </p:grpSpPr>
        <p:sp>
          <p:nvSpPr>
            <p:cNvPr id="34" name="Rectangle 33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6571" y="3845530"/>
            <a:ext cx="171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Serialize to binary representation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825" y="2796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834849" y="1647419"/>
            <a:ext cx="727751" cy="790981"/>
            <a:chOff x="1024849" y="2819400"/>
            <a:chExt cx="727751" cy="790981"/>
          </a:xfrm>
        </p:grpSpPr>
        <p:sp>
          <p:nvSpPr>
            <p:cNvPr id="45" name="Rectangle 44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34849" y="3276600"/>
            <a:ext cx="727751" cy="790981"/>
            <a:chOff x="1024849" y="2819400"/>
            <a:chExt cx="727751" cy="790981"/>
          </a:xfrm>
        </p:grpSpPr>
        <p:sp>
          <p:nvSpPr>
            <p:cNvPr id="48" name="Rectangle 47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34849" y="4924019"/>
            <a:ext cx="727751" cy="790981"/>
            <a:chOff x="1024849" y="2819400"/>
            <a:chExt cx="727751" cy="790981"/>
          </a:xfrm>
        </p:grpSpPr>
        <p:sp>
          <p:nvSpPr>
            <p:cNvPr id="51" name="Rectangle 50"/>
            <p:cNvSpPr/>
            <p:nvPr/>
          </p:nvSpPr>
          <p:spPr>
            <a:xfrm>
              <a:off x="1024849" y="2819400"/>
              <a:ext cx="727751" cy="790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69571" y="2876899"/>
              <a:ext cx="605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010101</a:t>
              </a:r>
              <a:endParaRPr lang="en-US" dirty="0"/>
            </a:p>
          </p:txBody>
        </p:sp>
      </p:grpSp>
      <p:sp>
        <p:nvSpPr>
          <p:cNvPr id="53" name="Down Arrow 52"/>
          <p:cNvSpPr/>
          <p:nvPr/>
        </p:nvSpPr>
        <p:spPr>
          <a:xfrm rot="14865252">
            <a:off x="3821753" y="2210705"/>
            <a:ext cx="451838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6734748" flipV="1">
            <a:off x="3873046" y="4343329"/>
            <a:ext cx="451838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5400000" flipV="1">
            <a:off x="3906308" y="3270007"/>
            <a:ext cx="542706" cy="10524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117608" y="49240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47129" y="4898234"/>
            <a:ext cx="1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Ship to workers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28737" y="2525840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95800" y="4078069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95800" y="5754469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5639" y="106875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42215" y="1179889"/>
            <a:ext cx="17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De-serialize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34200" y="1652198"/>
            <a:ext cx="1704313" cy="1220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[f(line1),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f(line2),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(line333)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30962" y="3276600"/>
            <a:ext cx="1704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[f(line334),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f(line335),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f(line336),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f(line665)]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58000" y="4996953"/>
            <a:ext cx="1704313" cy="1787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[f(line666),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f(line667),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f(line668),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f(line1000)]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4200" y="9906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202383" y="990600"/>
            <a:ext cx="1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Apply to every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b="1" dirty="0" smtClean="0"/>
              <a:t>Function</a:t>
            </a:r>
            <a:r>
              <a:rPr lang="en-US" dirty="0" smtClean="0"/>
              <a:t> f is </a:t>
            </a:r>
            <a:r>
              <a:rPr lang="en-US" b="1" dirty="0" smtClean="0"/>
              <a:t>shipped</a:t>
            </a:r>
            <a:r>
              <a:rPr lang="en-US" dirty="0" smtClean="0"/>
              <a:t> to data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Data </a:t>
            </a:r>
            <a:r>
              <a:rPr lang="en-US" b="1" dirty="0" smtClean="0"/>
              <a:t>do not move </a:t>
            </a:r>
            <a:r>
              <a:rPr lang="en-US" dirty="0" smtClean="0"/>
              <a:t>(stay at workers)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Serialize-</a:t>
            </a:r>
            <a:r>
              <a:rPr lang="en-US" dirty="0" err="1" smtClean="0"/>
              <a:t>deserialize</a:t>
            </a:r>
            <a:r>
              <a:rPr lang="en-US" dirty="0" smtClean="0"/>
              <a:t>:              </a:t>
            </a:r>
            <a:r>
              <a:rPr lang="en-US" sz="2400" dirty="0" smtClean="0"/>
              <a:t>(default option)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dirty="0" smtClean="0"/>
              <a:t>s Involve </a:t>
            </a:r>
            <a:r>
              <a:rPr lang="en-US" dirty="0"/>
              <a:t>C</a:t>
            </a:r>
            <a:r>
              <a:rPr lang="en-US" dirty="0" smtClean="0"/>
              <a:t>ommunication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999111" y="4050268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Consolas"/>
                <a:cs typeface="Consolas"/>
              </a:rPr>
              <a:t>pickle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44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Map and other Transforms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Reduce and other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2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Shipping Local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686" y="1295400"/>
            <a:ext cx="9837486" cy="350520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000" b="1" dirty="0" smtClean="0"/>
              <a:t>Variables defined in the driver program </a:t>
            </a:r>
            <a:r>
              <a:rPr lang="en-US" sz="2000" dirty="0" smtClean="0"/>
              <a:t>will automatically be shipped to the cluster along with function definition: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query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 smtClean="0">
                <a:latin typeface="Consolas"/>
                <a:cs typeface="Consolas"/>
              </a:rPr>
              <a:t>raw_input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pages.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20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Some caveats:</a:t>
            </a:r>
          </a:p>
          <a:p>
            <a:pPr lvl="1"/>
            <a:r>
              <a:rPr lang="en-US" sz="2000" dirty="0" smtClean="0"/>
              <a:t>Each task gets a new copy (</a:t>
            </a:r>
            <a:r>
              <a:rPr lang="en-US" sz="2000" b="1" dirty="0" smtClean="0"/>
              <a:t>updates aren’t sent back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Variable </a:t>
            </a:r>
            <a:r>
              <a:rPr lang="en-US" sz="2000" b="1" dirty="0" smtClean="0"/>
              <a:t>must be </a:t>
            </a:r>
            <a:r>
              <a:rPr lang="en-US" sz="2000" b="1" dirty="0"/>
              <a:t>p</a:t>
            </a:r>
            <a:r>
              <a:rPr lang="en-US" sz="2000" b="1" dirty="0" smtClean="0"/>
              <a:t>ickle-able </a:t>
            </a:r>
          </a:p>
          <a:p>
            <a:pPr lvl="1"/>
            <a:r>
              <a:rPr lang="en-US" sz="2000" dirty="0" smtClean="0"/>
              <a:t>Variable </a:t>
            </a:r>
            <a:r>
              <a:rPr lang="en-US" sz="2000" b="1" dirty="0" smtClean="0"/>
              <a:t>cannot be </a:t>
            </a:r>
            <a:r>
              <a:rPr lang="en-US" sz="2000" dirty="0" smtClean="0"/>
              <a:t>an </a:t>
            </a:r>
            <a:r>
              <a:rPr lang="en-US" sz="2000" dirty="0" err="1" smtClean="0"/>
              <a:t>rdd</a:t>
            </a:r>
            <a:endParaRPr lang="en-US" sz="2000" dirty="0" smtClean="0"/>
          </a:p>
          <a:p>
            <a:pPr lvl="1"/>
            <a:r>
              <a:rPr lang="en-US" sz="2000" dirty="0" smtClean="0"/>
              <a:t>Don’t use </a:t>
            </a:r>
            <a:r>
              <a:rPr lang="en-US" sz="2000" b="1" dirty="0" smtClean="0"/>
              <a:t>fields of an object </a:t>
            </a:r>
            <a:r>
              <a:rPr lang="en-US" sz="2000" dirty="0" smtClean="0"/>
              <a:t>(ships all of it!)</a:t>
            </a:r>
          </a:p>
          <a:p>
            <a:pPr lvl="1"/>
            <a:r>
              <a:rPr lang="en-US" sz="2000" dirty="0" smtClean="0"/>
              <a:t>Beware of </a:t>
            </a:r>
            <a:r>
              <a:rPr lang="en-US" sz="2000" b="1" dirty="0" smtClean="0"/>
              <a:t>shipping large variables</a:t>
            </a:r>
            <a:r>
              <a:rPr lang="en-US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84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686" y="1295400"/>
            <a:ext cx="9837486" cy="3505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class </a:t>
            </a:r>
            <a:r>
              <a:rPr lang="en-US" sz="2400" dirty="0" err="1" smtClean="0">
                <a:latin typeface="Consolas"/>
                <a:cs typeface="Consolas"/>
              </a:rPr>
              <a:t>myClass</a:t>
            </a:r>
            <a:r>
              <a:rPr lang="en-US" sz="2400" dirty="0" smtClean="0">
                <a:latin typeface="Consolas"/>
                <a:cs typeface="Consolas"/>
              </a:rPr>
              <a:t>(object):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def</a:t>
            </a:r>
            <a:r>
              <a:rPr lang="en-US" sz="2400" dirty="0" smtClean="0">
                <a:latin typeface="Consolas"/>
                <a:cs typeface="Consolas"/>
              </a:rPr>
              <a:t> __</a:t>
            </a:r>
            <a:r>
              <a:rPr lang="en-US" sz="2400" dirty="0" err="1" smtClean="0">
                <a:latin typeface="Consolas"/>
                <a:cs typeface="Consolas"/>
              </a:rPr>
              <a:t>init</a:t>
            </a:r>
            <a:r>
              <a:rPr lang="en-US" sz="2400" dirty="0" smtClean="0">
                <a:latin typeface="Consolas"/>
                <a:cs typeface="Consolas"/>
              </a:rPr>
              <a:t>__(self):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</a:t>
            </a:r>
            <a:r>
              <a:rPr lang="en-US" sz="2400" dirty="0" err="1" smtClean="0">
                <a:latin typeface="Consolas"/>
                <a:cs typeface="Consolas"/>
              </a:rPr>
              <a:t>self.mylist</a:t>
            </a:r>
            <a:r>
              <a:rPr lang="en-US" sz="2400" dirty="0" smtClean="0">
                <a:latin typeface="Consolas"/>
                <a:cs typeface="Consolas"/>
              </a:rPr>
              <a:t> = range(10000) 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10000 element list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  </a:t>
            </a:r>
            <a:r>
              <a:rPr lang="en-US" sz="2400" dirty="0" err="1" smtClean="0">
                <a:latin typeface="Consolas"/>
                <a:cs typeface="Consolas"/>
              </a:rPr>
              <a:t>self.query</a:t>
            </a:r>
            <a:r>
              <a:rPr lang="en-US" sz="2400" dirty="0" smtClean="0">
                <a:latin typeface="Consolas"/>
                <a:cs typeface="Consolas"/>
              </a:rPr>
              <a:t> = “ERROR”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myOb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myClass</a:t>
            </a:r>
            <a:r>
              <a:rPr lang="en-US" sz="24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pages.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24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FF0080"/>
                </a:solidFill>
                <a:latin typeface="Consolas"/>
                <a:cs typeface="Consolas"/>
              </a:rPr>
              <a:t>myOb.query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48000" y="53340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81F00"/>
                </a:solidFill>
              </a:rPr>
              <a:t>Ships ENTIRE </a:t>
            </a:r>
            <a:r>
              <a:rPr lang="en-US" sz="2400" b="1" dirty="0" err="1" smtClean="0">
                <a:solidFill>
                  <a:srgbClr val="D81F00"/>
                </a:solidFill>
              </a:rPr>
              <a:t>myOB</a:t>
            </a:r>
            <a:r>
              <a:rPr lang="en-US" sz="2400" b="1" dirty="0" smtClean="0">
                <a:solidFill>
                  <a:srgbClr val="D81F00"/>
                </a:solidFill>
              </a:rPr>
              <a:t> , including </a:t>
            </a:r>
            <a:r>
              <a:rPr lang="en-US" sz="2400" b="1" dirty="0" err="1" smtClean="0">
                <a:solidFill>
                  <a:srgbClr val="D81F00"/>
                </a:solidFill>
                <a:latin typeface="Consolas" charset="0"/>
                <a:ea typeface="Consolas" charset="0"/>
                <a:cs typeface="Consolas" charset="0"/>
              </a:rPr>
              <a:t>mylist</a:t>
            </a:r>
            <a:r>
              <a:rPr lang="en-US" sz="2400" b="1" dirty="0" smtClean="0">
                <a:solidFill>
                  <a:srgbClr val="D81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solidFill>
                  <a:srgbClr val="D81F00"/>
                </a:solidFill>
              </a:rPr>
              <a:t>(no error reported)</a:t>
            </a:r>
            <a:endParaRPr lang="en-US" sz="2400" b="1" dirty="0">
              <a:solidFill>
                <a:srgbClr val="D81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686" y="1295400"/>
            <a:ext cx="9837486" cy="3505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class </a:t>
            </a:r>
            <a:r>
              <a:rPr lang="en-US" sz="2400" dirty="0" err="1" smtClean="0">
                <a:latin typeface="Consolas"/>
                <a:cs typeface="Consolas"/>
              </a:rPr>
              <a:t>myClass</a:t>
            </a:r>
            <a:r>
              <a:rPr lang="en-US" sz="2400" dirty="0" smtClean="0">
                <a:latin typeface="Consolas"/>
                <a:cs typeface="Consolas"/>
              </a:rPr>
              <a:t>(object):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def</a:t>
            </a:r>
            <a:r>
              <a:rPr lang="en-US" sz="2400" dirty="0" smtClean="0">
                <a:latin typeface="Consolas"/>
                <a:cs typeface="Consolas"/>
              </a:rPr>
              <a:t> __</a:t>
            </a:r>
            <a:r>
              <a:rPr lang="en-US" sz="2400" dirty="0" err="1" smtClean="0">
                <a:latin typeface="Consolas"/>
                <a:cs typeface="Consolas"/>
              </a:rPr>
              <a:t>init</a:t>
            </a:r>
            <a:r>
              <a:rPr lang="en-US" sz="2400" dirty="0" smtClean="0">
                <a:latin typeface="Consolas"/>
                <a:cs typeface="Consolas"/>
              </a:rPr>
              <a:t>__(self):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</a:t>
            </a:r>
            <a:r>
              <a:rPr lang="en-US" sz="2400" dirty="0" err="1" smtClean="0">
                <a:latin typeface="Consolas"/>
                <a:cs typeface="Consolas"/>
              </a:rPr>
              <a:t>self.myfile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file('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temp.pkl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', 'w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')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      </a:t>
            </a:r>
            <a:r>
              <a:rPr lang="en-US" sz="2400" dirty="0" err="1" smtClean="0">
                <a:latin typeface="Consolas"/>
                <a:cs typeface="Consolas"/>
              </a:rPr>
              <a:t>self.query</a:t>
            </a:r>
            <a:r>
              <a:rPr lang="en-US" sz="2400" dirty="0" smtClean="0">
                <a:latin typeface="Consolas"/>
                <a:cs typeface="Consolas"/>
              </a:rPr>
              <a:t> = “ERROR”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myOb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myClass</a:t>
            </a:r>
            <a:r>
              <a:rPr lang="en-US" sz="24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pages.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24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FF0080"/>
                </a:solidFill>
                <a:latin typeface="Consolas"/>
                <a:cs typeface="Consolas"/>
              </a:rPr>
              <a:t>myOb.query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28800" y="5334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81F00"/>
                </a:solidFill>
              </a:rPr>
              <a:t>This will produce an error (attempts to ship </a:t>
            </a:r>
            <a:r>
              <a:rPr lang="en-US" sz="2400" b="1" dirty="0" err="1" smtClean="0">
                <a:solidFill>
                  <a:srgbClr val="D81F00"/>
                </a:solidFill>
              </a:rPr>
              <a:t>myObj</a:t>
            </a:r>
            <a:r>
              <a:rPr lang="en-US" sz="2400" b="1" dirty="0" smtClean="0">
                <a:solidFill>
                  <a:srgbClr val="D81F00"/>
                </a:solidFill>
              </a:rPr>
              <a:t>, which contains non-</a:t>
            </a:r>
            <a:r>
              <a:rPr lang="en-US" sz="2400" b="1" dirty="0" err="1" smtClean="0">
                <a:solidFill>
                  <a:srgbClr val="D81F00"/>
                </a:solidFill>
              </a:rPr>
              <a:t>picklable</a:t>
            </a:r>
            <a:r>
              <a:rPr lang="en-US" sz="2400" b="1" dirty="0" smtClean="0">
                <a:solidFill>
                  <a:srgbClr val="D81F00"/>
                </a:solidFill>
              </a:rPr>
              <a:t> </a:t>
            </a:r>
            <a:r>
              <a:rPr lang="en-US" sz="2400" b="1" dirty="0" err="1" smtClean="0">
                <a:solidFill>
                  <a:srgbClr val="D81F00"/>
                </a:solidFill>
                <a:latin typeface="Consolas" charset="0"/>
                <a:ea typeface="Consolas" charset="0"/>
                <a:cs typeface="Consolas" charset="0"/>
              </a:rPr>
              <a:t>myfile</a:t>
            </a:r>
            <a:r>
              <a:rPr lang="en-US" sz="2400" b="1" dirty="0" smtClean="0">
                <a:solidFill>
                  <a:srgbClr val="D81F00"/>
                </a:solidFill>
              </a:rPr>
              <a:t>)</a:t>
            </a:r>
            <a:endParaRPr lang="en-US" sz="2400" b="1" dirty="0">
              <a:solidFill>
                <a:srgbClr val="D81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81585" y="265921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file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686" y="1295400"/>
            <a:ext cx="9837486" cy="3505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class </a:t>
            </a:r>
            <a:r>
              <a:rPr lang="en-US" sz="2400" dirty="0" err="1" smtClean="0">
                <a:latin typeface="Consolas"/>
                <a:cs typeface="Consolas"/>
              </a:rPr>
              <a:t>myClass</a:t>
            </a:r>
            <a:r>
              <a:rPr lang="en-US" sz="2400" dirty="0" smtClean="0">
                <a:latin typeface="Consolas"/>
                <a:cs typeface="Consolas"/>
              </a:rPr>
              <a:t>(object):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def</a:t>
            </a:r>
            <a:r>
              <a:rPr lang="en-US" sz="2400" dirty="0" smtClean="0">
                <a:latin typeface="Consolas"/>
                <a:cs typeface="Consolas"/>
              </a:rPr>
              <a:t> __</a:t>
            </a:r>
            <a:r>
              <a:rPr lang="en-US" sz="2400" dirty="0" err="1" smtClean="0">
                <a:latin typeface="Consolas"/>
                <a:cs typeface="Consolas"/>
              </a:rPr>
              <a:t>init</a:t>
            </a:r>
            <a:r>
              <a:rPr lang="en-US" sz="2400" dirty="0" smtClean="0">
                <a:latin typeface="Consolas"/>
                <a:cs typeface="Consolas"/>
              </a:rPr>
              <a:t>__(self):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</a:t>
            </a:r>
            <a:r>
              <a:rPr lang="en-US" sz="2400" dirty="0" err="1" smtClean="0">
                <a:latin typeface="Consolas"/>
                <a:cs typeface="Consolas"/>
              </a:rPr>
              <a:t>self.myrdd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cs typeface="Consolas"/>
              </a:rPr>
              <a:t>sc.textFile</a:t>
            </a:r>
            <a:r>
              <a:rPr lang="en-US" sz="2400" dirty="0" smtClean="0">
                <a:latin typeface="Consolas"/>
                <a:cs typeface="Consolas"/>
              </a:rPr>
              <a:t>(‘</a:t>
            </a:r>
            <a:r>
              <a:rPr lang="en-US" sz="2400" dirty="0" err="1" smtClean="0">
                <a:latin typeface="Consolas"/>
                <a:cs typeface="Consolas"/>
              </a:rPr>
              <a:t>WarAndPeace.txt</a:t>
            </a:r>
            <a:r>
              <a:rPr lang="en-US" sz="2400" dirty="0" smtClean="0">
                <a:latin typeface="Consolas"/>
                <a:cs typeface="Consolas"/>
              </a:rPr>
              <a:t>’)</a:t>
            </a:r>
            <a:endParaRPr lang="en-US" sz="2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self.query</a:t>
            </a:r>
            <a:r>
              <a:rPr lang="en-US" sz="2400" dirty="0" smtClean="0">
                <a:latin typeface="Consolas"/>
                <a:cs typeface="Consolas"/>
              </a:rPr>
              <a:t> = “ERROR”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myOb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myClass</a:t>
            </a:r>
            <a:r>
              <a:rPr lang="en-US" sz="24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pages.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24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FF0080"/>
                </a:solidFill>
                <a:latin typeface="Consolas"/>
                <a:cs typeface="Consolas"/>
              </a:rPr>
              <a:t>myOb.query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28800" y="5334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81F00"/>
                </a:solidFill>
              </a:rPr>
              <a:t>This will produce an error (attempts to ship </a:t>
            </a:r>
            <a:r>
              <a:rPr lang="en-US" sz="2400" b="1" dirty="0" err="1" smtClean="0">
                <a:solidFill>
                  <a:srgbClr val="D81F00"/>
                </a:solidFill>
              </a:rPr>
              <a:t>myObj</a:t>
            </a:r>
            <a:r>
              <a:rPr lang="en-US" sz="2400" b="1" dirty="0" smtClean="0">
                <a:solidFill>
                  <a:srgbClr val="D81F00"/>
                </a:solidFill>
              </a:rPr>
              <a:t>, and </a:t>
            </a:r>
            <a:r>
              <a:rPr lang="en-US" sz="2400" b="1" dirty="0" err="1" smtClean="0">
                <a:solidFill>
                  <a:srgbClr val="D81F00"/>
                </a:solidFill>
              </a:rPr>
              <a:t>rdds</a:t>
            </a:r>
            <a:r>
              <a:rPr lang="en-US" sz="2400" b="1" dirty="0" smtClean="0">
                <a:solidFill>
                  <a:srgbClr val="D81F00"/>
                </a:solidFill>
              </a:rPr>
              <a:t> are not allowed in functions)</a:t>
            </a:r>
            <a:endParaRPr lang="en-US" sz="2400" b="1" dirty="0">
              <a:solidFill>
                <a:srgbClr val="D81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53400" y="265597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 and other Transforms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Reduce and other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Reduce 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52400" y="2861608"/>
            <a:ext cx="38985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i="1" dirty="0" smtClean="0"/>
              <a:t> </a:t>
            </a:r>
            <a:r>
              <a:rPr lang="en-US" sz="2400" dirty="0"/>
              <a:t>Reduces the elements of this RDD using the specified </a:t>
            </a:r>
            <a:r>
              <a:rPr lang="en-US" sz="2400" b="1" dirty="0"/>
              <a:t>commutative</a:t>
            </a:r>
            <a:r>
              <a:rPr lang="en-US" sz="2400" dirty="0"/>
              <a:t> and </a:t>
            </a:r>
            <a:r>
              <a:rPr lang="en-US" sz="2400" b="1" dirty="0"/>
              <a:t>associative</a:t>
            </a:r>
            <a:r>
              <a:rPr lang="en-US" sz="2400" dirty="0"/>
              <a:t> </a:t>
            </a:r>
            <a:r>
              <a:rPr lang="en-US" sz="2400" b="1" dirty="0"/>
              <a:t>binary</a:t>
            </a:r>
            <a:r>
              <a:rPr lang="en-US" sz="2400" dirty="0"/>
              <a:t> </a:t>
            </a:r>
            <a:r>
              <a:rPr lang="en-US" sz="2400" dirty="0" smtClean="0"/>
              <a:t>operator f.</a:t>
            </a:r>
          </a:p>
          <a:p>
            <a:pPr marL="285750" indent="-285750">
              <a:buFont typeface="Wingdings" charset="2"/>
              <a:buChar char="q"/>
            </a:pPr>
            <a:endParaRPr lang="en-US" sz="2400" dirty="0"/>
          </a:p>
          <a:p>
            <a:pPr marL="285750" indent="-285750">
              <a:buFont typeface="Wingdings" charset="2"/>
              <a:buChar char="q"/>
            </a:pPr>
            <a:r>
              <a:rPr lang="en-US" sz="2400" dirty="0" smtClean="0"/>
              <a:t>Result return to </a:t>
            </a:r>
            <a:r>
              <a:rPr lang="en-US" sz="2400" b="1" dirty="0" smtClean="0"/>
              <a:t>driver</a:t>
            </a:r>
            <a:r>
              <a:rPr lang="en-US" sz="2400" dirty="0" smtClean="0"/>
              <a:t> program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06987" y="1740932"/>
            <a:ext cx="2794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myrdd.reduce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/>
              <a:t>f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1657096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41970"/>
            <a:ext cx="1209775" cy="1067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26" y="5187798"/>
            <a:ext cx="1209775" cy="1067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4685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90885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8122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2945" y="1376561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[x1,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333 ]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19293" y="3170872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[x334,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335,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336,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665]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19293" y="4999672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[x666,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668,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1000]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73347" y="104647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6392642" y="3521412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92547" y="305966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f=add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67615" y="31708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=x1 +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2 +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3 +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x1000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7615" y="1657096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add(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1" grpId="0" animBg="1"/>
      <p:bldP spid="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Reduce 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52400" y="2861608"/>
            <a:ext cx="38985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i="1" dirty="0" smtClean="0"/>
              <a:t> </a:t>
            </a:r>
            <a:r>
              <a:rPr lang="en-US" sz="2400" dirty="0"/>
              <a:t>Reduces the elements of this RDD using the specified </a:t>
            </a:r>
            <a:r>
              <a:rPr lang="en-US" sz="2400" b="1" dirty="0"/>
              <a:t>commutative</a:t>
            </a:r>
            <a:r>
              <a:rPr lang="en-US" sz="2400" dirty="0"/>
              <a:t> and </a:t>
            </a:r>
            <a:r>
              <a:rPr lang="en-US" sz="2400" b="1" dirty="0"/>
              <a:t>associative</a:t>
            </a:r>
            <a:r>
              <a:rPr lang="en-US" sz="2400" dirty="0"/>
              <a:t> </a:t>
            </a:r>
            <a:r>
              <a:rPr lang="en-US" sz="2400" b="1" dirty="0"/>
              <a:t>binary</a:t>
            </a:r>
            <a:r>
              <a:rPr lang="en-US" sz="2400" dirty="0"/>
              <a:t> </a:t>
            </a:r>
            <a:r>
              <a:rPr lang="en-US" sz="2400" dirty="0" smtClean="0"/>
              <a:t>operator f.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06987" y="2038290"/>
            <a:ext cx="3151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myrdd.reduce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/>
              <a:t>add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79425" y="14592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add(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 smtClean="0">
                <a:latin typeface="Consolas"/>
                <a:cs typeface="Consolas"/>
              </a:rPr>
              <a:t>):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err="1" smtClean="0">
                <a:latin typeface="Consolas"/>
                <a:cs typeface="Consolas"/>
              </a:rPr>
              <a:t>x+y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83492" y="2281535"/>
            <a:ext cx="4660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dirty="0" smtClean="0"/>
              <a:t>f </a:t>
            </a:r>
            <a:r>
              <a:rPr lang="en-US" sz="2400" dirty="0" smtClean="0"/>
              <a:t>is</a:t>
            </a:r>
            <a:r>
              <a:rPr lang="en-US" sz="2400" b="1" dirty="0" smtClean="0"/>
              <a:t> binary: </a:t>
            </a:r>
            <a:r>
              <a:rPr lang="en-US" sz="2400" dirty="0" smtClean="0"/>
              <a:t>takes 2 arguments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81870" y="3034810"/>
            <a:ext cx="4660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dirty="0" smtClean="0"/>
              <a:t>f </a:t>
            </a:r>
            <a:r>
              <a:rPr lang="en-US" sz="2400" dirty="0" smtClean="0"/>
              <a:t>is</a:t>
            </a:r>
            <a:r>
              <a:rPr lang="en-US" sz="2400" b="1" dirty="0" smtClean="0"/>
              <a:t> </a:t>
            </a:r>
            <a:r>
              <a:rPr lang="en-US" sz="2400" b="1" smtClean="0"/>
              <a:t>commutative: 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562600" y="358140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 smtClean="0">
                <a:latin typeface="Consolas"/>
                <a:cs typeface="Consolas"/>
              </a:rPr>
              <a:t>) == f(</a:t>
            </a:r>
            <a:r>
              <a:rPr lang="en-US" dirty="0" err="1" smtClean="0">
                <a:latin typeface="Consolas"/>
                <a:cs typeface="Consolas"/>
              </a:rPr>
              <a:t>y,x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83492" y="4191000"/>
            <a:ext cx="4660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dirty="0" smtClean="0"/>
              <a:t>f </a:t>
            </a:r>
            <a:r>
              <a:rPr lang="en-US" sz="2400" dirty="0" smtClean="0"/>
              <a:t>is</a:t>
            </a:r>
            <a:r>
              <a:rPr lang="en-US" sz="2400" b="1" dirty="0" smtClean="0"/>
              <a:t> associative: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562600" y="472440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f(f(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 smtClean="0">
                <a:latin typeface="Consolas"/>
                <a:cs typeface="Consolas"/>
              </a:rPr>
              <a:t>),z) == f(</a:t>
            </a:r>
            <a:r>
              <a:rPr lang="en-US" dirty="0" err="1" smtClean="0">
                <a:latin typeface="Consolas"/>
                <a:cs typeface="Consolas"/>
              </a:rPr>
              <a:t>x,f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y,z</a:t>
            </a:r>
            <a:r>
              <a:rPr lang="en-US" dirty="0" smtClean="0">
                <a:latin typeface="Consolas"/>
                <a:cs typeface="Consolas"/>
              </a:rPr>
              <a:t>))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1870" y="1497466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b="1" dirty="0" smtClean="0">
                <a:solidFill>
                  <a:srgbClr val="C00000"/>
                </a:solidFill>
              </a:rPr>
              <a:t>nly this is checked!!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6547" y="2006452"/>
            <a:ext cx="342369" cy="3363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9425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add(</a:t>
            </a:r>
            <a:r>
              <a:rPr lang="en-US" dirty="0" err="1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err="1">
                <a:latin typeface="Consolas"/>
                <a:cs typeface="Consolas"/>
              </a:rPr>
              <a:t>x+y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667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mult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x*y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5579" y="343620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max(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x&gt;y:</a:t>
            </a:r>
          </a:p>
          <a:p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smtClean="0">
                <a:latin typeface="Consolas"/>
                <a:cs typeface="Consolas"/>
              </a:rPr>
              <a:t>return x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else: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return 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1600200"/>
            <a:ext cx="5503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numbers (addition)</a:t>
            </a:r>
          </a:p>
          <a:p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strings,lists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 (concatenation)</a:t>
            </a:r>
          </a:p>
          <a:p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arrays, matrices (element-wise addition)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270373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numbers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0" y="3313331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numbers, strings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5579" y="5955268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examples</a:t>
            </a:r>
            <a:r>
              <a:rPr lang="en-US" dirty="0" smtClean="0"/>
              <a:t>: minimum, logical </a:t>
            </a:r>
            <a:r>
              <a:rPr lang="en-US" b="1" dirty="0" smtClean="0"/>
              <a:t>and</a:t>
            </a:r>
            <a:r>
              <a:rPr lang="en-US" dirty="0" smtClean="0"/>
              <a:t>, </a:t>
            </a:r>
            <a:r>
              <a:rPr lang="en-US" b="1" dirty="0" smtClean="0"/>
              <a:t>or</a:t>
            </a:r>
            <a:r>
              <a:rPr lang="en-US" dirty="0" smtClean="0"/>
              <a:t>, </a:t>
            </a:r>
            <a:r>
              <a:rPr lang="en-US" b="1" dirty="0" err="1" smtClean="0"/>
              <a:t>xor</a:t>
            </a:r>
            <a:r>
              <a:rPr lang="en-US" dirty="0" smtClean="0"/>
              <a:t>,, bit-wise </a:t>
            </a:r>
            <a:r>
              <a:rPr lang="en-US" b="1" dirty="0" err="1" smtClean="0"/>
              <a:t>and</a:t>
            </a:r>
            <a:r>
              <a:rPr lang="en-US" dirty="0" err="1" smtClean="0"/>
              <a:t>,</a:t>
            </a:r>
            <a:r>
              <a:rPr lang="en-US" b="1" dirty="0" err="1" smtClean="0"/>
              <a:t>or</a:t>
            </a:r>
            <a:r>
              <a:rPr lang="en-US" dirty="0" err="1" smtClean="0"/>
              <a:t>,</a:t>
            </a:r>
            <a:r>
              <a:rPr lang="en-US" b="1" dirty="0" err="1" smtClean="0"/>
              <a:t>xor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5172670"/>
            <a:ext cx="4802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intersection(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 smtClean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Set(x).intersection(y)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79664" y="518160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collections (lists, sets)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Non-Examples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9425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addSquares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x**2+y**2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590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scaledAdd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2*x + 2*y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191666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commutative but </a:t>
            </a:r>
            <a:r>
              <a:rPr lang="en-US" smtClean="0">
                <a:solidFill>
                  <a:srgbClr val="008040"/>
                </a:solidFill>
                <a:latin typeface="Consolas"/>
                <a:cs typeface="Consolas"/>
              </a:rPr>
              <a:t>not associative</a:t>
            </a:r>
            <a:endParaRPr lang="en-US" dirty="0" smtClean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0" y="286779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commutative but not associative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6953" y="385839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associative but not commutative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5682518"/>
            <a:ext cx="4870244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neither associative nor commutative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5505755"/>
            <a:ext cx="4572000" cy="5341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ImbalancedAdd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2*x + 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4768118"/>
            <a:ext cx="4870244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neither associative nor commutative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" y="4591355"/>
            <a:ext cx="4572000" cy="5341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subtract(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 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84" y="3751432"/>
            <a:ext cx="437948" cy="4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Non-Examples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9425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addSquares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x**2+y**2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590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scaledAdd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2*x + 2*y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191666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commutative but </a:t>
            </a:r>
            <a:r>
              <a:rPr lang="en-US" smtClean="0">
                <a:solidFill>
                  <a:srgbClr val="008040"/>
                </a:solidFill>
                <a:latin typeface="Consolas"/>
                <a:cs typeface="Consolas"/>
              </a:rPr>
              <a:t>not associative</a:t>
            </a:r>
            <a:endParaRPr lang="en-US" dirty="0" smtClean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0" y="286779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commutative but not associative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6953" y="385839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associative but not commutative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5682518"/>
            <a:ext cx="4870244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neither associative nor commutative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5505755"/>
            <a:ext cx="4572000" cy="5341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ImbalancedAdd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2*x + 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5579" y="3657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matrixMult</a:t>
            </a:r>
            <a:r>
              <a:rPr lang="en-US" dirty="0" smtClean="0">
                <a:latin typeface="Consolas"/>
                <a:cs typeface="Consolas"/>
              </a:rPr>
              <a:t>(A,B):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</a:t>
            </a:r>
            <a:r>
              <a:rPr lang="en-US" dirty="0" err="1" smtClean="0">
                <a:latin typeface="Consolas"/>
                <a:cs typeface="Consolas"/>
              </a:rPr>
              <a:t>numpy.dot</a:t>
            </a:r>
            <a:r>
              <a:rPr lang="en-US" dirty="0" smtClean="0">
                <a:latin typeface="Consolas"/>
                <a:cs typeface="Consolas"/>
              </a:rPr>
              <a:t>(A,B)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4768118"/>
            <a:ext cx="4870244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neither associative nor commutative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" y="4591355"/>
            <a:ext cx="4572000" cy="5341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subtract(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Map, and other Transforms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Reduce, and other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4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69" y="1617864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90" y="3441970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16" y="5187798"/>
            <a:ext cx="1209775" cy="1067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35175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11375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8612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200" y="1309230"/>
            <a:ext cx="2035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add(</a:t>
            </a:r>
            <a:r>
              <a:rPr lang="en-US" dirty="0" err="1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err="1">
                <a:latin typeface="Consolas"/>
                <a:cs typeface="Consolas"/>
              </a:rPr>
              <a:t>x+y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4183" y="3087469"/>
            <a:ext cx="2035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add(</a:t>
            </a:r>
            <a:r>
              <a:rPr lang="en-US" dirty="0" err="1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err="1">
                <a:latin typeface="Consolas"/>
                <a:cs typeface="Consolas"/>
              </a:rPr>
              <a:t>x+y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44183" y="4916269"/>
            <a:ext cx="2035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add(</a:t>
            </a:r>
            <a:r>
              <a:rPr lang="en-US" dirty="0" err="1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err="1">
                <a:latin typeface="Consolas"/>
                <a:cs typeface="Consolas"/>
              </a:rPr>
              <a:t>x+y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3917" y="1237475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[x1,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x2,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x3,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333 ]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40265" y="3031786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[x334,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x335,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336,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665]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40265" y="4860586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[x666,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x</a:t>
            </a:r>
            <a:r>
              <a:rPr lang="en-US" dirty="0" smtClean="0">
                <a:latin typeface="Consolas"/>
                <a:cs typeface="Consolas"/>
              </a:rPr>
              <a:t>668,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1000]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4955579" y="1632395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4955579" y="3547386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4955578" y="5407529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91200" y="1643600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artial_sum1=x1+x2+…+x333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91200" y="3593068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artial_sum2=x334+x335+…+x665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39702" y="5486062"/>
            <a:ext cx="3395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/>
                <a:cs typeface="Consolas"/>
              </a:rPr>
              <a:t>partial_sum3=x666+x335+…+x1000 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1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71" grpId="0" animBg="1"/>
      <p:bldP spid="72" grpId="0" animBg="1"/>
      <p:bldP spid="73" grpId="0" animBg="1"/>
      <p:bldP spid="74" grpId="0"/>
      <p:bldP spid="75" grpId="0"/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8062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2" y="4538062"/>
            <a:ext cx="1209775" cy="1067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75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1669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17" y="4538062"/>
            <a:ext cx="1209775" cy="1067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94" y="4538062"/>
            <a:ext cx="1209775" cy="10671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4936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32710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8" y="4538062"/>
            <a:ext cx="1209775" cy="10671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90" y="4538062"/>
            <a:ext cx="1209775" cy="10671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6302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10717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65" y="4538062"/>
            <a:ext cx="1209775" cy="10671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42" y="4538062"/>
            <a:ext cx="1209775" cy="106714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58411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41758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975" y="405026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66800" y="403860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par_sum2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60141" y="403333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par_sum3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516312" y="403403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par_sum4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4611726" y="4038600"/>
            <a:ext cx="4456074" cy="319445"/>
            <a:chOff x="4611726" y="4038600"/>
            <a:chExt cx="4456074" cy="319445"/>
          </a:xfrm>
        </p:grpSpPr>
        <p:sp>
          <p:nvSpPr>
            <p:cNvPr id="41" name="TextBox 40"/>
            <p:cNvSpPr txBox="1"/>
            <p:nvPr/>
          </p:nvSpPr>
          <p:spPr>
            <a:xfrm>
              <a:off x="4611726" y="405026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par_sum5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02045" y="403860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par_sum6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34200" y="403860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par_sum7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88045" y="403860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par_sum8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7077" y="1417639"/>
            <a:ext cx="753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Round 1: Move results to n/2 processors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36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3079 C -0.1099 -0.1544 -0.21927 -0.27755 -0.30278 -0.27848 C -0.38629 -0.27963 -0.5007 -0.03611 -0.5007 -0.0358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35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8062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2" y="4538062"/>
            <a:ext cx="1209775" cy="1067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75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1669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17" y="4538062"/>
            <a:ext cx="1209775" cy="1067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94" y="4538062"/>
            <a:ext cx="1209775" cy="10671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4936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32710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8" y="4538062"/>
            <a:ext cx="1209775" cy="10671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90" y="4538062"/>
            <a:ext cx="1209775" cy="10671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6302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10717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65" y="4538062"/>
            <a:ext cx="1209775" cy="10671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42" y="4538062"/>
            <a:ext cx="1209775" cy="106714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58411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41758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76200" y="4050268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par_sum1+5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6463" y="4038600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par_sum2+6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9800" y="4033335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par_sum3+7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516312" y="4034031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par_sum4+8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7077" y="1417639"/>
            <a:ext cx="492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Round 1: Combine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05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8062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2" y="4538062"/>
            <a:ext cx="1209775" cy="1067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75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1669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17" y="4538062"/>
            <a:ext cx="1209775" cy="1067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94" y="4538062"/>
            <a:ext cx="1209775" cy="10671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4936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32710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8" y="4538062"/>
            <a:ext cx="1209775" cy="10671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90" y="4538062"/>
            <a:ext cx="1209775" cy="10671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6302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10717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65" y="4538062"/>
            <a:ext cx="1209775" cy="10671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42" y="4538062"/>
            <a:ext cx="1209775" cy="106714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58411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41758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76200" y="4050268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par_sum1+5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6463" y="4038600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par_sum2+6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209800" y="4033335"/>
            <a:ext cx="2362200" cy="308473"/>
            <a:chOff x="2209800" y="4033335"/>
            <a:chExt cx="2362200" cy="308473"/>
          </a:xfrm>
        </p:grpSpPr>
        <p:sp>
          <p:nvSpPr>
            <p:cNvPr id="39" name="TextBox 38"/>
            <p:cNvSpPr txBox="1"/>
            <p:nvPr/>
          </p:nvSpPr>
          <p:spPr>
            <a:xfrm>
              <a:off x="2209800" y="4033335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par_sum3+7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88663" y="4034031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par_sum4+8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7077" y="1417639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Round 2: Repeat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07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0023 L 0.01389 0.00046 C 0.00886 -0.01227 0.00452 -0.025 -0.00104 -0.03681 C -0.00694 -0.04884 -0.03576 -0.07222 -0.03732 -0.07361 C -0.04149 -0.07755 -0.04548 -0.08195 -0.05 -0.08496 C -0.06944 -0.09792 -0.04548 -0.08218 -0.07343 -0.09908 C -0.07639 -0.10093 -0.07899 -0.10324 -0.08194 -0.10486 C -0.08402 -0.10602 -0.08628 -0.10648 -0.08836 -0.10764 C -0.09184 -0.10949 -0.09531 -0.11181 -0.09895 -0.11343 C -0.10173 -0.11459 -0.10468 -0.11505 -0.10746 -0.11621 C -0.1118 -0.11783 -0.11597 -0.12037 -0.12031 -0.12176 C -0.12517 -0.12338 -0.1302 -0.12361 -0.13524 -0.12454 C -0.15225 -0.12269 -0.16927 -0.12153 -0.18628 -0.11898 C -0.19566 -0.11759 -0.1901 -0.11482 -0.19895 -0.11042 C -0.20243 -0.1088 -0.20607 -0.10857 -0.20972 -0.10764 C -0.21961 -0.09421 -0.21441 -0.10255 -0.22448 -0.08218 C -0.22604 -0.0794 -0.22673 -0.07546 -0.22882 -0.07361 L -0.23524 -0.06806 L -0.24375 -0.05093 L -0.24791 -0.04236 L -0.25 -0.03403 L -0.25 -0.0338 " pathEditMode="relative" rAng="0" ptsTypes="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8062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2" y="4538062"/>
            <a:ext cx="1209775" cy="1067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75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1669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17" y="4538062"/>
            <a:ext cx="1209775" cy="1067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94" y="4538062"/>
            <a:ext cx="1209775" cy="10671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4936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32710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8" y="4538062"/>
            <a:ext cx="1209775" cy="10671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90" y="4538062"/>
            <a:ext cx="1209775" cy="10671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6302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10717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65" y="4538062"/>
            <a:ext cx="1209775" cy="10671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42" y="4538062"/>
            <a:ext cx="1209775" cy="106714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58411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41758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567" y="405026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par_sum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77031" y="40386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par_sum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7077" y="1417639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Round 3: Repeat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29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66667E-6 L 2.77778E-7 6.66667E-6 C -0.00105 -0.01134 -0.00018 -0.02708 -0.00643 -0.03703 C -0.00886 -0.0405 -0.01216 -0.04282 -0.01493 -0.0456 C -0.01719 -0.05023 -0.01841 -0.05578 -0.02136 -0.05972 C -0.02796 -0.06851 -0.03872 -0.07106 -0.04688 -0.07384 C -0.05834 -0.078 -0.0533 -0.07592 -0.06598 -0.07962 C -0.08507 -0.08518 -0.06233 -0.07962 -0.08733 -0.08518 C -0.09584 -0.08333 -0.10487 -0.08379 -0.11285 -0.07962 C -0.11615 -0.07777 -0.11754 -0.07245 -0.11927 -0.06828 C -0.12344 -0.05856 -0.11945 -0.05948 -0.12344 -0.04837 C -0.12518 -0.04421 -0.12778 -0.04073 -0.12987 -0.03703 C -0.1323 -0.01805 -0.13195 -0.01411 -0.13195 -0.02569 L -0.13195 -0.02569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Costs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8062"/>
            <a:ext cx="1209775" cy="106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42" y="4538062"/>
            <a:ext cx="1209775" cy="1067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75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1669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17" y="4538062"/>
            <a:ext cx="1209775" cy="1067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94" y="4538062"/>
            <a:ext cx="1209775" cy="10671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4936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32710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48" y="4538062"/>
            <a:ext cx="1209775" cy="10671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90" y="4538062"/>
            <a:ext cx="1209775" cy="10671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63023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810717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65" y="4538062"/>
            <a:ext cx="1209775" cy="10671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42" y="4538062"/>
            <a:ext cx="1209775" cy="106714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58411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41758" y="5650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567" y="405026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</a:t>
            </a:r>
            <a:r>
              <a:rPr lang="en-US" sz="1400" dirty="0" err="1" smtClean="0"/>
              <a:t>otal_sum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6646" y="1143000"/>
            <a:ext cx="9335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Total #of rounds</a:t>
            </a:r>
            <a:r>
              <a:rPr lang="en-US" sz="3200" dirty="0"/>
              <a:t> </a:t>
            </a:r>
            <a:r>
              <a:rPr lang="en-US" sz="3200" dirty="0" smtClean="0"/>
              <a:t>for             processors:                  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6104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Total #of </a:t>
            </a:r>
            <a:r>
              <a:rPr lang="en-US" sz="3200" dirty="0" smtClean="0"/>
              <a:t>messages:                 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590800"/>
            <a:ext cx="1685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1:   </a:t>
            </a:r>
          </a:p>
          <a:p>
            <a:r>
              <a:rPr lang="en-US" dirty="0" smtClean="0"/>
              <a:t>Round 2: </a:t>
            </a:r>
          </a:p>
          <a:p>
            <a:endParaRPr lang="en-US" dirty="0"/>
          </a:p>
          <a:p>
            <a:r>
              <a:rPr lang="en-US" dirty="0" smtClean="0"/>
              <a:t>Round log n:   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685" y="2593064"/>
            <a:ext cx="433714" cy="2917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601" y="2921892"/>
            <a:ext cx="441599" cy="2917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352800"/>
            <a:ext cx="469900" cy="63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109" y="3516944"/>
            <a:ext cx="104091" cy="2168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916" y="1201365"/>
            <a:ext cx="12827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6277" y="1295400"/>
            <a:ext cx="1801092" cy="4040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4295" y="2438400"/>
            <a:ext cx="4960105" cy="17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Reduce </a:t>
            </a:r>
            <a:r>
              <a:rPr lang="en-US" b="1" dirty="0" smtClean="0"/>
              <a:t>ships aggregated data around</a:t>
            </a:r>
            <a:endParaRPr lang="en-US" b="1" dirty="0"/>
          </a:p>
          <a:p>
            <a:pPr>
              <a:buFont typeface="Wingdings" charset="2"/>
              <a:buChar char="q"/>
            </a:pPr>
            <a:r>
              <a:rPr lang="el-GR" b="1" dirty="0"/>
              <a:t>Θ</a:t>
            </a:r>
            <a:r>
              <a:rPr lang="en-US" b="1" dirty="0" smtClean="0"/>
              <a:t>(n) messages</a:t>
            </a:r>
            <a:r>
              <a:rPr lang="el-GR" b="1" dirty="0" smtClean="0"/>
              <a:t> </a:t>
            </a:r>
            <a:r>
              <a:rPr lang="en-US" dirty="0" smtClean="0"/>
              <a:t>for n processors</a:t>
            </a:r>
            <a:r>
              <a:rPr lang="en-US" b="1" dirty="0" smtClean="0"/>
              <a:t> 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Message size </a:t>
            </a:r>
            <a:r>
              <a:rPr lang="en-US" b="1" dirty="0" smtClean="0"/>
              <a:t>may increase </a:t>
            </a:r>
            <a:r>
              <a:rPr lang="en-US" dirty="0" smtClean="0"/>
              <a:t>with each aggregation!!!</a:t>
            </a:r>
          </a:p>
          <a:p>
            <a:pPr lvl="1">
              <a:buFont typeface="Wingdings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Costs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971800" y="449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add(</a:t>
            </a:r>
            <a:r>
              <a:rPr lang="en-US" dirty="0" err="1">
                <a:latin typeface="Consolas"/>
                <a:cs typeface="Consolas"/>
              </a:rPr>
              <a:t>x,y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dirty="0">
                <a:latin typeface="Consolas"/>
                <a:cs typeface="Consolas"/>
              </a:rPr>
              <a:t>	return </a:t>
            </a:r>
            <a:r>
              <a:rPr lang="en-US" dirty="0" err="1">
                <a:latin typeface="Consolas"/>
                <a:cs typeface="Consolas"/>
              </a:rPr>
              <a:t>x+y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401457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charset="2"/>
              <a:buChar char="q"/>
            </a:pPr>
            <a:r>
              <a:rPr lang="en-US" sz="2400" dirty="0"/>
              <a:t>Compare, e.g.,</a:t>
            </a:r>
          </a:p>
          <a:p>
            <a:pPr lvl="1">
              <a:buFont typeface="Wingdings" charset="2"/>
              <a:buChar char="q"/>
            </a:pPr>
            <a:endParaRPr lang="en-US" sz="2400" dirty="0"/>
          </a:p>
          <a:p>
            <a:pPr lvl="1">
              <a:buFont typeface="Wingdings" charset="2"/>
              <a:buChar char="q"/>
            </a:pPr>
            <a:endParaRPr lang="en-US" sz="2400" dirty="0"/>
          </a:p>
          <a:p>
            <a:pPr lvl="1"/>
            <a:r>
              <a:rPr lang="en-US" sz="2400" dirty="0"/>
              <a:t>applied to </a:t>
            </a:r>
            <a:r>
              <a:rPr lang="en-US" sz="2400" b="1" dirty="0"/>
              <a:t>numbers</a:t>
            </a:r>
            <a:r>
              <a:rPr lang="en-US" sz="2400" dirty="0"/>
              <a:t> vs. applied to </a:t>
            </a:r>
            <a:r>
              <a:rPr lang="en-US" sz="2400" b="1" dirty="0"/>
              <a:t>strings</a:t>
            </a:r>
            <a:r>
              <a:rPr lang="en-US" sz="2400" dirty="0"/>
              <a:t> or </a:t>
            </a:r>
            <a:r>
              <a:rPr lang="en-US" sz="2400" b="1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06947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455738"/>
            <a:ext cx="9220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rdd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sc.parallelize</a:t>
            </a:r>
            <a:r>
              <a:rPr lang="en-US" sz="2400" dirty="0" smtClean="0">
                <a:latin typeface="Consolas"/>
                <a:cs typeface="Consolas"/>
              </a:rPr>
              <a:t>(range(1000))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t</a:t>
            </a:r>
            <a:r>
              <a:rPr lang="en-US" sz="2400" dirty="0" err="1" smtClean="0">
                <a:latin typeface="Consolas"/>
                <a:cs typeface="Consolas"/>
              </a:rPr>
              <a:t>otal,count</a:t>
            </a:r>
            <a:r>
              <a:rPr lang="en-US" sz="2400" dirty="0" smtClean="0">
                <a:latin typeface="Consolas"/>
                <a:cs typeface="Consolas"/>
              </a:rPr>
              <a:t> =</a:t>
            </a:r>
            <a:r>
              <a:rPr lang="en-US" sz="2400" dirty="0" err="1" smtClean="0">
                <a:latin typeface="Consolas"/>
                <a:cs typeface="Consolas"/>
              </a:rPr>
              <a:t>rdd.</a:t>
            </a:r>
            <a:r>
              <a:rPr lang="en-US" sz="2400" b="1" dirty="0" err="1" smtClean="0">
                <a:solidFill>
                  <a:srgbClr val="00B0F0"/>
                </a:solidFill>
                <a:latin typeface="Consolas"/>
                <a:cs typeface="Consolas"/>
              </a:rPr>
              <a:t>map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  <a:latin typeface="Consolas"/>
                <a:cs typeface="Consolas"/>
              </a:rPr>
              <a:t>lambda</a:t>
            </a:r>
            <a:r>
              <a:rPr lang="en-US" sz="2400" dirty="0" smtClean="0">
                <a:latin typeface="Consolas"/>
                <a:cs typeface="Consolas"/>
              </a:rPr>
              <a:t> x: (x,1))\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    .</a:t>
            </a:r>
            <a:r>
              <a:rPr lang="en-US" sz="2400" b="1" dirty="0" smtClean="0">
                <a:solidFill>
                  <a:srgbClr val="00B0F0"/>
                </a:solidFill>
                <a:latin typeface="Consolas"/>
                <a:cs typeface="Consolas"/>
              </a:rPr>
              <a:t>reduce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  <a:latin typeface="Consolas"/>
                <a:cs typeface="Consolas"/>
              </a:rPr>
              <a:t>lambda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x,y</a:t>
            </a:r>
            <a:r>
              <a:rPr lang="en-US" sz="2400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  <a:sym typeface="Wingdings"/>
              </a:rPr>
              <a:t>	</a:t>
            </a:r>
            <a:r>
              <a:rPr lang="en-US" sz="2400" dirty="0" smtClean="0">
                <a:latin typeface="Consolas"/>
                <a:cs typeface="Consolas"/>
                <a:sym typeface="Wingdings"/>
              </a:rPr>
              <a:t>								(x[0]+y[0],x[1]+y[1]) 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nsolas"/>
                <a:cs typeface="Consolas"/>
              </a:rPr>
              <a:t>print</a:t>
            </a:r>
            <a:r>
              <a:rPr lang="en-US" sz="2400" dirty="0" smtClean="0">
                <a:latin typeface="Consolas"/>
                <a:cs typeface="Consolas"/>
              </a:rPr>
              <a:t> 1.*total/count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Map-Reduce Example: Computing the Average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0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Useful 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9425" y="1143000"/>
            <a:ext cx="86106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Return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K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dirty="0">
                <a:latin typeface="Consolas"/>
                <a:cs typeface="Consolas"/>
              </a:rPr>
              <a:t>(2)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Count number of elements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dirty="0">
                <a:latin typeface="Consolas"/>
                <a:cs typeface="Consolas"/>
              </a:rPr>
              <a:t>()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3</a:t>
            </a:r>
            <a:endParaRPr lang="en-US" sz="10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7382" y="2319133"/>
            <a:ext cx="264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2800"/>
                </a:solidFill>
              </a:rPr>
              <a:t>Exercise: how would I </a:t>
            </a:r>
            <a:r>
              <a:rPr lang="en-US" b="1" smtClean="0">
                <a:solidFill>
                  <a:srgbClr val="FF2800"/>
                </a:solidFill>
              </a:rPr>
              <a:t>implement these </a:t>
            </a:r>
            <a:r>
              <a:rPr lang="en-US" b="1" dirty="0" smtClean="0">
                <a:solidFill>
                  <a:srgbClr val="FF2800"/>
                </a:solidFill>
              </a:rPr>
              <a:t>with a reduce?</a:t>
            </a:r>
            <a:endParaRPr lang="en-US" b="1" dirty="0">
              <a:solidFill>
                <a:srgbClr val="FF28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029200" y="2438400"/>
            <a:ext cx="1241425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33800" y="2780798"/>
            <a:ext cx="2533584" cy="1334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Useful 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50825" y="1143000"/>
            <a:ext cx="88392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</a:t>
            </a:r>
            <a:r>
              <a:rPr lang="en-US" dirty="0" smtClean="0">
                <a:latin typeface="Consolas"/>
                <a:cs typeface="Consolas"/>
              </a:rPr>
              <a:t>5, 6, 3, 1, 2 ])</a:t>
            </a:r>
            <a:endParaRPr lang="en-US" dirty="0">
              <a:latin typeface="Consolas"/>
              <a:cs typeface="Consolas"/>
            </a:endParaRPr>
          </a:p>
          <a:p>
            <a:pPr>
              <a:spcBef>
                <a:spcPts val="3000"/>
              </a:spcBef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Get the N elements from a RDD ordered in ascending order or as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specified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by the optional key function.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nsolas"/>
                <a:cs typeface="Consolas"/>
              </a:rPr>
              <a:t>nums.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takeOrdered</a:t>
            </a:r>
            <a:r>
              <a:rPr lang="en-US" dirty="0" smtClean="0">
                <a:latin typeface="Consolas"/>
                <a:cs typeface="Consolas"/>
              </a:rPr>
              <a:t>(3)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[1, 1,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nums.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takeOrdered</a:t>
            </a:r>
            <a:r>
              <a:rPr lang="en-US" dirty="0" smtClean="0">
                <a:latin typeface="Consolas"/>
                <a:cs typeface="Consolas"/>
              </a:rPr>
              <a:t>(3, key=lambda(x):-x)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[6,5,3]</a:t>
            </a:r>
            <a:endParaRPr lang="en-US" sz="1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Write elements to a text file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nums.</a:t>
            </a:r>
            <a:r>
              <a:rPr lang="en-US" dirty="0" err="1" smtClean="0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dirty="0" err="1" smtClean="0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46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Resilient Distributed Datasets </a:t>
            </a:r>
            <a:r>
              <a:rPr lang="en-US" dirty="0"/>
              <a:t>(RDDs)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4019522" y="1657096"/>
            <a:ext cx="3001286" cy="4597846"/>
            <a:chOff x="5923729" y="2743323"/>
            <a:chExt cx="2798999" cy="48610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3" y="4630377"/>
              <a:ext cx="1128236" cy="112823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492" y="6476150"/>
              <a:ext cx="1128236" cy="1128236"/>
            </a:xfrm>
            <a:prstGeom prst="rect">
              <a:avLst/>
            </a:prstGeom>
          </p:spPr>
        </p:pic>
      </p:grpSp>
      <p:pic>
        <p:nvPicPr>
          <p:cNvPr id="12" name="Picture 11" descr="d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71293"/>
            <a:ext cx="453003" cy="5016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53192" y="199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7192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53392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90629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3877698" y="1438653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831421" y="1412675"/>
            <a:ext cx="774571" cy="658618"/>
            <a:chOff x="6831421" y="1412675"/>
            <a:chExt cx="774571" cy="658618"/>
          </a:xfrm>
        </p:grpSpPr>
        <p:sp>
          <p:nvSpPr>
            <p:cNvPr id="21" name="Snip Single Corner Rectangle 20"/>
            <p:cNvSpPr/>
            <p:nvPr/>
          </p:nvSpPr>
          <p:spPr>
            <a:xfrm>
              <a:off x="6978195" y="1412675"/>
              <a:ext cx="449159" cy="608250"/>
            </a:xfrm>
            <a:prstGeom prst="snip1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78195" y="1657096"/>
              <a:ext cx="547299" cy="41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1421" y="16880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part 1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43992" y="3167203"/>
            <a:ext cx="774571" cy="1099997"/>
            <a:chOff x="6843992" y="3167203"/>
            <a:chExt cx="774571" cy="1099997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7004432" y="3336747"/>
              <a:ext cx="449159" cy="608250"/>
            </a:xfrm>
            <a:prstGeom prst="snip1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0192" y="3167203"/>
              <a:ext cx="547299" cy="41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6392" y="3810000"/>
              <a:ext cx="547299" cy="41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43992" y="38978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</a:t>
              </a:r>
              <a:r>
                <a:rPr lang="en-US" smtClean="0"/>
                <a:t>art 2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43992" y="5148403"/>
            <a:ext cx="774571" cy="1099997"/>
            <a:chOff x="6843992" y="5148403"/>
            <a:chExt cx="774571" cy="1099997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7004433" y="5182950"/>
              <a:ext cx="449159" cy="608250"/>
            </a:xfrm>
            <a:prstGeom prst="snip1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20192" y="5148403"/>
              <a:ext cx="547299" cy="41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3992" y="58790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art 3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85014" y="3962400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myrdd</a:t>
            </a:r>
            <a:r>
              <a:rPr lang="en-US" dirty="0" smtClean="0">
                <a:latin typeface="Consolas"/>
                <a:cs typeface="Consolas"/>
              </a:rPr>
              <a:t>=</a:t>
            </a:r>
            <a:r>
              <a:rPr lang="en-US" dirty="0" err="1" smtClean="0">
                <a:latin typeface="Consolas"/>
                <a:cs typeface="Consolas"/>
              </a:rPr>
              <a:t>sc.textFile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 smtClean="0">
                <a:solidFill>
                  <a:srgbClr val="000090"/>
                </a:solidFill>
                <a:latin typeface="Consolas"/>
                <a:cs typeface="Consolas"/>
              </a:rPr>
              <a:t>WarAndPeace.txt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39852" y="1376561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line333 ]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96200" y="31708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[line334,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ine665]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6200" y="49996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[line666,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ine1000]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341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2" grpId="0"/>
      <p:bldP spid="33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educe</a:t>
            </a:r>
            <a:r>
              <a:rPr lang="en-US" dirty="0" smtClean="0"/>
              <a:t>: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of aggregation are of the same type.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ggregate</a:t>
            </a:r>
            <a:r>
              <a:rPr lang="en-US" dirty="0" smtClean="0"/>
              <a:t> allows them to be different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 smtClean="0"/>
              <a:t> vs.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ggregate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219200" y="4114800"/>
            <a:ext cx="622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aggregate(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zeroValue</a:t>
            </a:r>
            <a:r>
              <a:rPr lang="en-US" sz="2800" dirty="0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, 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seqOp</a:t>
            </a:r>
            <a:r>
              <a:rPr lang="en-US" sz="2800" dirty="0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, 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combOp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2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educe</a:t>
            </a:r>
            <a:r>
              <a:rPr lang="en-US" dirty="0" smtClean="0"/>
              <a:t>: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of aggregation are of the same type.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ggregate</a:t>
            </a:r>
            <a:r>
              <a:rPr lang="en-US" dirty="0" smtClean="0"/>
              <a:t> allows them to be different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 smtClean="0"/>
              <a:t> vs.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ggregate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219200" y="4114800"/>
            <a:ext cx="622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aggregate(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zeroValue</a:t>
            </a:r>
            <a:r>
              <a:rPr lang="en-US" sz="2800" dirty="0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, 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seqOp</a:t>
            </a:r>
            <a:r>
              <a:rPr lang="en-US" sz="2800" dirty="0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, 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combOp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029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Combine pair </a:t>
            </a:r>
            <a:r>
              <a:rPr lang="en-US" sz="2400" smtClean="0"/>
              <a:t>(OT,IT)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24804" y="4782234"/>
            <a:ext cx="186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IT: Input Type</a:t>
            </a:r>
          </a:p>
          <a:p>
            <a:r>
              <a:rPr lang="en-US" dirty="0" smtClean="0"/>
              <a:t>OT: Output Type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3886200" y="4638020"/>
            <a:ext cx="838200" cy="39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educe</a:t>
            </a:r>
            <a:r>
              <a:rPr lang="en-US" dirty="0" smtClean="0"/>
              <a:t>: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of aggregation are of the same type.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ggregate</a:t>
            </a:r>
            <a:r>
              <a:rPr lang="en-US" dirty="0" smtClean="0"/>
              <a:t> allows them to be different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 smtClean="0"/>
              <a:t> vs.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ggregate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219200" y="4114800"/>
            <a:ext cx="622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aggregate(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zeroValue</a:t>
            </a:r>
            <a:r>
              <a:rPr lang="en-US" sz="2800" dirty="0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, 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seqOp</a:t>
            </a:r>
            <a:r>
              <a:rPr lang="en-US" sz="2800" dirty="0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, 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combOp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5029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Combine pair </a:t>
            </a:r>
            <a:r>
              <a:rPr lang="en-US" sz="2400" smtClean="0"/>
              <a:t>(OT,OT)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24804" y="4782234"/>
            <a:ext cx="186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IT: Input Type</a:t>
            </a:r>
          </a:p>
          <a:p>
            <a:r>
              <a:rPr lang="en-US" dirty="0" smtClean="0"/>
              <a:t>OT: Output Type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5257800" y="4638020"/>
            <a:ext cx="609600" cy="39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educe</a:t>
            </a:r>
            <a:r>
              <a:rPr lang="en-US" dirty="0" smtClean="0"/>
              <a:t>: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of aggregation are of the same type.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ggregate</a:t>
            </a:r>
            <a:r>
              <a:rPr lang="en-US" dirty="0" smtClean="0"/>
              <a:t> allows them to be different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dirty="0" smtClean="0"/>
              <a:t> vs.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ggregate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219200" y="4114800"/>
            <a:ext cx="622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aggregate(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zeroValue</a:t>
            </a:r>
            <a:r>
              <a:rPr lang="en-US" sz="2800" dirty="0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, 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seqOp</a:t>
            </a:r>
            <a:r>
              <a:rPr lang="en-US" sz="2800" dirty="0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, </a:t>
            </a:r>
            <a:r>
              <a:rPr lang="en-US" sz="2800" i="1" dirty="0" err="1">
                <a:solidFill>
                  <a:srgbClr val="3E4349"/>
                </a:solidFill>
                <a:latin typeface="Calibri" charset="0"/>
                <a:ea typeface="Calibri" charset="0"/>
                <a:cs typeface="Calibri" charset="0"/>
              </a:rPr>
              <a:t>combOp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50292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Starting OT value (“zero” element)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24804" y="4782234"/>
            <a:ext cx="186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IT: Input Type</a:t>
            </a:r>
          </a:p>
          <a:p>
            <a:r>
              <a:rPr lang="en-US" dirty="0" smtClean="0"/>
              <a:t>OT: Output Type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2895600" y="4638020"/>
            <a:ext cx="609600" cy="39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an Average through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aggregate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50825" y="1455738"/>
            <a:ext cx="9220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rdd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sc.</a:t>
            </a:r>
            <a:r>
              <a:rPr lang="en-US" sz="2000" dirty="0" err="1" smtClean="0">
                <a:solidFill>
                  <a:srgbClr val="002060"/>
                </a:solidFill>
                <a:latin typeface="Consolas"/>
                <a:cs typeface="Consolas"/>
              </a:rPr>
              <a:t>parallelize</a:t>
            </a:r>
            <a:r>
              <a:rPr lang="en-US" sz="2000" dirty="0" smtClean="0">
                <a:latin typeface="Consolas"/>
                <a:cs typeface="Consolas"/>
              </a:rPr>
              <a:t>(range(1000))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</a:t>
            </a:r>
            <a:r>
              <a:rPr lang="en-US" sz="2000" dirty="0" err="1" smtClean="0">
                <a:latin typeface="Consolas"/>
                <a:cs typeface="Consolas"/>
              </a:rPr>
              <a:t>otal,count</a:t>
            </a:r>
            <a:r>
              <a:rPr lang="en-US" sz="2000" dirty="0" smtClean="0">
                <a:latin typeface="Consolas"/>
                <a:cs typeface="Consolas"/>
              </a:rPr>
              <a:t> =</a:t>
            </a:r>
            <a:r>
              <a:rPr lang="en-US" sz="2000" dirty="0" err="1" smtClean="0">
                <a:latin typeface="Consolas"/>
                <a:cs typeface="Consolas"/>
              </a:rPr>
              <a:t>rdd.</a:t>
            </a:r>
            <a:r>
              <a:rPr lang="en-US" sz="2000" b="1" dirty="0" err="1" smtClean="0">
                <a:solidFill>
                  <a:srgbClr val="00B0F0"/>
                </a:solidFill>
                <a:latin typeface="Consolas"/>
                <a:cs typeface="Consolas"/>
              </a:rPr>
              <a:t>aggregate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    (0,0),                          </a:t>
            </a:r>
            <a:r>
              <a:rPr lang="en-US" sz="2000" dirty="0" smtClean="0">
                <a:solidFill>
                  <a:srgbClr val="92D050"/>
                </a:solidFill>
                <a:latin typeface="Consolas"/>
                <a:cs typeface="Consolas"/>
              </a:rPr>
              <a:t>#zero element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    </a:t>
            </a:r>
            <a:r>
              <a:rPr lang="en-US" sz="2000" b="1" dirty="0" smtClean="0">
                <a:solidFill>
                  <a:srgbClr val="002060"/>
                </a:solidFill>
                <a:latin typeface="Consolas"/>
                <a:cs typeface="Consolas"/>
              </a:rPr>
              <a:t>lambda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pair,data</a:t>
            </a:r>
            <a:r>
              <a:rPr lang="en-US" sz="2000" dirty="0" smtClean="0">
                <a:latin typeface="Consolas"/>
                <a:cs typeface="Consolas"/>
              </a:rPr>
              <a:t>:               </a:t>
            </a:r>
            <a:r>
              <a:rPr lang="en-US" sz="2000" dirty="0" smtClean="0">
                <a:solidFill>
                  <a:srgbClr val="92D050"/>
                </a:solidFill>
                <a:latin typeface="Consolas"/>
                <a:cs typeface="Consolas"/>
              </a:rPr>
              <a:t>#</a:t>
            </a:r>
            <a:r>
              <a:rPr lang="en-US" sz="2000" dirty="0" err="1" smtClean="0">
                <a:solidFill>
                  <a:srgbClr val="92D050"/>
                </a:solidFill>
                <a:latin typeface="Consolas"/>
                <a:cs typeface="Consolas"/>
              </a:rPr>
              <a:t>seqOp</a:t>
            </a:r>
            <a:endParaRPr lang="en-US" sz="2000" dirty="0" smtClean="0">
              <a:solidFill>
                <a:srgbClr val="92D05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  <a:sym typeface="Wingdings"/>
              </a:rPr>
              <a:t>	</a:t>
            </a:r>
            <a:r>
              <a:rPr lang="en-US" sz="2000" dirty="0" smtClean="0">
                <a:latin typeface="Consolas"/>
                <a:cs typeface="Consolas"/>
                <a:sym typeface="Wingdings"/>
              </a:rPr>
              <a:t>								(pair[0]+</a:t>
            </a:r>
            <a:r>
              <a:rPr lang="en-US" sz="2000" dirty="0" err="1" smtClean="0">
                <a:latin typeface="Consolas"/>
                <a:cs typeface="Consolas"/>
                <a:sym typeface="Wingdings"/>
              </a:rPr>
              <a:t>data,pair</a:t>
            </a:r>
            <a:r>
              <a:rPr lang="en-US" sz="2000" dirty="0" smtClean="0">
                <a:latin typeface="Consolas"/>
                <a:cs typeface="Consolas"/>
                <a:sym typeface="Wingdings"/>
              </a:rPr>
              <a:t>[1]+1</a:t>
            </a:r>
            <a:r>
              <a:rPr lang="en-US" sz="2000" dirty="0" smtClean="0">
                <a:latin typeface="Consolas"/>
                <a:cs typeface="Consolas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    </a:t>
            </a:r>
            <a:r>
              <a:rPr lang="en-US" sz="2000" b="1" dirty="0" smtClean="0">
                <a:solidFill>
                  <a:srgbClr val="002060"/>
                </a:solidFill>
                <a:latin typeface="Consolas"/>
                <a:cs typeface="Consolas"/>
              </a:rPr>
              <a:t>lambda</a:t>
            </a:r>
            <a:r>
              <a:rPr lang="en-US" sz="2000" dirty="0" smtClean="0">
                <a:latin typeface="Consolas"/>
                <a:cs typeface="Consolas"/>
              </a:rPr>
              <a:t> pair1,pair2:             </a:t>
            </a:r>
            <a:r>
              <a:rPr lang="en-US" sz="2000" dirty="0" smtClean="0">
                <a:solidFill>
                  <a:srgbClr val="92D050"/>
                </a:solidFill>
                <a:latin typeface="Consolas"/>
                <a:cs typeface="Consolas"/>
              </a:rPr>
              <a:t>#</a:t>
            </a:r>
            <a:r>
              <a:rPr lang="en-US" sz="2000" dirty="0" err="1" smtClean="0">
                <a:solidFill>
                  <a:srgbClr val="92D050"/>
                </a:solidFill>
                <a:latin typeface="Consolas"/>
                <a:cs typeface="Consolas"/>
              </a:rPr>
              <a:t>combOp</a:t>
            </a:r>
            <a:endParaRPr lang="en-US" sz="2000" dirty="0" smtClean="0">
              <a:solidFill>
                <a:srgbClr val="92D05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			(pair1[0]+pair2[0],pair1[1]+pair2[1])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    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 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nsolas"/>
                <a:cs typeface="Consolas"/>
              </a:rPr>
              <a:t>print</a:t>
            </a:r>
            <a:r>
              <a:rPr lang="en-US" sz="2000" dirty="0" smtClean="0">
                <a:solidFill>
                  <a:srgbClr val="00206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1.*total/count</a:t>
            </a:r>
          </a:p>
        </p:txBody>
      </p:sp>
    </p:spTree>
    <p:extLst>
      <p:ext uri="{BB962C8B-B14F-4D97-AF65-F5344CB8AC3E}">
        <p14:creationId xmlns:p14="http://schemas.microsoft.com/office/powerpoint/2010/main" val="16633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Actions Available for Numerical RDDs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95239"/>
              </p:ext>
            </p:extLst>
          </p:nvPr>
        </p:nvGraphicFramePr>
        <p:xfrm>
          <a:off x="533400" y="1676400"/>
          <a:ext cx="8229600" cy="32004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mean()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Average of the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sum()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max()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Maximum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min()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Minimum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variance()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Variance of the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sampleVariance</a:t>
                      </a:r>
                      <a:r>
                        <a:rPr lang="en-US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Variance of the elements, computed for a sample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stdev</a:t>
                      </a:r>
                      <a:r>
                        <a:rPr lang="en-US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sampleStdev</a:t>
                      </a:r>
                      <a:r>
                        <a:rPr lang="en-US" b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Sample 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Working with </a:t>
            </a:r>
            <a:r>
              <a:rPr lang="en-US" dirty="0" err="1" smtClean="0"/>
              <a:t>key,value</a:t>
            </a:r>
            <a:r>
              <a:rPr lang="en-US" dirty="0" smtClean="0"/>
              <a:t> pairs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Controlling Parallelism</a:t>
            </a:r>
          </a:p>
          <a:p>
            <a:pPr>
              <a:buFont typeface="Wingdings" charset="2"/>
              <a:buChar char="q"/>
            </a:pP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Lazy Evaluation &amp; Persistence</a:t>
            </a:r>
          </a:p>
          <a:p>
            <a:pPr>
              <a:buFont typeface="Wingdings" charset="2"/>
              <a:buChar char="q"/>
            </a:pP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Launching Spark on Discovery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Lectures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9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Resilient Distributed Datasets </a:t>
            </a:r>
            <a:r>
              <a:rPr lang="en-US" dirty="0"/>
              <a:t>(RDDs)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22" y="2366799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8" y="1657096"/>
            <a:ext cx="1209775" cy="1067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07" y="3441970"/>
            <a:ext cx="1209775" cy="1067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33" y="5187798"/>
            <a:ext cx="1209775" cy="1067144"/>
          </a:xfrm>
          <a:prstGeom prst="rect">
            <a:avLst/>
          </a:prstGeom>
        </p:spPr>
      </p:pic>
      <p:pic>
        <p:nvPicPr>
          <p:cNvPr id="12" name="Picture 11" descr="d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71293"/>
            <a:ext cx="453003" cy="5016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53192" y="199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7192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53392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90629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831421" y="1412675"/>
            <a:ext cx="774571" cy="658618"/>
            <a:chOff x="6831421" y="1412675"/>
            <a:chExt cx="774571" cy="658618"/>
          </a:xfrm>
        </p:grpSpPr>
        <p:sp>
          <p:nvSpPr>
            <p:cNvPr id="21" name="Snip Single Corner Rectangle 20"/>
            <p:cNvSpPr/>
            <p:nvPr/>
          </p:nvSpPr>
          <p:spPr>
            <a:xfrm>
              <a:off x="6978195" y="1412675"/>
              <a:ext cx="449159" cy="608250"/>
            </a:xfrm>
            <a:prstGeom prst="snip1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78195" y="1657096"/>
              <a:ext cx="547299" cy="41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1421" y="16880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part 1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43992" y="3167203"/>
            <a:ext cx="774571" cy="1099997"/>
            <a:chOff x="6843992" y="3167203"/>
            <a:chExt cx="774571" cy="1099997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7004432" y="3336747"/>
              <a:ext cx="449159" cy="608250"/>
            </a:xfrm>
            <a:prstGeom prst="snip1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0192" y="3167203"/>
              <a:ext cx="547299" cy="41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6392" y="3810000"/>
              <a:ext cx="547299" cy="41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43992" y="38978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</a:t>
              </a:r>
              <a:r>
                <a:rPr lang="en-US" smtClean="0"/>
                <a:t>art 2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43992" y="5148403"/>
            <a:ext cx="774571" cy="1099997"/>
            <a:chOff x="6843992" y="5148403"/>
            <a:chExt cx="774571" cy="1099997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7004433" y="5182950"/>
              <a:ext cx="449159" cy="608250"/>
            </a:xfrm>
            <a:prstGeom prst="snip1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20192" y="5148403"/>
              <a:ext cx="547299" cy="41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3992" y="58790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art 3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739852" y="1376561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line333 ]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96200" y="31708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[line334,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line665]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6200" y="49996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[line666,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ine1000]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5014" y="3962400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myrdd</a:t>
            </a:r>
            <a:r>
              <a:rPr lang="en-US" dirty="0" smtClean="0">
                <a:latin typeface="Consolas"/>
                <a:cs typeface="Consolas"/>
              </a:rPr>
              <a:t>=</a:t>
            </a:r>
            <a:r>
              <a:rPr lang="en-US" dirty="0" err="1" smtClean="0">
                <a:latin typeface="Consolas"/>
                <a:cs typeface="Consolas"/>
              </a:rPr>
              <a:t>sc.textFile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 smtClean="0">
                <a:solidFill>
                  <a:srgbClr val="000090"/>
                </a:solidFill>
                <a:latin typeface="Consolas"/>
                <a:cs typeface="Consolas"/>
              </a:rPr>
              <a:t>WarAndPeace.txt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95825" y="4604346"/>
            <a:ext cx="4347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Think: </a:t>
            </a:r>
            <a:r>
              <a:rPr lang="en-US" dirty="0" err="1"/>
              <a:t>my</a:t>
            </a:r>
            <a:r>
              <a:rPr lang="en-US" dirty="0" err="1">
                <a:latin typeface="Consolas"/>
                <a:cs typeface="Consolas"/>
              </a:rPr>
              <a:t>rdd</a:t>
            </a:r>
            <a:r>
              <a:rPr lang="en-US" dirty="0"/>
              <a:t>  is a </a:t>
            </a:r>
            <a:r>
              <a:rPr lang="en-US" dirty="0" smtClean="0"/>
              <a:t>distributed list, </a:t>
            </a:r>
            <a:r>
              <a:rPr lang="en-US" b="1" dirty="0" smtClean="0"/>
              <a:t>but..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-83259" y="5004510"/>
            <a:ext cx="7727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charset="2"/>
              <a:buChar char="q"/>
            </a:pPr>
            <a:r>
              <a:rPr lang="en-US" dirty="0"/>
              <a:t>You </a:t>
            </a:r>
            <a:r>
              <a:rPr lang="en-US" b="1" dirty="0"/>
              <a:t>cannot change</a:t>
            </a:r>
            <a:r>
              <a:rPr lang="en-US" dirty="0"/>
              <a:t> it,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Cannot </a:t>
            </a:r>
            <a:r>
              <a:rPr lang="en-US" b="1" dirty="0"/>
              <a:t>see individual elements </a:t>
            </a:r>
            <a:r>
              <a:rPr lang="en-US" dirty="0"/>
              <a:t>(e.g., 5</a:t>
            </a:r>
            <a:r>
              <a:rPr lang="en-US" baseline="30000" dirty="0"/>
              <a:t>th</a:t>
            </a:r>
            <a:r>
              <a:rPr lang="en-US" dirty="0"/>
              <a:t> element)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Can only interact with it through </a:t>
            </a:r>
            <a:r>
              <a:rPr lang="en-US" b="1" dirty="0"/>
              <a:t>specific ops</a:t>
            </a:r>
          </a:p>
        </p:txBody>
      </p:sp>
    </p:spTree>
    <p:extLst>
      <p:ext uri="{BB962C8B-B14F-4D97-AF65-F5344CB8AC3E}">
        <p14:creationId xmlns:p14="http://schemas.microsoft.com/office/powerpoint/2010/main" val="21024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Map Transformation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52400" y="2861608"/>
            <a:ext cx="38985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i="1" smtClean="0"/>
              <a:t> </a:t>
            </a:r>
            <a:r>
              <a:rPr lang="en-US" sz="2400" smtClean="0"/>
              <a:t>Return </a:t>
            </a:r>
            <a:r>
              <a:rPr lang="en-US" sz="2400" dirty="0" smtClean="0"/>
              <a:t>a </a:t>
            </a:r>
            <a:r>
              <a:rPr lang="en-US" sz="2400" dirty="0"/>
              <a:t>new RDD by applying a function to each element of this RDD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06987" y="1740932"/>
            <a:ext cx="2794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n</a:t>
            </a:r>
            <a:r>
              <a:rPr lang="en-US" sz="2000" dirty="0" err="1" smtClean="0">
                <a:latin typeface="Consolas"/>
                <a:cs typeface="Consolas"/>
              </a:rPr>
              <a:t>ewrdd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myrdd.map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i="1" dirty="0" smtClean="0"/>
              <a:t>f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1657096"/>
            <a:ext cx="1209775" cy="1067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41970"/>
            <a:ext cx="1209775" cy="1067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26" y="5187798"/>
            <a:ext cx="1209775" cy="1067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9485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5685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32922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67745" y="1376561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line333 ]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24093" y="31708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[line334,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line336,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ine665]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24093" y="4999672"/>
            <a:ext cx="1324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[line666,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line668,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line1000]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78147" y="104647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6575131" y="3521412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64147" y="104734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467600" y="1371600"/>
            <a:ext cx="1704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[f(line1),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f(line2),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(line333) 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64362" y="3124200"/>
            <a:ext cx="1704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[f(line334),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f(line335),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f(line336),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f(line665)]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91400" y="4999672"/>
            <a:ext cx="1704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[f(line666),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f(line667),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f(line668),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f(line1000)]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4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7" grpId="0"/>
      <p:bldP spid="28" grpId="0"/>
      <p:bldP spid="29" grpId="0"/>
      <p:bldP spid="30" grpId="0"/>
      <p:bldP spid="31" grpId="0" animBg="1"/>
      <p:bldP spid="32" grpId="0"/>
      <p:bldP spid="34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9425" y="2999601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myf</a:t>
            </a:r>
            <a:r>
              <a:rPr lang="en-US" dirty="0" smtClean="0">
                <a:latin typeface="Consolas"/>
                <a:cs typeface="Consolas"/>
              </a:rPr>
              <a:t>(x):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return x+2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7745" y="3311604"/>
            <a:ext cx="5645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3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10]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8822" y="3264932"/>
            <a:ext cx="5645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5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12]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54287" y="3698876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425" y="3872300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newrdd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myrdd.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myf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281940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61311" y="281940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314" y="1398166"/>
            <a:ext cx="765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User-defined</a:t>
            </a:r>
            <a:r>
              <a:rPr lang="en-US" sz="2400" dirty="0" smtClean="0"/>
              <a:t> function, defined through </a:t>
            </a:r>
            <a:r>
              <a:rPr lang="en-US" sz="2400" dirty="0" err="1" smtClean="0">
                <a:solidFill>
                  <a:srgbClr val="FF0080"/>
                </a:solidFill>
                <a:latin typeface="Consolas"/>
                <a:cs typeface="Consolas"/>
              </a:rPr>
              <a:t>def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/>
              <a:t>statement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0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167745" y="3235404"/>
            <a:ext cx="5645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3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10]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8822" y="3188732"/>
            <a:ext cx="5645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5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12]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54287" y="3622676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774013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newrdd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myrdd.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</a:t>
            </a:r>
            <a:r>
              <a:rPr lang="en-US" sz="2000" dirty="0" smtClean="0">
                <a:latin typeface="Consolas"/>
                <a:cs typeface="Consolas"/>
              </a:rPr>
              <a:t>x:x+2)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274320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61311" y="274320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314" y="1398166"/>
            <a:ext cx="796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User-defined</a:t>
            </a:r>
            <a:r>
              <a:rPr lang="en-US" sz="2400" dirty="0" smtClean="0"/>
              <a:t> function, defined through 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lambda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167745" y="3311604"/>
            <a:ext cx="8178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[‘a’,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‘b’,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‘c’,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‘</a:t>
            </a:r>
            <a:r>
              <a:rPr lang="en-US" dirty="0">
                <a:latin typeface="Consolas"/>
                <a:cs typeface="Consolas"/>
              </a:rPr>
              <a:t>z</a:t>
            </a:r>
            <a:r>
              <a:rPr lang="en-US" dirty="0" smtClean="0">
                <a:latin typeface="Consolas"/>
                <a:cs typeface="Consolas"/>
              </a:rPr>
              <a:t>’]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8822" y="3264932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[‘a_’,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‘b_’,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‘c_’,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…,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‘z_’]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54287" y="3698876"/>
            <a:ext cx="435269" cy="454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50213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newrdd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 err="1" smtClean="0">
                <a:latin typeface="Consolas"/>
                <a:cs typeface="Consolas"/>
              </a:rPr>
              <a:t>myrdd.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</a:t>
            </a:r>
            <a:r>
              <a:rPr lang="en-US" sz="2000" dirty="0" err="1" smtClean="0">
                <a:latin typeface="Consolas"/>
                <a:cs typeface="Consolas"/>
              </a:rPr>
              <a:t>x:x</a:t>
            </a:r>
            <a:r>
              <a:rPr lang="en-US" sz="2000" dirty="0" smtClean="0">
                <a:latin typeface="Consolas"/>
                <a:cs typeface="Consolas"/>
              </a:rPr>
              <a:t>+’_’)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281940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myrdd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61311" y="281940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newrdd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314" y="1398166"/>
            <a:ext cx="796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User-defined </a:t>
            </a:r>
            <a:r>
              <a:rPr lang="en-US" sz="2400" dirty="0" smtClean="0"/>
              <a:t>function, defined through </a:t>
            </a:r>
            <a:r>
              <a:rPr lang="en-US" sz="2400" dirty="0" smtClean="0">
                <a:solidFill>
                  <a:srgbClr val="FF0080"/>
                </a:solidFill>
                <a:latin typeface="Consolas"/>
                <a:cs typeface="Consolas"/>
              </a:rPr>
              <a:t>lambda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11105</TotalTime>
  <Words>2226</Words>
  <Application>Microsoft Macintosh PowerPoint</Application>
  <PresentationFormat>On-screen Show (4:3)</PresentationFormat>
  <Paragraphs>807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Calibri</vt:lpstr>
      <vt:lpstr>Consolas</vt:lpstr>
      <vt:lpstr>Helvetica</vt:lpstr>
      <vt:lpstr>Helvetica CE</vt:lpstr>
      <vt:lpstr>Helvetica Light Oblique</vt:lpstr>
      <vt:lpstr>Helvetica Neue</vt:lpstr>
      <vt:lpstr>ITC New Baskerville Roman</vt:lpstr>
      <vt:lpstr>ＭＳ Ｐゴシック</vt:lpstr>
      <vt:lpstr>Wingdings</vt:lpstr>
      <vt:lpstr>Arial</vt:lpstr>
      <vt:lpstr>powerpoint_newNEU</vt:lpstr>
      <vt:lpstr>PowerPoint Presentation</vt:lpstr>
      <vt:lpstr>Outline</vt:lpstr>
      <vt:lpstr>Outline</vt:lpstr>
      <vt:lpstr>Resilient Distributed Datasets (RDDs)</vt:lpstr>
      <vt:lpstr>Resilient Distributed Datasets (RDDs)</vt:lpstr>
      <vt:lpstr>The Map Transformation</vt:lpstr>
      <vt:lpstr>Examples</vt:lpstr>
      <vt:lpstr>Examples</vt:lpstr>
      <vt:lpstr>Examples</vt:lpstr>
      <vt:lpstr>Examples</vt:lpstr>
      <vt:lpstr>Other Important Transforms</vt:lpstr>
      <vt:lpstr>Other Important Transforms</vt:lpstr>
      <vt:lpstr>Other Important Transforms</vt:lpstr>
      <vt:lpstr>Other Important Transforms</vt:lpstr>
      <vt:lpstr>How does map work?</vt:lpstr>
      <vt:lpstr>How does map work?</vt:lpstr>
      <vt:lpstr>How does map work?</vt:lpstr>
      <vt:lpstr>How does map work?</vt:lpstr>
      <vt:lpstr>maps Involve Communication</vt:lpstr>
      <vt:lpstr>Shipping Local Variables</vt:lpstr>
      <vt:lpstr>Example</vt:lpstr>
      <vt:lpstr>Example</vt:lpstr>
      <vt:lpstr>Example</vt:lpstr>
      <vt:lpstr>Outline</vt:lpstr>
      <vt:lpstr>The Reduce Action</vt:lpstr>
      <vt:lpstr>The Reduce Action</vt:lpstr>
      <vt:lpstr>Examples </vt:lpstr>
      <vt:lpstr>Non-Examples </vt:lpstr>
      <vt:lpstr>Non-Examples </vt:lpstr>
      <vt:lpstr>How does reduce work?</vt:lpstr>
      <vt:lpstr>How does reduce work?</vt:lpstr>
      <vt:lpstr>How does reduce work?</vt:lpstr>
      <vt:lpstr>How does reduce work?</vt:lpstr>
      <vt:lpstr>How does reduce work?</vt:lpstr>
      <vt:lpstr>Communication Costs</vt:lpstr>
      <vt:lpstr>Communication Costs</vt:lpstr>
      <vt:lpstr>A Map-Reduce Example: Computing the Average</vt:lpstr>
      <vt:lpstr>Other Useful Actions</vt:lpstr>
      <vt:lpstr>Other Useful Actions</vt:lpstr>
      <vt:lpstr>reduce vs. aggregate</vt:lpstr>
      <vt:lpstr>reduce vs. aggregate</vt:lpstr>
      <vt:lpstr>reduce vs. aggregate</vt:lpstr>
      <vt:lpstr>reduce vs. aggregate</vt:lpstr>
      <vt:lpstr>Computing an Average through aggregate </vt:lpstr>
      <vt:lpstr>Actions Available for Numerical RDDs only</vt:lpstr>
      <vt:lpstr>Next Lectures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Ioannidis, Stratis</dc:creator>
  <cp:lastModifiedBy>Ioannidis, Stratis</cp:lastModifiedBy>
  <cp:revision>345</cp:revision>
  <dcterms:created xsi:type="dcterms:W3CDTF">2015-10-06T17:28:06Z</dcterms:created>
  <dcterms:modified xsi:type="dcterms:W3CDTF">2017-01-27T16:22:59Z</dcterms:modified>
</cp:coreProperties>
</file>