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1" r:id="rId1"/>
  </p:sldMasterIdLst>
  <p:notesMasterIdLst>
    <p:notesMasterId r:id="rId38"/>
  </p:notesMasterIdLst>
  <p:sldIdLst>
    <p:sldId id="260" r:id="rId2"/>
    <p:sldId id="330" r:id="rId3"/>
    <p:sldId id="331" r:id="rId4"/>
    <p:sldId id="294" r:id="rId5"/>
    <p:sldId id="299" r:id="rId6"/>
    <p:sldId id="296" r:id="rId7"/>
    <p:sldId id="300" r:id="rId8"/>
    <p:sldId id="301" r:id="rId9"/>
    <p:sldId id="302" r:id="rId10"/>
    <p:sldId id="303" r:id="rId11"/>
    <p:sldId id="305" r:id="rId12"/>
    <p:sldId id="310" r:id="rId13"/>
    <p:sldId id="306" r:id="rId14"/>
    <p:sldId id="311" r:id="rId15"/>
    <p:sldId id="312" r:id="rId16"/>
    <p:sldId id="332" r:id="rId17"/>
    <p:sldId id="304" r:id="rId18"/>
    <p:sldId id="313" r:id="rId19"/>
    <p:sldId id="314" r:id="rId20"/>
    <p:sldId id="315" r:id="rId21"/>
    <p:sldId id="307" r:id="rId22"/>
    <p:sldId id="333" r:id="rId23"/>
    <p:sldId id="298" r:id="rId24"/>
    <p:sldId id="316" r:id="rId25"/>
    <p:sldId id="317" r:id="rId26"/>
    <p:sldId id="318" r:id="rId27"/>
    <p:sldId id="319" r:id="rId28"/>
    <p:sldId id="320" r:id="rId29"/>
    <p:sldId id="322" r:id="rId30"/>
    <p:sldId id="323" r:id="rId31"/>
    <p:sldId id="324" r:id="rId32"/>
    <p:sldId id="325" r:id="rId33"/>
    <p:sldId id="326" r:id="rId34"/>
    <p:sldId id="328" r:id="rId35"/>
    <p:sldId id="327" r:id="rId36"/>
    <p:sldId id="329" r:id="rId3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F00"/>
    <a:srgbClr val="FF28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93676"/>
  </p:normalViewPr>
  <p:slideViewPr>
    <p:cSldViewPr>
      <p:cViewPr>
        <p:scale>
          <a:sx n="98" d="100"/>
          <a:sy n="98" d="100"/>
        </p:scale>
        <p:origin x="39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D4EDD9-2D3D-264D-8D16-8857EC493268}" type="datetimeFigureOut">
              <a:rPr lang="en-US"/>
              <a:pPr>
                <a:defRPr/>
              </a:pPr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C229F5D-29E6-9D4D-B956-DDA57F6E3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29F5D-29E6-9D4D-B956-DDA57F6E38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29F5D-29E6-9D4D-B956-DDA57F6E38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 smtClean="0"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latin typeface="Helvetica CE" charset="0"/>
                <a:cs typeface="Helvetica CE" charset="0"/>
              </a:rPr>
            </a:br>
            <a:endParaRPr lang="en-US" sz="3600" dirty="0" smtClean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ITC New Baskerville Roman" charset="0"/>
              </a:rPr>
              <a:t>Body content.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2000" y="6370638"/>
            <a:ext cx="541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AD6D-58F0-034D-B0C1-6C0BA37C02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81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9" descr="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3368" r="10869" b="40395"/>
          <a:stretch>
            <a:fillRect/>
          </a:stretch>
        </p:blipFill>
        <p:spPr bwMode="auto">
          <a:xfrm>
            <a:off x="228600" y="1066800"/>
            <a:ext cx="31797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49" y="1852260"/>
            <a:ext cx="5695951" cy="58614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2822" y="1"/>
            <a:ext cx="9146822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1"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09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C5CED-6953-1541-912E-78DA273A3A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48B59-619E-F043-9EFD-E705B6A4A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24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F4A2-D16A-5F42-8D72-49BC3B318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C97BA-9295-8643-9109-76B01B3AC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0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0A16E-DD2A-CA4C-B967-AB6AF872A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CB31C-FC86-784C-8887-C674547AA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4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6EB6-FE9F-9B4B-938A-E3B987C38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9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370638"/>
            <a:ext cx="550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 b="0" i="1">
                <a:solidFill>
                  <a:schemeClr val="tx1">
                    <a:tint val="75000"/>
                  </a:schemeClr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5" y="6370638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78B3AAAD-471D-3E40-B2A7-1208A5557A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4800" y="6248400"/>
            <a:ext cx="8686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24600" y="6304845"/>
            <a:ext cx="2763853" cy="5074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3" r:id="rId10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2F2F2"/>
          </a:solidFill>
          <a:latin typeface="Helvetica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2"/>
          <p:cNvSpPr txBox="1">
            <a:spLocks noChangeArrowheads="1"/>
          </p:cNvSpPr>
          <p:nvPr/>
        </p:nvSpPr>
        <p:spPr bwMode="auto">
          <a:xfrm>
            <a:off x="304800" y="1981200"/>
            <a:ext cx="87108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EECE5698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Parallel Processing for Data Analytics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914400" y="5029200"/>
            <a:ext cx="8001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200" smtClean="0">
                <a:solidFill>
                  <a:schemeClr val="bg1"/>
                </a:solidFill>
              </a:rPr>
              <a:t>Lecture </a:t>
            </a:r>
            <a:r>
              <a:rPr lang="en-US" altLang="en-US" sz="2200" dirty="0">
                <a:solidFill>
                  <a:schemeClr val="bg1"/>
                </a:solidFill>
              </a:rPr>
              <a:t>4</a:t>
            </a:r>
            <a:r>
              <a:rPr lang="en-US" altLang="en-US" sz="2200" smtClean="0">
                <a:solidFill>
                  <a:schemeClr val="bg1"/>
                </a:solidFill>
              </a:rPr>
              <a:t>: </a:t>
            </a:r>
            <a:r>
              <a:rPr lang="en-US" altLang="en-US" sz="2200" dirty="0" smtClean="0">
                <a:solidFill>
                  <a:schemeClr val="bg1"/>
                </a:solidFill>
              </a:rPr>
              <a:t>Key-Value Pairs &amp; Partitioning</a:t>
            </a:r>
            <a:endParaRPr lang="en-US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Values are first combined locally </a:t>
            </a:r>
            <a:r>
              <a:rPr lang="en-US" sz="2400" b="1" dirty="0" smtClean="0"/>
              <a:t>before the shuffle  </a:t>
            </a:r>
            <a:r>
              <a:rPr lang="en-US" sz="2400" dirty="0" smtClean="0"/>
              <a:t>takes place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b="1" dirty="0" smtClean="0"/>
              <a:t>Shuffles avoided</a:t>
            </a:r>
            <a:r>
              <a:rPr lang="en-US" sz="2400" dirty="0" smtClean="0"/>
              <a:t> when not needed (partition-awareness, described soon)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Big improvement in later versions of Spark: </a:t>
            </a:r>
            <a:r>
              <a:rPr lang="en-US" sz="2400" b="1" dirty="0" smtClean="0"/>
              <a:t>sort-based</a:t>
            </a:r>
            <a:r>
              <a:rPr lang="en-US" sz="2400" dirty="0" smtClean="0"/>
              <a:t> shuffle (we will not cover this)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ByKey</a:t>
            </a:r>
            <a:r>
              <a:rPr lang="en-US" dirty="0" smtClean="0"/>
              <a:t> Transforms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pets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>
                <a:latin typeface="Consolas"/>
                <a:cs typeface="Consolas"/>
              </a:rPr>
              <a:t>([(</a:t>
            </a:r>
            <a:r>
              <a:rPr lang="fr-FR" sz="18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cat</a:t>
            </a:r>
            <a:r>
              <a:rPr lang="fr-FR" sz="18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>
                <a:latin typeface="Consolas"/>
                <a:cs typeface="Consolas"/>
              </a:rPr>
              <a:t>, 1), (</a:t>
            </a:r>
            <a:r>
              <a:rPr lang="fr-FR" sz="18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dog</a:t>
            </a:r>
            <a:r>
              <a:rPr lang="fr-FR" sz="18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>
                <a:latin typeface="Consolas"/>
                <a:cs typeface="Consolas"/>
              </a:rPr>
              <a:t>, 1), (</a:t>
            </a:r>
            <a:r>
              <a:rPr lang="fr-FR" sz="18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cat</a:t>
            </a:r>
            <a:r>
              <a:rPr lang="fr-FR" sz="18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>
                <a:latin typeface="Consolas"/>
                <a:cs typeface="Consolas"/>
              </a:rPr>
              <a:t>, 2)])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pets.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{(cat, 3), (dog, 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>
                <a:latin typeface="Consolas"/>
                <a:cs typeface="Consolas"/>
              </a:rPr>
              <a:t>pets.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{(cat, </a:t>
            </a:r>
            <a:r>
              <a:rPr lang="en-US" sz="18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18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>
                <a:latin typeface="Consolas"/>
                <a:cs typeface="Consolas"/>
              </a:rPr>
              <a:t>pets.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{(cat, 1), (cat, 2), (dog, 1)}</a:t>
            </a:r>
          </a:p>
          <a:p>
            <a:pPr marL="0" indent="0">
              <a:spcBef>
                <a:spcPts val="3000"/>
              </a:spcBef>
              <a:buNone/>
            </a:pPr>
            <a:endParaRPr lang="en-US" sz="1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6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Transforms Applied on Values only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pets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([(</a:t>
            </a:r>
            <a:r>
              <a:rPr lang="fr-FR" sz="18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solidFill>
                  <a:srgbClr val="000090"/>
                </a:solidFill>
                <a:latin typeface="Consolas"/>
                <a:cs typeface="Consolas"/>
              </a:rPr>
              <a:t>cat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>
                <a:latin typeface="Consolas"/>
                <a:cs typeface="Consolas"/>
              </a:rPr>
              <a:t>1), 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solidFill>
                  <a:srgbClr val="000090"/>
                </a:solidFill>
                <a:latin typeface="Consolas"/>
                <a:cs typeface="Consolas"/>
              </a:rPr>
              <a:t>dog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>
                <a:latin typeface="Consolas"/>
                <a:cs typeface="Consolas"/>
              </a:rPr>
              <a:t>1), 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solidFill>
                  <a:srgbClr val="000090"/>
                </a:solidFill>
                <a:latin typeface="Consolas"/>
                <a:cs typeface="Consolas"/>
              </a:rPr>
              <a:t>cat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>
                <a:latin typeface="Consolas"/>
                <a:cs typeface="Consolas"/>
              </a:rPr>
              <a:t>2</a:t>
            </a:r>
            <a:r>
              <a:rPr lang="en-US" sz="1800" dirty="0" smtClean="0">
                <a:latin typeface="Consolas"/>
                <a:cs typeface="Consolas"/>
              </a:rPr>
              <a:t>)])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pets.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mapValues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x + 1 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[('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cat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2), 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dog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2), 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cat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3</a:t>
            </a:r>
            <a:r>
              <a:rPr lang="tr-TR" sz="1800" dirty="0" smtClean="0">
                <a:solidFill>
                  <a:srgbClr val="008040"/>
                </a:solidFill>
                <a:latin typeface="Consolas"/>
                <a:cs typeface="Consolas"/>
              </a:rPr>
              <a:t>)]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pets.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flatMapValues</a:t>
            </a:r>
            <a:r>
              <a:rPr lang="en-US" sz="1800" dirty="0" smtClean="0">
                <a:latin typeface="Consolas"/>
                <a:cs typeface="Consolas"/>
              </a:rPr>
              <a:t>(lambda x: range(x+1))</a:t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[('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cat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0), 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cat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1), 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dog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0), 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dog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1), 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cat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0), 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cat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1), ('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cat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2</a:t>
            </a:r>
            <a:r>
              <a:rPr lang="tr-TR" sz="1800" dirty="0" smtClean="0">
                <a:solidFill>
                  <a:srgbClr val="008040"/>
                </a:solidFill>
                <a:latin typeface="Consolas"/>
                <a:cs typeface="Consolas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0101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PairRDD</a:t>
            </a:r>
            <a:r>
              <a:rPr lang="en-US" dirty="0" smtClean="0"/>
              <a:t> Transforms/Actions/IO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pets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([(</a:t>
            </a:r>
            <a:r>
              <a:rPr lang="fr-FR" sz="18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solidFill>
                  <a:srgbClr val="000090"/>
                </a:solidFill>
                <a:latin typeface="Consolas"/>
                <a:cs typeface="Consolas"/>
              </a:rPr>
              <a:t>cat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>
                <a:latin typeface="Consolas"/>
                <a:cs typeface="Consolas"/>
              </a:rPr>
              <a:t>1), 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solidFill>
                  <a:srgbClr val="000090"/>
                </a:solidFill>
                <a:latin typeface="Consolas"/>
                <a:cs typeface="Consolas"/>
              </a:rPr>
              <a:t>dog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>
                <a:latin typeface="Consolas"/>
                <a:cs typeface="Consolas"/>
              </a:rPr>
              <a:t>1), 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‘</a:t>
            </a:r>
            <a:r>
              <a:rPr lang="en-US" sz="1800" dirty="0" smtClean="0">
                <a:solidFill>
                  <a:srgbClr val="000090"/>
                </a:solidFill>
                <a:latin typeface="Consolas"/>
                <a:cs typeface="Consolas"/>
              </a:rPr>
              <a:t>parrot</a:t>
            </a:r>
            <a:r>
              <a:rPr lang="fr-FR" sz="18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>
                <a:latin typeface="Consolas"/>
                <a:cs typeface="Consolas"/>
              </a:rPr>
              <a:t>2</a:t>
            </a:r>
            <a:r>
              <a:rPr lang="en-US" sz="1800" dirty="0" smtClean="0">
                <a:latin typeface="Consolas"/>
                <a:cs typeface="Consolas"/>
              </a:rPr>
              <a:t>)])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pets.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values</a:t>
            </a:r>
            <a:r>
              <a:rPr lang="en-US" sz="1800" dirty="0" smtClean="0">
                <a:latin typeface="Consolas"/>
                <a:cs typeface="Consolas"/>
              </a:rPr>
              <a:t>() 						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rdd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 containing values only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# =&gt; [1, 1, 2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]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pets.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keys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                     # </a:t>
            </a:r>
            <a:r>
              <a:rPr lang="en-US" sz="1800" dirty="0" err="1">
                <a:solidFill>
                  <a:srgbClr val="008040"/>
                </a:solidFill>
                <a:latin typeface="Consolas"/>
                <a:cs typeface="Consolas"/>
              </a:rPr>
              <a:t>rdd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 containing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keys only </a:t>
            </a:r>
            <a:r>
              <a:rPr lang="en-US" sz="1800" dirty="0" smtClean="0">
                <a:latin typeface="Consolas"/>
                <a:cs typeface="Consolas"/>
              </a:rPr>
              <a:t/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['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cat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'</a:t>
            </a:r>
            <a:r>
              <a:rPr lang="tr-TR" sz="1800" dirty="0" err="1">
                <a:solidFill>
                  <a:srgbClr val="008040"/>
                </a:solidFill>
                <a:latin typeface="Consolas"/>
                <a:cs typeface="Consolas"/>
              </a:rPr>
              <a:t>dog</a:t>
            </a:r>
            <a:r>
              <a:rPr lang="tr-TR" sz="1800" dirty="0">
                <a:solidFill>
                  <a:srgbClr val="008040"/>
                </a:solidFill>
                <a:latin typeface="Consolas"/>
                <a:cs typeface="Consolas"/>
              </a:rPr>
              <a:t>', </a:t>
            </a:r>
            <a:r>
              <a:rPr lang="tr-TR" sz="1800" dirty="0" smtClean="0">
                <a:solidFill>
                  <a:srgbClr val="008040"/>
                </a:solidFill>
                <a:latin typeface="Consolas"/>
                <a:cs typeface="Consolas"/>
              </a:rPr>
              <a:t>'</a:t>
            </a:r>
            <a:r>
              <a:rPr lang="tr-TR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parrot</a:t>
            </a:r>
            <a:r>
              <a:rPr lang="tr-TR" sz="1800" dirty="0" smtClean="0">
                <a:solidFill>
                  <a:srgbClr val="008040"/>
                </a:solidFill>
                <a:latin typeface="Consolas"/>
                <a:cs typeface="Consolas"/>
              </a:rPr>
              <a:t>']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pets.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collectAsMap</a:t>
            </a:r>
            <a:r>
              <a:rPr lang="en-US" sz="1800" dirty="0" smtClean="0">
                <a:latin typeface="Consolas"/>
                <a:cs typeface="Consolas"/>
              </a:rPr>
              <a:t>()				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returns dictionary to driver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tr-TR" sz="1800" dirty="0" smtClean="0">
                <a:solidFill>
                  <a:srgbClr val="008040"/>
                </a:solidFill>
                <a:latin typeface="Consolas"/>
                <a:cs typeface="Consolas"/>
              </a:rPr>
              <a:t>{'cat’:1,  'dog’:1, 'parrot’:2}</a:t>
            </a:r>
            <a:endParaRPr lang="tr-TR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allFiles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sc.wholeTextFiles</a:t>
            </a:r>
            <a:r>
              <a:rPr lang="en-US" sz="1800" dirty="0" smtClean="0">
                <a:latin typeface="Consolas"/>
                <a:cs typeface="Consolas"/>
              </a:rPr>
              <a:t>('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')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loads all files in directory '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dir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' in a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PairRDD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, with file names as keys end file contents as values</a:t>
            </a:r>
            <a:endParaRPr lang="tr-TR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endParaRPr lang="en-US" sz="1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2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combineByKey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--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similar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aggregate()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65242" y="1600201"/>
            <a:ext cx="7540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combineByKey</a:t>
            </a:r>
            <a:r>
              <a:rPr lang="en-US" dirty="0"/>
              <a:t>(</a:t>
            </a:r>
            <a:r>
              <a:rPr lang="en-US" i="1" dirty="0" err="1">
                <a:solidFill>
                  <a:srgbClr val="3E4349"/>
                </a:solidFill>
              </a:rPr>
              <a:t>createCombiner</a:t>
            </a:r>
            <a:r>
              <a:rPr lang="en-US" dirty="0">
                <a:solidFill>
                  <a:srgbClr val="3E4349"/>
                </a:solidFill>
              </a:rPr>
              <a:t>, </a:t>
            </a:r>
            <a:r>
              <a:rPr lang="en-US" i="1" dirty="0" err="1">
                <a:solidFill>
                  <a:srgbClr val="3E4349"/>
                </a:solidFill>
              </a:rPr>
              <a:t>mergeValue</a:t>
            </a:r>
            <a:r>
              <a:rPr lang="en-US" dirty="0">
                <a:solidFill>
                  <a:srgbClr val="3E4349"/>
                </a:solidFill>
              </a:rPr>
              <a:t>, </a:t>
            </a:r>
            <a:r>
              <a:rPr lang="en-US" i="1" dirty="0" err="1" smtClean="0">
                <a:solidFill>
                  <a:srgbClr val="3E4349"/>
                </a:solidFill>
              </a:rPr>
              <a:t>mergeCombiners</a:t>
            </a:r>
            <a:r>
              <a:rPr lang="en-US" dirty="0" smtClean="0">
                <a:solidFill>
                  <a:srgbClr val="3E4349"/>
                </a:solidFill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35747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E4349"/>
                </a:solidFill>
              </a:rPr>
              <a:t>Turns </a:t>
            </a:r>
            <a:r>
              <a:rPr lang="en-US" dirty="0">
                <a:solidFill>
                  <a:srgbClr val="3E4349"/>
                </a:solidFill>
              </a:rPr>
              <a:t>an RDD[(K, V)] into a result of type RDD[(K, C)], for a “combined type” C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362200" y="2590800"/>
            <a:ext cx="1295400" cy="685800"/>
          </a:xfrm>
          <a:prstGeom prst="wedgeRectCallout">
            <a:avLst>
              <a:gd name="adj1" fmla="val 11082"/>
              <a:gd name="adj2" fmla="val -1502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turns </a:t>
            </a:r>
            <a:r>
              <a:rPr lang="en-US" dirty="0"/>
              <a:t>a V into a C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962400" y="2590800"/>
            <a:ext cx="1524000" cy="685800"/>
          </a:xfrm>
          <a:prstGeom prst="wedgeRectCallout">
            <a:avLst>
              <a:gd name="adj1" fmla="val -4875"/>
              <a:gd name="adj2" fmla="val -1474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merges </a:t>
            </a:r>
            <a:r>
              <a:rPr lang="en-US" dirty="0"/>
              <a:t>a V into a C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867400" y="2590800"/>
            <a:ext cx="1981200" cy="685800"/>
          </a:xfrm>
          <a:prstGeom prst="wedgeRectCallout">
            <a:avLst>
              <a:gd name="adj1" fmla="val -4875"/>
              <a:gd name="adj2" fmla="val -1474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combines </a:t>
            </a:r>
            <a:r>
              <a:rPr lang="en-US"/>
              <a:t>two C’s into a single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combineByKey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--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similar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aggregate()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65242" y="1600201"/>
            <a:ext cx="7540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combineByKey</a:t>
            </a:r>
            <a:r>
              <a:rPr lang="en-US" dirty="0"/>
              <a:t>(</a:t>
            </a:r>
            <a:r>
              <a:rPr lang="en-US" i="1" dirty="0" err="1">
                <a:solidFill>
                  <a:srgbClr val="3E4349"/>
                </a:solidFill>
              </a:rPr>
              <a:t>createCombiner</a:t>
            </a:r>
            <a:r>
              <a:rPr lang="en-US" dirty="0">
                <a:solidFill>
                  <a:srgbClr val="3E4349"/>
                </a:solidFill>
              </a:rPr>
              <a:t>, </a:t>
            </a:r>
            <a:r>
              <a:rPr lang="en-US" i="1" dirty="0" err="1">
                <a:solidFill>
                  <a:srgbClr val="3E4349"/>
                </a:solidFill>
              </a:rPr>
              <a:t>mergeValue</a:t>
            </a:r>
            <a:r>
              <a:rPr lang="en-US" dirty="0">
                <a:solidFill>
                  <a:srgbClr val="3E4349"/>
                </a:solidFill>
              </a:rPr>
              <a:t>, </a:t>
            </a:r>
            <a:r>
              <a:rPr lang="en-US" i="1" dirty="0" err="1" smtClean="0">
                <a:solidFill>
                  <a:srgbClr val="3E4349"/>
                </a:solidFill>
              </a:rPr>
              <a:t>mergeCombiners</a:t>
            </a:r>
            <a:r>
              <a:rPr lang="en-US" dirty="0" smtClean="0">
                <a:solidFill>
                  <a:srgbClr val="3E4349"/>
                </a:solidFill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35747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E4349"/>
                </a:solidFill>
              </a:rPr>
              <a:t>Turns </a:t>
            </a:r>
            <a:r>
              <a:rPr lang="en-US" dirty="0">
                <a:solidFill>
                  <a:srgbClr val="3E4349"/>
                </a:solidFill>
              </a:rPr>
              <a:t>an RDD[(K, V)] into a result of type RDD[(K, C)], for a “combined type” C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362200" y="2590800"/>
            <a:ext cx="1295400" cy="685800"/>
          </a:xfrm>
          <a:prstGeom prst="wedgeRectCallout">
            <a:avLst>
              <a:gd name="adj1" fmla="val 11082"/>
              <a:gd name="adj2" fmla="val -1502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turns </a:t>
            </a:r>
            <a:r>
              <a:rPr lang="en-US" dirty="0"/>
              <a:t>a V into a C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962400" y="2590800"/>
            <a:ext cx="1524000" cy="685800"/>
          </a:xfrm>
          <a:prstGeom prst="wedgeRectCallout">
            <a:avLst>
              <a:gd name="adj1" fmla="val -4875"/>
              <a:gd name="adj2" fmla="val -1474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merges </a:t>
            </a:r>
            <a:r>
              <a:rPr lang="en-US" dirty="0"/>
              <a:t>a V into a C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867400" y="2590800"/>
            <a:ext cx="1981200" cy="685800"/>
          </a:xfrm>
          <a:prstGeom prst="wedgeRectCallout">
            <a:avLst>
              <a:gd name="adj1" fmla="val -4875"/>
              <a:gd name="adj2" fmla="val -1474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combines </a:t>
            </a:r>
            <a:r>
              <a:rPr lang="en-US"/>
              <a:t>two C’s into a single one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4687542"/>
            <a:ext cx="967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keyAvg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words.combineByKey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	(lambda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x: (x,1)),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              		  #converts </a:t>
            </a:r>
            <a:r>
              <a:rPr lang="en-US" sz="1600" dirty="0" err="1" smtClean="0">
                <a:solidFill>
                  <a:srgbClr val="008040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 to (val,1)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	(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lambda x, y: (x[0] + y, x[1] + 1)),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#adds </a:t>
            </a:r>
            <a:r>
              <a:rPr lang="en-US" sz="1600" dirty="0" err="1" smtClean="0">
                <a:solidFill>
                  <a:srgbClr val="008040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to 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running tally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	(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lambda x, y: (x[0] + y[0], x[1] + y[1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]))  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#merges two tallies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	).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mapValues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(lambda 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val,count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):1.*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/count)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464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 Computing a Per Key Average: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47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Key-Value Pairs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Joins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Parallelism &amp;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Partitioners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6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Joins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" y="1265237"/>
            <a:ext cx="91217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grades = </a:t>
            </a:r>
            <a:r>
              <a:rPr lang="en-US" sz="1800" dirty="0" err="1" smtClean="0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([('Alice</a:t>
            </a:r>
            <a:r>
              <a:rPr lang="en-US" sz="1800" dirty="0">
                <a:latin typeface="Consolas"/>
                <a:cs typeface="Consolas"/>
              </a:rPr>
              <a:t>'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>
                <a:latin typeface="Consolas"/>
                <a:cs typeface="Consolas"/>
              </a:rPr>
              <a:t>2), </a:t>
            </a:r>
            <a:r>
              <a:rPr lang="en-US" sz="1800" dirty="0" smtClean="0">
                <a:latin typeface="Consolas"/>
                <a:cs typeface="Consolas"/>
              </a:rPr>
              <a:t>('Bob', </a:t>
            </a:r>
            <a:r>
              <a:rPr lang="en-US" sz="1800" dirty="0">
                <a:latin typeface="Consolas"/>
                <a:cs typeface="Consolas"/>
              </a:rPr>
              <a:t>4), </a:t>
            </a:r>
            <a:r>
              <a:rPr lang="en-US" sz="1800" dirty="0" smtClean="0">
                <a:latin typeface="Consolas"/>
                <a:cs typeface="Consolas"/>
              </a:rPr>
              <a:t>('Bob', </a:t>
            </a:r>
            <a:r>
              <a:rPr lang="en-US" sz="1800" dirty="0">
                <a:latin typeface="Consolas"/>
                <a:cs typeface="Consolas"/>
              </a:rPr>
              <a:t>6</a:t>
            </a:r>
            <a:r>
              <a:rPr lang="en-US" sz="1800" dirty="0" smtClean="0">
                <a:latin typeface="Consolas"/>
                <a:cs typeface="Consolas"/>
              </a:rPr>
              <a:t>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register 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([('Bob','</a:t>
            </a:r>
            <a:r>
              <a:rPr lang="en-US" sz="1800" dirty="0" err="1" smtClean="0">
                <a:latin typeface="Consolas"/>
                <a:cs typeface="Consolas"/>
              </a:rPr>
              <a:t>UGrad</a:t>
            </a:r>
            <a:r>
              <a:rPr lang="en-US" sz="1800" dirty="0" smtClean="0">
                <a:latin typeface="Consolas"/>
                <a:cs typeface="Consolas"/>
              </a:rPr>
              <a:t>'),(('</a:t>
            </a:r>
            <a:r>
              <a:rPr lang="en-US" sz="1800" dirty="0" err="1" smtClean="0">
                <a:latin typeface="Consolas"/>
                <a:cs typeface="Consolas"/>
              </a:rPr>
              <a:t>Maria','Grad</a:t>
            </a:r>
            <a:r>
              <a:rPr lang="en-US" sz="1800" dirty="0" smtClean="0">
                <a:latin typeface="Consolas"/>
                <a:cs typeface="Consolas"/>
              </a:rPr>
              <a:t>'))])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grades.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800" dirty="0" smtClean="0">
                <a:latin typeface="Consolas"/>
                <a:cs typeface="Consolas"/>
              </a:rPr>
              <a:t>(register)     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Perform an inner join between two RDDs</a:t>
            </a:r>
            <a:r>
              <a:rPr lang="en-US" sz="1800" dirty="0" smtClean="0">
                <a:latin typeface="Consolas"/>
                <a:cs typeface="Consolas"/>
              </a:rPr>
              <a:t>   </a:t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[('Bob',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(4,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'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UGrad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')), (Bob,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(6,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'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UGrad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'))]</a:t>
            </a:r>
          </a:p>
          <a:p>
            <a:pPr marL="0" indent="0">
              <a:spcBef>
                <a:spcPts val="3000"/>
              </a:spcBef>
              <a:buFont typeface="Arial" charset="0"/>
              <a:buNone/>
            </a:pPr>
            <a:endParaRPr lang="en-US" sz="1400" dirty="0" smtClean="0">
              <a:latin typeface="Consolas"/>
              <a:cs typeface="Consola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18986"/>
              </p:ext>
            </p:extLst>
          </p:nvPr>
        </p:nvGraphicFramePr>
        <p:xfrm>
          <a:off x="457200" y="3593068"/>
          <a:ext cx="1386664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332"/>
                <a:gridCol w="69333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95477"/>
              </p:ext>
            </p:extLst>
          </p:nvPr>
        </p:nvGraphicFramePr>
        <p:xfrm>
          <a:off x="2743200" y="3745468"/>
          <a:ext cx="2072464" cy="1600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3699"/>
                <a:gridCol w="114876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UGrad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044264" y="4431268"/>
            <a:ext cx="685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70916"/>
              </p:ext>
            </p:extLst>
          </p:nvPr>
        </p:nvGraphicFramePr>
        <p:xfrm>
          <a:off x="6034864" y="3669268"/>
          <a:ext cx="2758264" cy="1600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79132"/>
                <a:gridCol w="137913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(4,UGrad)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(6,UGrad)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17" y="4243943"/>
            <a:ext cx="529425" cy="603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5726668"/>
            <a:ext cx="86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(key,val1)</a:t>
            </a:r>
            <a:r>
              <a:rPr lang="en-US" dirty="0" smtClean="0"/>
              <a:t>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rdd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(key,val2) </a:t>
            </a:r>
            <a:r>
              <a:rPr lang="en-US" dirty="0" smtClean="0"/>
              <a:t>in other,  join contains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(key,(val1,val2))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315" y="314624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nsolas"/>
                <a:cs typeface="Consolas"/>
              </a:rPr>
              <a:t>grades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80550" y="325600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nsolas"/>
                <a:cs typeface="Consolas"/>
              </a:rPr>
              <a:t>register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71142" y="320996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grades.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dirty="0" smtClean="0">
                <a:latin typeface="Consolas"/>
                <a:cs typeface="Consolas"/>
              </a:rPr>
              <a:t>(register)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join </a:t>
            </a:r>
            <a:r>
              <a:rPr lang="en-US" dirty="0" smtClean="0"/>
              <a:t>Work? (simplified)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16" y="4800600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58" y="4800600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33" y="4800600"/>
            <a:ext cx="1209775" cy="1067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28064" y="4267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(Alice,2)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9178" y="4001869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(Bob,4)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(Bob,6)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1036" y="42788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Bob,Ugrad</a:t>
            </a:r>
            <a:r>
              <a:rPr lang="en-US" b="1" dirty="0" smtClean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9998" y="3897869"/>
            <a:ext cx="18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(Maria, Grad)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16002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Joins require </a:t>
            </a:r>
            <a:r>
              <a:rPr lang="en-US" b="1" dirty="0" smtClean="0"/>
              <a:t>shuffling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2379702"/>
            <a:ext cx="18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rdd:register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9400" y="2057400"/>
            <a:ext cx="18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rdd:grades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join </a:t>
            </a:r>
            <a:r>
              <a:rPr lang="en-US" dirty="0" smtClean="0"/>
              <a:t>Work? (simplified)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16" y="4800600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58" y="4800600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33" y="4800600"/>
            <a:ext cx="1209775" cy="1067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28064" y="4267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(Alice,2)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9178" y="4001869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(Bob,4)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(Bob,6)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1889" y="366768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Bob,Ugrad</a:t>
            </a:r>
            <a:r>
              <a:rPr lang="en-US" b="1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600" y="16002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Joins require </a:t>
            </a:r>
            <a:r>
              <a:rPr lang="en-US" b="1" dirty="0" smtClean="0"/>
              <a:t>shuffling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2379702"/>
            <a:ext cx="18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rdd:register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9400" y="2057400"/>
            <a:ext cx="18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rdd:grades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2782" y="3897869"/>
            <a:ext cx="18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(Maria, Grad)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Key-Value Pairs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Joins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Parallelism &amp; </a:t>
            </a:r>
            <a:r>
              <a:rPr lang="en-US" dirty="0" err="1" smtClean="0"/>
              <a:t>Partitioners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join </a:t>
            </a:r>
            <a:r>
              <a:rPr lang="en-US" dirty="0" smtClean="0"/>
              <a:t>Work? (simplified)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16" y="4800600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58" y="4800600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33" y="4800600"/>
            <a:ext cx="1209775" cy="10671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7601" y="394491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smtClean="0"/>
              <a:t>Bob,(4,Ugrad))</a:t>
            </a:r>
            <a:endParaRPr lang="en-US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90600" y="16002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Joins require </a:t>
            </a:r>
            <a:r>
              <a:rPr lang="en-US" b="1" dirty="0" smtClean="0"/>
              <a:t>shuffling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2379702"/>
            <a:ext cx="18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rdd:register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9400" y="2057400"/>
            <a:ext cx="18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rdd:grades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427886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smtClean="0"/>
              <a:t>Bob,(6,Ugrad))</a:t>
            </a: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14376" y="3047138"/>
            <a:ext cx="417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Shuffles avoided </a:t>
            </a:r>
            <a:r>
              <a:rPr lang="en-US" dirty="0" smtClean="0"/>
              <a:t>when not necessary through </a:t>
            </a:r>
            <a:r>
              <a:rPr lang="en-US" b="1" dirty="0" smtClean="0"/>
              <a:t>partition-awareness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42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Transformations On Pairs of RDDs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0824" y="1143000"/>
            <a:ext cx="87407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rdd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([(1</a:t>
            </a:r>
            <a:r>
              <a:rPr lang="en-US" sz="1800" dirty="0">
                <a:latin typeface="Consolas"/>
                <a:cs typeface="Consolas"/>
              </a:rPr>
              <a:t>, 2), (3, 4), (3, 6</a:t>
            </a:r>
            <a:r>
              <a:rPr lang="en-US" sz="1800" dirty="0" smtClean="0">
                <a:latin typeface="Consolas"/>
                <a:cs typeface="Consolas"/>
              </a:rPr>
              <a:t>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other 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([(3,9),(5,8)])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rdd.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800" dirty="0" smtClean="0">
                <a:latin typeface="Consolas"/>
                <a:cs typeface="Consolas"/>
              </a:rPr>
              <a:t>(other)                           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Perform an inner join </a:t>
            </a:r>
            <a:r>
              <a:rPr lang="en-US" sz="1800" dirty="0" smtClean="0">
                <a:latin typeface="Consolas"/>
                <a:cs typeface="Consolas"/>
              </a:rPr>
              <a:t/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[(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3, (4, 9)), (3, (6, 9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))]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rdd.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leftOuterJoin</a:t>
            </a:r>
            <a:r>
              <a:rPr lang="en-US" sz="1800" dirty="0" smtClean="0">
                <a:latin typeface="Consolas"/>
                <a:cs typeface="Consolas"/>
              </a:rPr>
              <a:t>(other</a:t>
            </a:r>
            <a:r>
              <a:rPr lang="en-US" sz="1800" dirty="0">
                <a:latin typeface="Consolas"/>
                <a:cs typeface="Consolas"/>
              </a:rPr>
              <a:t>)         </a:t>
            </a:r>
            <a:r>
              <a:rPr lang="en-US" sz="1800" dirty="0" smtClean="0">
                <a:latin typeface="Consolas"/>
                <a:cs typeface="Consolas"/>
              </a:rPr>
              <a:t>     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Perform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a left outer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join 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# =&gt; [(1, (2, None)), (3, (4, 9)), (3, (6, 9))]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rdd.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rightOuterJoin</a:t>
            </a:r>
            <a:r>
              <a:rPr lang="en-US" sz="1800" dirty="0" smtClean="0">
                <a:latin typeface="Consolas"/>
                <a:cs typeface="Consolas"/>
              </a:rPr>
              <a:t>(other</a:t>
            </a:r>
            <a:r>
              <a:rPr lang="en-US" sz="1800" dirty="0">
                <a:latin typeface="Consolas"/>
                <a:cs typeface="Consolas"/>
              </a:rPr>
              <a:t>)         </a:t>
            </a:r>
            <a:r>
              <a:rPr lang="en-US" sz="1800" dirty="0" smtClean="0">
                <a:latin typeface="Consolas"/>
                <a:cs typeface="Consolas"/>
              </a:rPr>
              <a:t>   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Perform a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right outer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join 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# =&gt; [(3, (4, 9)), (3, (6, 9)), (5, (None, 8))] </a:t>
            </a:r>
            <a:endParaRPr lang="en-US" sz="1800" dirty="0" smtClean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rdd.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subtractByKey</a:t>
            </a:r>
            <a:r>
              <a:rPr lang="en-US" sz="1800" dirty="0" smtClean="0">
                <a:latin typeface="Consolas"/>
                <a:cs typeface="Consolas"/>
              </a:rPr>
              <a:t>(other)      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Remove elements with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key in other </a:t>
            </a:r>
            <a:r>
              <a:rPr lang="en-US" sz="1800" dirty="0" smtClean="0">
                <a:latin typeface="Consolas"/>
                <a:cs typeface="Consolas"/>
              </a:rPr>
              <a:t/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[(1,2)]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rdd.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1800" dirty="0" smtClean="0">
                <a:latin typeface="Consolas"/>
                <a:cs typeface="Consolas"/>
              </a:rPr>
              <a:t>(other)     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Group data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sharing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the same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key together </a:t>
            </a:r>
            <a:r>
              <a:rPr lang="en-US" sz="1800" dirty="0" smtClean="0">
                <a:latin typeface="Consolas"/>
                <a:cs typeface="Consolas"/>
              </a:rPr>
              <a:t/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[(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1,([2],[])), (3,([4, 6],[9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])), (5,([],[8]))]</a:t>
            </a:r>
          </a:p>
          <a:p>
            <a:pPr marL="0" indent="0">
              <a:spcBef>
                <a:spcPts val="3000"/>
              </a:spcBef>
              <a:buFont typeface="Arial" charset="0"/>
              <a:buNone/>
            </a:pPr>
            <a:endParaRPr lang="en-US" sz="1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Key-Value Pairs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Joins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Parallelism &amp; </a:t>
            </a:r>
            <a:r>
              <a:rPr lang="en-US" dirty="0" err="1" smtClean="0"/>
              <a:t>Partitioners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6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the Level of Parallelism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90993" y="1295400"/>
            <a:ext cx="855919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All the pair RDD </a:t>
            </a:r>
            <a:r>
              <a:rPr lang="en-US" sz="2800" dirty="0" smtClean="0"/>
              <a:t>operations, and some of the non-pair operations, </a:t>
            </a:r>
            <a:r>
              <a:rPr lang="en-US" sz="2800" dirty="0"/>
              <a:t>take an optional second parameter for </a:t>
            </a:r>
            <a:r>
              <a:rPr lang="en-US" sz="2800" b="1" dirty="0"/>
              <a:t>number of </a:t>
            </a:r>
            <a:r>
              <a:rPr lang="en-US" sz="2800" b="1" dirty="0" smtClean="0"/>
              <a:t>partitions</a:t>
            </a:r>
          </a:p>
          <a:p>
            <a:endParaRPr lang="en-US" sz="2800" dirty="0"/>
          </a:p>
          <a:p>
            <a:pPr marL="1399032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2000" dirty="0">
                <a:latin typeface="Consolas"/>
                <a:cs typeface="Consolas"/>
              </a:rPr>
              <a:t>, 5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1399032" lvl="1" indent="0">
              <a:buNone/>
            </a:pP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(5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1399032" lvl="1" indent="0">
              <a:buNone/>
            </a:pP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</p:txBody>
      </p:sp>
      <p:sp>
        <p:nvSpPr>
          <p:cNvPr id="2" name="Left Arrow 1"/>
          <p:cNvSpPr/>
          <p:nvPr/>
        </p:nvSpPr>
        <p:spPr>
          <a:xfrm rot="4576714">
            <a:off x="4170065" y="3957557"/>
            <a:ext cx="206983" cy="2763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4576714">
            <a:off x="7070787" y="3347958"/>
            <a:ext cx="206983" cy="2763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4576714">
            <a:off x="5027720" y="4566432"/>
            <a:ext cx="206983" cy="2763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678" y="5199915"/>
            <a:ext cx="8417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This can be used to control the </a:t>
            </a:r>
            <a:r>
              <a:rPr lang="en-US" sz="2800" b="1" dirty="0" smtClean="0"/>
              <a:t>level of parallelism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11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RDDs are internally split into </a:t>
            </a:r>
            <a:r>
              <a:rPr lang="en-US" b="1" dirty="0" smtClean="0"/>
              <a:t>partitions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Partitions?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94862" y="2133600"/>
            <a:ext cx="8573568" cy="3878675"/>
            <a:chOff x="-1921791" y="1371600"/>
            <a:chExt cx="10864615" cy="4915143"/>
          </a:xfrm>
        </p:grpSpPr>
        <p:grpSp>
          <p:nvGrpSpPr>
            <p:cNvPr id="6" name="Group 5"/>
            <p:cNvGrpSpPr/>
            <p:nvPr/>
          </p:nvGrpSpPr>
          <p:grpSpPr>
            <a:xfrm>
              <a:off x="5772510" y="1657096"/>
              <a:ext cx="1248301" cy="4597846"/>
              <a:chOff x="7558563" y="2743323"/>
              <a:chExt cx="1164165" cy="486106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8564" y="2743323"/>
                <a:ext cx="1128236" cy="1128236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8563" y="4630377"/>
                <a:ext cx="1128236" cy="1128236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4492" y="6476150"/>
                <a:ext cx="1128236" cy="1128236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5777190" y="1371600"/>
              <a:ext cx="817014" cy="35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worker</a:t>
              </a:r>
              <a:endParaRPr 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3391" y="3059668"/>
              <a:ext cx="817014" cy="35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worker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90630" y="4888470"/>
              <a:ext cx="817014" cy="35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worker</a:t>
              </a:r>
              <a:endParaRPr lang="en-US" sz="12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831421" y="1412675"/>
              <a:ext cx="731697" cy="658618"/>
              <a:chOff x="6831421" y="1412675"/>
              <a:chExt cx="731697" cy="658618"/>
            </a:xfrm>
          </p:grpSpPr>
          <p:sp>
            <p:nvSpPr>
              <p:cNvPr id="18" name="Snip Single Corner Rectangle 17"/>
              <p:cNvSpPr/>
              <p:nvPr/>
            </p:nvSpPr>
            <p:spPr>
              <a:xfrm>
                <a:off x="6978195" y="1412675"/>
                <a:ext cx="449159" cy="608250"/>
              </a:xfrm>
              <a:prstGeom prst="snip1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78195" y="1657096"/>
                <a:ext cx="547299" cy="414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31421" y="1688068"/>
                <a:ext cx="731697" cy="351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part 1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3992" y="3167203"/>
              <a:ext cx="731697" cy="1081684"/>
              <a:chOff x="6843992" y="3167203"/>
              <a:chExt cx="731697" cy="1081684"/>
            </a:xfrm>
          </p:grpSpPr>
          <p:sp>
            <p:nvSpPr>
              <p:cNvPr id="22" name="Snip Single Corner Rectangle 21"/>
              <p:cNvSpPr/>
              <p:nvPr/>
            </p:nvSpPr>
            <p:spPr>
              <a:xfrm>
                <a:off x="7004432" y="3336747"/>
                <a:ext cx="449159" cy="608250"/>
              </a:xfrm>
              <a:prstGeom prst="snip1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920192" y="3167203"/>
                <a:ext cx="547299" cy="414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96392" y="3810000"/>
                <a:ext cx="547299" cy="414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43992" y="3897868"/>
                <a:ext cx="731697" cy="35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p</a:t>
                </a:r>
                <a:r>
                  <a:rPr lang="en-US" sz="1200" smtClean="0"/>
                  <a:t>art 2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843992" y="5148403"/>
              <a:ext cx="731697" cy="1081684"/>
              <a:chOff x="6843992" y="5148403"/>
              <a:chExt cx="731697" cy="1081684"/>
            </a:xfrm>
          </p:grpSpPr>
          <p:sp>
            <p:nvSpPr>
              <p:cNvPr id="27" name="Snip Single Corner Rectangle 26"/>
              <p:cNvSpPr/>
              <p:nvPr/>
            </p:nvSpPr>
            <p:spPr>
              <a:xfrm>
                <a:off x="7004433" y="5182950"/>
                <a:ext cx="449159" cy="608250"/>
              </a:xfrm>
              <a:prstGeom prst="snip1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20192" y="5148403"/>
                <a:ext cx="547299" cy="414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843992" y="5879068"/>
                <a:ext cx="731697" cy="35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  <a:r>
                  <a:rPr lang="en-US" sz="1200" dirty="0" smtClean="0"/>
                  <a:t>art 3</a:t>
                </a:r>
                <a:endParaRPr lang="en-US" sz="1200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-1921791" y="3944999"/>
              <a:ext cx="6332158" cy="468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dirty="0" err="1" smtClean="0">
                  <a:latin typeface="Consolas"/>
                  <a:cs typeface="Consolas"/>
                </a:rPr>
                <a:t>myrdd</a:t>
              </a:r>
              <a:r>
                <a:rPr lang="en-US" dirty="0" smtClean="0">
                  <a:latin typeface="Consolas"/>
                  <a:cs typeface="Consolas"/>
                </a:rPr>
                <a:t>=</a:t>
              </a:r>
              <a:r>
                <a:rPr lang="en-US" dirty="0" err="1" smtClean="0">
                  <a:latin typeface="Consolas"/>
                  <a:cs typeface="Consolas"/>
                </a:rPr>
                <a:t>sc.textFile</a:t>
              </a:r>
              <a:r>
                <a:rPr lang="en-US" dirty="0" smtClean="0">
                  <a:latin typeface="Consolas"/>
                  <a:cs typeface="Consolas"/>
                </a:rPr>
                <a:t>(</a:t>
              </a:r>
              <a:r>
                <a:rPr lang="en-US" dirty="0" smtClean="0">
                  <a:solidFill>
                    <a:srgbClr val="000090"/>
                  </a:solidFill>
                  <a:latin typeface="Consolas"/>
                  <a:cs typeface="Consolas"/>
                </a:rPr>
                <a:t>“WarAndPeace.txt”,3</a:t>
              </a:r>
              <a:r>
                <a:rPr lang="en-US" dirty="0" smtClean="0">
                  <a:latin typeface="Consolas"/>
                  <a:cs typeface="Consolas"/>
                </a:rPr>
                <a:t>)</a:t>
              </a:r>
              <a:endParaRPr lang="en-US" dirty="0">
                <a:latin typeface="Consolas"/>
                <a:cs typeface="Consola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39851" y="1376561"/>
              <a:ext cx="1202973" cy="1287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nsolas"/>
                  <a:cs typeface="Consolas"/>
                </a:rPr>
                <a:t>[line1,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 smtClean="0">
                  <a:latin typeface="Consolas"/>
                  <a:cs typeface="Consolas"/>
                </a:rPr>
                <a:t>line2,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 smtClean="0">
                  <a:latin typeface="Consolas"/>
                  <a:cs typeface="Consolas"/>
                </a:rPr>
                <a:t>line3,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nsolas"/>
                  <a:cs typeface="Consolas"/>
                </a:rPr>
                <a:t>…,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nsolas"/>
                  <a:cs typeface="Consolas"/>
                </a:rPr>
                <a:t>line333 ]</a:t>
              </a:r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96200" y="3170872"/>
              <a:ext cx="1202973" cy="1287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nsolas"/>
                  <a:cs typeface="Consolas"/>
                </a:rPr>
                <a:t>[line334,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 smtClean="0">
                  <a:latin typeface="Consolas"/>
                  <a:cs typeface="Consolas"/>
                </a:rPr>
                <a:t>line335,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 smtClean="0">
                  <a:latin typeface="Consolas"/>
                  <a:cs typeface="Consolas"/>
                </a:rPr>
                <a:t>line336,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nsolas"/>
                  <a:cs typeface="Consolas"/>
                </a:rPr>
                <a:t>…,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l</a:t>
              </a:r>
              <a:r>
                <a:rPr lang="en-US" sz="1200" dirty="0" smtClean="0">
                  <a:latin typeface="Consolas"/>
                  <a:cs typeface="Consolas"/>
                </a:rPr>
                <a:t>ine665]</a:t>
              </a:r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96200" y="4999672"/>
              <a:ext cx="1202973" cy="1287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nsolas"/>
                  <a:cs typeface="Consolas"/>
                </a:rPr>
                <a:t>[line666,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 smtClean="0">
                  <a:latin typeface="Consolas"/>
                  <a:cs typeface="Consolas"/>
                </a:rPr>
                <a:t>line667,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  <a:r>
                <a:rPr lang="en-US" sz="1200" dirty="0" smtClean="0">
                  <a:latin typeface="Consolas"/>
                  <a:cs typeface="Consolas"/>
                </a:rPr>
                <a:t>line668,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nsolas"/>
                  <a:cs typeface="Consolas"/>
                </a:rPr>
                <a:t>…,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nsolas"/>
                  <a:cs typeface="Consolas"/>
                </a:rPr>
                <a:t>l</a:t>
              </a:r>
              <a:r>
                <a:rPr lang="en-US" sz="1200" dirty="0" smtClean="0">
                  <a:latin typeface="Consolas"/>
                  <a:cs typeface="Consolas"/>
                </a:rPr>
                <a:t>ine1000]</a:t>
              </a:r>
              <a:endParaRPr lang="en-US" sz="1200" dirty="0">
                <a:latin typeface="Consolas"/>
                <a:cs typeface="Consolas"/>
              </a:endParaRPr>
            </a:p>
          </p:txBody>
        </p:sp>
      </p:grpSp>
      <p:sp>
        <p:nvSpPr>
          <p:cNvPr id="35" name="Left Arrow 34"/>
          <p:cNvSpPr/>
          <p:nvPr/>
        </p:nvSpPr>
        <p:spPr>
          <a:xfrm rot="4576714">
            <a:off x="5008265" y="4567158"/>
            <a:ext cx="206983" cy="2763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8186" y="1990447"/>
            <a:ext cx="5319814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# partitions &lt; #machines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Partitions?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56" y="4495800"/>
            <a:ext cx="1209775" cy="10671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98" y="4495800"/>
            <a:ext cx="1209775" cy="106714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73" y="4495800"/>
            <a:ext cx="1209775" cy="106714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50" y="4495800"/>
            <a:ext cx="1209775" cy="106714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38" y="4495800"/>
            <a:ext cx="1209775" cy="1067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40386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34028" y="40386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402076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part0002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8186" y="1990447"/>
            <a:ext cx="5319814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# partitions &gt; #machines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Partitions?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56" y="4495800"/>
            <a:ext cx="1209775" cy="10671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98" y="4495800"/>
            <a:ext cx="1209775" cy="106714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73" y="4495800"/>
            <a:ext cx="1209775" cy="106714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50" y="4495800"/>
            <a:ext cx="1209775" cy="106714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38" y="4495800"/>
            <a:ext cx="1209775" cy="1067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40386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34028" y="40386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402076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30159" y="371128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6389" y="368445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01148" y="39938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39740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part0009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63998" y="36692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part0004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05128" y="3699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34028" y="37226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of Partitions Controls Parallelism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56" y="4495800"/>
            <a:ext cx="1209775" cy="10671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98" y="4495800"/>
            <a:ext cx="1209775" cy="106714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73" y="4495800"/>
            <a:ext cx="1209775" cy="106714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50" y="4495800"/>
            <a:ext cx="1209775" cy="106714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38" y="4495800"/>
            <a:ext cx="1209775" cy="1067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40386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34028" y="40386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402076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30159" y="371128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6389" y="368445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01148" y="39938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39740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part0009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63998" y="36692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part0004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05128" y="3699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34028" y="37226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part0006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0825" y="1611252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rdd.map</a:t>
            </a:r>
            <a:r>
              <a:rPr lang="en-US" sz="2000" dirty="0" smtClean="0">
                <a:latin typeface="Consolas"/>
                <a:cs typeface="Consolas"/>
              </a:rPr>
              <a:t>(lambda x: x+1)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2713" y="2170582"/>
            <a:ext cx="6619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 smtClean="0"/>
              <a:t>Map executed </a:t>
            </a:r>
            <a:r>
              <a:rPr lang="en-US" sz="2000" b="1" dirty="0" smtClean="0"/>
              <a:t>serially</a:t>
            </a:r>
            <a:r>
              <a:rPr lang="en-US" sz="2000" dirty="0" smtClean="0"/>
              <a:t> in each partition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 smtClean="0"/>
              <a:t>If machine stores </a:t>
            </a:r>
            <a:r>
              <a:rPr lang="en-US" sz="2000" b="1" dirty="0" smtClean="0"/>
              <a:t>k</a:t>
            </a:r>
            <a:r>
              <a:rPr lang="en-US" sz="2000" dirty="0" smtClean="0"/>
              <a:t> partitions, and has </a:t>
            </a:r>
            <a:r>
              <a:rPr lang="en-US" sz="2000" b="1" dirty="0" smtClean="0"/>
              <a:t>n&gt;k</a:t>
            </a:r>
            <a:r>
              <a:rPr lang="en-US" sz="2000" dirty="0" smtClean="0"/>
              <a:t> processors, partition evaluations </a:t>
            </a:r>
            <a:r>
              <a:rPr lang="en-US" sz="2000" b="1" dirty="0" smtClean="0"/>
              <a:t>executed in parallel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5000" y="5562600"/>
            <a:ext cx="2061630" cy="590539"/>
            <a:chOff x="6400177" y="1600200"/>
            <a:chExt cx="2660216" cy="7620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1981201"/>
              <a:ext cx="380999" cy="38099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6601" y="1981201"/>
              <a:ext cx="380999" cy="38099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1" y="1981201"/>
              <a:ext cx="380999" cy="380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400177" y="1600200"/>
              <a:ext cx="738843" cy="397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cpu1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0867" y="1600200"/>
              <a:ext cx="738843" cy="397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cpu2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93308" y="1600200"/>
              <a:ext cx="867085" cy="397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cpu40</a:t>
              </a:r>
              <a:endParaRPr lang="en-US" sz="14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61702" y="1916668"/>
              <a:ext cx="469947" cy="397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sp>
        <p:nvSpPr>
          <p:cNvPr id="24" name="Left Brace 23"/>
          <p:cNvSpPr/>
          <p:nvPr/>
        </p:nvSpPr>
        <p:spPr>
          <a:xfrm rot="5400000">
            <a:off x="6717225" y="4659518"/>
            <a:ext cx="97222" cy="18644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75238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i="1" dirty="0" smtClean="0"/>
              <a:t>m</a:t>
            </a:r>
            <a:r>
              <a:rPr lang="en-US" sz="2400" dirty="0" smtClean="0"/>
              <a:t> workers with </a:t>
            </a:r>
            <a:r>
              <a:rPr lang="en-US" sz="2400" i="1" dirty="0" smtClean="0"/>
              <a:t>k</a:t>
            </a:r>
            <a:r>
              <a:rPr lang="en-US" sz="2400" dirty="0" smtClean="0"/>
              <a:t> processors each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"ideal" #partitions = </a:t>
            </a:r>
            <a:r>
              <a:rPr lang="en-US" sz="2400" i="1" dirty="0" smtClean="0"/>
              <a:t>m k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b="1" dirty="0" smtClean="0"/>
              <a:t>Fewer partitions</a:t>
            </a:r>
            <a:r>
              <a:rPr lang="en-US" sz="2400" dirty="0" smtClean="0"/>
              <a:t>: not exploiting full parallelism in this operation</a:t>
            </a:r>
          </a:p>
          <a:p>
            <a:pPr>
              <a:buFont typeface="Wingdings" charset="2"/>
              <a:buChar char="q"/>
            </a:pPr>
            <a:r>
              <a:rPr lang="en-US" sz="2400" b="1" dirty="0" smtClean="0"/>
              <a:t>More partitions</a:t>
            </a:r>
            <a:r>
              <a:rPr lang="en-US" sz="2400" dirty="0" smtClean="0"/>
              <a:t>: No advantage in speedup; in practice, there may be advantage in memory usage (each </a:t>
            </a:r>
            <a:r>
              <a:rPr lang="en-US" sz="2400" dirty="0" err="1" smtClean="0"/>
              <a:t>cpu</a:t>
            </a:r>
            <a:r>
              <a:rPr lang="en-US" sz="2400" dirty="0" smtClean="0"/>
              <a:t> dealing with smaller partition, spark less likely to crash/hang)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Partitions Should One Use?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8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Data to Partitions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18" y="4800600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60" y="4800600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35" y="480060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12" y="4800600"/>
            <a:ext cx="1209775" cy="1067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38375" y="4001869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(to,1)</a:t>
            </a:r>
          </a:p>
          <a:p>
            <a:r>
              <a:rPr lang="en-US" dirty="0" smtClean="0"/>
              <a:t>(be,1)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2180" y="4001869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(or,1)</a:t>
            </a:r>
          </a:p>
          <a:p>
            <a:r>
              <a:rPr lang="en-US" dirty="0" smtClean="0"/>
              <a:t>(not,1)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0575" y="4001869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(to,1)</a:t>
            </a:r>
          </a:p>
          <a:p>
            <a:r>
              <a:rPr lang="en-US" dirty="0" smtClean="0"/>
              <a:t>(be,1)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4380" y="400186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(that,1)</a:t>
            </a:r>
          </a:p>
          <a:p>
            <a:r>
              <a:rPr lang="en-US" dirty="0" smtClean="0"/>
              <a:t>(is,1)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00600"/>
            <a:ext cx="1209775" cy="10671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90140" y="3962400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(the,1)</a:t>
            </a:r>
          </a:p>
          <a:p>
            <a:r>
              <a:rPr lang="en-US" dirty="0" smtClean="0"/>
              <a:t>(question,1)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0600" y="16002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key is mapped to a machine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4109" y="2431702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target_machine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hash(Key) %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num_partitions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0600" y="3119262"/>
            <a:ext cx="52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using python’s </a:t>
            </a:r>
            <a:r>
              <a:rPr lang="en-US" dirty="0" err="1" smtClean="0"/>
              <a:t>builtin</a:t>
            </a:r>
            <a:r>
              <a:rPr lang="en-US" dirty="0" smtClean="0"/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hash()</a:t>
            </a:r>
            <a:r>
              <a:rPr lang="en-US" dirty="0" smtClean="0"/>
              <a:t>  function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18112" y="1600200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(actually, partition)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3418552" y="1519062"/>
            <a:ext cx="1219200" cy="53833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Key-Value Pairs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Joins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Parallelism &amp;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Partitioners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reduceByKey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Work? (simplified)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18" y="4800600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60" y="4800600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35" y="480060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12" y="4800600"/>
            <a:ext cx="1209775" cy="1067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0305" y="355047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(to,1)</a:t>
            </a:r>
          </a:p>
          <a:p>
            <a:r>
              <a:rPr lang="en-US" dirty="0" smtClean="0"/>
              <a:t>(to,1)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57004" y="4159450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(or,1)</a:t>
            </a:r>
          </a:p>
          <a:p>
            <a:r>
              <a:rPr lang="en-US" dirty="0" smtClean="0"/>
              <a:t>(not,1)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68985" y="34272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(be,1)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4380" y="400186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(that,1)</a:t>
            </a:r>
          </a:p>
          <a:p>
            <a:r>
              <a:rPr lang="en-US" dirty="0" smtClean="0"/>
              <a:t>(is,1)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00600"/>
            <a:ext cx="1209775" cy="10671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66037" y="4001868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(that,1</a:t>
            </a:r>
            <a:r>
              <a:rPr lang="en-US" dirty="0" smtClean="0"/>
              <a:t>)</a:t>
            </a:r>
          </a:p>
          <a:p>
            <a:r>
              <a:rPr lang="en-US" dirty="0" smtClean="0"/>
              <a:t>(question,1)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469" y="1957467"/>
            <a:ext cx="668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shuffle</a:t>
            </a:r>
            <a:r>
              <a:rPr lang="en-US" dirty="0" smtClean="0"/>
              <a:t> takes place: key-value pairs are moved appropriate machines, collocating pairs with identical keys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90802" y="3429000"/>
            <a:ext cx="1038198" cy="1436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3429000"/>
            <a:ext cx="1174348" cy="1436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9200" y="3429000"/>
            <a:ext cx="1174348" cy="1436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8400" y="31242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part000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57469" y="31242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9069" y="31242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Re-Partitioning a key-value pair RDD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-304800" y="1295400"/>
            <a:ext cx="915498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1399032" lvl="1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partitionBy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numPartitions,partitionFunc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=hash)</a:t>
            </a:r>
          </a:p>
          <a:p>
            <a:pPr marL="1399032" lvl="1" indent="0">
              <a:buNone/>
            </a:pPr>
            <a:endParaRPr lang="en-US" sz="2000" dirty="0" smtClean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endParaRPr lang="en-US" sz="2000" dirty="0" smtClean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partitionBy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</a:p>
          <a:p>
            <a:pPr marL="1399032" lvl="1" indent="0">
              <a:buNone/>
            </a:pP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partitionBy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(5,partitionFunc=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lambda </a:t>
            </a:r>
            <a:r>
              <a:rPr lang="en-US" sz="2000" dirty="0" err="1" smtClean="0">
                <a:solidFill>
                  <a:srgbClr val="FF0080"/>
                </a:solidFill>
                <a:latin typeface="Consolas"/>
                <a:cs typeface="Consolas"/>
              </a:rPr>
              <a:t>x:hash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(x)+10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3276600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create 5 partitions with default hash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355068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create 5 partitions with user-defined hash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5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Partition-Awareness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79424" y="1371600"/>
            <a:ext cx="81311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lines = </a:t>
            </a: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counts = </a:t>
            </a:r>
            <a:r>
              <a:rPr lang="en-US" dirty="0" err="1">
                <a:latin typeface="Consolas"/>
                <a:cs typeface="Consolas"/>
              </a:rPr>
              <a:t>lines.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()</a:t>
            </a:r>
            <a:r>
              <a:rPr lang="en-US" dirty="0">
                <a:latin typeface="Consolas"/>
                <a:cs typeface="Consolas"/>
              </a:rPr>
              <a:t>) \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    .</a:t>
            </a: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dirty="0">
                <a:latin typeface="Consolas"/>
                <a:cs typeface="Consolas"/>
              </a:rPr>
              <a:t>) \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    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425" y="3808274"/>
            <a:ext cx="81311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lines = </a:t>
            </a: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wordsPartitioned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lines.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()</a:t>
            </a:r>
            <a:r>
              <a:rPr lang="en-US" dirty="0">
                <a:latin typeface="Consolas"/>
                <a:cs typeface="Consolas"/>
              </a:rPr>
              <a:t>) \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    .</a:t>
            </a: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word: (word, 1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) \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.</a:t>
            </a:r>
            <a:r>
              <a:rPr lang="en-US" dirty="0" err="1" smtClean="0">
                <a:latin typeface="Consolas"/>
                <a:cs typeface="Consolas"/>
              </a:rPr>
              <a:t>partitionBy</a:t>
            </a:r>
            <a:r>
              <a:rPr lang="en-US" dirty="0" smtClean="0">
                <a:latin typeface="Consolas"/>
                <a:cs typeface="Consolas"/>
              </a:rPr>
              <a:t>(100)  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counts = </a:t>
            </a:r>
            <a:r>
              <a:rPr lang="en-US" dirty="0" err="1" smtClean="0">
                <a:latin typeface="Consolas"/>
                <a:cs typeface="Consolas"/>
              </a:rPr>
              <a:t>wordsPartitioned.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x, y: x + 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6629400" y="1981200"/>
            <a:ext cx="6858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7600" y="1547336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rdd</a:t>
            </a:r>
            <a:r>
              <a:rPr lang="en-US" dirty="0" smtClean="0"/>
              <a:t> </a:t>
            </a:r>
            <a:r>
              <a:rPr lang="en-US" b="1" dirty="0" smtClean="0"/>
              <a:t>not partitioned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reduceByKey</a:t>
            </a:r>
            <a:r>
              <a:rPr lang="en-US" dirty="0" smtClean="0"/>
              <a:t> requires a shuffle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5715000" y="5029200"/>
            <a:ext cx="795528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53200" y="4791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rdd</a:t>
            </a:r>
            <a:r>
              <a:rPr lang="en-US" dirty="0" smtClean="0"/>
              <a:t> </a:t>
            </a:r>
            <a:r>
              <a:rPr lang="en-US" b="1" dirty="0" smtClean="0"/>
              <a:t>is partitioned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reduceByKey</a:t>
            </a:r>
            <a:r>
              <a:rPr lang="en-US" dirty="0" smtClean="0"/>
              <a:t> does not shuffle!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20414193">
            <a:off x="5819303" y="5513277"/>
            <a:ext cx="795528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168" y="1099458"/>
            <a:ext cx="8468632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key-to partition map fully defined by </a:t>
            </a:r>
          </a:p>
          <a:p>
            <a:pPr lvl="1">
              <a:buFont typeface="Wingdings" charset="2"/>
              <a:buChar char="q"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NumPartitions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>
              <a:buFont typeface="Wingdings" charset="2"/>
              <a:buChar char="q"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PartitionFunct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default:hash</a:t>
            </a:r>
            <a:r>
              <a:rPr lang="en-US" sz="2400" dirty="0" smtClean="0"/>
              <a:t>)</a:t>
            </a:r>
          </a:p>
          <a:p>
            <a:pPr lvl="1"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800" dirty="0" smtClean="0"/>
              <a:t>When </a:t>
            </a:r>
            <a:r>
              <a:rPr lang="en-US" sz="2800" dirty="0" err="1" smtClean="0"/>
              <a:t>rdd</a:t>
            </a:r>
            <a:r>
              <a:rPr lang="en-US" sz="2800" dirty="0" smtClean="0"/>
              <a:t> is shuffled by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partitionBy</a:t>
            </a:r>
            <a:r>
              <a:rPr lang="en-US" sz="2800" dirty="0" smtClean="0"/>
              <a:t>, these are stored in private variables</a:t>
            </a:r>
          </a:p>
          <a:p>
            <a:pPr>
              <a:buFont typeface="Wingdings" charset="2"/>
              <a:buChar char="q"/>
            </a:pPr>
            <a:endParaRPr lang="en-US" sz="2800" dirty="0"/>
          </a:p>
          <a:p>
            <a:pPr>
              <a:buFont typeface="Wingdings" charset="2"/>
              <a:buChar char="q"/>
            </a:pPr>
            <a:r>
              <a:rPr lang="en-US" sz="2800" dirty="0" smtClean="0"/>
              <a:t>When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reduceByKey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800" dirty="0" smtClean="0"/>
              <a:t>is called next, it checks to see if these fields are set; if so, it skips shuffling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Partition-Awareness &amp; Joins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18168" y="1099458"/>
            <a:ext cx="8468632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key-to partition map fully defined by </a:t>
            </a:r>
          </a:p>
          <a:p>
            <a:pPr lvl="1">
              <a:buFont typeface="Wingdings" charset="2"/>
              <a:buChar char="q"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NumPartitions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>
              <a:buFont typeface="Wingdings" charset="2"/>
              <a:buChar char="q"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PartitionFunct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default:hash</a:t>
            </a:r>
            <a:r>
              <a:rPr lang="en-US" sz="2400" dirty="0" smtClean="0"/>
              <a:t>)</a:t>
            </a:r>
          </a:p>
          <a:p>
            <a:pPr lvl="1"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800" dirty="0" smtClean="0"/>
              <a:t>Join of </a:t>
            </a:r>
            <a:r>
              <a:rPr lang="en-US" sz="2800" dirty="0" err="1" smtClean="0"/>
              <a:t>rdds</a:t>
            </a:r>
            <a:r>
              <a:rPr lang="en-US" sz="2800" dirty="0" smtClean="0"/>
              <a:t> with </a:t>
            </a:r>
            <a:r>
              <a:rPr lang="en-US" sz="2800" b="1" dirty="0" smtClean="0"/>
              <a:t>the same partitioning information </a:t>
            </a:r>
            <a:r>
              <a:rPr lang="en-US" sz="2800" dirty="0" smtClean="0"/>
              <a:t>do not require a shuffle!!!!</a:t>
            </a:r>
          </a:p>
          <a:p>
            <a:pPr lvl="1">
              <a:buFont typeface="Wingdings" charset="2"/>
              <a:buChar char="q"/>
            </a:pPr>
            <a:r>
              <a:rPr lang="en-US" sz="2400" dirty="0" smtClean="0"/>
              <a:t>keys are already on the same machines</a:t>
            </a:r>
          </a:p>
          <a:p>
            <a:pPr lvl="1"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dirty="0" smtClean="0"/>
              <a:t>Useful when doing repeated joins on large </a:t>
            </a:r>
            <a:r>
              <a:rPr lang="en-US" dirty="0" err="1" smtClean="0"/>
              <a:t>rdd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3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Partition-Awareness &amp; Joins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" y="1341437"/>
            <a:ext cx="91217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/>
                <a:cs typeface="Consolas"/>
              </a:rPr>
              <a:t>grades = </a:t>
            </a:r>
            <a:r>
              <a:rPr lang="en-US" sz="1600" dirty="0" err="1" smtClean="0">
                <a:latin typeface="Consolas"/>
                <a:cs typeface="Consolas"/>
              </a:rPr>
              <a:t>sc.parallelize</a:t>
            </a:r>
            <a:r>
              <a:rPr lang="en-US" sz="1600" dirty="0" smtClean="0">
                <a:latin typeface="Consolas"/>
                <a:cs typeface="Consolas"/>
              </a:rPr>
              <a:t>([('Alice</a:t>
            </a:r>
            <a:r>
              <a:rPr lang="en-US" sz="1600" dirty="0">
                <a:latin typeface="Consolas"/>
                <a:cs typeface="Consolas"/>
              </a:rPr>
              <a:t>'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>
                <a:latin typeface="Consolas"/>
                <a:cs typeface="Consolas"/>
              </a:rPr>
              <a:t>2), </a:t>
            </a:r>
            <a:r>
              <a:rPr lang="en-US" sz="1600" dirty="0" smtClean="0">
                <a:latin typeface="Consolas"/>
                <a:cs typeface="Consolas"/>
              </a:rPr>
              <a:t>('Bob', </a:t>
            </a:r>
            <a:r>
              <a:rPr lang="en-US" sz="1600" dirty="0">
                <a:latin typeface="Consolas"/>
                <a:cs typeface="Consolas"/>
              </a:rPr>
              <a:t>4</a:t>
            </a:r>
            <a:r>
              <a:rPr lang="en-US" sz="1600" dirty="0" smtClean="0">
                <a:latin typeface="Consolas"/>
                <a:cs typeface="Consolas"/>
              </a:rPr>
              <a:t>), …, ('Bob', </a:t>
            </a:r>
            <a:r>
              <a:rPr lang="en-US" sz="1600" dirty="0">
                <a:latin typeface="Consolas"/>
                <a:cs typeface="Consolas"/>
              </a:rPr>
              <a:t>6</a:t>
            </a:r>
            <a:r>
              <a:rPr lang="en-US" sz="1600" dirty="0" smtClean="0">
                <a:latin typeface="Consolas"/>
                <a:cs typeface="Consolas"/>
              </a:rPr>
              <a:t>)])\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.</a:t>
            </a:r>
            <a:r>
              <a:rPr lang="en-US" sz="1600" dirty="0" err="1" smtClean="0">
                <a:latin typeface="Consolas"/>
                <a:cs typeface="Consolas"/>
              </a:rPr>
              <a:t>partitionBy</a:t>
            </a:r>
            <a:r>
              <a:rPr lang="en-US" sz="1600" dirty="0" smtClean="0">
                <a:latin typeface="Consolas"/>
                <a:cs typeface="Consolas"/>
              </a:rPr>
              <a:t>(100).cache() 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#Perform a shuffle, sets partition info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/>
                <a:cs typeface="Consolas"/>
              </a:rPr>
              <a:t>register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 smtClean="0">
                <a:latin typeface="Consolas"/>
                <a:cs typeface="Consolas"/>
              </a:rPr>
              <a:t>([('Bob','</a:t>
            </a:r>
            <a:r>
              <a:rPr lang="en-US" sz="1600" dirty="0" err="1" smtClean="0">
                <a:latin typeface="Consolas"/>
                <a:cs typeface="Consolas"/>
              </a:rPr>
              <a:t>UGrad</a:t>
            </a:r>
            <a:r>
              <a:rPr lang="en-US" sz="1600" dirty="0" smtClean="0">
                <a:latin typeface="Consolas"/>
                <a:cs typeface="Consolas"/>
              </a:rPr>
              <a:t>'),(('</a:t>
            </a:r>
            <a:r>
              <a:rPr lang="en-US" sz="1600" dirty="0" err="1" smtClean="0">
                <a:latin typeface="Consolas"/>
                <a:cs typeface="Consolas"/>
              </a:rPr>
              <a:t>Maria','Grad</a:t>
            </a:r>
            <a:r>
              <a:rPr lang="en-US" sz="1600" dirty="0" smtClean="0">
                <a:latin typeface="Consolas"/>
                <a:cs typeface="Consolas"/>
              </a:rPr>
              <a:t>'))])\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.</a:t>
            </a:r>
            <a:r>
              <a:rPr lang="en-US" sz="1600" dirty="0" err="1" smtClean="0">
                <a:latin typeface="Consolas"/>
                <a:cs typeface="Consolas"/>
              </a:rPr>
              <a:t>partitionBy</a:t>
            </a:r>
            <a:r>
              <a:rPr lang="en-US" sz="1600" dirty="0" smtClean="0">
                <a:latin typeface="Consolas"/>
                <a:cs typeface="Consolas"/>
              </a:rPr>
              <a:t>(100)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#Perform a 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tiny shuffle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, sets partition 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info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nsolas"/>
                <a:cs typeface="Consolas"/>
              </a:rPr>
              <a:t>grades.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600" dirty="0" smtClean="0">
                <a:latin typeface="Consolas"/>
                <a:cs typeface="Consolas"/>
              </a:rPr>
              <a:t>(register)        </a:t>
            </a:r>
            <a:r>
              <a:rPr lang="en-US" sz="1600" dirty="0" smtClean="0">
                <a:solidFill>
                  <a:srgbClr val="008040"/>
                </a:solidFill>
                <a:latin typeface="Consolas"/>
                <a:cs typeface="Consolas"/>
              </a:rPr>
              <a:t># NO SHUFFLING REQUIRED</a:t>
            </a:r>
            <a:endParaRPr lang="en-US" sz="1200" dirty="0" smtClean="0">
              <a:latin typeface="Consolas"/>
              <a:cs typeface="Consola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75444"/>
              </p:ext>
            </p:extLst>
          </p:nvPr>
        </p:nvGraphicFramePr>
        <p:xfrm>
          <a:off x="457200" y="3593068"/>
          <a:ext cx="1386664" cy="2667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332"/>
                <a:gridCol w="69333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87907"/>
              </p:ext>
            </p:extLst>
          </p:nvPr>
        </p:nvGraphicFramePr>
        <p:xfrm>
          <a:off x="2743200" y="3745468"/>
          <a:ext cx="2072464" cy="1600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3699"/>
                <a:gridCol w="114876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UGrad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044264" y="4431268"/>
            <a:ext cx="685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1923"/>
              </p:ext>
            </p:extLst>
          </p:nvPr>
        </p:nvGraphicFramePr>
        <p:xfrm>
          <a:off x="6034864" y="3669268"/>
          <a:ext cx="2758264" cy="1600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79132"/>
                <a:gridCol w="137913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(4,UGrad)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(6,UGrad)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17" y="4243943"/>
            <a:ext cx="529425" cy="603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9315" y="314624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nsolas"/>
                <a:cs typeface="Consolas"/>
              </a:rPr>
              <a:t>grades 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0550" y="325600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nsolas"/>
                <a:cs typeface="Consolas"/>
              </a:rPr>
              <a:t>register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71142" y="320996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grades.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dirty="0" smtClean="0">
                <a:latin typeface="Consolas"/>
                <a:cs typeface="Consolas"/>
              </a:rPr>
              <a:t>(register)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1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Create &amp; Preserve</a:t>
            </a:r>
          </a:p>
          <a:p>
            <a:pPr>
              <a:buFont typeface="Wingdings" charset="2"/>
              <a:buChar char="q"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cogroup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(), 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groupWith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>
              <a:buFont typeface="Wingdings" charset="2"/>
              <a:buChar char="q"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(),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leftOuterJoin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(), 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rightOuterJoin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>
              <a:buFont typeface="Wingdings" charset="2"/>
              <a:buChar char="q"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groupByKey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(), 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reduceByKey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(), 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combineByKey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partitionBy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(), 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sortByKey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smtClean="0"/>
              <a:t>Preserve (if parent has </a:t>
            </a:r>
            <a:r>
              <a:rPr lang="en-US" sz="2400" b="1" dirty="0" err="1" smtClean="0"/>
              <a:t>partitioner</a:t>
            </a:r>
            <a:r>
              <a:rPr lang="en-US" sz="2400" b="1" dirty="0" smtClean="0"/>
              <a:t>)</a:t>
            </a:r>
          </a:p>
          <a:p>
            <a:pPr>
              <a:buFont typeface="Wingdings" charset="2"/>
              <a:buChar char="q"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mapValues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flatMapValues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filter()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That Create/Preserve </a:t>
            </a:r>
            <a:r>
              <a:rPr lang="en-US" dirty="0" err="1" smtClean="0"/>
              <a:t>Partitioner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50824" y="5029200"/>
            <a:ext cx="8512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 smtClean="0"/>
              <a:t>Beware of non-key value operations!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A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 smtClean="0"/>
              <a:t> will </a:t>
            </a:r>
            <a:r>
              <a:rPr lang="en-US" sz="2000" b="1" dirty="0" smtClean="0"/>
              <a:t>remove partitioning info</a:t>
            </a:r>
            <a:r>
              <a:rPr lang="en-US" sz="2000" dirty="0" smtClean="0"/>
              <a:t>, even if it does not alter keys.</a:t>
            </a:r>
          </a:p>
        </p:txBody>
      </p:sp>
    </p:spTree>
    <p:extLst>
      <p:ext uri="{BB962C8B-B14F-4D97-AF65-F5344CB8AC3E}">
        <p14:creationId xmlns:p14="http://schemas.microsoft.com/office/powerpoint/2010/main" val="90662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Key-Value Pairs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025" y="1600200"/>
            <a:ext cx="6607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4700" lvl="0" indent="-457200" defTabSz="914400">
              <a:spcBef>
                <a:spcPts val="1800"/>
              </a:spcBef>
              <a:buClr>
                <a:srgbClr val="D11349"/>
              </a:buClr>
              <a:buSzPct val="100000"/>
              <a:buFont typeface="Wingdings" charset="2"/>
              <a:buChar char="q"/>
            </a:pPr>
            <a:r>
              <a:rPr lang="en-US" sz="2000" kern="0" dirty="0" smtClean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 </a:t>
            </a:r>
            <a:r>
              <a:rPr lang="en-US" sz="2000" kern="0" dirty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RDDs of </a:t>
            </a:r>
            <a:r>
              <a:rPr lang="en-US" sz="2000" b="1" kern="0" dirty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key-value </a:t>
            </a:r>
            <a:r>
              <a:rPr lang="en-US" sz="2000" b="1" kern="0" dirty="0" smtClean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pairs </a:t>
            </a:r>
            <a:r>
              <a:rPr lang="en-US" sz="2000" kern="0" dirty="0" smtClean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play a special role in Spark</a:t>
            </a:r>
            <a:endParaRPr lang="en-US" sz="2000" b="1" kern="0" dirty="0">
              <a:solidFill>
                <a:srgbClr val="0C0F20"/>
              </a:solidFill>
              <a:latin typeface="Arial"/>
              <a:ea typeface="ヒラギノ角ゴ ProN W3"/>
              <a:cs typeface="ヒラギノ角ゴ ProN W3"/>
              <a:sym typeface="Arial" charset="0"/>
            </a:endParaRPr>
          </a:p>
          <a:p>
            <a:pPr marL="774700" lvl="0" indent="-457200" defTabSz="914400">
              <a:spcBef>
                <a:spcPts val="3000"/>
              </a:spcBef>
              <a:buClr>
                <a:srgbClr val="D11349"/>
              </a:buClr>
              <a:buSzPct val="100000"/>
              <a:buFont typeface="Wingdings" charset="2"/>
              <a:buChar char="q"/>
            </a:pPr>
            <a:r>
              <a:rPr lang="en-US" sz="2000" kern="0" dirty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Python</a:t>
            </a:r>
            <a:r>
              <a:rPr lang="en-US" sz="2000" kern="0" dirty="0" smtClean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: a pair is a </a:t>
            </a:r>
            <a:r>
              <a:rPr lang="en-US" sz="2000" b="1" kern="0" dirty="0" smtClean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tuple</a:t>
            </a:r>
            <a:r>
              <a:rPr lang="en-US" sz="2000" kern="0" dirty="0" smtClean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 of </a:t>
            </a:r>
            <a:r>
              <a:rPr lang="en-US" sz="2000" b="1" kern="0" dirty="0" smtClean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two elements</a:t>
            </a:r>
            <a:r>
              <a:rPr lang="en-US" sz="2000" kern="0" dirty="0" smtClean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:</a:t>
            </a:r>
          </a:p>
          <a:p>
            <a:pPr marL="317500" lvl="0" defTabSz="914400">
              <a:spcBef>
                <a:spcPts val="3000"/>
              </a:spcBef>
              <a:buClr>
                <a:srgbClr val="D11349"/>
              </a:buClr>
              <a:buSzPct val="100000"/>
            </a:pPr>
            <a:r>
              <a:rPr lang="en-US" sz="2000" kern="0" dirty="0" smtClean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  </a:t>
            </a:r>
            <a:r>
              <a:rPr lang="en-US" sz="2000" kern="0" dirty="0">
                <a:solidFill>
                  <a:srgbClr val="0C0F20"/>
                </a:solidFill>
                <a:latin typeface="Arial"/>
                <a:ea typeface="ヒラギノ角ゴ ProN W3"/>
                <a:cs typeface="ヒラギノ角ゴ ProN W3"/>
                <a:sym typeface="Arial" charset="0"/>
              </a:rPr>
              <a:t>		</a:t>
            </a:r>
            <a:r>
              <a:rPr lang="en-US" kern="0" dirty="0" smtClean="0">
                <a:solidFill>
                  <a:srgbClr val="0C0F2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pair </a:t>
            </a:r>
            <a:r>
              <a:rPr lang="en-US" kern="0" dirty="0">
                <a:solidFill>
                  <a:srgbClr val="0C0F2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= (a, b)</a:t>
            </a:r>
          </a:p>
          <a:p>
            <a:pPr marL="941832" defTabSz="914400">
              <a:spcBef>
                <a:spcPts val="0"/>
              </a:spcBef>
              <a:buClr>
                <a:srgbClr val="D11349"/>
              </a:buClr>
              <a:buSzPct val="100000"/>
            </a:pPr>
            <a:r>
              <a:rPr lang="en-US" kern="0" dirty="0">
                <a:solidFill>
                  <a:srgbClr val="0C0F2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	</a:t>
            </a:r>
            <a:r>
              <a:rPr lang="en-US" kern="0" dirty="0" smtClean="0">
                <a:solidFill>
                  <a:srgbClr val="0C0F2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pair[0</a:t>
            </a:r>
            <a:r>
              <a:rPr lang="en-US" kern="0" dirty="0">
                <a:solidFill>
                  <a:srgbClr val="0C0F2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] </a:t>
            </a:r>
            <a:r>
              <a:rPr lang="en-US" kern="0" dirty="0">
                <a:solidFill>
                  <a:srgbClr val="00800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# =&gt; a</a:t>
            </a:r>
          </a:p>
          <a:p>
            <a:pPr marL="1399032" lvl="1" defTabSz="914400">
              <a:spcBef>
                <a:spcPts val="0"/>
              </a:spcBef>
              <a:buClr>
                <a:srgbClr val="D11349"/>
              </a:buClr>
              <a:buSzPct val="100000"/>
            </a:pPr>
            <a:r>
              <a:rPr lang="en-US" kern="0" dirty="0">
                <a:solidFill>
                  <a:srgbClr val="0C0F2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	</a:t>
            </a:r>
            <a:r>
              <a:rPr lang="en-US" kern="0" dirty="0" smtClean="0">
                <a:solidFill>
                  <a:srgbClr val="0C0F2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pair[1</a:t>
            </a:r>
            <a:r>
              <a:rPr lang="en-US" kern="0" dirty="0">
                <a:solidFill>
                  <a:srgbClr val="0C0F2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] </a:t>
            </a:r>
            <a:r>
              <a:rPr lang="en-US" kern="0" dirty="0">
                <a:solidFill>
                  <a:srgbClr val="008000"/>
                </a:solidFill>
                <a:latin typeface="Consolas"/>
                <a:ea typeface="ヒラギノ角ゴ ProN W3"/>
                <a:cs typeface="Consolas"/>
                <a:sym typeface="Arial" charset="0"/>
              </a:rPr>
              <a:t># =&gt; b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8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1147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pets = </a:t>
            </a:r>
            <a:r>
              <a:rPr lang="en-US" sz="2000" dirty="0" err="1">
                <a:latin typeface="Consolas"/>
                <a:cs typeface="Consolas"/>
              </a:rPr>
              <a:t>sc.parallelize</a:t>
            </a:r>
            <a:r>
              <a:rPr lang="en-US" sz="2000" dirty="0">
                <a:latin typeface="Consolas"/>
                <a:cs typeface="Consolas"/>
              </a:rPr>
              <a:t>([(</a:t>
            </a:r>
            <a:r>
              <a:rPr lang="fr-FR" sz="20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cat</a:t>
            </a:r>
            <a:r>
              <a:rPr lang="fr-FR" sz="20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2000" dirty="0">
                <a:latin typeface="Consolas"/>
                <a:cs typeface="Consolas"/>
              </a:rPr>
              <a:t>, 1), (</a:t>
            </a:r>
            <a:r>
              <a:rPr lang="fr-FR" sz="20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dog</a:t>
            </a:r>
            <a:r>
              <a:rPr lang="fr-FR" sz="20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2000" dirty="0">
                <a:latin typeface="Consolas"/>
                <a:cs typeface="Consolas"/>
              </a:rPr>
              <a:t>, 1), (</a:t>
            </a:r>
            <a:r>
              <a:rPr lang="fr-FR" sz="20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cat</a:t>
            </a:r>
            <a:r>
              <a:rPr lang="fr-FR" sz="20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2000" dirty="0">
                <a:latin typeface="Consolas"/>
                <a:cs typeface="Consolas"/>
              </a:rPr>
              <a:t>, 2</a:t>
            </a:r>
            <a:r>
              <a:rPr lang="en-US" sz="2000" dirty="0" smtClean="0">
                <a:latin typeface="Consolas"/>
                <a:cs typeface="Consolas"/>
              </a:rPr>
              <a:t>)])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pets.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lambda 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x, y: x + y</a:t>
            </a:r>
            <a:r>
              <a:rPr lang="en-US" sz="2000" dirty="0">
                <a:latin typeface="Consolas"/>
                <a:cs typeface="Consolas"/>
              </a:rPr>
              <a:t>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=&gt; {(cat, 3), (dog, 1</a:t>
            </a:r>
            <a:r>
              <a:rPr lang="en-US" sz="2000" dirty="0" smtClean="0">
                <a:solidFill>
                  <a:srgbClr val="008040"/>
                </a:solidFill>
                <a:latin typeface="Consolas"/>
                <a:cs typeface="Consolas"/>
              </a:rPr>
              <a:t>)}</a:t>
            </a:r>
          </a:p>
          <a:p>
            <a:pPr marL="0" indent="0">
              <a:buNone/>
            </a:pPr>
            <a:endParaRPr lang="en-US" sz="2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/>
              <a:t>It’s a </a:t>
            </a:r>
            <a:r>
              <a:rPr lang="en-US" sz="2400" b="1" dirty="0" smtClean="0"/>
              <a:t>transform,</a:t>
            </a:r>
            <a:r>
              <a:rPr lang="en-US" sz="2400" dirty="0" smtClean="0"/>
              <a:t> </a:t>
            </a:r>
            <a:r>
              <a:rPr lang="en-US" sz="2400" b="1" dirty="0" smtClean="0"/>
              <a:t>not an action </a:t>
            </a:r>
            <a:r>
              <a:rPr lang="en-US" sz="2400" dirty="0" smtClean="0"/>
              <a:t>(produces a new </a:t>
            </a:r>
            <a:r>
              <a:rPr lang="en-US" sz="2400" dirty="0" err="1" smtClean="0"/>
              <a:t>rdd</a:t>
            </a:r>
            <a:r>
              <a:rPr lang="en-US" sz="2400" dirty="0" smtClean="0"/>
              <a:t>)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Presumes that data is in (</a:t>
            </a:r>
            <a:r>
              <a:rPr lang="en-US" sz="2400" dirty="0" err="1" smtClean="0"/>
              <a:t>key,value</a:t>
            </a:r>
            <a:r>
              <a:rPr lang="en-US" sz="2400" dirty="0" smtClean="0"/>
              <a:t>) pair form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Error will be generated if they are not.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True for all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ByKey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000" dirty="0" smtClean="0"/>
              <a:t>  operations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reduceByKey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6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Example: Word 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1629" y="1676400"/>
            <a:ext cx="8686800" cy="142478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lines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counts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lines.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18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()</a:t>
            </a:r>
            <a:r>
              <a:rPr lang="en-US" sz="1800" dirty="0" smtClean="0">
                <a:latin typeface="Consolas"/>
                <a:cs typeface="Consolas"/>
              </a:rPr>
              <a:t>) \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          </a:t>
            </a:r>
            <a:r>
              <a:rPr lang="en-US" sz="1800" dirty="0" smtClean="0">
                <a:latin typeface="Consolas"/>
                <a:cs typeface="Consolas"/>
              </a:rPr>
              <a:t>.</a:t>
            </a:r>
            <a:r>
              <a:rPr lang="en-US" sz="18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1800" dirty="0" smtClean="0">
                <a:latin typeface="Consolas"/>
                <a:cs typeface="Consolas"/>
              </a:rPr>
              <a:t>) \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          </a:t>
            </a:r>
            <a:r>
              <a:rPr lang="en-US" sz="1800" dirty="0" smtClean="0">
                <a:latin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1600" y="3710780"/>
            <a:ext cx="5894679" cy="1588442"/>
            <a:chOff x="1364823" y="4724400"/>
            <a:chExt cx="5939024" cy="2344434"/>
          </a:xfrm>
        </p:grpSpPr>
        <p:sp>
          <p:nvSpPr>
            <p:cNvPr id="8" name="TextBox 7"/>
            <p:cNvSpPr txBox="1"/>
            <p:nvPr/>
          </p:nvSpPr>
          <p:spPr>
            <a:xfrm>
              <a:off x="1364823" y="5080001"/>
              <a:ext cx="1027503" cy="49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64823" y="6146742"/>
              <a:ext cx="1130867" cy="49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56599" y="4724400"/>
              <a:ext cx="554290" cy="1226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/>
                  <a:cs typeface="Arial"/>
                </a:rPr>
                <a:t>“to”</a:t>
              </a:r>
              <a:br>
                <a:rPr lang="en-US" sz="1600" dirty="0">
                  <a:latin typeface="Arial"/>
                  <a:cs typeface="Arial"/>
                </a:rPr>
              </a:br>
              <a:r>
                <a:rPr lang="en-US" sz="1600" dirty="0">
                  <a:latin typeface="Arial"/>
                  <a:cs typeface="Arial"/>
                </a:rPr>
                <a:t>“be”</a:t>
              </a:r>
              <a:br>
                <a:rPr lang="en-US" sz="1600" dirty="0">
                  <a:latin typeface="Arial"/>
                  <a:cs typeface="Arial"/>
                </a:rPr>
              </a:br>
              <a:r>
                <a:rPr lang="en-US" sz="16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6599" y="5842336"/>
              <a:ext cx="612432" cy="1226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/>
                  <a:cs typeface="Arial"/>
                </a:rPr>
                <a:t>“not”</a:t>
              </a:r>
              <a:br>
                <a:rPr lang="en-US" sz="1600" dirty="0">
                  <a:latin typeface="Arial"/>
                  <a:cs typeface="Arial"/>
                </a:rPr>
              </a:br>
              <a:r>
                <a:rPr lang="en-US" sz="1600" dirty="0">
                  <a:latin typeface="Arial"/>
                  <a:cs typeface="Arial"/>
                </a:rPr>
                <a:t>“to”</a:t>
              </a:r>
              <a:br>
                <a:rPr lang="en-US" sz="1600" dirty="0">
                  <a:latin typeface="Arial"/>
                  <a:cs typeface="Arial"/>
                </a:rPr>
              </a:br>
              <a:r>
                <a:rPr lang="en-US" sz="16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61126" y="4724400"/>
              <a:ext cx="785244" cy="1226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/>
                  <a:cs typeface="Arial"/>
                </a:rPr>
                <a:t>(to, 1)</a:t>
              </a:r>
              <a:br>
                <a:rPr lang="en-US" sz="1600" dirty="0">
                  <a:latin typeface="Arial"/>
                  <a:cs typeface="Arial"/>
                </a:rPr>
              </a:br>
              <a:r>
                <a:rPr lang="en-US" sz="1600" dirty="0">
                  <a:latin typeface="Arial"/>
                  <a:cs typeface="Arial"/>
                </a:rPr>
                <a:t>(be, 1)</a:t>
              </a:r>
              <a:br>
                <a:rPr lang="en-US" sz="1600" dirty="0">
                  <a:latin typeface="Arial"/>
                  <a:cs typeface="Arial"/>
                </a:rPr>
              </a:br>
              <a:r>
                <a:rPr lang="en-US" sz="16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1126" y="5842338"/>
              <a:ext cx="843386" cy="1226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/>
                  <a:cs typeface="Arial"/>
                </a:rPr>
                <a:t>(not, 1)</a:t>
              </a:r>
              <a:br>
                <a:rPr lang="en-US" sz="1600" dirty="0">
                  <a:latin typeface="Arial"/>
                  <a:cs typeface="Arial"/>
                </a:rPr>
              </a:br>
              <a:r>
                <a:rPr lang="en-US" sz="1600" dirty="0">
                  <a:latin typeface="Arial"/>
                  <a:cs typeface="Arial"/>
                </a:rPr>
                <a:t>(to, 1)</a:t>
              </a:r>
              <a:br>
                <a:rPr lang="en-US" sz="1600" dirty="0">
                  <a:latin typeface="Arial"/>
                  <a:cs typeface="Arial"/>
                </a:rPr>
              </a:br>
              <a:r>
                <a:rPr lang="en-US" sz="16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43386" cy="863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/>
                  <a:cs typeface="Arial"/>
                </a:rPr>
                <a:t>(be, 2)</a:t>
              </a:r>
              <a:br>
                <a:rPr lang="en-US" sz="1600" dirty="0">
                  <a:latin typeface="Arial"/>
                  <a:cs typeface="Arial"/>
                </a:rPr>
              </a:br>
              <a:r>
                <a:rPr lang="en-US" sz="16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8716" cy="863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16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1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reduceByKey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Work? (simplified)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18" y="4800600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60" y="4800600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35" y="480060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12" y="4800600"/>
            <a:ext cx="1209775" cy="1067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38375" y="4001869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(to,1)</a:t>
            </a:r>
          </a:p>
          <a:p>
            <a:r>
              <a:rPr lang="en-US" dirty="0" smtClean="0"/>
              <a:t>(be,1)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2180" y="4001869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(or,1)</a:t>
            </a:r>
          </a:p>
          <a:p>
            <a:r>
              <a:rPr lang="en-US" dirty="0" smtClean="0"/>
              <a:t>(not,1)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0575" y="4001869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(to,1)</a:t>
            </a:r>
          </a:p>
          <a:p>
            <a:r>
              <a:rPr lang="en-US" dirty="0" smtClean="0"/>
              <a:t>(be,1)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4380" y="400186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(that,1)</a:t>
            </a:r>
          </a:p>
          <a:p>
            <a:r>
              <a:rPr lang="en-US" dirty="0" smtClean="0"/>
              <a:t>(is,1)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00600"/>
            <a:ext cx="1209775" cy="10671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90140" y="3962400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(the,1)</a:t>
            </a:r>
          </a:p>
          <a:p>
            <a:r>
              <a:rPr lang="en-US" dirty="0" smtClean="0"/>
              <a:t>(question,1)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0600" y="16002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key is mapped to a machine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4109" y="2431702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target_machine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hash(Key) %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num_machines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0600" y="3119262"/>
            <a:ext cx="52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using python’s </a:t>
            </a:r>
            <a:r>
              <a:rPr lang="en-US" dirty="0" err="1" smtClean="0"/>
              <a:t>builtin</a:t>
            </a:r>
            <a:r>
              <a:rPr lang="en-US" dirty="0" smtClean="0"/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hash()</a:t>
            </a:r>
            <a:r>
              <a:rPr lang="en-US" dirty="0" smtClean="0"/>
              <a:t>  function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18112" y="1600200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(actually, partition)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6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reduceByKey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Work? (simplified)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18" y="4800600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60" y="4800600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35" y="480060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12" y="4800600"/>
            <a:ext cx="1209775" cy="1067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0305" y="355047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(to,1)</a:t>
            </a:r>
          </a:p>
          <a:p>
            <a:r>
              <a:rPr lang="en-US" dirty="0" smtClean="0"/>
              <a:t>(to,1)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57004" y="4159450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(or,1)</a:t>
            </a:r>
          </a:p>
          <a:p>
            <a:r>
              <a:rPr lang="en-US" dirty="0" smtClean="0"/>
              <a:t>(not,1)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68985" y="34272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(be,1)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4380" y="400186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(that,1)</a:t>
            </a:r>
          </a:p>
          <a:p>
            <a:r>
              <a:rPr lang="en-US" dirty="0" smtClean="0"/>
              <a:t>(is,1)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00600"/>
            <a:ext cx="1209775" cy="10671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66037" y="4001868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(that,1</a:t>
            </a:r>
            <a:r>
              <a:rPr lang="en-US" dirty="0" smtClean="0"/>
              <a:t>)</a:t>
            </a:r>
          </a:p>
          <a:p>
            <a:r>
              <a:rPr lang="en-US" dirty="0" smtClean="0"/>
              <a:t>(question,1)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469" y="1957467"/>
            <a:ext cx="668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shuffle</a:t>
            </a:r>
            <a:r>
              <a:rPr lang="en-US" dirty="0" smtClean="0"/>
              <a:t> takes place: key-value pairs are moved appropriate machines, collocating pairs with identical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reduceByKey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Work? (simplified)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18" y="4800600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60" y="4800600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035" y="480060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12" y="4800600"/>
            <a:ext cx="1209775" cy="1067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0305" y="355047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(to,2)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57004" y="4159450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(or,1)</a:t>
            </a:r>
          </a:p>
          <a:p>
            <a:r>
              <a:rPr lang="en-US" dirty="0" smtClean="0"/>
              <a:t>(not,1)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68985" y="34272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(be,1)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4380" y="400186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(that,1)</a:t>
            </a:r>
          </a:p>
          <a:p>
            <a:r>
              <a:rPr lang="en-US" dirty="0" smtClean="0"/>
              <a:t>(is,1)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00600"/>
            <a:ext cx="1209775" cy="10671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66037" y="4001868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(that,1</a:t>
            </a:r>
            <a:r>
              <a:rPr lang="en-US" dirty="0" smtClean="0"/>
              <a:t>)</a:t>
            </a:r>
          </a:p>
          <a:p>
            <a:r>
              <a:rPr lang="en-US" dirty="0" smtClean="0"/>
              <a:t>(question,1)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469" y="1957467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then applied locally at each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16123</TotalTime>
  <Words>1589</Words>
  <Application>Microsoft Macintosh PowerPoint</Application>
  <PresentationFormat>On-screen Show (4:3)</PresentationFormat>
  <Paragraphs>454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Calibri</vt:lpstr>
      <vt:lpstr>Consolas</vt:lpstr>
      <vt:lpstr>Helvetica</vt:lpstr>
      <vt:lpstr>Helvetica CE</vt:lpstr>
      <vt:lpstr>Helvetica Light Oblique</vt:lpstr>
      <vt:lpstr>Helvetica Neue</vt:lpstr>
      <vt:lpstr>ITC New Baskerville Roman</vt:lpstr>
      <vt:lpstr>ＭＳ Ｐゴシック</vt:lpstr>
      <vt:lpstr>Wingdings</vt:lpstr>
      <vt:lpstr>ヒラギノ角ゴ ProN W3</vt:lpstr>
      <vt:lpstr>Arial</vt:lpstr>
      <vt:lpstr>powerpoint_newNEU</vt:lpstr>
      <vt:lpstr>PowerPoint Presentation</vt:lpstr>
      <vt:lpstr>Outline</vt:lpstr>
      <vt:lpstr>Outline</vt:lpstr>
      <vt:lpstr>Working with Key-Value Pairs</vt:lpstr>
      <vt:lpstr>reduceByKey</vt:lpstr>
      <vt:lpstr>Example: Word Count</vt:lpstr>
      <vt:lpstr>How Does reduceByKey Work? (simplified) </vt:lpstr>
      <vt:lpstr>How Does reduceByKey Work? (simplified) </vt:lpstr>
      <vt:lpstr>How Does reduceByKey Work? (simplified) </vt:lpstr>
      <vt:lpstr>Optimizations</vt:lpstr>
      <vt:lpstr>Additional ByKey Transforms</vt:lpstr>
      <vt:lpstr>Transforms Applied on Values only </vt:lpstr>
      <vt:lpstr>Useful PairRDD Transforms/Actions/IO</vt:lpstr>
      <vt:lpstr>combineByKey() -- similar to aggregate() </vt:lpstr>
      <vt:lpstr>combineByKey() -- similar to aggregate() </vt:lpstr>
      <vt:lpstr>Outline</vt:lpstr>
      <vt:lpstr>Joins </vt:lpstr>
      <vt:lpstr>How Does join Work? (simplified) </vt:lpstr>
      <vt:lpstr>How Does join Work? (simplified) </vt:lpstr>
      <vt:lpstr>How Does join Work? (simplified) </vt:lpstr>
      <vt:lpstr>Other Transformations On Pairs of RDDs</vt:lpstr>
      <vt:lpstr>Outline</vt:lpstr>
      <vt:lpstr>Controlling the Level of Parallelism</vt:lpstr>
      <vt:lpstr>What Are Partitions?</vt:lpstr>
      <vt:lpstr>What Are Partitions?</vt:lpstr>
      <vt:lpstr>What Are Partitions?</vt:lpstr>
      <vt:lpstr>Number of Partitions Controls Parallelism</vt:lpstr>
      <vt:lpstr>How Many Partitions Should One Use?</vt:lpstr>
      <vt:lpstr>Mapping Data to Partitions</vt:lpstr>
      <vt:lpstr>How Does reduceByKey Work? (simplified) </vt:lpstr>
      <vt:lpstr>Re-Partitioning a key-value pair RDD</vt:lpstr>
      <vt:lpstr>Partition-Awareness</vt:lpstr>
      <vt:lpstr>How Does This Work?</vt:lpstr>
      <vt:lpstr>Partition-Awareness &amp; Joins</vt:lpstr>
      <vt:lpstr>Partition-Awareness &amp; Joins</vt:lpstr>
      <vt:lpstr>Operations That Create/Preserve Partitioner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Ioannidis, Stratis</dc:creator>
  <cp:lastModifiedBy>Xianlong Zhang</cp:lastModifiedBy>
  <cp:revision>337</cp:revision>
  <dcterms:created xsi:type="dcterms:W3CDTF">2015-10-06T17:28:06Z</dcterms:created>
  <dcterms:modified xsi:type="dcterms:W3CDTF">2017-11-02T00:34:03Z</dcterms:modified>
</cp:coreProperties>
</file>