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0" r:id="rId5"/>
    <p:sldId id="261" r:id="rId6"/>
    <p:sldId id="258" r:id="rId7"/>
    <p:sldId id="264" r:id="rId8"/>
    <p:sldId id="262" r:id="rId9"/>
    <p:sldId id="25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101" d="100"/>
          <a:sy n="101" d="100"/>
        </p:scale>
        <p:origin x="120"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D867C1-B84E-4357-A551-AA47031F25A9}" type="datetimeFigureOut">
              <a:rPr lang="en-GB" smtClean="0"/>
              <a:t>14/03/2020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E7F99F3-1138-40E9-AB49-4B8E1A10C883}" type="slidenum">
              <a:rPr lang="en-GB" smtClean="0"/>
              <a:t>‹#›</a:t>
            </a:fld>
            <a:endParaRPr lang="en-GB"/>
          </a:p>
        </p:txBody>
      </p:sp>
    </p:spTree>
    <p:extLst>
      <p:ext uri="{BB962C8B-B14F-4D97-AF65-F5344CB8AC3E}">
        <p14:creationId xmlns:p14="http://schemas.microsoft.com/office/powerpoint/2010/main" val="3926318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D867C1-B84E-4357-A551-AA47031F25A9}" type="datetimeFigureOut">
              <a:rPr lang="en-GB" smtClean="0"/>
              <a:t>14/03/2020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7F99F3-1138-40E9-AB49-4B8E1A10C883}" type="slidenum">
              <a:rPr lang="en-GB" smtClean="0"/>
              <a:t>‹#›</a:t>
            </a:fld>
            <a:endParaRPr lang="en-GB"/>
          </a:p>
        </p:txBody>
      </p:sp>
    </p:spTree>
    <p:extLst>
      <p:ext uri="{BB962C8B-B14F-4D97-AF65-F5344CB8AC3E}">
        <p14:creationId xmlns:p14="http://schemas.microsoft.com/office/powerpoint/2010/main" val="1729378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D867C1-B84E-4357-A551-AA47031F25A9}" type="datetimeFigureOut">
              <a:rPr lang="en-GB" smtClean="0"/>
              <a:t>14/03/2020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7F99F3-1138-40E9-AB49-4B8E1A10C883}" type="slidenum">
              <a:rPr lang="en-GB" smtClean="0"/>
              <a:t>‹#›</a:t>
            </a:fld>
            <a:endParaRPr lang="en-GB"/>
          </a:p>
        </p:txBody>
      </p:sp>
    </p:spTree>
    <p:extLst>
      <p:ext uri="{BB962C8B-B14F-4D97-AF65-F5344CB8AC3E}">
        <p14:creationId xmlns:p14="http://schemas.microsoft.com/office/powerpoint/2010/main" val="514214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D867C1-B84E-4357-A551-AA47031F25A9}" type="datetimeFigureOut">
              <a:rPr lang="en-GB" smtClean="0"/>
              <a:t>14/03/2020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7F99F3-1138-40E9-AB49-4B8E1A10C883}" type="slidenum">
              <a:rPr lang="en-GB" smtClean="0"/>
              <a:t>‹#›</a:t>
            </a:fld>
            <a:endParaRPr lang="en-GB"/>
          </a:p>
        </p:txBody>
      </p:sp>
    </p:spTree>
    <p:extLst>
      <p:ext uri="{BB962C8B-B14F-4D97-AF65-F5344CB8AC3E}">
        <p14:creationId xmlns:p14="http://schemas.microsoft.com/office/powerpoint/2010/main" val="142191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FD867C1-B84E-4357-A551-AA47031F25A9}" type="datetimeFigureOut">
              <a:rPr lang="en-GB" smtClean="0"/>
              <a:t>14/03/2020</a:t>
            </a:fld>
            <a:endParaRPr lang="en-GB"/>
          </a:p>
        </p:txBody>
      </p:sp>
      <p:sp>
        <p:nvSpPr>
          <p:cNvPr id="5" name="Footer Placeholder 4"/>
          <p:cNvSpPr>
            <a:spLocks noGrp="1"/>
          </p:cNvSpPr>
          <p:nvPr>
            <p:ph type="ftr" sz="quarter" idx="11"/>
          </p:nvPr>
        </p:nvSpPr>
        <p:spPr>
          <a:xfrm>
            <a:off x="2182708" y="6272784"/>
            <a:ext cx="6327648" cy="365125"/>
          </a:xfrm>
        </p:spPr>
        <p:txBody>
          <a:bodyPr/>
          <a:lstStyle/>
          <a:p>
            <a:endParaRPr lang="en-GB"/>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E7F99F3-1138-40E9-AB49-4B8E1A10C883}" type="slidenum">
              <a:rPr lang="en-GB" smtClean="0"/>
              <a:t>‹#›</a:t>
            </a:fld>
            <a:endParaRPr lang="en-GB"/>
          </a:p>
        </p:txBody>
      </p:sp>
    </p:spTree>
    <p:extLst>
      <p:ext uri="{BB962C8B-B14F-4D97-AF65-F5344CB8AC3E}">
        <p14:creationId xmlns:p14="http://schemas.microsoft.com/office/powerpoint/2010/main" val="528003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D867C1-B84E-4357-A551-AA47031F25A9}" type="datetimeFigureOut">
              <a:rPr lang="en-GB" smtClean="0"/>
              <a:t>14/03/2020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E7F99F3-1138-40E9-AB49-4B8E1A10C883}" type="slidenum">
              <a:rPr lang="en-GB" smtClean="0"/>
              <a:t>‹#›</a:t>
            </a:fld>
            <a:endParaRPr lang="en-GB"/>
          </a:p>
        </p:txBody>
      </p:sp>
    </p:spTree>
    <p:extLst>
      <p:ext uri="{BB962C8B-B14F-4D97-AF65-F5344CB8AC3E}">
        <p14:creationId xmlns:p14="http://schemas.microsoft.com/office/powerpoint/2010/main" val="3305052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D867C1-B84E-4357-A551-AA47031F25A9}" type="datetimeFigureOut">
              <a:rPr lang="en-GB" smtClean="0"/>
              <a:t>14/03/2020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E7F99F3-1138-40E9-AB49-4B8E1A10C883}" type="slidenum">
              <a:rPr lang="en-GB" smtClean="0"/>
              <a:t>‹#›</a:t>
            </a:fld>
            <a:endParaRPr lang="en-GB"/>
          </a:p>
        </p:txBody>
      </p:sp>
    </p:spTree>
    <p:extLst>
      <p:ext uri="{BB962C8B-B14F-4D97-AF65-F5344CB8AC3E}">
        <p14:creationId xmlns:p14="http://schemas.microsoft.com/office/powerpoint/2010/main" val="1300717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D867C1-B84E-4357-A551-AA47031F25A9}" type="datetimeFigureOut">
              <a:rPr lang="en-GB" smtClean="0"/>
              <a:t>14/03/2020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E7F99F3-1138-40E9-AB49-4B8E1A10C883}" type="slidenum">
              <a:rPr lang="en-GB" smtClean="0"/>
              <a:t>‹#›</a:t>
            </a:fld>
            <a:endParaRPr lang="en-GB"/>
          </a:p>
        </p:txBody>
      </p:sp>
    </p:spTree>
    <p:extLst>
      <p:ext uri="{BB962C8B-B14F-4D97-AF65-F5344CB8AC3E}">
        <p14:creationId xmlns:p14="http://schemas.microsoft.com/office/powerpoint/2010/main" val="202414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D867C1-B84E-4357-A551-AA47031F25A9}" type="datetimeFigureOut">
              <a:rPr lang="en-GB" smtClean="0"/>
              <a:t>14/03/2020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E7F99F3-1138-40E9-AB49-4B8E1A10C883}" type="slidenum">
              <a:rPr lang="en-GB" smtClean="0"/>
              <a:t>‹#›</a:t>
            </a:fld>
            <a:endParaRPr lang="en-GB"/>
          </a:p>
        </p:txBody>
      </p:sp>
    </p:spTree>
    <p:extLst>
      <p:ext uri="{BB962C8B-B14F-4D97-AF65-F5344CB8AC3E}">
        <p14:creationId xmlns:p14="http://schemas.microsoft.com/office/powerpoint/2010/main" val="3204065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D867C1-B84E-4357-A551-AA47031F25A9}" type="datetimeFigureOut">
              <a:rPr lang="en-GB" smtClean="0"/>
              <a:t>14/03/2020</a:t>
            </a:fld>
            <a:endParaRPr lang="en-GB"/>
          </a:p>
        </p:txBody>
      </p:sp>
      <p:sp>
        <p:nvSpPr>
          <p:cNvPr id="6" name="Footer Placeholder 5"/>
          <p:cNvSpPr>
            <a:spLocks noGrp="1"/>
          </p:cNvSpPr>
          <p:nvPr>
            <p:ph type="ftr" sz="quarter" idx="11"/>
          </p:nvPr>
        </p:nvSpPr>
        <p:spPr/>
        <p:txBody>
          <a:bodyPr/>
          <a:lstStyle/>
          <a:p>
            <a:endParaRPr lang="en-GB"/>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E7F99F3-1138-40E9-AB49-4B8E1A10C883}" type="slidenum">
              <a:rPr lang="en-GB" smtClean="0"/>
              <a:t>‹#›</a:t>
            </a:fld>
            <a:endParaRPr lang="en-GB"/>
          </a:p>
        </p:txBody>
      </p:sp>
    </p:spTree>
    <p:extLst>
      <p:ext uri="{BB962C8B-B14F-4D97-AF65-F5344CB8AC3E}">
        <p14:creationId xmlns:p14="http://schemas.microsoft.com/office/powerpoint/2010/main" val="1756649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D867C1-B84E-4357-A551-AA47031F25A9}" type="datetimeFigureOut">
              <a:rPr lang="en-GB" smtClean="0"/>
              <a:t>14/03/2020</a:t>
            </a:fld>
            <a:endParaRPr lang="en-GB"/>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E7F99F3-1138-40E9-AB49-4B8E1A10C883}" type="slidenum">
              <a:rPr lang="en-GB" smtClean="0"/>
              <a:t>‹#›</a:t>
            </a:fld>
            <a:endParaRPr lang="en-GB"/>
          </a:p>
        </p:txBody>
      </p:sp>
    </p:spTree>
    <p:extLst>
      <p:ext uri="{BB962C8B-B14F-4D97-AF65-F5344CB8AC3E}">
        <p14:creationId xmlns:p14="http://schemas.microsoft.com/office/powerpoint/2010/main" val="214780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4.png"/><Relationship Id="rId2" Type="http://schemas.openxmlformats.org/officeDocument/2006/relationships/slideLayout" Target="../slideLayouts/slideLayout2.xml"/><Relationship Id="rId16" Type="http://schemas.microsoft.com/office/2007/relationships/hdphoto" Target="../media/hdphoto2.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BEBA8EAE-BF5A-486C-A8C5-ECC9F3942E4B}">
                <a14:imgProps xmlns:a14="http://schemas.microsoft.com/office/drawing/2010/main">
                  <a14:imgLayer r:embed="rId14">
                    <a14:imgEffect>
                      <a14:artisticChalkSketch/>
                    </a14:imgEffect>
                  </a14:imgLayer>
                </a14:imgProps>
              </a:ext>
            </a:extLst>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FD867C1-B84E-4357-A551-AA47031F25A9}" type="datetimeFigureOut">
              <a:rPr lang="en-GB" smtClean="0"/>
              <a:t>14/03/2020</a:t>
            </a:fld>
            <a:endParaRPr lang="en-GB"/>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GB"/>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E7F99F3-1138-40E9-AB49-4B8E1A10C883}" type="slidenum">
              <a:rPr lang="en-GB" smtClean="0"/>
              <a:t>‹#›</a:t>
            </a:fld>
            <a:endParaRPr lang="en-GB"/>
          </a:p>
        </p:txBody>
      </p:sp>
    </p:spTree>
    <p:extLst>
      <p:ext uri="{BB962C8B-B14F-4D97-AF65-F5344CB8AC3E}">
        <p14:creationId xmlns:p14="http://schemas.microsoft.com/office/powerpoint/2010/main" val="6105348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github.com/thiagorainmaker77/liar_dataset" TargetMode="External"/><Relationship Id="rId5" Type="http://schemas.openxmlformats.org/officeDocument/2006/relationships/hyperlink" Target="https://github.com/several27/FakeNewsCorpus" TargetMode="External"/><Relationship Id="rId4" Type="http://schemas.openxmlformats.org/officeDocument/2006/relationships/hyperlink" Target="https://s3.amazonaws.com/assets.datacamp.com/blog_assets/fake_or_real_news.csv" TargetMode="Externa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00B44-4550-4B30-A800-9ACD1F4C3855}"/>
              </a:ext>
            </a:extLst>
          </p:cNvPr>
          <p:cNvSpPr>
            <a:spLocks noGrp="1"/>
          </p:cNvSpPr>
          <p:nvPr>
            <p:ph type="ctrTitle"/>
          </p:nvPr>
        </p:nvSpPr>
        <p:spPr>
          <a:xfrm>
            <a:off x="1724025" y="1752600"/>
            <a:ext cx="9144000" cy="2387600"/>
          </a:xfrm>
        </p:spPr>
        <p:txBody>
          <a:bodyPr/>
          <a:lstStyle/>
          <a:p>
            <a:r>
              <a:rPr lang="en-GB" dirty="0">
                <a:solidFill>
                  <a:schemeClr val="tx1"/>
                </a:solidFill>
              </a:rPr>
              <a:t>Fake News Detection</a:t>
            </a:r>
          </a:p>
        </p:txBody>
      </p:sp>
      <p:sp>
        <p:nvSpPr>
          <p:cNvPr id="3" name="Subtitle 2">
            <a:extLst>
              <a:ext uri="{FF2B5EF4-FFF2-40B4-BE49-F238E27FC236}">
                <a16:creationId xmlns:a16="http://schemas.microsoft.com/office/drawing/2014/main" id="{768B3E05-3B9A-4607-BF21-CF7C9245A418}"/>
              </a:ext>
            </a:extLst>
          </p:cNvPr>
          <p:cNvSpPr>
            <a:spLocks noGrp="1"/>
          </p:cNvSpPr>
          <p:nvPr>
            <p:ph type="subTitle" idx="1"/>
          </p:nvPr>
        </p:nvSpPr>
        <p:spPr>
          <a:xfrm>
            <a:off x="6994436" y="3070352"/>
            <a:ext cx="7891272" cy="1069848"/>
          </a:xfrm>
        </p:spPr>
        <p:txBody>
          <a:bodyPr/>
          <a:lstStyle/>
          <a:p>
            <a:r>
              <a:rPr lang="en-GB" dirty="0"/>
              <a:t>By William Minton</a:t>
            </a:r>
          </a:p>
          <a:p>
            <a:r>
              <a:rPr lang="en-GB" dirty="0"/>
              <a:t>wim12@aber.ac.uk</a:t>
            </a:r>
          </a:p>
        </p:txBody>
      </p:sp>
    </p:spTree>
    <p:extLst>
      <p:ext uri="{BB962C8B-B14F-4D97-AF65-F5344CB8AC3E}">
        <p14:creationId xmlns:p14="http://schemas.microsoft.com/office/powerpoint/2010/main" val="2974740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extLst>
              <a:ext uri="{BEBA8EAE-BF5A-486C-A8C5-ECC9F3942E4B}">
                <a14:imgProps xmlns:a14="http://schemas.microsoft.com/office/drawing/2010/main">
                  <a14:imgLayer r:embed="rId3">
                    <a14:imgEffect>
                      <a14:artisticChalkSketch/>
                    </a14:imgEffect>
                  </a14:imgLayer>
                </a14:imgProps>
              </a:ext>
            </a:extLst>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2954E-870D-4969-8EE9-205F6D50F253}"/>
              </a:ext>
            </a:extLst>
          </p:cNvPr>
          <p:cNvSpPr>
            <a:spLocks noGrp="1"/>
          </p:cNvSpPr>
          <p:nvPr>
            <p:ph type="title"/>
          </p:nvPr>
        </p:nvSpPr>
        <p:spPr/>
        <p:txBody>
          <a:bodyPr/>
          <a:lstStyle/>
          <a:p>
            <a:r>
              <a:rPr lang="en-GB" dirty="0"/>
              <a:t>The Project</a:t>
            </a:r>
          </a:p>
        </p:txBody>
      </p:sp>
      <p:sp>
        <p:nvSpPr>
          <p:cNvPr id="3" name="Content Placeholder 2">
            <a:extLst>
              <a:ext uri="{FF2B5EF4-FFF2-40B4-BE49-F238E27FC236}">
                <a16:creationId xmlns:a16="http://schemas.microsoft.com/office/drawing/2014/main" id="{ACB18E12-5599-4D39-8584-584093D02030}"/>
              </a:ext>
            </a:extLst>
          </p:cNvPr>
          <p:cNvSpPr>
            <a:spLocks noGrp="1"/>
          </p:cNvSpPr>
          <p:nvPr>
            <p:ph idx="1"/>
          </p:nvPr>
        </p:nvSpPr>
        <p:spPr/>
        <p:txBody>
          <a:bodyPr>
            <a:normAutofit lnSpcReduction="10000"/>
          </a:bodyPr>
          <a:lstStyle/>
          <a:p>
            <a:r>
              <a:rPr lang="en-GB" dirty="0"/>
              <a:t>Fake news is a prevailing issue in modern society, being spread extensively across news and social media. </a:t>
            </a:r>
          </a:p>
          <a:p>
            <a:r>
              <a:rPr lang="en-GB" dirty="0"/>
              <a:t>Many social media platforms allow for information to be spread rapidly, without any methods of checking if the information is factually accurate, leading to a rise in deliberate misinformation, hoaxes and conspiracy theories. </a:t>
            </a:r>
          </a:p>
          <a:p>
            <a:r>
              <a:rPr lang="en-GB" dirty="0"/>
              <a:t>Fake news detection is a project based around using trained machine learning systems to evaluate datasets and determine if the text presented is real or fake</a:t>
            </a:r>
          </a:p>
          <a:p>
            <a:r>
              <a:rPr lang="en-GB" dirty="0"/>
              <a:t>Various different fake news classification models will be trained on a mixed dataset of fake and real news articles</a:t>
            </a:r>
          </a:p>
          <a:p>
            <a:r>
              <a:rPr lang="en-GB" dirty="0"/>
              <a:t>This is an example of a binary classification problem</a:t>
            </a:r>
          </a:p>
          <a:p>
            <a:r>
              <a:rPr lang="en-GB" dirty="0"/>
              <a:t>Python’s </a:t>
            </a:r>
            <a:r>
              <a:rPr lang="en-GB" dirty="0" err="1"/>
              <a:t>scikit</a:t>
            </a:r>
            <a:r>
              <a:rPr lang="en-GB" dirty="0"/>
              <a:t>-learn library is used to simplify this task, as it contains plotting information, feature extraction, and various binary classification machine learning models</a:t>
            </a:r>
          </a:p>
          <a:p>
            <a:endParaRPr lang="en-GB" dirty="0"/>
          </a:p>
        </p:txBody>
      </p:sp>
    </p:spTree>
    <p:extLst>
      <p:ext uri="{BB962C8B-B14F-4D97-AF65-F5344CB8AC3E}">
        <p14:creationId xmlns:p14="http://schemas.microsoft.com/office/powerpoint/2010/main" val="2207639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extLst>
              <a:ext uri="{BEBA8EAE-BF5A-486C-A8C5-ECC9F3942E4B}">
                <a14:imgProps xmlns:a14="http://schemas.microsoft.com/office/drawing/2010/main">
                  <a14:imgLayer r:embed="rId3">
                    <a14:imgEffect>
                      <a14:artisticChalkSketch/>
                    </a14:imgEffect>
                  </a14:imgLayer>
                </a14:imgProps>
              </a:ext>
            </a:extLst>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2954E-870D-4969-8EE9-205F6D50F253}"/>
              </a:ext>
            </a:extLst>
          </p:cNvPr>
          <p:cNvSpPr>
            <a:spLocks noGrp="1"/>
          </p:cNvSpPr>
          <p:nvPr>
            <p:ph type="title"/>
          </p:nvPr>
        </p:nvSpPr>
        <p:spPr/>
        <p:txBody>
          <a:bodyPr/>
          <a:lstStyle/>
          <a:p>
            <a:r>
              <a:rPr lang="en-GB" dirty="0"/>
              <a:t>Datasets used</a:t>
            </a:r>
          </a:p>
        </p:txBody>
      </p:sp>
      <p:sp>
        <p:nvSpPr>
          <p:cNvPr id="3" name="Content Placeholder 2">
            <a:extLst>
              <a:ext uri="{FF2B5EF4-FFF2-40B4-BE49-F238E27FC236}">
                <a16:creationId xmlns:a16="http://schemas.microsoft.com/office/drawing/2014/main" id="{ACB18E12-5599-4D39-8584-584093D02030}"/>
              </a:ext>
            </a:extLst>
          </p:cNvPr>
          <p:cNvSpPr>
            <a:spLocks noGrp="1"/>
          </p:cNvSpPr>
          <p:nvPr>
            <p:ph idx="1"/>
          </p:nvPr>
        </p:nvSpPr>
        <p:spPr/>
        <p:txBody>
          <a:bodyPr/>
          <a:lstStyle/>
          <a:p>
            <a:r>
              <a:rPr lang="en-GB" dirty="0"/>
              <a:t>Multiple open-source datasets will be used for this project. The only data that will be used is data that correlates with either the ‘fake’ or ‘real’ classes to ensure a binary classification problem is used. This is not an issue with two of the datasets, but the largest, the Fake News Corpus, requires this to filter out large amounts of certain categories, such as satire, clickbait, and politically leaning news articles.</a:t>
            </a:r>
          </a:p>
          <a:p>
            <a:endParaRPr lang="en-GB" dirty="0">
              <a:solidFill>
                <a:srgbClr val="002060"/>
              </a:solidFill>
            </a:endParaRPr>
          </a:p>
          <a:p>
            <a:r>
              <a:rPr lang="en-GB" dirty="0">
                <a:solidFill>
                  <a:srgbClr val="002060"/>
                </a:solidFill>
                <a:hlinkClick r:id="rId4">
                  <a:extLst>
                    <a:ext uri="{A12FA001-AC4F-418D-AE19-62706E023703}">
                      <ahyp:hlinkClr xmlns:ahyp="http://schemas.microsoft.com/office/drawing/2018/hyperlinkcolor" val="tx"/>
                    </a:ext>
                  </a:extLst>
                </a:hlinkClick>
              </a:rPr>
              <a:t>https://s3.amazonaws.com/assets.datacamp.com/blog_assets/fake_or_real_news.csv</a:t>
            </a:r>
            <a:endParaRPr lang="en-GB" dirty="0">
              <a:solidFill>
                <a:srgbClr val="002060"/>
              </a:solidFill>
            </a:endParaRPr>
          </a:p>
          <a:p>
            <a:r>
              <a:rPr lang="en-GB" dirty="0">
                <a:solidFill>
                  <a:srgbClr val="002060"/>
                </a:solidFill>
                <a:hlinkClick r:id="rId5">
                  <a:extLst>
                    <a:ext uri="{A12FA001-AC4F-418D-AE19-62706E023703}">
                      <ahyp:hlinkClr xmlns:ahyp="http://schemas.microsoft.com/office/drawing/2018/hyperlinkcolor" val="tx"/>
                    </a:ext>
                  </a:extLst>
                </a:hlinkClick>
              </a:rPr>
              <a:t>https://github.com/several27/FakeNewsCorpus</a:t>
            </a:r>
            <a:endParaRPr lang="en-GB" dirty="0">
              <a:solidFill>
                <a:srgbClr val="002060"/>
              </a:solidFill>
            </a:endParaRPr>
          </a:p>
          <a:p>
            <a:r>
              <a:rPr lang="en-GB" dirty="0">
                <a:solidFill>
                  <a:srgbClr val="002060"/>
                </a:solidFill>
                <a:hlinkClick r:id="rId6">
                  <a:extLst>
                    <a:ext uri="{A12FA001-AC4F-418D-AE19-62706E023703}">
                      <ahyp:hlinkClr xmlns:ahyp="http://schemas.microsoft.com/office/drawing/2018/hyperlinkcolor" val="tx"/>
                    </a:ext>
                  </a:extLst>
                </a:hlinkClick>
              </a:rPr>
              <a:t>https://github.com/thiagorainmaker77/liar_dataset</a:t>
            </a:r>
            <a:endParaRPr lang="en-GB" dirty="0">
              <a:solidFill>
                <a:srgbClr val="002060"/>
              </a:solidFill>
            </a:endParaRPr>
          </a:p>
          <a:p>
            <a:endParaRPr lang="en-GB" dirty="0"/>
          </a:p>
          <a:p>
            <a:endParaRPr lang="en-GB" dirty="0"/>
          </a:p>
        </p:txBody>
      </p:sp>
    </p:spTree>
    <p:extLst>
      <p:ext uri="{BB962C8B-B14F-4D97-AF65-F5344CB8AC3E}">
        <p14:creationId xmlns:p14="http://schemas.microsoft.com/office/powerpoint/2010/main" val="2201296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extLst>
              <a:ext uri="{BEBA8EAE-BF5A-486C-A8C5-ECC9F3942E4B}">
                <a14:imgProps xmlns:a14="http://schemas.microsoft.com/office/drawing/2010/main">
                  <a14:imgLayer r:embed="rId3">
                    <a14:imgEffect>
                      <a14:artisticChalkSketch/>
                    </a14:imgEffect>
                  </a14:imgLayer>
                </a14:imgProps>
              </a:ext>
            </a:extLst>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3CC6A-6C7D-4DFB-8B24-3676329AFF2D}"/>
              </a:ext>
            </a:extLst>
          </p:cNvPr>
          <p:cNvSpPr>
            <a:spLocks noGrp="1"/>
          </p:cNvSpPr>
          <p:nvPr>
            <p:ph type="title"/>
          </p:nvPr>
        </p:nvSpPr>
        <p:spPr/>
        <p:txBody>
          <a:bodyPr/>
          <a:lstStyle/>
          <a:p>
            <a:r>
              <a:rPr lang="en-GB" dirty="0"/>
              <a:t>Feature extraction</a:t>
            </a:r>
          </a:p>
        </p:txBody>
      </p:sp>
      <p:sp>
        <p:nvSpPr>
          <p:cNvPr id="3" name="Content Placeholder 2">
            <a:extLst>
              <a:ext uri="{FF2B5EF4-FFF2-40B4-BE49-F238E27FC236}">
                <a16:creationId xmlns:a16="http://schemas.microsoft.com/office/drawing/2014/main" id="{D4505988-A523-40B5-BBCF-4010EB5BE006}"/>
              </a:ext>
            </a:extLst>
          </p:cNvPr>
          <p:cNvSpPr>
            <a:spLocks noGrp="1"/>
          </p:cNvSpPr>
          <p:nvPr>
            <p:ph idx="1"/>
          </p:nvPr>
        </p:nvSpPr>
        <p:spPr>
          <a:xfrm>
            <a:off x="1063752" y="1740408"/>
            <a:ext cx="10058400" cy="4050792"/>
          </a:xfrm>
        </p:spPr>
        <p:txBody>
          <a:bodyPr/>
          <a:lstStyle/>
          <a:p>
            <a:r>
              <a:rPr lang="en-GB" dirty="0"/>
              <a:t>Feature extraction is a method of reducing the dimensionality of the initial set of raw data. This allows for translation of the text featured in the raw data into a set of inputs necessary for the machine learning models to function. </a:t>
            </a:r>
          </a:p>
          <a:p>
            <a:r>
              <a:rPr lang="en-GB" dirty="0"/>
              <a:t>Two methods of feature extraction will be used on the datasets, Bag-of-words and TF-IDF.</a:t>
            </a:r>
          </a:p>
        </p:txBody>
      </p:sp>
      <p:pic>
        <p:nvPicPr>
          <p:cNvPr id="1026" name="Picture 2">
            <a:extLst>
              <a:ext uri="{FF2B5EF4-FFF2-40B4-BE49-F238E27FC236}">
                <a16:creationId xmlns:a16="http://schemas.microsoft.com/office/drawing/2014/main" id="{2177FCD0-96F1-4A33-B6D3-9087E21A6A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2825" y="4764025"/>
            <a:ext cx="3038475"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6A47502-B65A-4E1D-A34F-B911241882C8}"/>
              </a:ext>
            </a:extLst>
          </p:cNvPr>
          <p:cNvSpPr/>
          <p:nvPr/>
        </p:nvSpPr>
        <p:spPr>
          <a:xfrm>
            <a:off x="1266825" y="4659429"/>
            <a:ext cx="5943600" cy="2062103"/>
          </a:xfrm>
          <a:prstGeom prst="rect">
            <a:avLst/>
          </a:prstGeom>
        </p:spPr>
        <p:txBody>
          <a:bodyPr wrap="square">
            <a:spAutoFit/>
          </a:bodyPr>
          <a:lstStyle/>
          <a:p>
            <a:r>
              <a:rPr lang="en-GB" sz="1600" dirty="0"/>
              <a:t>TF-IDF stands for Term frequency – Inverse document frequency. It measures the originality of words by comparing the number of times the word appears in a specific text document with the number of text documents that the word appears in. This offers a natural filtration for common words such as “the”, “of”, and “and”, penalising these common words, and serves to highlight distinct words across the documents. </a:t>
            </a:r>
          </a:p>
        </p:txBody>
      </p:sp>
      <p:sp>
        <p:nvSpPr>
          <p:cNvPr id="5" name="Rectangle 4">
            <a:extLst>
              <a:ext uri="{FF2B5EF4-FFF2-40B4-BE49-F238E27FC236}">
                <a16:creationId xmlns:a16="http://schemas.microsoft.com/office/drawing/2014/main" id="{1A9D7100-5D81-4CB2-9041-6CBD196F8CBF}"/>
              </a:ext>
            </a:extLst>
          </p:cNvPr>
          <p:cNvSpPr/>
          <p:nvPr/>
        </p:nvSpPr>
        <p:spPr>
          <a:xfrm>
            <a:off x="1266825" y="3470701"/>
            <a:ext cx="6096000" cy="830997"/>
          </a:xfrm>
          <a:prstGeom prst="rect">
            <a:avLst/>
          </a:prstGeom>
        </p:spPr>
        <p:txBody>
          <a:bodyPr>
            <a:spAutoFit/>
          </a:bodyPr>
          <a:lstStyle/>
          <a:p>
            <a:r>
              <a:rPr lang="en-GB" sz="1600" dirty="0"/>
              <a:t>The Bag of words approach is one of the most common methods of feature extraction. Vectors are used to represent the frequency of the word in a predefined dictionary of words. </a:t>
            </a:r>
          </a:p>
        </p:txBody>
      </p:sp>
      <p:pic>
        <p:nvPicPr>
          <p:cNvPr id="1028" name="Picture 4">
            <a:extLst>
              <a:ext uri="{FF2B5EF4-FFF2-40B4-BE49-F238E27FC236}">
                <a16:creationId xmlns:a16="http://schemas.microsoft.com/office/drawing/2014/main" id="{28C6EA4E-842D-458B-A380-B5A049A09A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2825" y="3294304"/>
            <a:ext cx="4381500" cy="1052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3818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extLst>
              <a:ext uri="{BEBA8EAE-BF5A-486C-A8C5-ECC9F3942E4B}">
                <a14:imgProps xmlns:a14="http://schemas.microsoft.com/office/drawing/2010/main">
                  <a14:imgLayer r:embed="rId3">
                    <a14:imgEffect>
                      <a14:artisticChalkSketch/>
                    </a14:imgEffect>
                  </a14:imgLayer>
                </a14:imgProps>
              </a:ext>
            </a:extLst>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3CC6A-6C7D-4DFB-8B24-3676329AFF2D}"/>
              </a:ext>
            </a:extLst>
          </p:cNvPr>
          <p:cNvSpPr>
            <a:spLocks noGrp="1"/>
          </p:cNvSpPr>
          <p:nvPr>
            <p:ph type="title"/>
          </p:nvPr>
        </p:nvSpPr>
        <p:spPr/>
        <p:txBody>
          <a:bodyPr/>
          <a:lstStyle/>
          <a:p>
            <a:r>
              <a:rPr lang="en-GB" dirty="0"/>
              <a:t>Models Used</a:t>
            </a:r>
          </a:p>
        </p:txBody>
      </p:sp>
      <p:sp>
        <p:nvSpPr>
          <p:cNvPr id="3" name="Content Placeholder 2">
            <a:extLst>
              <a:ext uri="{FF2B5EF4-FFF2-40B4-BE49-F238E27FC236}">
                <a16:creationId xmlns:a16="http://schemas.microsoft.com/office/drawing/2014/main" id="{D4505988-A523-40B5-BBCF-4010EB5BE006}"/>
              </a:ext>
            </a:extLst>
          </p:cNvPr>
          <p:cNvSpPr>
            <a:spLocks noGrp="1"/>
          </p:cNvSpPr>
          <p:nvPr>
            <p:ph idx="1"/>
          </p:nvPr>
        </p:nvSpPr>
        <p:spPr/>
        <p:txBody>
          <a:bodyPr>
            <a:normAutofit fontScale="92500" lnSpcReduction="20000"/>
          </a:bodyPr>
          <a:lstStyle/>
          <a:p>
            <a:r>
              <a:rPr lang="en-GB" dirty="0"/>
              <a:t>A number of different machine learning models will be fed with the feature-extracted training data</a:t>
            </a:r>
          </a:p>
          <a:p>
            <a:r>
              <a:rPr lang="en-GB" dirty="0"/>
              <a:t>The models will be trained on a training set, tuned using a validation set, and tested using a test set of data, and will be evaluated against each other.</a:t>
            </a:r>
          </a:p>
          <a:p>
            <a:r>
              <a:rPr lang="en-GB" dirty="0"/>
              <a:t>The classification models used are:</a:t>
            </a:r>
          </a:p>
          <a:p>
            <a:r>
              <a:rPr lang="en-GB" sz="1500" dirty="0"/>
              <a:t>Stochastic Gradient Descent</a:t>
            </a:r>
          </a:p>
          <a:p>
            <a:r>
              <a:rPr lang="en-GB" sz="1500" dirty="0"/>
              <a:t>K-Nearest Neighbours</a:t>
            </a:r>
          </a:p>
          <a:p>
            <a:r>
              <a:rPr lang="en-GB" sz="1500" dirty="0"/>
              <a:t>Linear SVC (Support Vector Classification)</a:t>
            </a:r>
          </a:p>
          <a:p>
            <a:r>
              <a:rPr lang="en-GB" sz="1500" dirty="0"/>
              <a:t>Multinomial Naive-Bayes</a:t>
            </a:r>
          </a:p>
          <a:p>
            <a:r>
              <a:rPr lang="en-GB" sz="1500" dirty="0"/>
              <a:t>Decision Tree Classifier</a:t>
            </a:r>
          </a:p>
          <a:p>
            <a:r>
              <a:rPr lang="en-GB" sz="1500" dirty="0"/>
              <a:t>Ridge Regression Classifier</a:t>
            </a:r>
          </a:p>
          <a:p>
            <a:r>
              <a:rPr lang="en-GB" sz="1500" dirty="0"/>
              <a:t>Forest of Randomised Decision Trees</a:t>
            </a:r>
          </a:p>
          <a:p>
            <a:r>
              <a:rPr lang="en-GB" dirty="0"/>
              <a:t>With more to be added if the project progresses smoothly</a:t>
            </a:r>
          </a:p>
          <a:p>
            <a:pPr marL="0" indent="0">
              <a:buNone/>
            </a:pPr>
            <a:endParaRPr lang="en-GB" dirty="0"/>
          </a:p>
        </p:txBody>
      </p:sp>
    </p:spTree>
    <p:extLst>
      <p:ext uri="{BB962C8B-B14F-4D97-AF65-F5344CB8AC3E}">
        <p14:creationId xmlns:p14="http://schemas.microsoft.com/office/powerpoint/2010/main" val="3924837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extLst>
              <a:ext uri="{BEBA8EAE-BF5A-486C-A8C5-ECC9F3942E4B}">
                <a14:imgProps xmlns:a14="http://schemas.microsoft.com/office/drawing/2010/main">
                  <a14:imgLayer r:embed="rId3">
                    <a14:imgEffect>
                      <a14:artisticChalkSketch/>
                    </a14:imgEffect>
                  </a14:imgLayer>
                </a14:imgProps>
              </a:ext>
            </a:extLst>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3CC6A-6C7D-4DFB-8B24-3676329AFF2D}"/>
              </a:ext>
            </a:extLst>
          </p:cNvPr>
          <p:cNvSpPr>
            <a:spLocks noGrp="1"/>
          </p:cNvSpPr>
          <p:nvPr>
            <p:ph type="title"/>
          </p:nvPr>
        </p:nvSpPr>
        <p:spPr/>
        <p:txBody>
          <a:bodyPr/>
          <a:lstStyle/>
          <a:p>
            <a:r>
              <a:rPr lang="en-GB" dirty="0"/>
              <a:t>evaluating the data</a:t>
            </a:r>
          </a:p>
        </p:txBody>
      </p:sp>
      <p:sp>
        <p:nvSpPr>
          <p:cNvPr id="3" name="Content Placeholder 2">
            <a:extLst>
              <a:ext uri="{FF2B5EF4-FFF2-40B4-BE49-F238E27FC236}">
                <a16:creationId xmlns:a16="http://schemas.microsoft.com/office/drawing/2014/main" id="{D4505988-A523-40B5-BBCF-4010EB5BE006}"/>
              </a:ext>
            </a:extLst>
          </p:cNvPr>
          <p:cNvSpPr>
            <a:spLocks noGrp="1"/>
          </p:cNvSpPr>
          <p:nvPr>
            <p:ph idx="1"/>
          </p:nvPr>
        </p:nvSpPr>
        <p:spPr/>
        <p:txBody>
          <a:bodyPr/>
          <a:lstStyle/>
          <a:p>
            <a:r>
              <a:rPr lang="en-GB" dirty="0"/>
              <a:t> Evaluation will be done using various evaluation metrics, including Accuracy, Precision, Recall, the F1 Score, and Log Loss.</a:t>
            </a:r>
          </a:p>
          <a:p>
            <a:r>
              <a:rPr lang="en-GB" dirty="0"/>
              <a:t>Accuracy can be defined as the proportion of true results among the total number of examined cases</a:t>
            </a:r>
          </a:p>
          <a:p>
            <a:r>
              <a:rPr lang="en-GB" dirty="0"/>
              <a:t>Precision is the number of predicted positive results that are true results</a:t>
            </a:r>
          </a:p>
          <a:p>
            <a:r>
              <a:rPr lang="en-GB" dirty="0"/>
              <a:t>Recall is the number of actual positive results that are correctly classified</a:t>
            </a:r>
          </a:p>
          <a:p>
            <a:endParaRPr lang="en-GB" dirty="0"/>
          </a:p>
          <a:p>
            <a:endParaRPr lang="en-GB" dirty="0"/>
          </a:p>
          <a:p>
            <a:r>
              <a:rPr lang="en-GB" dirty="0"/>
              <a:t>Log Loss can quantify the accuracy of the classifier by penalising false classifications</a:t>
            </a:r>
          </a:p>
        </p:txBody>
      </p:sp>
      <p:pic>
        <p:nvPicPr>
          <p:cNvPr id="2052" name="Picture 4">
            <a:extLst>
              <a:ext uri="{FF2B5EF4-FFF2-40B4-BE49-F238E27FC236}">
                <a16:creationId xmlns:a16="http://schemas.microsoft.com/office/drawing/2014/main" id="{DCC28561-8144-493B-A484-A094E18099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8162" y="4281489"/>
            <a:ext cx="2946899" cy="9953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6CB6168-09EA-4381-8CD2-A89EC49AC1BB}"/>
              </a:ext>
            </a:extLst>
          </p:cNvPr>
          <p:cNvSpPr/>
          <p:nvPr/>
        </p:nvSpPr>
        <p:spPr>
          <a:xfrm>
            <a:off x="1223868" y="4362451"/>
            <a:ext cx="6096000" cy="707886"/>
          </a:xfrm>
          <a:prstGeom prst="rect">
            <a:avLst/>
          </a:prstGeom>
        </p:spPr>
        <p:txBody>
          <a:bodyPr>
            <a:spAutoFit/>
          </a:bodyPr>
          <a:lstStyle/>
          <a:p>
            <a:r>
              <a:rPr lang="en-GB" sz="2000" dirty="0"/>
              <a:t>F1 Score is the harmonic mean between Precision and Recall</a:t>
            </a:r>
          </a:p>
        </p:txBody>
      </p:sp>
    </p:spTree>
    <p:extLst>
      <p:ext uri="{BB962C8B-B14F-4D97-AF65-F5344CB8AC3E}">
        <p14:creationId xmlns:p14="http://schemas.microsoft.com/office/powerpoint/2010/main" val="2878035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extLst>
              <a:ext uri="{BEBA8EAE-BF5A-486C-A8C5-ECC9F3942E4B}">
                <a14:imgProps xmlns:a14="http://schemas.microsoft.com/office/drawing/2010/main">
                  <a14:imgLayer r:embed="rId3">
                    <a14:imgEffect>
                      <a14:artisticChalkSketch/>
                    </a14:imgEffect>
                  </a14:imgLayer>
                </a14:imgProps>
              </a:ext>
            </a:extLst>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3CC6A-6C7D-4DFB-8B24-3676329AFF2D}"/>
              </a:ext>
            </a:extLst>
          </p:cNvPr>
          <p:cNvSpPr>
            <a:spLocks noGrp="1"/>
          </p:cNvSpPr>
          <p:nvPr>
            <p:ph type="title"/>
          </p:nvPr>
        </p:nvSpPr>
        <p:spPr>
          <a:xfrm>
            <a:off x="1066800" y="-147586"/>
            <a:ext cx="10058400" cy="1609344"/>
          </a:xfrm>
        </p:spPr>
        <p:txBody>
          <a:bodyPr/>
          <a:lstStyle/>
          <a:p>
            <a:r>
              <a:rPr lang="en-GB" dirty="0"/>
              <a:t>visualising the data</a:t>
            </a:r>
          </a:p>
        </p:txBody>
      </p:sp>
      <p:sp>
        <p:nvSpPr>
          <p:cNvPr id="3" name="Content Placeholder 2">
            <a:extLst>
              <a:ext uri="{FF2B5EF4-FFF2-40B4-BE49-F238E27FC236}">
                <a16:creationId xmlns:a16="http://schemas.microsoft.com/office/drawing/2014/main" id="{D4505988-A523-40B5-BBCF-4010EB5BE006}"/>
              </a:ext>
            </a:extLst>
          </p:cNvPr>
          <p:cNvSpPr>
            <a:spLocks noGrp="1"/>
          </p:cNvSpPr>
          <p:nvPr>
            <p:ph idx="1"/>
          </p:nvPr>
        </p:nvSpPr>
        <p:spPr>
          <a:xfrm>
            <a:off x="1066800" y="1053348"/>
            <a:ext cx="6096000" cy="5709402"/>
          </a:xfrm>
        </p:spPr>
        <p:txBody>
          <a:bodyPr/>
          <a:lstStyle/>
          <a:p>
            <a:pPr marL="0" indent="0">
              <a:buNone/>
            </a:pPr>
            <a:r>
              <a:rPr lang="en-GB" dirty="0"/>
              <a:t>Three Different methods will be used to visualise the data</a:t>
            </a:r>
          </a:p>
          <a:p>
            <a:pPr marL="0" indent="0">
              <a:buNone/>
            </a:pPr>
            <a:r>
              <a:rPr lang="en-GB" dirty="0"/>
              <a:t>The Confusion matrix allows for easy identification of the confusion levels between classes, and accurately summarises the errors that are made</a:t>
            </a:r>
          </a:p>
          <a:p>
            <a:pPr marL="0" indent="0">
              <a:buNone/>
            </a:pPr>
            <a:endParaRPr lang="en-GB" dirty="0"/>
          </a:p>
          <a:p>
            <a:pPr marL="0" indent="0">
              <a:buNone/>
            </a:pPr>
            <a:r>
              <a:rPr lang="en-GB" dirty="0"/>
              <a:t>The ROC Curve is used to study the output of the classifiers. The true positive rate is plotted against the False positive rate at various different thresholds. It ultimately tells the amount that each model is able to distinguish between classes</a:t>
            </a:r>
          </a:p>
          <a:p>
            <a:pPr marL="0" indent="0">
              <a:buNone/>
            </a:pPr>
            <a:endParaRPr lang="en-GB" dirty="0"/>
          </a:p>
          <a:p>
            <a:pPr marL="0" indent="0">
              <a:buNone/>
            </a:pPr>
            <a:r>
              <a:rPr lang="en-GB" dirty="0"/>
              <a:t>The Precision-Recall curve functions similarly to the ROC Curve, although the true positive rate is plotted against the positive predictive value instead, and functions to plot the precision and recall at different thresholds</a:t>
            </a:r>
          </a:p>
        </p:txBody>
      </p:sp>
      <p:sp>
        <p:nvSpPr>
          <p:cNvPr id="4" name="Rectangle 3">
            <a:extLst>
              <a:ext uri="{FF2B5EF4-FFF2-40B4-BE49-F238E27FC236}">
                <a16:creationId xmlns:a16="http://schemas.microsoft.com/office/drawing/2014/main" id="{76CB6168-09EA-4381-8CD2-A89EC49AC1BB}"/>
              </a:ext>
            </a:extLst>
          </p:cNvPr>
          <p:cNvSpPr/>
          <p:nvPr/>
        </p:nvSpPr>
        <p:spPr>
          <a:xfrm>
            <a:off x="1223868" y="4362451"/>
            <a:ext cx="6096000" cy="400110"/>
          </a:xfrm>
          <a:prstGeom prst="rect">
            <a:avLst/>
          </a:prstGeom>
        </p:spPr>
        <p:txBody>
          <a:bodyPr>
            <a:spAutoFit/>
          </a:bodyPr>
          <a:lstStyle/>
          <a:p>
            <a:endParaRPr lang="en-GB" sz="2000" dirty="0"/>
          </a:p>
        </p:txBody>
      </p:sp>
      <p:pic>
        <p:nvPicPr>
          <p:cNvPr id="5" name="Picture 4">
            <a:extLst>
              <a:ext uri="{FF2B5EF4-FFF2-40B4-BE49-F238E27FC236}">
                <a16:creationId xmlns:a16="http://schemas.microsoft.com/office/drawing/2014/main" id="{549572A1-B91C-480D-8040-358AD0C6299F}"/>
              </a:ext>
            </a:extLst>
          </p:cNvPr>
          <p:cNvPicPr>
            <a:picLocks noChangeAspect="1"/>
          </p:cNvPicPr>
          <p:nvPr/>
        </p:nvPicPr>
        <p:blipFill>
          <a:blip r:embed="rId4"/>
          <a:stretch>
            <a:fillRect/>
          </a:stretch>
        </p:blipFill>
        <p:spPr>
          <a:xfrm>
            <a:off x="7681819" y="1277037"/>
            <a:ext cx="2338482" cy="1753861"/>
          </a:xfrm>
          <a:prstGeom prst="rect">
            <a:avLst/>
          </a:prstGeom>
        </p:spPr>
      </p:pic>
      <p:pic>
        <p:nvPicPr>
          <p:cNvPr id="6" name="Picture 5">
            <a:extLst>
              <a:ext uri="{FF2B5EF4-FFF2-40B4-BE49-F238E27FC236}">
                <a16:creationId xmlns:a16="http://schemas.microsoft.com/office/drawing/2014/main" id="{E523DDA0-9421-4D0B-9F97-C3F75A595099}"/>
              </a:ext>
            </a:extLst>
          </p:cNvPr>
          <p:cNvPicPr>
            <a:picLocks noChangeAspect="1"/>
          </p:cNvPicPr>
          <p:nvPr/>
        </p:nvPicPr>
        <p:blipFill>
          <a:blip r:embed="rId5"/>
          <a:stretch>
            <a:fillRect/>
          </a:stretch>
        </p:blipFill>
        <p:spPr>
          <a:xfrm>
            <a:off x="7681819" y="3190588"/>
            <a:ext cx="2338483" cy="1753862"/>
          </a:xfrm>
          <a:prstGeom prst="rect">
            <a:avLst/>
          </a:prstGeom>
        </p:spPr>
      </p:pic>
      <p:pic>
        <p:nvPicPr>
          <p:cNvPr id="7" name="Picture 6">
            <a:extLst>
              <a:ext uri="{FF2B5EF4-FFF2-40B4-BE49-F238E27FC236}">
                <a16:creationId xmlns:a16="http://schemas.microsoft.com/office/drawing/2014/main" id="{307F8EF1-B51E-41A3-8765-847431DFC6EA}"/>
              </a:ext>
            </a:extLst>
          </p:cNvPr>
          <p:cNvPicPr>
            <a:picLocks noChangeAspect="1"/>
          </p:cNvPicPr>
          <p:nvPr/>
        </p:nvPicPr>
        <p:blipFill>
          <a:blip r:embed="rId6"/>
          <a:stretch>
            <a:fillRect/>
          </a:stretch>
        </p:blipFill>
        <p:spPr>
          <a:xfrm>
            <a:off x="7681819" y="5104140"/>
            <a:ext cx="2338482" cy="1753861"/>
          </a:xfrm>
          <a:prstGeom prst="rect">
            <a:avLst/>
          </a:prstGeom>
        </p:spPr>
      </p:pic>
    </p:spTree>
    <p:extLst>
      <p:ext uri="{BB962C8B-B14F-4D97-AF65-F5344CB8AC3E}">
        <p14:creationId xmlns:p14="http://schemas.microsoft.com/office/powerpoint/2010/main" val="1609574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extLst>
              <a:ext uri="{BEBA8EAE-BF5A-486C-A8C5-ECC9F3942E4B}">
                <a14:imgProps xmlns:a14="http://schemas.microsoft.com/office/drawing/2010/main">
                  <a14:imgLayer r:embed="rId3">
                    <a14:imgEffect>
                      <a14:artisticChalkSketch/>
                    </a14:imgEffect>
                  </a14:imgLayer>
                </a14:imgProps>
              </a:ext>
            </a:extLst>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3CC6A-6C7D-4DFB-8B24-3676329AFF2D}"/>
              </a:ext>
            </a:extLst>
          </p:cNvPr>
          <p:cNvSpPr>
            <a:spLocks noGrp="1"/>
          </p:cNvSpPr>
          <p:nvPr>
            <p:ph type="title"/>
          </p:nvPr>
        </p:nvSpPr>
        <p:spPr/>
        <p:txBody>
          <a:bodyPr/>
          <a:lstStyle/>
          <a:p>
            <a:r>
              <a:rPr lang="en-GB" dirty="0"/>
              <a:t>Progress</a:t>
            </a:r>
          </a:p>
        </p:txBody>
      </p:sp>
      <p:sp>
        <p:nvSpPr>
          <p:cNvPr id="3" name="Content Placeholder 2">
            <a:extLst>
              <a:ext uri="{FF2B5EF4-FFF2-40B4-BE49-F238E27FC236}">
                <a16:creationId xmlns:a16="http://schemas.microsoft.com/office/drawing/2014/main" id="{D4505988-A523-40B5-BBCF-4010EB5BE006}"/>
              </a:ext>
            </a:extLst>
          </p:cNvPr>
          <p:cNvSpPr>
            <a:spLocks noGrp="1"/>
          </p:cNvSpPr>
          <p:nvPr>
            <p:ph idx="1"/>
          </p:nvPr>
        </p:nvSpPr>
        <p:spPr/>
        <p:txBody>
          <a:bodyPr/>
          <a:lstStyle/>
          <a:p>
            <a:r>
              <a:rPr lang="en-GB" dirty="0"/>
              <a:t>Steady progress has been made so far. Much of the code has been written, with 6/7 of the initial models planned in a working, testable state. </a:t>
            </a:r>
          </a:p>
          <a:p>
            <a:r>
              <a:rPr lang="en-GB" dirty="0"/>
              <a:t>In addition, plotting and visualising the data recorded from these models is possible, although requires some fine-tuning to add AUC curves to the ROC curves, and to visualise multiple data sources within one ROC curve, such as with the K-nearest neighbours, and different numbers allocated to k.</a:t>
            </a:r>
          </a:p>
          <a:p>
            <a:r>
              <a:rPr lang="en-GB" dirty="0"/>
              <a:t>Most of what needs to be done is in the gathering and comparison of the data, as well as the writing of the report with this information.</a:t>
            </a:r>
          </a:p>
          <a:p>
            <a:r>
              <a:rPr lang="en-GB" dirty="0"/>
              <a:t>If enough time is available, more models will be tested, including histogram-based gradient boosting classification trees, bagging and voting classifiers, and neural network models utilising the </a:t>
            </a:r>
            <a:r>
              <a:rPr lang="en-GB" dirty="0" err="1"/>
              <a:t>keras</a:t>
            </a:r>
            <a:r>
              <a:rPr lang="en-GB"/>
              <a:t> library.</a:t>
            </a:r>
          </a:p>
          <a:p>
            <a:endParaRPr lang="en-GB" dirty="0"/>
          </a:p>
        </p:txBody>
      </p:sp>
    </p:spTree>
    <p:extLst>
      <p:ext uri="{BB962C8B-B14F-4D97-AF65-F5344CB8AC3E}">
        <p14:creationId xmlns:p14="http://schemas.microsoft.com/office/powerpoint/2010/main" val="1850623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00B44-4550-4B30-A800-9ACD1F4C3855}"/>
              </a:ext>
            </a:extLst>
          </p:cNvPr>
          <p:cNvSpPr>
            <a:spLocks noGrp="1"/>
          </p:cNvSpPr>
          <p:nvPr>
            <p:ph type="ctrTitle"/>
          </p:nvPr>
        </p:nvSpPr>
        <p:spPr>
          <a:xfrm>
            <a:off x="1724025" y="1752600"/>
            <a:ext cx="9144000" cy="2387600"/>
          </a:xfrm>
        </p:spPr>
        <p:txBody>
          <a:bodyPr/>
          <a:lstStyle/>
          <a:p>
            <a:r>
              <a:rPr lang="en-GB" dirty="0">
                <a:solidFill>
                  <a:schemeClr val="tx1"/>
                </a:solidFill>
              </a:rPr>
              <a:t>Any Questions?</a:t>
            </a:r>
          </a:p>
        </p:txBody>
      </p:sp>
      <p:sp>
        <p:nvSpPr>
          <p:cNvPr id="5" name="Subtitle 4">
            <a:extLst>
              <a:ext uri="{FF2B5EF4-FFF2-40B4-BE49-F238E27FC236}">
                <a16:creationId xmlns:a16="http://schemas.microsoft.com/office/drawing/2014/main" id="{3B654726-04AF-4825-A68A-30D269A6DAB6}"/>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4666713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
  <TotalTime>849</TotalTime>
  <Words>900</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Rockwell</vt:lpstr>
      <vt:lpstr>Rockwell Condensed</vt:lpstr>
      <vt:lpstr>Wingdings</vt:lpstr>
      <vt:lpstr>Wood Type</vt:lpstr>
      <vt:lpstr>Fake News Detection</vt:lpstr>
      <vt:lpstr>The Project</vt:lpstr>
      <vt:lpstr>Datasets used</vt:lpstr>
      <vt:lpstr>Feature extraction</vt:lpstr>
      <vt:lpstr>Models Used</vt:lpstr>
      <vt:lpstr>evaluating the data</vt:lpstr>
      <vt:lpstr>visualising the data</vt:lpstr>
      <vt:lpstr>Progress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Will Minton [wim12]</dc:creator>
  <cp:lastModifiedBy>Will Minton [wim12]</cp:lastModifiedBy>
  <cp:revision>27</cp:revision>
  <dcterms:created xsi:type="dcterms:W3CDTF">2020-03-10T18:48:19Z</dcterms:created>
  <dcterms:modified xsi:type="dcterms:W3CDTF">2020-03-15T00:40:28Z</dcterms:modified>
</cp:coreProperties>
</file>