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o.org.uk/for-organisations/guide-to-data-protection/guide-to-the-general-data-protection-regulation-gdpr/" TargetMode="External"/><Relationship Id="rId2" Type="http://schemas.openxmlformats.org/officeDocument/2006/relationships/hyperlink" Target="https://ico.org.uk/for-organisations/guide-to-data-protection/guide-to-the-general-data-protection-regulation-gdpr/individual-rights/right-to-be-inform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B7275-F156-45A2-87FE-8EB50C7C2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Seminar 4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B5825-64A3-4F81-9983-8BE84E8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Readmyblog.co.uk</a:t>
            </a:r>
            <a:endParaRPr lang="en-ZA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37" name="Picture 3" descr="Multicolored smoke gradient">
            <a:extLst>
              <a:ext uri="{FF2B5EF4-FFF2-40B4-BE49-F238E27FC236}">
                <a16:creationId xmlns:a16="http://schemas.microsoft.com/office/drawing/2014/main" id="{A66B5CCE-230A-4B34-970E-E314A2DC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4765053" y="1514543"/>
            <a:ext cx="6764864" cy="38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34D5-1C53-4B1E-9F3E-424FB88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Website overview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CFD-7413-4A1B-B0D4-0815FB2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Website’s intended purpose: weblog marketing.</a:t>
            </a:r>
          </a:p>
          <a:p>
            <a:pPr lvl="1"/>
            <a:r>
              <a:rPr lang="en-US" dirty="0"/>
              <a:t>Intended audience:  those interested in discovering or marketing blogs.</a:t>
            </a:r>
          </a:p>
          <a:p>
            <a:r>
              <a:rPr lang="en-US" dirty="0"/>
              <a:t>Website functionality:</a:t>
            </a:r>
          </a:p>
          <a:p>
            <a:pPr lvl="1"/>
            <a:r>
              <a:rPr lang="en-US" dirty="0"/>
              <a:t>An administrator can post articles to the website.</a:t>
            </a:r>
          </a:p>
          <a:p>
            <a:pPr lvl="1"/>
            <a:r>
              <a:rPr lang="en-US" dirty="0"/>
              <a:t>Users can leave comments on the articles, and their chosen username, email, and IP address will appear along with their comment.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131BD-7D86-4E17-9369-0665A413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4" y="4855396"/>
            <a:ext cx="4311872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34D5-1C53-4B1E-9F3E-424FB88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Appropriate standards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CFD-7413-4A1B-B0D4-0815FB2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GDPR/DPA</a:t>
            </a:r>
          </a:p>
          <a:p>
            <a:pPr lvl="1"/>
            <a:r>
              <a:rPr lang="en-US" dirty="0"/>
              <a:t>At the very least, the personal information of users is stored in comments.</a:t>
            </a:r>
          </a:p>
          <a:p>
            <a:pPr lvl="1"/>
            <a:r>
              <a:rPr lang="en-US" dirty="0"/>
              <a:t>Articles written by the administrator may contain personal information and various parts of the publishing process count as “data processing” in the eyes of the GDPR	/DPA.</a:t>
            </a:r>
          </a:p>
          <a:p>
            <a:pPr lvl="2"/>
            <a:r>
              <a:rPr lang="en-US" dirty="0"/>
              <a:t>This includes storage, disclosure (i.e., publishing the article online), and others. </a:t>
            </a:r>
          </a:p>
          <a:p>
            <a:pPr lvl="1"/>
            <a:r>
              <a:rPr lang="en-US" dirty="0"/>
              <a:t>The website’s domain is in the United Kingdom, consequently, it would need to follow the DPA.</a:t>
            </a:r>
          </a:p>
          <a:p>
            <a:pPr lvl="2"/>
            <a:r>
              <a:rPr lang="en-US" dirty="0"/>
              <a:t>The DPA is the United Kingdom’s implementation of the GDPR.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3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34D5-1C53-4B1E-9F3E-424FB88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compliance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CFD-7413-4A1B-B0D4-0815FB2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The website does not currently implement the “right to be informed”.</a:t>
            </a:r>
          </a:p>
          <a:p>
            <a:pPr lvl="1"/>
            <a:r>
              <a:rPr lang="en-US" dirty="0"/>
              <a:t>A user should have a clear indication of what data is being collected from them, how it is stored, and what it is used for.</a:t>
            </a:r>
          </a:p>
          <a:p>
            <a:r>
              <a:rPr lang="en-US" dirty="0"/>
              <a:t>The website administrator must allow users to obtain copies of their personal data.</a:t>
            </a:r>
          </a:p>
          <a:p>
            <a:pPr lvl="1"/>
            <a:r>
              <a:rPr lang="en-US" dirty="0"/>
              <a:t>This may require additional development.</a:t>
            </a:r>
          </a:p>
          <a:p>
            <a:r>
              <a:rPr lang="en-US" dirty="0"/>
              <a:t>The website must make provision for rectifying personal data.</a:t>
            </a:r>
          </a:p>
          <a:p>
            <a:pPr lvl="1"/>
            <a:r>
              <a:rPr lang="en-US" dirty="0"/>
              <a:t>The website’s CMS should be able to facilitate this.</a:t>
            </a:r>
          </a:p>
          <a:p>
            <a:r>
              <a:rPr lang="en-US" dirty="0"/>
              <a:t>The website must implement the “right to be forgotten”.</a:t>
            </a:r>
          </a:p>
          <a:p>
            <a:r>
              <a:rPr lang="en-US" dirty="0"/>
              <a:t>The website should facilitate restricted data processing.</a:t>
            </a:r>
          </a:p>
          <a:p>
            <a:pPr lvl="1"/>
            <a:r>
              <a:rPr lang="en-US" dirty="0"/>
              <a:t>This would allow a website user to have their data stored, but it cannot be processed in any way.</a:t>
            </a:r>
          </a:p>
          <a:p>
            <a:r>
              <a:rPr lang="en-US" dirty="0"/>
              <a:t>Data stored on the CMS must be made portable- users should be allowed to get their data in a way which is usable in other contexts.</a:t>
            </a:r>
          </a:p>
          <a:p>
            <a:r>
              <a:rPr lang="en-US" dirty="0"/>
              <a:t>The website administrator should understand situations where the “right to object” may be refused.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34D5-1C53-4B1E-9F3E-424FB88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Recommendations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CFD-7413-4A1B-B0D4-0815FB2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Use a different CMS.</a:t>
            </a:r>
          </a:p>
          <a:p>
            <a:pPr lvl="1"/>
            <a:r>
              <a:rPr lang="en-US" dirty="0" err="1"/>
              <a:t>NucleusCMS</a:t>
            </a:r>
            <a:r>
              <a:rPr lang="en-US" dirty="0"/>
              <a:t> was abandoned in 2018 and consequently does not receive updates, meaning that functionality critical to complying with the GDPR (such as rolling deletion) would not be supported and could introduce a risk of breaching the GDPR.</a:t>
            </a:r>
          </a:p>
          <a:p>
            <a:r>
              <a:rPr lang="en-US" dirty="0"/>
              <a:t>Create a privacy policy.</a:t>
            </a:r>
          </a:p>
          <a:p>
            <a:r>
              <a:rPr lang="en-US" dirty="0"/>
              <a:t>Understand the rights which are given to the website (i.e., know the valid reasons for refusing to comply with a request from a user).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34D5-1C53-4B1E-9F3E-424FB88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CFD-7413-4A1B-B0D4-0815FB2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https://ico.org.uk/for-organisations/guide-to-data-protection/guide-to-the-general-data-protection-regulation-gdpr/individual-rights/right-to-be-informed/</a:t>
            </a:r>
            <a:endParaRPr lang="en-US" dirty="0"/>
          </a:p>
          <a:p>
            <a:r>
              <a:rPr lang="en-US" dirty="0">
                <a:hlinkClick r:id="rId3"/>
              </a:rPr>
              <a:t>https://ico.org.uk/for-organisations/guide-to-data-protection/guide-to-the-general-data-protection-regulation-gdpr/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305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Seminar 4</vt:lpstr>
      <vt:lpstr>Website overview</vt:lpstr>
      <vt:lpstr>Appropriate standards</vt:lpstr>
      <vt:lpstr>Verifying compliance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4</dc:title>
  <dc:creator>Shan Swanlow</dc:creator>
  <cp:lastModifiedBy>Shan Swanlow</cp:lastModifiedBy>
  <cp:revision>1</cp:revision>
  <dcterms:created xsi:type="dcterms:W3CDTF">2022-01-22T11:17:32Z</dcterms:created>
  <dcterms:modified xsi:type="dcterms:W3CDTF">2022-01-22T12:42:18Z</dcterms:modified>
</cp:coreProperties>
</file>