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4" r:id="rId2"/>
    <p:sldId id="257" r:id="rId3"/>
    <p:sldId id="265" r:id="rId4"/>
    <p:sldId id="271" r:id="rId5"/>
    <p:sldId id="267" r:id="rId6"/>
    <p:sldId id="259" r:id="rId7"/>
    <p:sldId id="270" r:id="rId8"/>
    <p:sldId id="266" r:id="rId9"/>
    <p:sldId id="276" r:id="rId10"/>
    <p:sldId id="277" r:id="rId11"/>
    <p:sldId id="268" r:id="rId12"/>
    <p:sldId id="275" r:id="rId13"/>
    <p:sldId id="272" r:id="rId14"/>
    <p:sldId id="278" r:id="rId15"/>
    <p:sldId id="273" r:id="rId16"/>
    <p:sldId id="274" r:id="rId17"/>
    <p:sldId id="279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6A21A-38AC-4A22-8DCC-FA8400280C4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79FA5-9662-4DC2-8C4D-05D30356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6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1A34-3EEF-4B75-962E-4F14F15C4ACF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*255*85# / http://wids.mak.ac.ug/wids/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88C6-BD61-465D-846D-CB850E1F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1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C850-74A6-4916-88B8-61906B85737E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*255*85# / http://wids.mak.ac.ug/wids/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88C6-BD61-465D-846D-CB850E1F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2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E42F-40CD-44CA-AB54-EA968D453CEE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*255*85# / http://wids.mak.ac.ug/wids/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88C6-BD61-465D-846D-CB850E1F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3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5854-BE46-4371-9F81-FDB4FA53D17F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*255*85# / http://wids.mak.ac.ug/wids/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88C6-BD61-465D-846D-CB850E1F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8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16C3-E8A1-4EA3-87BE-1088C2ED8711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*255*85# / http://wids.mak.ac.ug/wids/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88C6-BD61-465D-846D-CB850E1F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3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40BE-7B28-462A-B19B-D8787C36CF17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*255*85# / http://wids.mak.ac.ug/wids/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88C6-BD61-465D-846D-CB850E1F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9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85AA-863A-4D71-AC73-2A0C586A06C3}" type="datetime1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*255*85# / http://wids.mak.ac.ug/wids/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88C6-BD61-465D-846D-CB850E1F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9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4822-3B0E-4F2C-990E-1329F8ABCA5F}" type="datetime1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*255*85# / http://wids.mak.ac.ug/wids/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88C6-BD61-465D-846D-CB850E1F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9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85CB-410C-4B9B-9C76-19565AA93743}" type="datetime1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*255*85# / http://wids.mak.ac.ug/wids/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88C6-BD61-465D-846D-CB850E1F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9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32D8-6239-4798-A15F-941D783AABA7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*255*85# / http://wids.mak.ac.ug/wids/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88C6-BD61-465D-846D-CB850E1F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0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4808-1B5A-420E-8B5B-F0197B94139E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*255*85# / http://wids.mak.ac.ug/wids/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88C6-BD61-465D-846D-CB850E1F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F027E-4466-43B5-A6B9-029F68775DCF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*255*85# / http://wids.mak.ac.ug/wids/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B88C6-BD61-465D-846D-CB850E1FF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5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ids.mak.ac.ug/wi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0" y="269481"/>
            <a:ext cx="11665975" cy="20764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ICTs for Effective Weather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The Weather Inf</a:t>
            </a:r>
            <a:r>
              <a:rPr lang="en-US" dirty="0"/>
              <a:t>o</a:t>
            </a:r>
            <a:r>
              <a:rPr lang="en-US" b="1" dirty="0"/>
              <a:t>rmati</a:t>
            </a:r>
            <a:r>
              <a:rPr lang="en-US" dirty="0"/>
              <a:t>o</a:t>
            </a:r>
            <a:r>
              <a:rPr lang="en-US" b="1" dirty="0"/>
              <a:t>n Disseminati</a:t>
            </a:r>
            <a:r>
              <a:rPr lang="en-US" dirty="0"/>
              <a:t>on </a:t>
            </a:r>
            <a:r>
              <a:rPr lang="en-US" b="1" dirty="0"/>
              <a:t>System (WIDS)</a:t>
            </a:r>
            <a:br>
              <a:rPr lang="en-US" b="1" dirty="0"/>
            </a:br>
            <a:r>
              <a:rPr lang="en-US" sz="3600" b="1" i="1" dirty="0"/>
              <a:t>Where we came from and where we expect to go</a:t>
            </a:r>
            <a:endParaRPr lang="en-US" sz="3600" i="1" dirty="0"/>
          </a:p>
        </p:txBody>
      </p:sp>
      <p:sp>
        <p:nvSpPr>
          <p:cNvPr id="3074" name="AutoShape 2" descr="Image result for makerere University logo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6006" y="5251877"/>
            <a:ext cx="1257300" cy="106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16458" y="5237434"/>
            <a:ext cx="1836964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Image result for unma logo">
            <a:extLst>
              <a:ext uri="{FF2B5EF4-FFF2-40B4-BE49-F238E27FC236}">
                <a16:creationId xmlns:a16="http://schemas.microsoft.com/office/drawing/2014/main" id="{62C7D2BD-164E-4E9F-80D0-A9F086EBD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24" y="5237434"/>
            <a:ext cx="11334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997220-8578-4A0C-988B-07549783B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27" y="2575476"/>
            <a:ext cx="4533900" cy="10096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FA855-E039-4EF4-AB9F-CB4CC2F3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4700" y="6389959"/>
            <a:ext cx="5659967" cy="365125"/>
          </a:xfrm>
        </p:spPr>
        <p:txBody>
          <a:bodyPr/>
          <a:lstStyle/>
          <a:p>
            <a:r>
              <a:rPr lang="en-US" sz="2400" b="1" i="1" dirty="0">
                <a:solidFill>
                  <a:srgbClr val="000099"/>
                </a:solidFill>
              </a:rPr>
              <a:t>*255*85# or  http://wids.mak.ac.ug/wids/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25CE44-6E9D-49B3-ADFA-017601B8B4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179" y="4999231"/>
            <a:ext cx="1897012" cy="135500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3F5A69C-AEE4-4410-B36C-5633A124FE5C}"/>
              </a:ext>
            </a:extLst>
          </p:cNvPr>
          <p:cNvSpPr txBox="1">
            <a:spLocks/>
          </p:cNvSpPr>
          <p:nvPr/>
        </p:nvSpPr>
        <p:spPr>
          <a:xfrm>
            <a:off x="526025" y="4297190"/>
            <a:ext cx="11665975" cy="4297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Final Locate Dissemination Workshop – 11</a:t>
            </a:r>
            <a:r>
              <a:rPr lang="en-US" b="1" baseline="30000" dirty="0"/>
              <a:t>th</a:t>
            </a:r>
            <a:r>
              <a:rPr lang="en-US" b="1" dirty="0"/>
              <a:t> March 2021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0E87-76CF-4580-B5A9-0FB9D779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Stakeholders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F569-5765-41CA-8648-B665AC849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8" y="149824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lvl="2"/>
            <a:r>
              <a:rPr lang="en-US" sz="2800" dirty="0"/>
              <a:t>Funders –NORAD, World Vision, </a:t>
            </a:r>
            <a:r>
              <a:rPr lang="en-US" sz="2800" dirty="0" err="1"/>
              <a:t>Mak</a:t>
            </a:r>
            <a:r>
              <a:rPr lang="en-US" sz="2800" dirty="0"/>
              <a:t>-RIF through Government of Uganda and others </a:t>
            </a:r>
          </a:p>
          <a:p>
            <a:pPr lvl="2"/>
            <a:r>
              <a:rPr lang="en-US" sz="2800" dirty="0"/>
              <a:t>WIMEA-ICT team </a:t>
            </a:r>
          </a:p>
          <a:p>
            <a:pPr lvl="2"/>
            <a:r>
              <a:rPr lang="en-US" sz="2800" dirty="0"/>
              <a:t>UNMA </a:t>
            </a:r>
          </a:p>
          <a:p>
            <a:pPr lvl="2"/>
            <a:r>
              <a:rPr lang="en-US" sz="2800" dirty="0"/>
              <a:t>ICT Players- Innovators, Bulk SMS providers, Hosting services, UCC, Telecom services</a:t>
            </a:r>
          </a:p>
          <a:p>
            <a:pPr lvl="2"/>
            <a:r>
              <a:rPr lang="en-US" sz="2800" dirty="0"/>
              <a:t>Researchers and academic institutions</a:t>
            </a:r>
          </a:p>
          <a:p>
            <a:pPr lvl="2"/>
            <a:r>
              <a:rPr lang="en-US" sz="2800" dirty="0"/>
              <a:t>Agricultural organizations</a:t>
            </a:r>
          </a:p>
          <a:p>
            <a:pPr lvl="2"/>
            <a:r>
              <a:rPr lang="en-US" sz="2800" dirty="0"/>
              <a:t>Other Government agencies – For Policies </a:t>
            </a:r>
          </a:p>
          <a:p>
            <a:pPr lvl="2"/>
            <a:r>
              <a:rPr lang="en-US" sz="2800" dirty="0"/>
              <a:t>Weather data consumers  </a:t>
            </a:r>
          </a:p>
          <a:p>
            <a:pPr lvl="2"/>
            <a:r>
              <a:rPr lang="en-US" sz="2800" dirty="0"/>
              <a:t>Media –dissemination of weather information</a:t>
            </a:r>
          </a:p>
          <a:p>
            <a:pPr lvl="2"/>
            <a:r>
              <a:rPr lang="en-US" sz="2800" dirty="0"/>
              <a:t>Communities – using the weather information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9929E-C777-4502-AD41-AB827180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*255*85# / http://wids.mak.ac.ug/wids/</a:t>
            </a:r>
          </a:p>
        </p:txBody>
      </p:sp>
    </p:spTree>
    <p:extLst>
      <p:ext uri="{BB962C8B-B14F-4D97-AF65-F5344CB8AC3E}">
        <p14:creationId xmlns:p14="http://schemas.microsoft.com/office/powerpoint/2010/main" val="140307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FDE4-3B8A-42BE-9143-505308F6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900"/>
            <a:ext cx="10515600" cy="1325563"/>
          </a:xfrm>
        </p:spPr>
        <p:txBody>
          <a:bodyPr/>
          <a:lstStyle/>
          <a:p>
            <a:r>
              <a:rPr lang="en-US" dirty="0"/>
              <a:t>What is the demand?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3B96D1-2E81-47E8-BADD-911B226C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*255*85# / http://wids.mak.ac.ug/wids/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5F08B458-F330-4A9B-8918-9F9ED837F94F}"/>
              </a:ext>
            </a:extLst>
          </p:cNvPr>
          <p:cNvSpPr txBox="1">
            <a:spLocks/>
          </p:cNvSpPr>
          <p:nvPr/>
        </p:nvSpPr>
        <p:spPr>
          <a:xfrm>
            <a:off x="3314700" y="6389959"/>
            <a:ext cx="5659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>
                <a:solidFill>
                  <a:srgbClr val="000099"/>
                </a:solidFill>
              </a:rPr>
              <a:t>*255*85# or  http://wids.mak.ac.ug/wids/</a:t>
            </a:r>
            <a:endParaRPr lang="en-US" sz="2400" b="1" i="1" dirty="0">
              <a:solidFill>
                <a:srgbClr val="00009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398B5-01C7-4725-93C2-08570FA87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20538" r="1111" b="17531"/>
          <a:stretch/>
        </p:blipFill>
        <p:spPr>
          <a:xfrm>
            <a:off x="564444" y="1611662"/>
            <a:ext cx="10789356" cy="424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2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8208-65ED-4A28-95AF-86721D15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Demand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D9408-8F4B-4ED1-9E62-47DC6878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*255*85# / http://wids.mak.ac.ug/wids/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600E3-CCB1-4ED3-B524-D7D8ADBFD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29" t="23374" r="4907" b="26091"/>
          <a:stretch/>
        </p:blipFill>
        <p:spPr>
          <a:xfrm>
            <a:off x="925689" y="1710444"/>
            <a:ext cx="9810045" cy="34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7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63C6-49F1-4D9B-8B13-39A4EFE3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Web Visits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6DEE5-5987-481C-ACDC-FA25D322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*255*85# / http://wids.mak.ac.ug/wids/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48B1E8-7D98-427E-AE5B-11BCE5002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37" t="10535" r="4722" b="7315"/>
          <a:stretch/>
        </p:blipFill>
        <p:spPr>
          <a:xfrm>
            <a:off x="982133" y="1087613"/>
            <a:ext cx="9843911" cy="563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5F783-75C2-4E65-93CA-EE45170E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*255*85# / http://wids.mak.ac.ug/wids/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9E0D7-DB2C-4ED8-8AE8-8499547A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21564" r="1389" b="11934"/>
          <a:stretch/>
        </p:blipFill>
        <p:spPr>
          <a:xfrm>
            <a:off x="1" y="1018644"/>
            <a:ext cx="10645422" cy="49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0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1182-2D2F-4994-80B0-5C2A1F22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Visits per sector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2A9ED-AD00-4285-B545-112572AD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*255*85# / http://wids.mak.ac.ug/wids/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9DE3E8-47E6-44ED-8634-7D076FF6A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006184"/>
              </p:ext>
            </p:extLst>
          </p:nvPr>
        </p:nvGraphicFramePr>
        <p:xfrm>
          <a:off x="2223911" y="3711765"/>
          <a:ext cx="8332434" cy="17217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00780">
                  <a:extLst>
                    <a:ext uri="{9D8B030D-6E8A-4147-A177-3AD203B41FA5}">
                      <a16:colId xmlns:a16="http://schemas.microsoft.com/office/drawing/2014/main" val="2955265467"/>
                    </a:ext>
                  </a:extLst>
                </a:gridCol>
                <a:gridCol w="3131654">
                  <a:extLst>
                    <a:ext uri="{9D8B030D-6E8A-4147-A177-3AD203B41FA5}">
                      <a16:colId xmlns:a16="http://schemas.microsoft.com/office/drawing/2014/main" val="15825295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Northern Uganda subscriptions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Time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83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322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7:47pm 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6491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752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11:58pm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66381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42D4B32-C5FE-41E5-8851-23EDEDD4DC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22" y="1209675"/>
            <a:ext cx="6251575" cy="2219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4326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CD64-D97F-460D-9A71-49477DAF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9A524-E9C9-4918-80A2-1F35F4775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6" y="1286934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Incorporating additional functionality </a:t>
            </a:r>
          </a:p>
          <a:p>
            <a:pPr lvl="1"/>
            <a:r>
              <a:rPr lang="en-US" dirty="0"/>
              <a:t>Language translations – Limited capacity and High cost </a:t>
            </a:r>
          </a:p>
          <a:p>
            <a:pPr lvl="1"/>
            <a:r>
              <a:rPr lang="en-US" dirty="0"/>
              <a:t>WIDS Low awareness </a:t>
            </a:r>
          </a:p>
          <a:p>
            <a:pPr lvl="1"/>
            <a:r>
              <a:rPr lang="en-US" dirty="0"/>
              <a:t>Data entry </a:t>
            </a:r>
          </a:p>
          <a:p>
            <a:pPr lvl="1"/>
            <a:r>
              <a:rPr lang="en-US" dirty="0"/>
              <a:t>Cost of access for some people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61E59-F664-4CF6-BC7C-CB9103D6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*255*85# / http://wids.mak.ac.ug/wids/</a:t>
            </a:r>
          </a:p>
        </p:txBody>
      </p:sp>
    </p:spTree>
    <p:extLst>
      <p:ext uri="{BB962C8B-B14F-4D97-AF65-F5344CB8AC3E}">
        <p14:creationId xmlns:p14="http://schemas.microsoft.com/office/powerpoint/2010/main" val="3150872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FD97-924E-41A8-9331-AB9B94F0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r>
              <a:rPr lang="en-US" dirty="0"/>
              <a:t>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7AA3-F210-4F79-9FC2-FBD7E6A5E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33" y="1690688"/>
            <a:ext cx="10515600" cy="4351338"/>
          </a:xfrm>
        </p:spPr>
        <p:txBody>
          <a:bodyPr/>
          <a:lstStyle/>
          <a:p>
            <a:r>
              <a:rPr lang="en-US" dirty="0"/>
              <a:t>Complete hand over to UNMA</a:t>
            </a:r>
          </a:p>
          <a:p>
            <a:r>
              <a:rPr lang="en-US" dirty="0"/>
              <a:t>Offer Professional assistance where need be </a:t>
            </a:r>
          </a:p>
          <a:p>
            <a:r>
              <a:rPr lang="en-US" dirty="0"/>
              <a:t>Promote WIDS in communities </a:t>
            </a:r>
          </a:p>
          <a:p>
            <a:r>
              <a:rPr lang="en-US" dirty="0"/>
              <a:t>Plans to improve where we can </a:t>
            </a:r>
          </a:p>
          <a:p>
            <a:r>
              <a:rPr lang="en-US" dirty="0"/>
              <a:t>Negotiations with government to make it a public good</a:t>
            </a:r>
          </a:p>
          <a:p>
            <a:r>
              <a:rPr lang="en-US" dirty="0"/>
              <a:t>Community engagement in translations and dissemination</a:t>
            </a:r>
          </a:p>
          <a:p>
            <a:r>
              <a:rPr lang="en-US" dirty="0"/>
              <a:t>Strengthening collaborations amongst sectors  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B358E-D829-442E-8F8C-5EB7EE97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*255*85# / http://wids.mak.ac.ug/wids/</a:t>
            </a:r>
          </a:p>
        </p:txBody>
      </p:sp>
    </p:spTree>
    <p:extLst>
      <p:ext uri="{BB962C8B-B14F-4D97-AF65-F5344CB8AC3E}">
        <p14:creationId xmlns:p14="http://schemas.microsoft.com/office/powerpoint/2010/main" val="4246673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521A-CA59-4CB4-8796-FFA29810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45" y="59795"/>
            <a:ext cx="10515600" cy="1325563"/>
          </a:xfrm>
        </p:spPr>
        <p:txBody>
          <a:bodyPr/>
          <a:lstStyle/>
          <a:p>
            <a:r>
              <a:rPr lang="en-US" dirty="0"/>
              <a:t>Acknowledgement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B0726-313E-4629-B631-342F289C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2112126"/>
            <a:ext cx="11271955" cy="1775532"/>
          </a:xfrm>
        </p:spPr>
        <p:txBody>
          <a:bodyPr>
            <a:normAutofit/>
          </a:bodyPr>
          <a:lstStyle/>
          <a:p>
            <a:r>
              <a:rPr lang="en-US" dirty="0"/>
              <a:t>Funders – NORAD, Government of Uganda through RIF</a:t>
            </a:r>
          </a:p>
          <a:p>
            <a:r>
              <a:rPr lang="en-US" dirty="0"/>
              <a:t>WIMEA-ICT Community and especially developers </a:t>
            </a:r>
          </a:p>
          <a:p>
            <a:r>
              <a:rPr lang="en-US" dirty="0"/>
              <a:t>All stakeholders</a:t>
            </a:r>
          </a:p>
          <a:p>
            <a:pPr lvl="2"/>
            <a:endParaRPr lang="en-US" sz="2800" dirty="0"/>
          </a:p>
          <a:p>
            <a:pPr lvl="3"/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C59556D-9EE2-4F0C-9E5D-7A9DBA93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4700" y="6389959"/>
            <a:ext cx="5659967" cy="365125"/>
          </a:xfrm>
        </p:spPr>
        <p:txBody>
          <a:bodyPr/>
          <a:lstStyle/>
          <a:p>
            <a:r>
              <a:rPr lang="en-US" sz="2400" b="1" i="1" dirty="0">
                <a:solidFill>
                  <a:srgbClr val="000099"/>
                </a:solidFill>
              </a:rPr>
              <a:t>*255*85# or  http://wids.mak.ac.ug/wids/</a:t>
            </a:r>
          </a:p>
        </p:txBody>
      </p:sp>
    </p:spTree>
    <p:extLst>
      <p:ext uri="{BB962C8B-B14F-4D97-AF65-F5344CB8AC3E}">
        <p14:creationId xmlns:p14="http://schemas.microsoft.com/office/powerpoint/2010/main" val="335886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CBEB-D66C-4A88-9C25-95CAF8B3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56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83FEB7C-B2E8-4DBE-A3DD-075EE0BC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4700" y="6389959"/>
            <a:ext cx="5659967" cy="365125"/>
          </a:xfrm>
        </p:spPr>
        <p:txBody>
          <a:bodyPr/>
          <a:lstStyle/>
          <a:p>
            <a:r>
              <a:rPr lang="en-US" sz="2400" b="1" i="1" dirty="0">
                <a:solidFill>
                  <a:srgbClr val="000099"/>
                </a:solidFill>
              </a:rPr>
              <a:t>*255*85# or  http://wids.mak.ac.ug/wids/</a:t>
            </a:r>
          </a:p>
        </p:txBody>
      </p:sp>
    </p:spTree>
    <p:extLst>
      <p:ext uri="{BB962C8B-B14F-4D97-AF65-F5344CB8AC3E}">
        <p14:creationId xmlns:p14="http://schemas.microsoft.com/office/powerpoint/2010/main" val="309248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8B67-5D81-480C-A5D4-10CAFC94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4EA5-BD7E-4B44-84A5-AAD2F87E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56" y="1577269"/>
            <a:ext cx="10515600" cy="4351338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Stakeholder Needs and Concerns </a:t>
            </a:r>
          </a:p>
          <a:p>
            <a:r>
              <a:rPr lang="en-US" dirty="0"/>
              <a:t>The role of ICT in Information Dissemination </a:t>
            </a:r>
          </a:p>
          <a:p>
            <a:r>
              <a:rPr lang="en-US" dirty="0"/>
              <a:t>What is WIDS?</a:t>
            </a:r>
          </a:p>
          <a:p>
            <a:r>
              <a:rPr lang="en-US" dirty="0"/>
              <a:t>Demand</a:t>
            </a:r>
          </a:p>
          <a:p>
            <a:r>
              <a:rPr lang="en-US" dirty="0"/>
              <a:t>Way Forward</a:t>
            </a:r>
          </a:p>
          <a:p>
            <a:r>
              <a:rPr lang="en-US" dirty="0"/>
              <a:t>Acknowledgement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582D1DA-1BD4-4D62-8B68-22B052E7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4700" y="6389959"/>
            <a:ext cx="5659967" cy="365125"/>
          </a:xfrm>
        </p:spPr>
        <p:txBody>
          <a:bodyPr/>
          <a:lstStyle/>
          <a:p>
            <a:r>
              <a:rPr lang="en-US" sz="2400" b="1" i="1" dirty="0">
                <a:solidFill>
                  <a:srgbClr val="000099"/>
                </a:solidFill>
              </a:rPr>
              <a:t>*255*85# or  http://wids.mak.ac.ug/wids/</a:t>
            </a:r>
          </a:p>
        </p:txBody>
      </p:sp>
    </p:spTree>
    <p:extLst>
      <p:ext uri="{BB962C8B-B14F-4D97-AF65-F5344CB8AC3E}">
        <p14:creationId xmlns:p14="http://schemas.microsoft.com/office/powerpoint/2010/main" val="238383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6280"/>
            <a:ext cx="8839200" cy="1143000"/>
          </a:xfrm>
        </p:spPr>
        <p:txBody>
          <a:bodyPr>
            <a:normAutofit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5467" y="982133"/>
            <a:ext cx="7066843" cy="587586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Increased variation of weather events </a:t>
            </a:r>
          </a:p>
          <a:p>
            <a:pPr algn="just"/>
            <a:r>
              <a:rPr lang="en-US" dirty="0"/>
              <a:t>Loss of lives, damage to property and financial losses</a:t>
            </a:r>
          </a:p>
          <a:p>
            <a:pPr algn="just"/>
            <a:r>
              <a:rPr lang="en-US" b="1" dirty="0"/>
              <a:t>Accurate</a:t>
            </a:r>
            <a:r>
              <a:rPr lang="en-US" dirty="0"/>
              <a:t> and </a:t>
            </a:r>
            <a:r>
              <a:rPr lang="en-US" b="1" dirty="0"/>
              <a:t>timely</a:t>
            </a:r>
            <a:r>
              <a:rPr lang="en-US" dirty="0"/>
              <a:t> weather info. Paramount</a:t>
            </a:r>
          </a:p>
          <a:p>
            <a:pPr algn="just"/>
            <a:r>
              <a:rPr lang="en-US" dirty="0"/>
              <a:t>Weather info. Generated, However, is reaching a few</a:t>
            </a:r>
          </a:p>
          <a:p>
            <a:pPr algn="just"/>
            <a:r>
              <a:rPr lang="en-US" dirty="0"/>
              <a:t>Need to improve dissemination </a:t>
            </a:r>
          </a:p>
          <a:p>
            <a:pPr algn="just"/>
            <a:r>
              <a:rPr lang="en-US" dirty="0"/>
              <a:t>ICT Solution: </a:t>
            </a:r>
          </a:p>
          <a:p>
            <a:pPr lvl="1" algn="just"/>
            <a:r>
              <a:rPr lang="en-US" dirty="0"/>
              <a:t>Timely and effective Info. dissemination</a:t>
            </a:r>
          </a:p>
          <a:p>
            <a:pPr lvl="1" algn="just"/>
            <a:r>
              <a:rPr lang="en-US" dirty="0"/>
              <a:t>Wide coverage</a:t>
            </a:r>
          </a:p>
          <a:p>
            <a:pPr lvl="1" algn="just"/>
            <a:r>
              <a:rPr lang="en-US" dirty="0"/>
              <a:t>Custom requests – time &amp; Preference</a:t>
            </a:r>
          </a:p>
          <a:p>
            <a:pPr lvl="1"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 bwMode="auto">
          <a:xfrm>
            <a:off x="7475446" y="3648250"/>
            <a:ext cx="4716553" cy="251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5447" y="1134532"/>
            <a:ext cx="4690533" cy="2513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CDC51B0D-CFB4-4A9F-964B-3B836115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4700" y="6389959"/>
            <a:ext cx="5659967" cy="365125"/>
          </a:xfrm>
        </p:spPr>
        <p:txBody>
          <a:bodyPr/>
          <a:lstStyle/>
          <a:p>
            <a:r>
              <a:rPr lang="en-US" sz="2400" b="1" i="1" dirty="0">
                <a:solidFill>
                  <a:srgbClr val="000099"/>
                </a:solidFill>
              </a:rPr>
              <a:t>*255*85# or  http://wids.mak.ac.ug/wids/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9D76-6D61-4108-A3E7-833B52C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916"/>
            <a:ext cx="10515600" cy="1325563"/>
          </a:xfrm>
        </p:spPr>
        <p:txBody>
          <a:bodyPr/>
          <a:lstStyle/>
          <a:p>
            <a:r>
              <a:rPr lang="en-US" b="1" dirty="0"/>
              <a:t>ICT in Information Dissemination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3FBB-8BC3-48B4-A905-187C74FDF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8" y="1599845"/>
            <a:ext cx="1206782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Ease in disseminating information</a:t>
            </a:r>
          </a:p>
          <a:p>
            <a:r>
              <a:rPr lang="en-US" sz="4000" dirty="0"/>
              <a:t>Increase reach/ Wide coverage- Number of people </a:t>
            </a:r>
          </a:p>
          <a:p>
            <a:r>
              <a:rPr lang="en-US" sz="4000" dirty="0"/>
              <a:t>Improved access </a:t>
            </a:r>
          </a:p>
          <a:p>
            <a:r>
              <a:rPr lang="en-US" sz="4000" dirty="0"/>
              <a:t>Customized requests – Time and content </a:t>
            </a:r>
          </a:p>
          <a:p>
            <a:r>
              <a:rPr lang="en-US" sz="4000" dirty="0"/>
              <a:t>Affordability </a:t>
            </a:r>
          </a:p>
          <a:p>
            <a:r>
              <a:rPr lang="en-US" sz="4000" dirty="0"/>
              <a:t>Flexibility in customization</a:t>
            </a:r>
          </a:p>
          <a:p>
            <a:pPr marL="0" indent="0">
              <a:buNone/>
            </a:pPr>
            <a:r>
              <a:rPr lang="en-US" sz="4000" dirty="0"/>
              <a:t> 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0134E91-48BD-44A7-AB9D-39BEB9E8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4700" y="6389959"/>
            <a:ext cx="5659967" cy="365125"/>
          </a:xfrm>
        </p:spPr>
        <p:txBody>
          <a:bodyPr/>
          <a:lstStyle/>
          <a:p>
            <a:r>
              <a:rPr lang="en-US" sz="2400" b="1" i="1" dirty="0">
                <a:solidFill>
                  <a:srgbClr val="000099"/>
                </a:solidFill>
              </a:rPr>
              <a:t>*255*85# or  http://wids.mak.ac.ug/wids/</a:t>
            </a:r>
          </a:p>
        </p:txBody>
      </p:sp>
    </p:spTree>
    <p:extLst>
      <p:ext uri="{BB962C8B-B14F-4D97-AF65-F5344CB8AC3E}">
        <p14:creationId xmlns:p14="http://schemas.microsoft.com/office/powerpoint/2010/main" val="355058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6BEDF82-88AA-49C2-B3EE-F55E061E0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2" y="3225800"/>
            <a:ext cx="7134573" cy="363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096B2C-C578-4237-8266-5564BE95B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967" y="0"/>
            <a:ext cx="51435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ED8B0F-D388-4B6F-90A5-FF4653BF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" y="71612"/>
            <a:ext cx="7491414" cy="718610"/>
          </a:xfrm>
        </p:spPr>
        <p:txBody>
          <a:bodyPr/>
          <a:lstStyle/>
          <a:p>
            <a:r>
              <a:rPr lang="en-US" b="1" dirty="0"/>
              <a:t>Stakeholder Needs and Concerns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D9908-1219-491A-A6E9-040708136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5102" y="790222"/>
            <a:ext cx="7018866" cy="26387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Weather Information</a:t>
            </a:r>
          </a:p>
          <a:p>
            <a:pPr lvl="1"/>
            <a:r>
              <a:rPr lang="en-US" dirty="0"/>
              <a:t>Timeliness</a:t>
            </a:r>
          </a:p>
          <a:p>
            <a:pPr lvl="1"/>
            <a:r>
              <a:rPr lang="en-US" dirty="0"/>
              <a:t>Accuracy </a:t>
            </a:r>
          </a:p>
          <a:p>
            <a:pPr lvl="1"/>
            <a:r>
              <a:rPr lang="en-US" dirty="0"/>
              <a:t>Literacy levels</a:t>
            </a:r>
          </a:p>
          <a:p>
            <a:pPr lvl="1"/>
            <a:r>
              <a:rPr lang="en-US" dirty="0"/>
              <a:t>Limited access </a:t>
            </a:r>
          </a:p>
          <a:p>
            <a:pPr lvl="1"/>
            <a:r>
              <a:rPr lang="en-US" dirty="0"/>
              <a:t>Resource Limitations </a:t>
            </a:r>
          </a:p>
          <a:p>
            <a:pPr lvl="2"/>
            <a:r>
              <a:rPr lang="en-US" dirty="0"/>
              <a:t>Internet</a:t>
            </a:r>
          </a:p>
          <a:p>
            <a:pPr lvl="2"/>
            <a:r>
              <a:rPr lang="en-US" dirty="0"/>
              <a:t>Devices 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0A44341B-095C-4A01-8FE2-D6B430A7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67500" y="6421263"/>
            <a:ext cx="5659967" cy="365125"/>
          </a:xfrm>
        </p:spPr>
        <p:txBody>
          <a:bodyPr/>
          <a:lstStyle/>
          <a:p>
            <a:r>
              <a:rPr lang="en-US" sz="2400" b="1" i="1" dirty="0">
                <a:solidFill>
                  <a:srgbClr val="000099"/>
                </a:solidFill>
              </a:rPr>
              <a:t>*255*85# or  http://wids.mak.ac.ug/wids/</a:t>
            </a:r>
          </a:p>
        </p:txBody>
      </p:sp>
    </p:spTree>
    <p:extLst>
      <p:ext uri="{BB962C8B-B14F-4D97-AF65-F5344CB8AC3E}">
        <p14:creationId xmlns:p14="http://schemas.microsoft.com/office/powerpoint/2010/main" val="139942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E809-4C72-4970-83B5-67BAF070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2444"/>
          </a:xfrm>
        </p:spPr>
        <p:txBody>
          <a:bodyPr/>
          <a:lstStyle/>
          <a:p>
            <a:r>
              <a:rPr lang="en-US" dirty="0"/>
              <a:t>What is WIDS?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29E5-89C2-473B-8B5C-DE6FA5536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9022" y="1207547"/>
            <a:ext cx="11932355" cy="5368413"/>
          </a:xfrm>
        </p:spPr>
        <p:txBody>
          <a:bodyPr>
            <a:normAutofit/>
          </a:bodyPr>
          <a:lstStyle/>
          <a:p>
            <a:r>
              <a:rPr lang="en-US" sz="3200" b="1" dirty="0"/>
              <a:t>W</a:t>
            </a:r>
            <a:r>
              <a:rPr lang="en-US" sz="3200" dirty="0"/>
              <a:t>eather </a:t>
            </a:r>
            <a:r>
              <a:rPr lang="en-US" sz="3200" b="1" dirty="0"/>
              <a:t>I</a:t>
            </a:r>
            <a:r>
              <a:rPr lang="en-US" sz="3200" dirty="0"/>
              <a:t>nformation </a:t>
            </a:r>
            <a:r>
              <a:rPr lang="en-US" sz="3200" b="1" dirty="0"/>
              <a:t>D</a:t>
            </a:r>
            <a:r>
              <a:rPr lang="en-US" sz="3200" dirty="0"/>
              <a:t>issemination </a:t>
            </a:r>
            <a:r>
              <a:rPr lang="en-US" sz="3200" b="1" dirty="0"/>
              <a:t>S</a:t>
            </a:r>
            <a:r>
              <a:rPr lang="en-US" sz="3200" dirty="0"/>
              <a:t>ystem </a:t>
            </a:r>
            <a:r>
              <a:rPr lang="en-US" sz="3200" b="1" dirty="0"/>
              <a:t>(WIDS)</a:t>
            </a:r>
          </a:p>
          <a:p>
            <a:r>
              <a:rPr lang="en-US" sz="3200" dirty="0"/>
              <a:t> Developed by WIMEA-ICT project, in collaboration UNMA</a:t>
            </a:r>
          </a:p>
          <a:p>
            <a:r>
              <a:rPr lang="en-US" sz="3200" dirty="0"/>
              <a:t>Furnished with weather products from UNMA</a:t>
            </a:r>
          </a:p>
          <a:p>
            <a:r>
              <a:rPr lang="en-US" sz="3200" dirty="0"/>
              <a:t>Disseminates weather information using </a:t>
            </a:r>
          </a:p>
          <a:p>
            <a:pPr lvl="1"/>
            <a:r>
              <a:rPr lang="en-US" sz="3200" dirty="0"/>
              <a:t>USSD Mobile application </a:t>
            </a:r>
            <a:r>
              <a:rPr lang="en-US" sz="3200" b="1" dirty="0"/>
              <a:t>(*255*85#) </a:t>
            </a:r>
            <a:r>
              <a:rPr lang="en-US" sz="3200" dirty="0"/>
              <a:t>– for all types of phones – </a:t>
            </a:r>
            <a:r>
              <a:rPr lang="en-US" sz="3200" b="1" dirty="0">
                <a:solidFill>
                  <a:srgbClr val="FF0000"/>
                </a:solidFill>
              </a:rPr>
              <a:t>Pull requests at a fee (approx. UGX 160 – 300)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Web portal – (</a:t>
            </a:r>
            <a:r>
              <a:rPr lang="en-US" sz="3200" dirty="0">
                <a:hlinkClick r:id="rId2"/>
              </a:rPr>
              <a:t>http://wids.mak.ac.ug/wids</a:t>
            </a:r>
            <a:r>
              <a:rPr lang="en-US" sz="3200" dirty="0"/>
              <a:t> 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DF96A94-B9EA-4437-A941-E1356C5B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4700" y="6389959"/>
            <a:ext cx="5659967" cy="365125"/>
          </a:xfrm>
        </p:spPr>
        <p:txBody>
          <a:bodyPr/>
          <a:lstStyle/>
          <a:p>
            <a:r>
              <a:rPr lang="en-US" sz="2400" b="1" i="1" dirty="0">
                <a:solidFill>
                  <a:srgbClr val="000099"/>
                </a:solidFill>
              </a:rPr>
              <a:t>*255*85# or  http://wids.mak.ac.ug/wids/</a:t>
            </a:r>
          </a:p>
        </p:txBody>
      </p:sp>
    </p:spTree>
    <p:extLst>
      <p:ext uri="{BB962C8B-B14F-4D97-AF65-F5344CB8AC3E}">
        <p14:creationId xmlns:p14="http://schemas.microsoft.com/office/powerpoint/2010/main" val="98873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479A-45A7-4441-95D8-A62E263F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0" y="0"/>
            <a:ext cx="3932237" cy="824089"/>
          </a:xfrm>
        </p:spPr>
        <p:txBody>
          <a:bodyPr>
            <a:normAutofit/>
          </a:bodyPr>
          <a:lstStyle/>
          <a:p>
            <a:r>
              <a:rPr lang="en-US" sz="4000" b="1" dirty="0"/>
              <a:t>Web Portal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5756E4-8F6F-416C-A8D9-2F2AE48B9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6311" y="150370"/>
            <a:ext cx="8545689" cy="629558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7B2B1D-77F2-4BC1-B77C-16C184D4E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454" y="1052689"/>
            <a:ext cx="3932237" cy="38115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Information entry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Management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Warnings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Detailed Info.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Feedback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4DC1DD-A96A-47CF-A2AA-4B511067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*255*85# / http://wids.mak.ac.ug/wids/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2E162A5-16BC-4B6C-B5A9-3710DB4B24A3}"/>
              </a:ext>
            </a:extLst>
          </p:cNvPr>
          <p:cNvSpPr txBox="1">
            <a:spLocks/>
          </p:cNvSpPr>
          <p:nvPr/>
        </p:nvSpPr>
        <p:spPr>
          <a:xfrm>
            <a:off x="3314700" y="6389959"/>
            <a:ext cx="5659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>
                <a:solidFill>
                  <a:srgbClr val="000099"/>
                </a:solidFill>
              </a:rPr>
              <a:t>*255*85# or  http://wids.mak.ac.ug/wids/</a:t>
            </a:r>
            <a:endParaRPr lang="en-US" sz="2400" b="1" i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6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8771-0ED9-4443-BB5E-F63245C8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72" y="88932"/>
            <a:ext cx="4524022" cy="1325563"/>
          </a:xfrm>
        </p:spPr>
        <p:txBody>
          <a:bodyPr/>
          <a:lstStyle/>
          <a:p>
            <a:r>
              <a:rPr lang="en-US" b="1" dirty="0"/>
              <a:t>Features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BC14-DEDB-4AB1-AA83-AAC4E6DA3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54" y="1230504"/>
            <a:ext cx="549486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Products </a:t>
            </a:r>
          </a:p>
          <a:p>
            <a:pPr lvl="1"/>
            <a:r>
              <a:rPr lang="en-US" dirty="0"/>
              <a:t>Daily Forecasts</a:t>
            </a:r>
          </a:p>
          <a:p>
            <a:pPr lvl="1"/>
            <a:r>
              <a:rPr lang="en-US" dirty="0"/>
              <a:t>Seasonal</a:t>
            </a:r>
          </a:p>
          <a:p>
            <a:pPr lvl="1"/>
            <a:r>
              <a:rPr lang="en-US" dirty="0"/>
              <a:t> marine Forecasts / Lake Victoria</a:t>
            </a:r>
          </a:p>
          <a:p>
            <a:pPr lvl="1"/>
            <a:r>
              <a:rPr lang="en-US" dirty="0"/>
              <a:t>Advisories – What to do </a:t>
            </a:r>
          </a:p>
          <a:p>
            <a:r>
              <a:rPr lang="en-US" dirty="0"/>
              <a:t>USSD Response </a:t>
            </a:r>
          </a:p>
          <a:p>
            <a:r>
              <a:rPr lang="en-US" dirty="0"/>
              <a:t>Response Formats:</a:t>
            </a:r>
          </a:p>
          <a:p>
            <a:pPr lvl="1"/>
            <a:r>
              <a:rPr lang="en-US" dirty="0"/>
              <a:t>Text messages</a:t>
            </a:r>
          </a:p>
          <a:p>
            <a:pPr lvl="1"/>
            <a:r>
              <a:rPr lang="en-US" dirty="0"/>
              <a:t>Audio</a:t>
            </a:r>
          </a:p>
          <a:p>
            <a:r>
              <a:rPr lang="en-US" dirty="0"/>
              <a:t>Languages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F298A4-B9F5-4D9B-B38A-F691A9CB6C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" t="20232" r="6951" b="24622"/>
          <a:stretch/>
        </p:blipFill>
        <p:spPr bwMode="auto">
          <a:xfrm>
            <a:off x="5846409" y="162117"/>
            <a:ext cx="2892425" cy="36772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0700FD-6545-4ED7-90BB-62EDA89E86B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4" b="28000"/>
          <a:stretch/>
        </p:blipFill>
        <p:spPr bwMode="auto">
          <a:xfrm>
            <a:off x="9058009" y="2433829"/>
            <a:ext cx="2830830" cy="23126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604EFF-E807-4ECC-BA3F-6BA11A476CA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52" b="30185"/>
          <a:stretch/>
        </p:blipFill>
        <p:spPr bwMode="auto">
          <a:xfrm>
            <a:off x="9072367" y="162117"/>
            <a:ext cx="2816471" cy="2136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57052607-AFF4-4D8A-B93D-D67A0B4A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4700" y="6389959"/>
            <a:ext cx="5659967" cy="365125"/>
          </a:xfrm>
        </p:spPr>
        <p:txBody>
          <a:bodyPr/>
          <a:lstStyle/>
          <a:p>
            <a:r>
              <a:rPr lang="en-US" sz="2400" b="1" i="1" dirty="0">
                <a:solidFill>
                  <a:srgbClr val="000099"/>
                </a:solidFill>
              </a:rPr>
              <a:t>*255*85# or  http://wids.mak.ac.ug/wids/</a:t>
            </a:r>
          </a:p>
        </p:txBody>
      </p:sp>
    </p:spTree>
    <p:extLst>
      <p:ext uri="{BB962C8B-B14F-4D97-AF65-F5344CB8AC3E}">
        <p14:creationId xmlns:p14="http://schemas.microsoft.com/office/powerpoint/2010/main" val="266021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55DCA0-AC45-4DA0-A669-E21B7915E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0"/>
          <a:stretch/>
        </p:blipFill>
        <p:spPr>
          <a:xfrm>
            <a:off x="2396066" y="417689"/>
            <a:ext cx="9502422" cy="63037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B3C69-41BC-4657-A77F-835947DC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11" y="0"/>
            <a:ext cx="10515600" cy="1001183"/>
          </a:xfrm>
        </p:spPr>
        <p:txBody>
          <a:bodyPr/>
          <a:lstStyle/>
          <a:p>
            <a:r>
              <a:rPr lang="en-US" dirty="0"/>
              <a:t>The Design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00C9B-3461-4831-A9C9-D77A4E4C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*255*85# / http://wids.mak.ac.ug/wids/</a:t>
            </a:r>
          </a:p>
        </p:txBody>
      </p:sp>
    </p:spTree>
    <p:extLst>
      <p:ext uri="{BB962C8B-B14F-4D97-AF65-F5344CB8AC3E}">
        <p14:creationId xmlns:p14="http://schemas.microsoft.com/office/powerpoint/2010/main" val="241290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822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ICTs for Effective Weather                               The Weather Information Dissemination System (WIDS) Where we came from and where we expect to go</vt:lpstr>
      <vt:lpstr>Outline</vt:lpstr>
      <vt:lpstr>Background</vt:lpstr>
      <vt:lpstr>ICT in Information Dissemination </vt:lpstr>
      <vt:lpstr>Stakeholder Needs and Concerns</vt:lpstr>
      <vt:lpstr>What is WIDS?</vt:lpstr>
      <vt:lpstr>Web Portal </vt:lpstr>
      <vt:lpstr>Features </vt:lpstr>
      <vt:lpstr>The Design </vt:lpstr>
      <vt:lpstr>Stakeholders </vt:lpstr>
      <vt:lpstr>What is the demand?</vt:lpstr>
      <vt:lpstr>Products Demand</vt:lpstr>
      <vt:lpstr>Web Visits</vt:lpstr>
      <vt:lpstr>PowerPoint Presentation</vt:lpstr>
      <vt:lpstr>Visits per sector </vt:lpstr>
      <vt:lpstr>Challenges</vt:lpstr>
      <vt:lpstr>Way Forward</vt:lpstr>
      <vt:lpstr>Acknowledgement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PUPULARIZING WIDS</dc:title>
  <dc:creator>user1</dc:creator>
  <cp:lastModifiedBy>hh</cp:lastModifiedBy>
  <cp:revision>160</cp:revision>
  <dcterms:created xsi:type="dcterms:W3CDTF">2020-03-05T05:44:27Z</dcterms:created>
  <dcterms:modified xsi:type="dcterms:W3CDTF">2021-03-11T06:51:59Z</dcterms:modified>
</cp:coreProperties>
</file>