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2/24/2021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C55F-2E10-45DB-AE49-FA8ADE4E3093}"/>
              </a:ext>
            </a:extLst>
          </p:cNvPr>
          <p:cNvSpPr>
            <a:spLocks noGrp="1"/>
          </p:cNvSpPr>
          <p:nvPr>
            <p:ph type="ctrTitle"/>
          </p:nvPr>
        </p:nvSpPr>
        <p:spPr/>
        <p:txBody>
          <a:bodyPr>
            <a:normAutofit fontScale="90000"/>
          </a:bodyPr>
          <a:lstStyle/>
          <a:p>
            <a:r>
              <a:rPr lang="en-US" dirty="0"/>
              <a:t>COMPONENTS OF WIMEA-ICT AWS AND HOW TO ASSEMBLE</a:t>
            </a:r>
          </a:p>
        </p:txBody>
      </p:sp>
      <p:sp>
        <p:nvSpPr>
          <p:cNvPr id="3" name="Subtitle 2">
            <a:extLst>
              <a:ext uri="{FF2B5EF4-FFF2-40B4-BE49-F238E27FC236}">
                <a16:creationId xmlns:a16="http://schemas.microsoft.com/office/drawing/2014/main" id="{D033CBD4-B042-4322-902E-9CF47E3A66A5}"/>
              </a:ext>
            </a:extLst>
          </p:cNvPr>
          <p:cNvSpPr>
            <a:spLocks noGrp="1"/>
          </p:cNvSpPr>
          <p:nvPr>
            <p:ph type="subTitle" idx="1"/>
          </p:nvPr>
        </p:nvSpPr>
        <p:spPr/>
        <p:txBody>
          <a:bodyPr/>
          <a:lstStyle/>
          <a:p>
            <a:r>
              <a:rPr lang="en-US" dirty="0"/>
              <a:t>PRESENTATION BY</a:t>
            </a:r>
          </a:p>
          <a:p>
            <a:r>
              <a:rPr lang="en-US" dirty="0"/>
              <a:t>ONGOM DANIEL</a:t>
            </a:r>
          </a:p>
        </p:txBody>
      </p:sp>
    </p:spTree>
    <p:extLst>
      <p:ext uri="{BB962C8B-B14F-4D97-AF65-F5344CB8AC3E}">
        <p14:creationId xmlns:p14="http://schemas.microsoft.com/office/powerpoint/2010/main" val="210635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C726-2042-4431-8232-72F18FD59F09}"/>
              </a:ext>
            </a:extLst>
          </p:cNvPr>
          <p:cNvSpPr>
            <a:spLocks noGrp="1"/>
          </p:cNvSpPr>
          <p:nvPr>
            <p:ph type="title"/>
          </p:nvPr>
        </p:nvSpPr>
        <p:spPr/>
        <p:txBody>
          <a:bodyPr/>
          <a:lstStyle/>
          <a:p>
            <a:r>
              <a:rPr lang="en-US" dirty="0"/>
              <a:t>THE 10METER NODE</a:t>
            </a:r>
          </a:p>
        </p:txBody>
      </p:sp>
      <p:sp>
        <p:nvSpPr>
          <p:cNvPr id="3" name="Content Placeholder 2">
            <a:extLst>
              <a:ext uri="{FF2B5EF4-FFF2-40B4-BE49-F238E27FC236}">
                <a16:creationId xmlns:a16="http://schemas.microsoft.com/office/drawing/2014/main" id="{C60009F3-A24B-44E5-9A49-DD2A779F0973}"/>
              </a:ext>
            </a:extLst>
          </p:cNvPr>
          <p:cNvSpPr>
            <a:spLocks noGrp="1"/>
          </p:cNvSpPr>
          <p:nvPr>
            <p:ph idx="1"/>
          </p:nvPr>
        </p:nvSpPr>
        <p:spPr/>
        <p:txBody>
          <a:bodyPr/>
          <a:lstStyle/>
          <a:p>
            <a:r>
              <a:rPr lang="en-US" dirty="0"/>
              <a:t>The 10m node is composed of three different sensors: an anemometer for wind speed, wind vane for wind speed and the solar insolation sensor for measuring the power of light and heat from the sun. </a:t>
            </a:r>
          </a:p>
          <a:p>
            <a:r>
              <a:rPr lang="en-US" dirty="0"/>
              <a:t>The 10m node is powered by a 2w solar panel and a 3.7v lithium ion battery. </a:t>
            </a:r>
          </a:p>
        </p:txBody>
      </p:sp>
    </p:spTree>
    <p:extLst>
      <p:ext uri="{BB962C8B-B14F-4D97-AF65-F5344CB8AC3E}">
        <p14:creationId xmlns:p14="http://schemas.microsoft.com/office/powerpoint/2010/main" val="251465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925F-0870-4C70-8FCC-C0CDB5B3BC86}"/>
              </a:ext>
            </a:extLst>
          </p:cNvPr>
          <p:cNvSpPr>
            <a:spLocks noGrp="1"/>
          </p:cNvSpPr>
          <p:nvPr>
            <p:ph type="title"/>
          </p:nvPr>
        </p:nvSpPr>
        <p:spPr>
          <a:xfrm>
            <a:off x="1484310" y="190499"/>
            <a:ext cx="10018713" cy="1752599"/>
          </a:xfrm>
        </p:spPr>
        <p:txBody>
          <a:bodyPr/>
          <a:lstStyle/>
          <a:p>
            <a:r>
              <a:rPr lang="en-US" dirty="0"/>
              <a:t>THE GROUND NODE</a:t>
            </a:r>
          </a:p>
        </p:txBody>
      </p:sp>
      <p:sp>
        <p:nvSpPr>
          <p:cNvPr id="3" name="Content Placeholder 2">
            <a:extLst>
              <a:ext uri="{FF2B5EF4-FFF2-40B4-BE49-F238E27FC236}">
                <a16:creationId xmlns:a16="http://schemas.microsoft.com/office/drawing/2014/main" id="{D7B7E98A-4043-4E1F-AD17-3925CA16D986}"/>
              </a:ext>
            </a:extLst>
          </p:cNvPr>
          <p:cNvSpPr>
            <a:spLocks noGrp="1"/>
          </p:cNvSpPr>
          <p:nvPr>
            <p:ph idx="1"/>
          </p:nvPr>
        </p:nvSpPr>
        <p:spPr>
          <a:xfrm>
            <a:off x="1484310" y="1743741"/>
            <a:ext cx="10018713" cy="4646426"/>
          </a:xfrm>
        </p:spPr>
        <p:txBody>
          <a:bodyPr>
            <a:normAutofit/>
          </a:bodyPr>
          <a:lstStyle/>
          <a:p>
            <a:r>
              <a:rPr lang="en-US" dirty="0"/>
              <a:t>The ground node is made up of the rain gauge (with a tipping-bucket) for measuring the precipitation, the pressure sensor that records the atmospheric pressure, the soil temperature sensor used for measuring the temperature of the soil, and the </a:t>
            </a:r>
            <a:r>
              <a:rPr lang="en-US" dirty="0" err="1"/>
              <a:t>vegetronix</a:t>
            </a:r>
            <a:r>
              <a:rPr lang="en-US" dirty="0"/>
              <a:t> soil moisture sensor for measuring the water and moisture content of the soil. </a:t>
            </a:r>
          </a:p>
          <a:p>
            <a:r>
              <a:rPr lang="en-US" dirty="0"/>
              <a:t>The </a:t>
            </a:r>
            <a:r>
              <a:rPr lang="en-US" dirty="0" err="1"/>
              <a:t>Vegetronix</a:t>
            </a:r>
            <a:r>
              <a:rPr lang="en-US" dirty="0"/>
              <a:t> soil moisture sensor measures the soil moisture based on the volumetric content of the moisture that is in the soil and it can work for any type of soil. The ground node is powered by a 3.7v cylindrical lithium ion battery and 1w solar panel that also charges the battery during the day.</a:t>
            </a:r>
          </a:p>
        </p:txBody>
      </p:sp>
    </p:spTree>
    <p:extLst>
      <p:ext uri="{BB962C8B-B14F-4D97-AF65-F5344CB8AC3E}">
        <p14:creationId xmlns:p14="http://schemas.microsoft.com/office/powerpoint/2010/main" val="99614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4CE2-C82D-4D06-A953-74B816B483F7}"/>
              </a:ext>
            </a:extLst>
          </p:cNvPr>
          <p:cNvSpPr>
            <a:spLocks noGrp="1"/>
          </p:cNvSpPr>
          <p:nvPr>
            <p:ph type="title"/>
          </p:nvPr>
        </p:nvSpPr>
        <p:spPr>
          <a:xfrm>
            <a:off x="1399251" y="182527"/>
            <a:ext cx="10018713" cy="1752599"/>
          </a:xfrm>
        </p:spPr>
        <p:txBody>
          <a:bodyPr/>
          <a:lstStyle/>
          <a:p>
            <a:r>
              <a:rPr lang="en-US" dirty="0"/>
              <a:t>THE GATEWAY</a:t>
            </a:r>
          </a:p>
        </p:txBody>
      </p:sp>
      <p:sp>
        <p:nvSpPr>
          <p:cNvPr id="3" name="Content Placeholder 2">
            <a:extLst>
              <a:ext uri="{FF2B5EF4-FFF2-40B4-BE49-F238E27FC236}">
                <a16:creationId xmlns:a16="http://schemas.microsoft.com/office/drawing/2014/main" id="{9AFB6B7D-F98D-427F-A656-D3691B8EFA18}"/>
              </a:ext>
            </a:extLst>
          </p:cNvPr>
          <p:cNvSpPr>
            <a:spLocks noGrp="1"/>
          </p:cNvSpPr>
          <p:nvPr>
            <p:ph idx="1"/>
          </p:nvPr>
        </p:nvSpPr>
        <p:spPr>
          <a:xfrm>
            <a:off x="1484310" y="1935126"/>
            <a:ext cx="10018713" cy="4752753"/>
          </a:xfrm>
        </p:spPr>
        <p:txBody>
          <a:bodyPr>
            <a:normAutofit lnSpcReduction="10000"/>
          </a:bodyPr>
          <a:lstStyle/>
          <a:p>
            <a:r>
              <a:rPr lang="en-US" dirty="0"/>
              <a:t>The gateway is composed of: the sink node, the particle electron incorporated with the GSM module for cellular data connection, the RTC module for real time clock provision, the SD card module with the SD card attached for temporary storage of the sensor data, the solar panel and the battery. </a:t>
            </a:r>
          </a:p>
          <a:p>
            <a:r>
              <a:rPr lang="en-US" dirty="0"/>
              <a:t>The solar panel of 2w together with a 3.7v battery is used to power whole gateway components.  Generally, its power usage is low as the name itself suggests: the low power gateway. </a:t>
            </a:r>
          </a:p>
          <a:p>
            <a:r>
              <a:rPr lang="en-US" dirty="0"/>
              <a:t>The sink node receives the broadcasted sensor data from the three nodes and attached a time stamp from the RTC module to each of the broadcast received, forwards it over to the electron over a serial communication channel, the particle electron writes the received data to the SD card.</a:t>
            </a:r>
          </a:p>
        </p:txBody>
      </p:sp>
    </p:spTree>
    <p:extLst>
      <p:ext uri="{BB962C8B-B14F-4D97-AF65-F5344CB8AC3E}">
        <p14:creationId xmlns:p14="http://schemas.microsoft.com/office/powerpoint/2010/main" val="409504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EB20-F7A8-4C55-A4B0-C6E486FDF4F2}"/>
              </a:ext>
            </a:extLst>
          </p:cNvPr>
          <p:cNvSpPr>
            <a:spLocks noGrp="1"/>
          </p:cNvSpPr>
          <p:nvPr>
            <p:ph type="title"/>
          </p:nvPr>
        </p:nvSpPr>
        <p:spPr/>
        <p:txBody>
          <a:bodyPr/>
          <a:lstStyle/>
          <a:p>
            <a:r>
              <a:rPr lang="en-US" dirty="0"/>
              <a:t>THE GATEWAY CONT…</a:t>
            </a:r>
          </a:p>
        </p:txBody>
      </p:sp>
      <p:sp>
        <p:nvSpPr>
          <p:cNvPr id="3" name="Content Placeholder 2">
            <a:extLst>
              <a:ext uri="{FF2B5EF4-FFF2-40B4-BE49-F238E27FC236}">
                <a16:creationId xmlns:a16="http://schemas.microsoft.com/office/drawing/2014/main" id="{C75D0EF4-43BE-46D9-BF88-5068CA43F774}"/>
              </a:ext>
            </a:extLst>
          </p:cNvPr>
          <p:cNvSpPr>
            <a:spLocks noGrp="1"/>
          </p:cNvSpPr>
          <p:nvPr>
            <p:ph idx="1"/>
          </p:nvPr>
        </p:nvSpPr>
        <p:spPr/>
        <p:txBody>
          <a:bodyPr>
            <a:normAutofit lnSpcReduction="10000"/>
          </a:bodyPr>
          <a:lstStyle/>
          <a:p>
            <a:r>
              <a:rPr lang="en-US" dirty="0"/>
              <a:t> When the electron has received a certain number of sensor reports/data, say 250, it opens up cellular connection with the help of the GSM module containing a sim card, connects to the server, opens and reads the sensor data in the file on the SD card uploading it to the server.</a:t>
            </a:r>
          </a:p>
          <a:p>
            <a:r>
              <a:rPr lang="en-US" dirty="0"/>
              <a:t> Once the upload is complete, the connection is closed from the server and the cellular, the SD card file which was containing the sensor data reports is cleared, and the electron starts receiving and writing the sensor data reports again. The whole process is recursive at the gateway. </a:t>
            </a:r>
          </a:p>
        </p:txBody>
      </p:sp>
    </p:spTree>
    <p:extLst>
      <p:ext uri="{BB962C8B-B14F-4D97-AF65-F5344CB8AC3E}">
        <p14:creationId xmlns:p14="http://schemas.microsoft.com/office/powerpoint/2010/main" val="386634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ADEF-BDAA-4B65-A7F1-DE775817B1BF}"/>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5EE459BF-6365-43B9-9875-9DAE3A6FEA0A}"/>
              </a:ext>
            </a:extLst>
          </p:cNvPr>
          <p:cNvSpPr>
            <a:spLocks noGrp="1"/>
          </p:cNvSpPr>
          <p:nvPr>
            <p:ph idx="1"/>
          </p:nvPr>
        </p:nvSpPr>
        <p:spPr/>
        <p:txBody>
          <a:bodyPr/>
          <a:lstStyle/>
          <a:p>
            <a:r>
              <a:rPr lang="en-US" dirty="0"/>
              <a:t>THANK YOU</a:t>
            </a:r>
          </a:p>
          <a:p>
            <a:r>
              <a:rPr lang="en-US"/>
              <a:t>TEL:0757306724</a:t>
            </a:r>
            <a:endParaRPr lang="en-US" dirty="0"/>
          </a:p>
          <a:p>
            <a:r>
              <a:rPr lang="en-US" dirty="0"/>
              <a:t>EMAIL:ongomdaniel9@gmail.com</a:t>
            </a:r>
          </a:p>
        </p:txBody>
      </p:sp>
    </p:spTree>
    <p:extLst>
      <p:ext uri="{BB962C8B-B14F-4D97-AF65-F5344CB8AC3E}">
        <p14:creationId xmlns:p14="http://schemas.microsoft.com/office/powerpoint/2010/main" val="249619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F2FC-E5EC-424C-A7C5-3D7434BC7AAB}"/>
              </a:ext>
            </a:extLst>
          </p:cNvPr>
          <p:cNvSpPr>
            <a:spLocks noGrp="1"/>
          </p:cNvSpPr>
          <p:nvPr>
            <p:ph type="title"/>
          </p:nvPr>
        </p:nvSpPr>
        <p:spPr>
          <a:xfrm>
            <a:off x="1484311" y="685800"/>
            <a:ext cx="10018713" cy="1089837"/>
          </a:xfrm>
        </p:spPr>
        <p:txBody>
          <a:bodyPr/>
          <a:lstStyle/>
          <a:p>
            <a:r>
              <a:rPr lang="en-US" dirty="0"/>
              <a:t>OVERVIEW OF AWS</a:t>
            </a:r>
          </a:p>
        </p:txBody>
      </p:sp>
      <p:sp>
        <p:nvSpPr>
          <p:cNvPr id="3" name="Content Placeholder 2">
            <a:extLst>
              <a:ext uri="{FF2B5EF4-FFF2-40B4-BE49-F238E27FC236}">
                <a16:creationId xmlns:a16="http://schemas.microsoft.com/office/drawing/2014/main" id="{53D87EE3-EBCC-4C22-A7AF-11CEF3771039}"/>
              </a:ext>
            </a:extLst>
          </p:cNvPr>
          <p:cNvSpPr>
            <a:spLocks noGrp="1"/>
          </p:cNvSpPr>
          <p:nvPr>
            <p:ph idx="1"/>
          </p:nvPr>
        </p:nvSpPr>
        <p:spPr>
          <a:xfrm>
            <a:off x="1484310" y="1690576"/>
            <a:ext cx="10018713" cy="4667693"/>
          </a:xfrm>
        </p:spPr>
        <p:txBody>
          <a:bodyPr>
            <a:normAutofit lnSpcReduction="10000"/>
          </a:bodyPr>
          <a:lstStyle/>
          <a:p>
            <a:pPr marL="0" indent="0">
              <a:buNone/>
            </a:pPr>
            <a:r>
              <a:rPr lang="en-US" dirty="0"/>
              <a:t>The WIMEA-ICT AWS is composed of different meteorological sensors structured under three sets of nodes, one gateway for uplink communication and the server. </a:t>
            </a:r>
          </a:p>
          <a:p>
            <a:pPr marL="0" indent="0">
              <a:buNone/>
            </a:pPr>
            <a:r>
              <a:rPr lang="en-US" dirty="0"/>
              <a:t>The nodes are named according to the position and/or the heights of the sensors above the ground. </a:t>
            </a:r>
          </a:p>
          <a:p>
            <a:pPr marL="0" indent="0">
              <a:buNone/>
            </a:pPr>
            <a:r>
              <a:rPr lang="en-US" dirty="0"/>
              <a:t> The nodes that make up the WIMEA-ICT AWS are; the 2m node that has sensors for reading the relative humidity and the temperature values.</a:t>
            </a:r>
          </a:p>
          <a:p>
            <a:pPr marL="0" indent="0">
              <a:buNone/>
            </a:pPr>
            <a:r>
              <a:rPr lang="en-US" dirty="0"/>
              <a:t> the 10m have sensors that read the wind speed and the wind direction values and the solar insolation. </a:t>
            </a:r>
          </a:p>
          <a:p>
            <a:pPr marL="0" indent="0">
              <a:buNone/>
            </a:pPr>
            <a:r>
              <a:rPr lang="en-US" dirty="0"/>
              <a:t>The ground node contains sensors that read the soil temperature values, soil moisture, pressure and the rainfall and/or precipitation values</a:t>
            </a:r>
          </a:p>
        </p:txBody>
      </p:sp>
    </p:spTree>
    <p:extLst>
      <p:ext uri="{BB962C8B-B14F-4D97-AF65-F5344CB8AC3E}">
        <p14:creationId xmlns:p14="http://schemas.microsoft.com/office/powerpoint/2010/main" val="49500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C089-1835-4525-A933-B05760D11E2F}"/>
              </a:ext>
            </a:extLst>
          </p:cNvPr>
          <p:cNvSpPr>
            <a:spLocks noGrp="1"/>
          </p:cNvSpPr>
          <p:nvPr>
            <p:ph type="title"/>
          </p:nvPr>
        </p:nvSpPr>
        <p:spPr>
          <a:xfrm>
            <a:off x="1484310" y="223283"/>
            <a:ext cx="10018713" cy="1376916"/>
          </a:xfrm>
        </p:spPr>
        <p:txBody>
          <a:bodyPr/>
          <a:lstStyle/>
          <a:p>
            <a:r>
              <a:rPr lang="en-US" dirty="0"/>
              <a:t>OVERVIEW CONT…</a:t>
            </a:r>
          </a:p>
        </p:txBody>
      </p:sp>
      <p:sp>
        <p:nvSpPr>
          <p:cNvPr id="3" name="Content Placeholder 2">
            <a:extLst>
              <a:ext uri="{FF2B5EF4-FFF2-40B4-BE49-F238E27FC236}">
                <a16:creationId xmlns:a16="http://schemas.microsoft.com/office/drawing/2014/main" id="{F35DA8D3-422C-49C7-881E-A012B77F15FE}"/>
              </a:ext>
            </a:extLst>
          </p:cNvPr>
          <p:cNvSpPr>
            <a:spLocks noGrp="1"/>
          </p:cNvSpPr>
          <p:nvPr>
            <p:ph idx="1"/>
          </p:nvPr>
        </p:nvSpPr>
        <p:spPr>
          <a:xfrm>
            <a:off x="1484310" y="1477926"/>
            <a:ext cx="10018713" cy="5156791"/>
          </a:xfrm>
        </p:spPr>
        <p:txBody>
          <a:bodyPr/>
          <a:lstStyle/>
          <a:p>
            <a:r>
              <a:rPr lang="en-US" dirty="0"/>
              <a:t>The gateway is a combination of the sink node that receives the weather data reports broadcasted by the three nodes, the particle electron with the GSM module for the internet connection to the server</a:t>
            </a:r>
          </a:p>
          <a:p>
            <a:r>
              <a:rPr lang="en-US" dirty="0"/>
              <a:t> At the gateway, the RTC module attaches the timestamp to the report received by the sink and the SD card temporarily stores the sensor data report before its uploaded to the server</a:t>
            </a:r>
          </a:p>
        </p:txBody>
      </p:sp>
    </p:spTree>
    <p:extLst>
      <p:ext uri="{BB962C8B-B14F-4D97-AF65-F5344CB8AC3E}">
        <p14:creationId xmlns:p14="http://schemas.microsoft.com/office/powerpoint/2010/main" val="209697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ADC7-6545-4898-B287-2871A769D420}"/>
              </a:ext>
            </a:extLst>
          </p:cNvPr>
          <p:cNvSpPr>
            <a:spLocks noGrp="1"/>
          </p:cNvSpPr>
          <p:nvPr>
            <p:ph type="title"/>
          </p:nvPr>
        </p:nvSpPr>
        <p:spPr>
          <a:xfrm>
            <a:off x="1484310" y="132907"/>
            <a:ext cx="10018713" cy="1345019"/>
          </a:xfrm>
        </p:spPr>
        <p:txBody>
          <a:bodyPr/>
          <a:lstStyle/>
          <a:p>
            <a:r>
              <a:rPr lang="en-US" dirty="0"/>
              <a:t>THE AWS COMPONENTS </a:t>
            </a:r>
          </a:p>
        </p:txBody>
      </p:sp>
      <p:sp>
        <p:nvSpPr>
          <p:cNvPr id="3" name="Content Placeholder 2">
            <a:extLst>
              <a:ext uri="{FF2B5EF4-FFF2-40B4-BE49-F238E27FC236}">
                <a16:creationId xmlns:a16="http://schemas.microsoft.com/office/drawing/2014/main" id="{CB4B55D9-2047-44A1-AF86-F6896F84D3C1}"/>
              </a:ext>
            </a:extLst>
          </p:cNvPr>
          <p:cNvSpPr>
            <a:spLocks noGrp="1"/>
          </p:cNvSpPr>
          <p:nvPr>
            <p:ph idx="1"/>
          </p:nvPr>
        </p:nvSpPr>
        <p:spPr>
          <a:xfrm>
            <a:off x="1367352" y="1477927"/>
            <a:ext cx="10018713" cy="3513174"/>
          </a:xfrm>
        </p:spPr>
        <p:txBody>
          <a:bodyPr/>
          <a:lstStyle/>
          <a:p>
            <a:r>
              <a:rPr lang="en-US" dirty="0"/>
              <a:t>The WIMEA-ICT AWS is composed of basically three subsystems: the remote central server, the gateway, and the meteorological sensors arranged to form a network of wireless sensor nodes</a:t>
            </a:r>
          </a:p>
          <a:p>
            <a:r>
              <a:rPr lang="en-US" dirty="0"/>
              <a:t> The sensor nodes are small circuit boards with a microcontroller (Atmega128rfa1[9] and Atmega256rfr2)[8] and with some sensors attached on the boards and with provision for other sensors to be attached</a:t>
            </a:r>
          </a:p>
          <a:p>
            <a:endParaRPr lang="en-US" dirty="0"/>
          </a:p>
          <a:p>
            <a:endParaRPr lang="en-US" dirty="0"/>
          </a:p>
        </p:txBody>
      </p:sp>
    </p:spTree>
    <p:extLst>
      <p:ext uri="{BB962C8B-B14F-4D97-AF65-F5344CB8AC3E}">
        <p14:creationId xmlns:p14="http://schemas.microsoft.com/office/powerpoint/2010/main" val="309730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65A7-2E0B-44FD-A72C-525AA29D604A}"/>
              </a:ext>
            </a:extLst>
          </p:cNvPr>
          <p:cNvSpPr>
            <a:spLocks noGrp="1"/>
          </p:cNvSpPr>
          <p:nvPr>
            <p:ph type="title"/>
          </p:nvPr>
        </p:nvSpPr>
        <p:spPr>
          <a:xfrm>
            <a:off x="1484309" y="190500"/>
            <a:ext cx="10018713" cy="1752599"/>
          </a:xfrm>
        </p:spPr>
        <p:txBody>
          <a:bodyPr/>
          <a:lstStyle/>
          <a:p>
            <a:r>
              <a:rPr lang="en-US" dirty="0"/>
              <a:t>COMPONENTS CONT…</a:t>
            </a:r>
          </a:p>
        </p:txBody>
      </p:sp>
      <p:sp>
        <p:nvSpPr>
          <p:cNvPr id="3" name="Content Placeholder 2">
            <a:extLst>
              <a:ext uri="{FF2B5EF4-FFF2-40B4-BE49-F238E27FC236}">
                <a16:creationId xmlns:a16="http://schemas.microsoft.com/office/drawing/2014/main" id="{3B0F6B69-0E02-4447-B6F4-2712F12CCC23}"/>
              </a:ext>
            </a:extLst>
          </p:cNvPr>
          <p:cNvSpPr>
            <a:spLocks noGrp="1"/>
          </p:cNvSpPr>
          <p:nvPr>
            <p:ph idx="1"/>
          </p:nvPr>
        </p:nvSpPr>
        <p:spPr>
          <a:xfrm>
            <a:off x="1484310" y="1765005"/>
            <a:ext cx="10018713" cy="4678325"/>
          </a:xfrm>
        </p:spPr>
        <p:txBody>
          <a:bodyPr/>
          <a:lstStyle/>
          <a:p>
            <a:r>
              <a:rPr lang="en-US" dirty="0"/>
              <a:t> The nodes are classified into the sink node, the 10m node, the 2m node and the gateway, all having the same device with a difference only in the sensors installed in them, the name and the network address. Each node has a Model S2 v2.4 RSS2 mote[14] with its microcontroller containing a Radio Frequency circuitry that uses IEEE 802.15.4[10] protocol for communication, that is, sending and receiving packets (sensor data reports) in the 2.4 GHz range</a:t>
            </a:r>
          </a:p>
        </p:txBody>
      </p:sp>
    </p:spTree>
    <p:extLst>
      <p:ext uri="{BB962C8B-B14F-4D97-AF65-F5344CB8AC3E}">
        <p14:creationId xmlns:p14="http://schemas.microsoft.com/office/powerpoint/2010/main" val="294471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18D3-1C3B-429D-947C-C7087DE739CD}"/>
              </a:ext>
            </a:extLst>
          </p:cNvPr>
          <p:cNvSpPr>
            <a:spLocks noGrp="1"/>
          </p:cNvSpPr>
          <p:nvPr>
            <p:ph type="title"/>
          </p:nvPr>
        </p:nvSpPr>
        <p:spPr>
          <a:xfrm>
            <a:off x="1484310" y="101009"/>
            <a:ext cx="10018713" cy="1752599"/>
          </a:xfrm>
        </p:spPr>
        <p:txBody>
          <a:bodyPr/>
          <a:lstStyle/>
          <a:p>
            <a:r>
              <a:rPr lang="en-US" dirty="0"/>
              <a:t>COMPONENTS CONT…</a:t>
            </a:r>
          </a:p>
        </p:txBody>
      </p:sp>
      <p:sp>
        <p:nvSpPr>
          <p:cNvPr id="3" name="Content Placeholder 2">
            <a:extLst>
              <a:ext uri="{FF2B5EF4-FFF2-40B4-BE49-F238E27FC236}">
                <a16:creationId xmlns:a16="http://schemas.microsoft.com/office/drawing/2014/main" id="{DDF5C386-258E-4CE2-96D0-28109C13F399}"/>
              </a:ext>
            </a:extLst>
          </p:cNvPr>
          <p:cNvSpPr>
            <a:spLocks noGrp="1"/>
          </p:cNvSpPr>
          <p:nvPr>
            <p:ph idx="1"/>
          </p:nvPr>
        </p:nvSpPr>
        <p:spPr>
          <a:xfrm>
            <a:off x="1484310" y="1853609"/>
            <a:ext cx="10018713" cy="4557824"/>
          </a:xfrm>
        </p:spPr>
        <p:txBody>
          <a:bodyPr/>
          <a:lstStyle/>
          <a:p>
            <a:r>
              <a:rPr lang="en-US" dirty="0"/>
              <a:t>This implies that the measurement of weather parameters and/or data using sensors is possible even remotely without the need for physical presence. The whole AWS system is powered by a couple of rechargeable batteries and solar panels for different nodes. During night and/or heavy rainy seasons when there is no access to sunshine, the rechargeable batteries are normally used as the primary power source for the AWS. </a:t>
            </a:r>
          </a:p>
        </p:txBody>
      </p:sp>
    </p:spTree>
    <p:extLst>
      <p:ext uri="{BB962C8B-B14F-4D97-AF65-F5344CB8AC3E}">
        <p14:creationId xmlns:p14="http://schemas.microsoft.com/office/powerpoint/2010/main" val="421441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A452-9171-444C-8A76-171EB0C75B5B}"/>
              </a:ext>
            </a:extLst>
          </p:cNvPr>
          <p:cNvSpPr>
            <a:spLocks noGrp="1"/>
          </p:cNvSpPr>
          <p:nvPr>
            <p:ph type="title"/>
          </p:nvPr>
        </p:nvSpPr>
        <p:spPr>
          <a:xfrm>
            <a:off x="1484309" y="233916"/>
            <a:ext cx="10018713" cy="1467293"/>
          </a:xfrm>
        </p:spPr>
        <p:txBody>
          <a:bodyPr/>
          <a:lstStyle/>
          <a:p>
            <a:r>
              <a:rPr lang="en-US" dirty="0"/>
              <a:t>THE SENSOR NETWORK</a:t>
            </a:r>
          </a:p>
        </p:txBody>
      </p:sp>
      <p:sp>
        <p:nvSpPr>
          <p:cNvPr id="3" name="Content Placeholder 2">
            <a:extLst>
              <a:ext uri="{FF2B5EF4-FFF2-40B4-BE49-F238E27FC236}">
                <a16:creationId xmlns:a16="http://schemas.microsoft.com/office/drawing/2014/main" id="{1D621D1B-21CB-445E-98B7-5A4E5538D94E}"/>
              </a:ext>
            </a:extLst>
          </p:cNvPr>
          <p:cNvSpPr>
            <a:spLocks noGrp="1"/>
          </p:cNvSpPr>
          <p:nvPr>
            <p:ph idx="1"/>
          </p:nvPr>
        </p:nvSpPr>
        <p:spPr>
          <a:xfrm>
            <a:off x="1484309" y="1626781"/>
            <a:ext cx="10018713" cy="4465675"/>
          </a:xfrm>
        </p:spPr>
        <p:txBody>
          <a:bodyPr/>
          <a:lstStyle/>
          <a:p>
            <a:r>
              <a:rPr lang="en-US" dirty="0"/>
              <a:t>The WIMEA-ICT AWS is composed of a number of meteorological sensors, arranged in a network of wireless sensor nodes, for reading the different environmental weather parameters. The sensor network implements the principle of operation of the Wireless Sensor Networks (WSN)[19] technology. These sensors such as the wind vane, anemometer, rain gauge (a tipping-bucket), soil moisture, soil temperature, atmospheric pressure, solar insulation, temperature and humidity sensors</a:t>
            </a:r>
          </a:p>
        </p:txBody>
      </p:sp>
    </p:spTree>
    <p:extLst>
      <p:ext uri="{BB962C8B-B14F-4D97-AF65-F5344CB8AC3E}">
        <p14:creationId xmlns:p14="http://schemas.microsoft.com/office/powerpoint/2010/main" val="1285032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E76A-671C-41D2-8BCB-A8F56409D205}"/>
              </a:ext>
            </a:extLst>
          </p:cNvPr>
          <p:cNvSpPr>
            <a:spLocks noGrp="1"/>
          </p:cNvSpPr>
          <p:nvPr>
            <p:ph type="title"/>
          </p:nvPr>
        </p:nvSpPr>
        <p:spPr/>
        <p:txBody>
          <a:bodyPr/>
          <a:lstStyle/>
          <a:p>
            <a:r>
              <a:rPr lang="en-US" dirty="0"/>
              <a:t>THE SENSOR NETWORK CONT..</a:t>
            </a:r>
          </a:p>
        </p:txBody>
      </p:sp>
      <p:sp>
        <p:nvSpPr>
          <p:cNvPr id="3" name="Content Placeholder 2">
            <a:extLst>
              <a:ext uri="{FF2B5EF4-FFF2-40B4-BE49-F238E27FC236}">
                <a16:creationId xmlns:a16="http://schemas.microsoft.com/office/drawing/2014/main" id="{558C4629-1367-4D27-B3CD-21CCF400EBEB}"/>
              </a:ext>
            </a:extLst>
          </p:cNvPr>
          <p:cNvSpPr>
            <a:spLocks noGrp="1"/>
          </p:cNvSpPr>
          <p:nvPr>
            <p:ph idx="1"/>
          </p:nvPr>
        </p:nvSpPr>
        <p:spPr/>
        <p:txBody>
          <a:bodyPr/>
          <a:lstStyle/>
          <a:p>
            <a:r>
              <a:rPr lang="en-US" dirty="0"/>
              <a:t> The sensors are categorized to make three different nodes at the WIMEA-ICT AWS, the nodes include the 2m node contains sensors that records the temperature and humidity, the 10m node has sensors that provides readings for the wind speed, wind direction, and solar insolation. </a:t>
            </a:r>
          </a:p>
          <a:p>
            <a:r>
              <a:rPr lang="en-US" dirty="0"/>
              <a:t>The ground node contains sensors that record soil moisture, soil temperature, atmospheric pressure and the precipitation</a:t>
            </a:r>
          </a:p>
        </p:txBody>
      </p:sp>
    </p:spTree>
    <p:extLst>
      <p:ext uri="{BB962C8B-B14F-4D97-AF65-F5344CB8AC3E}">
        <p14:creationId xmlns:p14="http://schemas.microsoft.com/office/powerpoint/2010/main" val="427703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85D3-6260-43D3-90EC-6D5FD540FC82}"/>
              </a:ext>
            </a:extLst>
          </p:cNvPr>
          <p:cNvSpPr>
            <a:spLocks noGrp="1"/>
          </p:cNvSpPr>
          <p:nvPr>
            <p:ph type="title"/>
          </p:nvPr>
        </p:nvSpPr>
        <p:spPr>
          <a:xfrm>
            <a:off x="1484309" y="190500"/>
            <a:ext cx="10018713" cy="1752599"/>
          </a:xfrm>
        </p:spPr>
        <p:txBody>
          <a:bodyPr/>
          <a:lstStyle/>
          <a:p>
            <a:r>
              <a:rPr lang="en-US" dirty="0"/>
              <a:t>THE 2METER NODE</a:t>
            </a:r>
          </a:p>
        </p:txBody>
      </p:sp>
      <p:sp>
        <p:nvSpPr>
          <p:cNvPr id="3" name="Content Placeholder 2">
            <a:extLst>
              <a:ext uri="{FF2B5EF4-FFF2-40B4-BE49-F238E27FC236}">
                <a16:creationId xmlns:a16="http://schemas.microsoft.com/office/drawing/2014/main" id="{609FD81E-E828-4CE1-BE90-D0F4AE3F1BBF}"/>
              </a:ext>
            </a:extLst>
          </p:cNvPr>
          <p:cNvSpPr>
            <a:spLocks noGrp="1"/>
          </p:cNvSpPr>
          <p:nvPr>
            <p:ph idx="1"/>
          </p:nvPr>
        </p:nvSpPr>
        <p:spPr>
          <a:xfrm>
            <a:off x="1580003" y="1790701"/>
            <a:ext cx="10018713" cy="4652629"/>
          </a:xfrm>
        </p:spPr>
        <p:txBody>
          <a:bodyPr/>
          <a:lstStyle/>
          <a:p>
            <a:r>
              <a:rPr lang="en-US" dirty="0"/>
              <a:t>The 2m node is composed of a sht25-sensor that records the temperature and the humidity values. The temperature and humidity sensors are encased within a light grey louvred radiation shield to prevent the sensors from direct sunshine heating up the sensor elements hence leading to errors and/or inaccurate readings</a:t>
            </a:r>
          </a:p>
          <a:p>
            <a:r>
              <a:rPr lang="en-US" dirty="0"/>
              <a:t> The 2m node is 3.8V 270F capacitor and maintained on power by a 0.5w solar panel.</a:t>
            </a:r>
          </a:p>
        </p:txBody>
      </p:sp>
    </p:spTree>
    <p:extLst>
      <p:ext uri="{BB962C8B-B14F-4D97-AF65-F5344CB8AC3E}">
        <p14:creationId xmlns:p14="http://schemas.microsoft.com/office/powerpoint/2010/main" val="3672513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47</TotalTime>
  <Words>1128</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COMPONENTS OF WIMEA-ICT AWS AND HOW TO ASSEMBLE</vt:lpstr>
      <vt:lpstr>OVERVIEW OF AWS</vt:lpstr>
      <vt:lpstr>OVERVIEW CONT…</vt:lpstr>
      <vt:lpstr>THE AWS COMPONENTS </vt:lpstr>
      <vt:lpstr>COMPONENTS CONT…</vt:lpstr>
      <vt:lpstr>COMPONENTS CONT…</vt:lpstr>
      <vt:lpstr>THE SENSOR NETWORK</vt:lpstr>
      <vt:lpstr>THE SENSOR NETWORK CONT..</vt:lpstr>
      <vt:lpstr>THE 2METER NODE</vt:lpstr>
      <vt:lpstr>THE 10METER NODE</vt:lpstr>
      <vt:lpstr>THE GROUND NODE</vt:lpstr>
      <vt:lpstr>THE GATEWAY</vt:lpstr>
      <vt:lpstr>THE GATEWAY CONT…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WIMEA-ICT AWS AND HOW TO ASSEMBLE</dc:title>
  <dc:creator>Neithan Kunya</dc:creator>
  <cp:lastModifiedBy>Neithan Kunya</cp:lastModifiedBy>
  <cp:revision>10</cp:revision>
  <dcterms:created xsi:type="dcterms:W3CDTF">2021-02-23T23:57:52Z</dcterms:created>
  <dcterms:modified xsi:type="dcterms:W3CDTF">2021-02-24T00:45:52Z</dcterms:modified>
</cp:coreProperties>
</file>