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801600" cy="9601200" type="A3"/>
  <p:notesSz cx="6805613" cy="9944100"/>
  <p:defaultTextStyle>
    <a:defPPr>
      <a:defRPr lang="nl-NL"/>
    </a:defPPr>
    <a:lvl1pPr algn="ctr" rtl="0" fontAlgn="base">
      <a:spcBef>
        <a:spcPct val="50000"/>
      </a:spcBef>
      <a:spcAft>
        <a:spcPct val="0"/>
      </a:spcAft>
      <a:defRPr sz="25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5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5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5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5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FF0000"/>
    <a:srgbClr val="CCFFFF"/>
    <a:srgbClr val="66FFFF"/>
    <a:srgbClr val="FFFF66"/>
    <a:srgbClr val="66FF99"/>
    <a:srgbClr val="99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821" autoAdjust="0"/>
  </p:normalViewPr>
  <p:slideViewPr>
    <p:cSldViewPr snapToGrid="0">
      <p:cViewPr varScale="1">
        <p:scale>
          <a:sx n="65" d="100"/>
          <a:sy n="65" d="100"/>
        </p:scale>
        <p:origin x="1932" y="90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-2124" y="-114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278" tIns="31642" rIns="63278" bIns="31642" numCol="1" anchor="t" anchorCtr="0" compatLnSpc="1">
            <a:prstTxWarp prst="textNoShape">
              <a:avLst/>
            </a:prstTxWarp>
          </a:bodyPr>
          <a:lstStyle>
            <a:lvl1pPr algn="l" defTabSz="633413">
              <a:spcBef>
                <a:spcPct val="0"/>
              </a:spcBef>
              <a:defRPr sz="8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278" tIns="31642" rIns="63278" bIns="31642" numCol="1" anchor="t" anchorCtr="0" compatLnSpc="1">
            <a:prstTxWarp prst="textNoShape">
              <a:avLst/>
            </a:prstTxWarp>
          </a:bodyPr>
          <a:lstStyle>
            <a:lvl1pPr algn="r" defTabSz="633413">
              <a:spcBef>
                <a:spcPct val="0"/>
              </a:spcBef>
              <a:defRPr sz="8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22813"/>
            <a:ext cx="5446713" cy="447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278" tIns="31642" rIns="63278" bIns="316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noProof="0" smtClean="0"/>
              <a:t>Klik om de opmaakprofielen van de modeltekst te bewerken</a:t>
            </a:r>
          </a:p>
          <a:p>
            <a:pPr lvl="1"/>
            <a:r>
              <a:rPr lang="nl-NL" altLang="nl-NL" noProof="0" smtClean="0"/>
              <a:t>Tweede niveau</a:t>
            </a:r>
          </a:p>
          <a:p>
            <a:pPr lvl="2"/>
            <a:r>
              <a:rPr lang="nl-NL" altLang="nl-NL" noProof="0" smtClean="0"/>
              <a:t>Derde niveau</a:t>
            </a:r>
          </a:p>
          <a:p>
            <a:pPr lvl="3"/>
            <a:r>
              <a:rPr lang="nl-NL" altLang="nl-NL" noProof="0" smtClean="0"/>
              <a:t>Vierde niveau</a:t>
            </a:r>
          </a:p>
          <a:p>
            <a:pPr lvl="4"/>
            <a:r>
              <a:rPr lang="nl-NL" altLang="nl-NL" noProof="0" smtClean="0"/>
              <a:t>Vijfde niveau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4957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278" tIns="31642" rIns="63278" bIns="31642" numCol="1" anchor="b" anchorCtr="0" compatLnSpc="1">
            <a:prstTxWarp prst="textNoShape">
              <a:avLst/>
            </a:prstTxWarp>
          </a:bodyPr>
          <a:lstStyle>
            <a:lvl1pPr algn="l" defTabSz="633413">
              <a:spcBef>
                <a:spcPct val="0"/>
              </a:spcBef>
              <a:defRPr sz="8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5625"/>
            <a:ext cx="294957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278" tIns="31642" rIns="63278" bIns="31642" numCol="1" anchor="b" anchorCtr="0" compatLnSpc="1">
            <a:prstTxWarp prst="textNoShape">
              <a:avLst/>
            </a:prstTxWarp>
          </a:bodyPr>
          <a:lstStyle>
            <a:lvl1pPr algn="r" defTabSz="633413">
              <a:spcBef>
                <a:spcPct val="0"/>
              </a:spcBef>
              <a:defRPr sz="8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B09D12B1-B7F7-4470-AD42-A2D959ABA5B1}" type="slidenum">
              <a:rPr lang="nl-NL" altLang="nl-NL"/>
              <a:pPr>
                <a:defRPr/>
              </a:pPr>
              <a:t>‹nr.›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29493329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6334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defTabSz="6334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defTabSz="6334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9818350" indent="-18437225" algn="l" defTabSz="6334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278725" indent="-18437225" algn="l" defTabSz="6334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0735925" indent="-18437225" defTabSz="6334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1193125" indent="-18437225" defTabSz="6334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21650325" indent="-18437225" defTabSz="6334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22107525" indent="-18437225" defTabSz="6334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592134E-39B2-442F-8882-BD7D4137FA7F}" type="slidenum">
              <a:rPr lang="nl-NL" altLang="nl-NL" sz="800" smtClean="0"/>
              <a:pPr algn="r" eaLnBrk="1" hangingPunct="1">
                <a:spcBef>
                  <a:spcPct val="0"/>
                </a:spcBef>
              </a:pPr>
              <a:t>1</a:t>
            </a:fld>
            <a:endParaRPr lang="nl-NL" altLang="nl-NL" sz="800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altLang="nl-NL" smtClean="0">
              <a:ea typeface="ＭＳ Ｐゴシック" pitchFamily="34" charset="-128"/>
            </a:endParaRPr>
          </a:p>
          <a:p>
            <a:pPr eaLnBrk="1" hangingPunct="1"/>
            <a:endParaRPr lang="nl-NL" altLang="nl-NL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60438" y="2982913"/>
            <a:ext cx="10880725" cy="2057400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920875" y="5440363"/>
            <a:ext cx="8959850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de titelstijl van het model te bewerken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5E56C-0350-4220-A403-ADE9E8012B89}" type="slidenum">
              <a:rPr lang="nl-NL" altLang="nl-NL"/>
              <a:pPr>
                <a:defRPr/>
              </a:pPr>
              <a:t>‹nr.›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22069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E51F3-25A4-49D9-8515-DF8451FF2AA6}" type="slidenum">
              <a:rPr lang="nl-NL" altLang="nl-NL"/>
              <a:pPr>
                <a:defRPr/>
              </a:pPr>
              <a:t>‹nr.›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74348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282113" y="384175"/>
            <a:ext cx="2879725" cy="8193088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39763" y="384175"/>
            <a:ext cx="8489950" cy="8193088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5D1BC-63EE-4B04-AC1B-88F9AD65200D}" type="slidenum">
              <a:rPr lang="nl-NL" altLang="nl-NL"/>
              <a:pPr>
                <a:defRPr/>
              </a:pPr>
              <a:t>‹nr.›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218168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BAFAE-DCF1-43CA-81B1-98C3F9094FD7}" type="slidenum">
              <a:rPr lang="nl-NL" altLang="nl-NL"/>
              <a:pPr>
                <a:defRPr/>
              </a:pPr>
              <a:t>‹nr.›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358118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11238" y="6169025"/>
            <a:ext cx="10880725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11238" y="4068763"/>
            <a:ext cx="10880725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D79A0-A562-49A7-A5C3-ABA0F5A60B89}" type="slidenum">
              <a:rPr lang="nl-NL" altLang="nl-NL"/>
              <a:pPr>
                <a:defRPr/>
              </a:pPr>
              <a:t>‹nr.›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215211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39763" y="2239963"/>
            <a:ext cx="5684837" cy="633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477000" y="2239963"/>
            <a:ext cx="5684838" cy="633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91FDDA-9121-4497-8010-C958FBE06B44}" type="slidenum">
              <a:rPr lang="nl-NL" altLang="nl-NL"/>
              <a:pPr>
                <a:defRPr/>
              </a:pPr>
              <a:t>‹nr.›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382010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9763" y="2149475"/>
            <a:ext cx="5656262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9763" y="3044825"/>
            <a:ext cx="5656262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502400" y="2149475"/>
            <a:ext cx="5659438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502400" y="3044825"/>
            <a:ext cx="5659438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4552D-FB65-410A-AE0F-6437BCEFB2AF}" type="slidenum">
              <a:rPr lang="nl-NL" altLang="nl-NL"/>
              <a:pPr>
                <a:defRPr/>
              </a:pPr>
              <a:t>‹nr.›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90745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5B0B6-C0E6-4313-8EC7-07FA2AEC3370}" type="slidenum">
              <a:rPr lang="nl-NL" altLang="nl-NL"/>
              <a:pPr>
                <a:defRPr/>
              </a:pPr>
              <a:t>‹nr.›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209025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3E3E7-AF19-45D2-A0CA-44B61D82778A}" type="slidenum">
              <a:rPr lang="nl-NL" altLang="nl-NL"/>
              <a:pPr>
                <a:defRPr/>
              </a:pPr>
              <a:t>‹nr.›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49088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9763" y="382588"/>
            <a:ext cx="4211637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005388" y="382588"/>
            <a:ext cx="715645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9763" y="2009775"/>
            <a:ext cx="4211637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10CAC-B943-4845-B458-035F111DBC74}" type="slidenum">
              <a:rPr lang="nl-NL" altLang="nl-NL"/>
              <a:pPr>
                <a:defRPr/>
              </a:pPr>
              <a:t>‹nr.›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06298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9838" y="6721475"/>
            <a:ext cx="7680325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509838" y="857250"/>
            <a:ext cx="7680325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509838" y="7513638"/>
            <a:ext cx="7680325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097B3-CFBE-42D2-9BFC-61BEBBB499AC}" type="slidenum">
              <a:rPr lang="nl-NL" altLang="nl-NL"/>
              <a:pPr>
                <a:defRPr/>
              </a:pPr>
              <a:t>‹nr.›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55286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9763" y="384175"/>
            <a:ext cx="115220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8016" tIns="64008" rIns="128016" bIns="640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Klik om het opmaakprofiel te bewerken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2239963"/>
            <a:ext cx="11522075" cy="633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Klik om de opmaakprofielen van de modeltekst te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9763" y="8743950"/>
            <a:ext cx="29876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20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3563" y="8743950"/>
            <a:ext cx="40544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20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4163" y="8743950"/>
            <a:ext cx="29876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906C837F-B32A-4C44-AEAB-DCB43EF9E638}" type="slidenum">
              <a:rPr lang="nl-NL" altLang="nl-NL"/>
              <a:pPr>
                <a:defRPr/>
              </a:pPr>
              <a:t>‹nr.›</a:t>
            </a:fld>
            <a:endParaRPr lang="nl-NL" alt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charset="0"/>
        </a:defRPr>
      </a:lvl6pPr>
      <a:lvl7pPr marL="9144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charset="0"/>
        </a:defRPr>
      </a:lvl7pPr>
      <a:lvl8pPr marL="13716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charset="0"/>
        </a:defRPr>
      </a:lvl8pPr>
      <a:lvl9pPr marL="18288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charset="0"/>
        </a:defRPr>
      </a:lvl9pPr>
    </p:titleStyle>
    <p:bodyStyle>
      <a:lvl1pPr marL="479425" indent="-479425" algn="l" defTabSz="1279525" rtl="0" eaLnBrk="0" fontAlgn="base" hangingPunct="0">
        <a:spcBef>
          <a:spcPct val="20000"/>
        </a:spcBef>
        <a:spcAft>
          <a:spcPct val="0"/>
        </a:spcAft>
        <a:buChar char="•"/>
        <a:defRPr sz="45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039813" indent="-400050" algn="l" defTabSz="1279525" rtl="0" eaLnBrk="0" fontAlgn="base" hangingPunct="0">
        <a:spcBef>
          <a:spcPct val="20000"/>
        </a:spcBef>
        <a:spcAft>
          <a:spcPct val="0"/>
        </a:spcAft>
        <a:buChar char="–"/>
        <a:defRPr sz="3900">
          <a:solidFill>
            <a:schemeClr val="tx1"/>
          </a:solidFill>
          <a:latin typeface="+mn-lt"/>
          <a:ea typeface="ＭＳ Ｐゴシック" charset="-128"/>
        </a:defRPr>
      </a:lvl2pPr>
      <a:lvl3pPr marL="1600200" indent="-320675" algn="l" defTabSz="1279525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</a:defRPr>
      </a:lvl3pPr>
      <a:lvl4pPr marL="2239963" indent="-319088" algn="l" defTabSz="1279525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4pPr>
      <a:lvl5pPr marL="2879725" indent="-319088" algn="l" defTabSz="1279525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charset="-128"/>
        </a:defRPr>
      </a:lvl5pPr>
      <a:lvl6pPr marL="3336925" indent="-319088" algn="l" defTabSz="1279525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charset="-128"/>
        </a:defRPr>
      </a:lvl6pPr>
      <a:lvl7pPr marL="3794125" indent="-319088" algn="l" defTabSz="1279525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charset="-128"/>
        </a:defRPr>
      </a:lvl7pPr>
      <a:lvl8pPr marL="4251325" indent="-319088" algn="l" defTabSz="1279525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charset="-128"/>
        </a:defRPr>
      </a:lvl8pPr>
      <a:lvl9pPr marL="4708525" indent="-319088" algn="l" defTabSz="1279525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161" y="403934"/>
            <a:ext cx="7349368" cy="8920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AutoShape 5513"/>
          <p:cNvSpPr>
            <a:spLocks noChangeArrowheads="1"/>
          </p:cNvSpPr>
          <p:nvPr/>
        </p:nvSpPr>
        <p:spPr bwMode="auto">
          <a:xfrm>
            <a:off x="10197895" y="3944998"/>
            <a:ext cx="350837" cy="295275"/>
          </a:xfrm>
          <a:prstGeom prst="wedgeRectCallout">
            <a:avLst>
              <a:gd name="adj1" fmla="val -424962"/>
              <a:gd name="adj2" fmla="val -194922"/>
            </a:avLst>
          </a:prstGeom>
          <a:solidFill>
            <a:srgbClr val="99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>
            <a:lvl1pPr algn="l" defTabSz="1279525" eaLnBrk="0" hangingPunct="0">
              <a:spcBef>
                <a:spcPct val="20000"/>
              </a:spcBef>
              <a:buChar char="•"/>
              <a:defRPr sz="45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1039813" indent="-400050" algn="l" defTabSz="1279525" eaLnBrk="0" hangingPunct="0">
              <a:spcBef>
                <a:spcPct val="20000"/>
              </a:spcBef>
              <a:buChar char="–"/>
              <a:defRPr sz="3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600200" indent="-320675" algn="l" defTabSz="1279525" eaLnBrk="0" hangingPunct="0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2239963" indent="-319088" algn="l" defTabSz="1279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879725" indent="-319088" algn="l" defTabSz="1279525" eaLnBrk="0" hangingPunct="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33369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7941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42513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47085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nl-NL" sz="2500"/>
          </a:p>
        </p:txBody>
      </p:sp>
      <p:sp>
        <p:nvSpPr>
          <p:cNvPr id="2053" name="Text Box 628"/>
          <p:cNvSpPr txBox="1">
            <a:spLocks noChangeArrowheads="1"/>
          </p:cNvSpPr>
          <p:nvPr/>
        </p:nvSpPr>
        <p:spPr bwMode="auto">
          <a:xfrm>
            <a:off x="0" y="130175"/>
            <a:ext cx="8439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defTabSz="1279525" eaLnBrk="0" hangingPunct="0">
              <a:spcBef>
                <a:spcPct val="20000"/>
              </a:spcBef>
              <a:buChar char="•"/>
              <a:defRPr sz="45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algn="l" defTabSz="1279525" eaLnBrk="0" hangingPunct="0">
              <a:spcBef>
                <a:spcPct val="20000"/>
              </a:spcBef>
              <a:buChar char="–"/>
              <a:defRPr sz="3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600200" indent="-320675" algn="l" defTabSz="1279525" eaLnBrk="0" hangingPunct="0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2239963" indent="-319088" algn="l" defTabSz="1279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879725" indent="-319088" algn="l" defTabSz="1279525" eaLnBrk="0" hangingPunct="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33369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7941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42513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47085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nl-NL" sz="1400" b="1" dirty="0">
                <a:latin typeface="Verdana" pitchFamily="34" charset="0"/>
              </a:rPr>
              <a:t>Verkeersverwachting </a:t>
            </a:r>
            <a:r>
              <a:rPr lang="nl-NL" altLang="nl-NL" sz="1400" b="1" dirty="0" smtClean="0">
                <a:latin typeface="Verdana" pitchFamily="34" charset="0"/>
              </a:rPr>
              <a:t>week  27: 04 tot 11 juli 2022</a:t>
            </a:r>
            <a:endParaRPr lang="nl-NL" altLang="nl-NL" sz="1400" b="1" dirty="0">
              <a:solidFill>
                <a:srgbClr val="FF0000"/>
              </a:solidFill>
              <a:latin typeface="Verdana" pitchFamily="34" charset="0"/>
            </a:endParaRPr>
          </a:p>
        </p:txBody>
      </p:sp>
      <p:sp>
        <p:nvSpPr>
          <p:cNvPr id="2054" name="Freeform 1714"/>
          <p:cNvSpPr>
            <a:spLocks/>
          </p:cNvSpPr>
          <p:nvPr/>
        </p:nvSpPr>
        <p:spPr bwMode="auto">
          <a:xfrm>
            <a:off x="7504113" y="8991600"/>
            <a:ext cx="49212" cy="85725"/>
          </a:xfrm>
          <a:custGeom>
            <a:avLst/>
            <a:gdLst>
              <a:gd name="T0" fmla="*/ 2147483647 w 31"/>
              <a:gd name="T1" fmla="*/ 0 h 54"/>
              <a:gd name="T2" fmla="*/ 2147483647 w 31"/>
              <a:gd name="T3" fmla="*/ 2147483647 h 54"/>
              <a:gd name="T4" fmla="*/ 0 60000 65536"/>
              <a:gd name="T5" fmla="*/ 0 60000 65536"/>
              <a:gd name="T6" fmla="*/ 0 w 31"/>
              <a:gd name="T7" fmla="*/ 0 h 54"/>
              <a:gd name="T8" fmla="*/ 31 w 31"/>
              <a:gd name="T9" fmla="*/ 54 h 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" h="54">
                <a:moveTo>
                  <a:pt x="31" y="0"/>
                </a:moveTo>
                <a:cubicBezTo>
                  <a:pt x="0" y="10"/>
                  <a:pt x="1" y="22"/>
                  <a:pt x="1" y="54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2055" name="Freeform 1749"/>
          <p:cNvSpPr>
            <a:spLocks/>
          </p:cNvSpPr>
          <p:nvPr/>
        </p:nvSpPr>
        <p:spPr bwMode="auto">
          <a:xfrm>
            <a:off x="3736975" y="-23813"/>
            <a:ext cx="1727200" cy="4103688"/>
          </a:xfrm>
          <a:custGeom>
            <a:avLst/>
            <a:gdLst>
              <a:gd name="T0" fmla="*/ 2147483647 w 1088"/>
              <a:gd name="T1" fmla="*/ 2147483647 h 2585"/>
              <a:gd name="T2" fmla="*/ 2147483647 w 1088"/>
              <a:gd name="T3" fmla="*/ 2147483647 h 2585"/>
              <a:gd name="T4" fmla="*/ 2147483647 w 1088"/>
              <a:gd name="T5" fmla="*/ 2147483647 h 2585"/>
              <a:gd name="T6" fmla="*/ 0 w 1088"/>
              <a:gd name="T7" fmla="*/ 0 h 2585"/>
              <a:gd name="T8" fmla="*/ 0 60000 65536"/>
              <a:gd name="T9" fmla="*/ 0 60000 65536"/>
              <a:gd name="T10" fmla="*/ 0 60000 65536"/>
              <a:gd name="T11" fmla="*/ 0 60000 65536"/>
              <a:gd name="T12" fmla="*/ 0 w 1088"/>
              <a:gd name="T13" fmla="*/ 0 h 2585"/>
              <a:gd name="T14" fmla="*/ 1088 w 1088"/>
              <a:gd name="T15" fmla="*/ 2585 h 25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8" h="2585">
                <a:moveTo>
                  <a:pt x="1088" y="2540"/>
                </a:moveTo>
                <a:lnTo>
                  <a:pt x="1043" y="2540"/>
                </a:lnTo>
                <a:lnTo>
                  <a:pt x="1043" y="2585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2056" name="Freeform 1751"/>
          <p:cNvSpPr>
            <a:spLocks/>
          </p:cNvSpPr>
          <p:nvPr/>
        </p:nvSpPr>
        <p:spPr bwMode="auto">
          <a:xfrm>
            <a:off x="5397500" y="3997325"/>
            <a:ext cx="65088" cy="139700"/>
          </a:xfrm>
          <a:custGeom>
            <a:avLst/>
            <a:gdLst>
              <a:gd name="T0" fmla="*/ 2147483647 w 41"/>
              <a:gd name="T1" fmla="*/ 0 h 88"/>
              <a:gd name="T2" fmla="*/ 2147483647 w 41"/>
              <a:gd name="T3" fmla="*/ 2147483647 h 88"/>
              <a:gd name="T4" fmla="*/ 2147483647 w 41"/>
              <a:gd name="T5" fmla="*/ 2147483647 h 88"/>
              <a:gd name="T6" fmla="*/ 2147483647 w 41"/>
              <a:gd name="T7" fmla="*/ 2147483647 h 88"/>
              <a:gd name="T8" fmla="*/ 0 w 41"/>
              <a:gd name="T9" fmla="*/ 2147483647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"/>
              <a:gd name="T16" fmla="*/ 0 h 88"/>
              <a:gd name="T17" fmla="*/ 41 w 41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" h="88">
                <a:moveTo>
                  <a:pt x="40" y="0"/>
                </a:moveTo>
                <a:cubicBezTo>
                  <a:pt x="39" y="4"/>
                  <a:pt x="41" y="9"/>
                  <a:pt x="38" y="12"/>
                </a:cubicBezTo>
                <a:cubicBezTo>
                  <a:pt x="35" y="15"/>
                  <a:pt x="26" y="16"/>
                  <a:pt x="26" y="16"/>
                </a:cubicBezTo>
                <a:cubicBezTo>
                  <a:pt x="21" y="23"/>
                  <a:pt x="18" y="33"/>
                  <a:pt x="10" y="36"/>
                </a:cubicBezTo>
                <a:cubicBezTo>
                  <a:pt x="0" y="53"/>
                  <a:pt x="0" y="68"/>
                  <a:pt x="0" y="88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cxnSp>
        <p:nvCxnSpPr>
          <p:cNvPr id="2057" name="AutoShape 1787"/>
          <p:cNvCxnSpPr>
            <a:cxnSpLocks noChangeShapeType="1"/>
          </p:cNvCxnSpPr>
          <p:nvPr/>
        </p:nvCxnSpPr>
        <p:spPr bwMode="auto">
          <a:xfrm rot="5400000" flipV="1">
            <a:off x="6519863" y="457200"/>
            <a:ext cx="1588" cy="1587"/>
          </a:xfrm>
          <a:prstGeom prst="bentConnector3">
            <a:avLst>
              <a:gd name="adj1" fmla="val -1440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triangle" w="med" len="med"/>
              </a14:hiddenLine>
            </a:ext>
          </a:extLst>
        </p:spPr>
      </p:cxnSp>
      <p:cxnSp>
        <p:nvCxnSpPr>
          <p:cNvPr id="2058" name="AutoShape 1788"/>
          <p:cNvCxnSpPr>
            <a:cxnSpLocks noChangeShapeType="1"/>
          </p:cNvCxnSpPr>
          <p:nvPr/>
        </p:nvCxnSpPr>
        <p:spPr bwMode="auto">
          <a:xfrm rot="5400000" flipV="1">
            <a:off x="6519863" y="457200"/>
            <a:ext cx="1588" cy="1587"/>
          </a:xfrm>
          <a:prstGeom prst="curvedConnector3">
            <a:avLst>
              <a:gd name="adj1" fmla="val -1440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2059" name="AutoShape 1789"/>
          <p:cNvCxnSpPr>
            <a:cxnSpLocks noChangeShapeType="1"/>
          </p:cNvCxnSpPr>
          <p:nvPr/>
        </p:nvCxnSpPr>
        <p:spPr bwMode="auto">
          <a:xfrm rot="5400000" flipV="1">
            <a:off x="6519863" y="457200"/>
            <a:ext cx="1588" cy="1587"/>
          </a:xfrm>
          <a:prstGeom prst="curvedConnector3">
            <a:avLst>
              <a:gd name="adj1" fmla="val -1440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sp>
        <p:nvSpPr>
          <p:cNvPr id="2060" name="Line 1791"/>
          <p:cNvSpPr>
            <a:spLocks noChangeShapeType="1"/>
          </p:cNvSpPr>
          <p:nvPr/>
        </p:nvSpPr>
        <p:spPr bwMode="auto">
          <a:xfrm>
            <a:off x="4960938" y="5305425"/>
            <a:ext cx="215900" cy="714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2061" name="Freeform 1792"/>
          <p:cNvSpPr>
            <a:spLocks/>
          </p:cNvSpPr>
          <p:nvPr/>
        </p:nvSpPr>
        <p:spPr bwMode="auto">
          <a:xfrm>
            <a:off x="4960938" y="5305425"/>
            <a:ext cx="215900" cy="142875"/>
          </a:xfrm>
          <a:custGeom>
            <a:avLst/>
            <a:gdLst>
              <a:gd name="T0" fmla="*/ 0 w 45"/>
              <a:gd name="T1" fmla="*/ 0 h 45"/>
              <a:gd name="T2" fmla="*/ 2147483647 w 45"/>
              <a:gd name="T3" fmla="*/ 2147483647 h 45"/>
              <a:gd name="T4" fmla="*/ 0 60000 65536"/>
              <a:gd name="T5" fmla="*/ 0 60000 65536"/>
              <a:gd name="T6" fmla="*/ 0 w 45"/>
              <a:gd name="T7" fmla="*/ 0 h 45"/>
              <a:gd name="T8" fmla="*/ 45 w 45"/>
              <a:gd name="T9" fmla="*/ 45 h 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5" h="45">
                <a:moveTo>
                  <a:pt x="0" y="0"/>
                </a:moveTo>
                <a:cubicBezTo>
                  <a:pt x="19" y="22"/>
                  <a:pt x="38" y="45"/>
                  <a:pt x="45" y="45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2063" name="Rectangle 4191"/>
          <p:cNvSpPr>
            <a:spLocks noChangeArrowheads="1"/>
          </p:cNvSpPr>
          <p:nvPr/>
        </p:nvSpPr>
        <p:spPr bwMode="auto">
          <a:xfrm>
            <a:off x="85725" y="28289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45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algn="l" eaLnBrk="0" hangingPunct="0">
              <a:spcBef>
                <a:spcPct val="20000"/>
              </a:spcBef>
              <a:buChar char="–"/>
              <a:defRPr sz="3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600200" indent="-320675" algn="l" eaLnBrk="0" hangingPunct="0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2239963" indent="-319088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879725" indent="-319088" algn="l" eaLnBrk="0" hangingPunct="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3336925" indent="-319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794125" indent="-319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4251325" indent="-319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4708525" indent="-319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nl-NL" sz="1800"/>
          </a:p>
        </p:txBody>
      </p:sp>
      <p:sp>
        <p:nvSpPr>
          <p:cNvPr id="2064" name="Rectangle 4544"/>
          <p:cNvSpPr>
            <a:spLocks noChangeArrowheads="1"/>
          </p:cNvSpPr>
          <p:nvPr/>
        </p:nvSpPr>
        <p:spPr bwMode="auto">
          <a:xfrm>
            <a:off x="-22225" y="3451225"/>
            <a:ext cx="128016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45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algn="l" eaLnBrk="0" hangingPunct="0">
              <a:spcBef>
                <a:spcPct val="20000"/>
              </a:spcBef>
              <a:buChar char="–"/>
              <a:defRPr sz="3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600200" indent="-320675" algn="l" eaLnBrk="0" hangingPunct="0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2239963" indent="-319088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879725" indent="-319088" algn="l" eaLnBrk="0" hangingPunct="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3336925" indent="-319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794125" indent="-319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4251325" indent="-319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4708525" indent="-319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nl-NL" sz="1800"/>
          </a:p>
        </p:txBody>
      </p:sp>
      <p:sp>
        <p:nvSpPr>
          <p:cNvPr id="2065" name="Rectangle 4728"/>
          <p:cNvSpPr>
            <a:spLocks noChangeArrowheads="1"/>
          </p:cNvSpPr>
          <p:nvPr/>
        </p:nvSpPr>
        <p:spPr bwMode="auto">
          <a:xfrm>
            <a:off x="-114300" y="59658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45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algn="l" eaLnBrk="0" hangingPunct="0">
              <a:spcBef>
                <a:spcPct val="20000"/>
              </a:spcBef>
              <a:buChar char="–"/>
              <a:defRPr sz="3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600200" indent="-320675" algn="l" eaLnBrk="0" hangingPunct="0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2239963" indent="-319088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879725" indent="-319088" algn="l" eaLnBrk="0" hangingPunct="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3336925" indent="-319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794125" indent="-319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4251325" indent="-319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4708525" indent="-319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NL" altLang="nl-NL" sz="1800"/>
          </a:p>
        </p:txBody>
      </p:sp>
      <p:graphicFrame>
        <p:nvGraphicFramePr>
          <p:cNvPr id="15146" name="Group 810"/>
          <p:cNvGraphicFramePr>
            <a:graphicFrameLocks noGrp="1"/>
          </p:cNvGraphicFramePr>
          <p:nvPr/>
        </p:nvGraphicFramePr>
        <p:xfrm>
          <a:off x="9525" y="622300"/>
          <a:ext cx="5162550" cy="1143000"/>
        </p:xfrm>
        <a:graphic>
          <a:graphicData uri="http://schemas.openxmlformats.org/drawingml/2006/table">
            <a:tbl>
              <a:tblPr/>
              <a:tblGrid>
                <a:gridCol w="1122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52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Hinderklasse </a:t>
                      </a:r>
                      <a:endParaRPr kumimoji="0" lang="nl-NL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 gridSpan="5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Hindercategorie  (aantal gehinderde)</a:t>
                      </a:r>
                      <a:endParaRPr kumimoji="0" lang="nl-NL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&lt; 1000</a:t>
                      </a:r>
                      <a:endParaRPr kumimoji="0" lang="nl-NL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&lt;10.000</a:t>
                      </a:r>
                      <a:endParaRPr kumimoji="0" lang="nl-NL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&lt; 100.000</a:t>
                      </a:r>
                      <a:endParaRPr kumimoji="0" lang="nl-NL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&lt;1000.000</a:t>
                      </a:r>
                      <a:endParaRPr kumimoji="0" lang="nl-NL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&gt;1000.000</a:t>
                      </a:r>
                      <a:endParaRPr kumimoji="0" lang="nl-NL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2</a:t>
                      </a: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: 5 tot 10 min</a:t>
                      </a:r>
                      <a:endParaRPr kumimoji="0" lang="nl-NL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C</a:t>
                      </a:r>
                      <a:endParaRPr kumimoji="0" lang="nl-NL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C</a:t>
                      </a:r>
                      <a:endParaRPr kumimoji="0" lang="nl-NL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B</a:t>
                      </a:r>
                      <a:endParaRPr kumimoji="0" lang="nl-NL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3</a:t>
                      </a: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:10 tot 30 min</a:t>
                      </a:r>
                      <a:endParaRPr kumimoji="0" lang="nl-NL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    </a:t>
                      </a:r>
                      <a:r>
                        <a:rPr kumimoji="0" lang="en-US" altLang="nl-NL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     </a:t>
                      </a:r>
                      <a:r>
                        <a:rPr kumimoji="0" lang="en-US" altLang="nl-NL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B</a:t>
                      </a:r>
                      <a:endParaRPr kumimoji="0" lang="nl-NL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A</a:t>
                      </a:r>
                      <a:endParaRPr kumimoji="0" lang="nl-NL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A</a:t>
                      </a:r>
                      <a:endParaRPr kumimoji="0" lang="nl-NL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4</a:t>
                      </a: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: &gt; 30 min</a:t>
                      </a:r>
                      <a:endParaRPr kumimoji="0" lang="nl-NL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C</a:t>
                      </a:r>
                      <a:endParaRPr kumimoji="0" lang="nl-NL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B</a:t>
                      </a:r>
                      <a:endParaRPr kumimoji="0" lang="nl-NL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B</a:t>
                      </a:r>
                      <a:endParaRPr kumimoji="0" lang="nl-NL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A</a:t>
                      </a:r>
                      <a:endParaRPr kumimoji="0" lang="nl-NL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37931725" indent="-37474525" algn="l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  <a:cs typeface="Times New Roman" pitchFamily="18" charset="0"/>
                        </a:rPr>
                        <a:t>A</a:t>
                      </a:r>
                      <a:endParaRPr kumimoji="0" lang="nl-NL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06" name="Rectangle 3381"/>
          <p:cNvSpPr>
            <a:spLocks noChangeArrowheads="1"/>
          </p:cNvSpPr>
          <p:nvPr/>
        </p:nvSpPr>
        <p:spPr bwMode="auto">
          <a:xfrm>
            <a:off x="10232020" y="130175"/>
            <a:ext cx="2550529" cy="163512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45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algn="l" eaLnBrk="0" hangingPunct="0">
              <a:spcBef>
                <a:spcPct val="20000"/>
              </a:spcBef>
              <a:buChar char="–"/>
              <a:defRPr sz="3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600200" indent="-320675" algn="l" eaLnBrk="0" hangingPunct="0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2239963" indent="-319088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879725" indent="-319088" algn="l" eaLnBrk="0" hangingPunct="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3336925" indent="-319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794125" indent="-319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4251325" indent="-319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4708525" indent="-319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nl-NL" altLang="nl-NL" sz="2500"/>
          </a:p>
        </p:txBody>
      </p:sp>
      <p:sp>
        <p:nvSpPr>
          <p:cNvPr id="2107" name="Text Box 4187"/>
          <p:cNvSpPr txBox="1">
            <a:spLocks noChangeArrowheads="1"/>
          </p:cNvSpPr>
          <p:nvPr/>
        </p:nvSpPr>
        <p:spPr bwMode="auto">
          <a:xfrm>
            <a:off x="9039225" y="8202180"/>
            <a:ext cx="3762375" cy="438582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l" defTabSz="1279525" eaLnBrk="0" hangingPunct="0">
              <a:spcBef>
                <a:spcPct val="20000"/>
              </a:spcBef>
              <a:buChar char="•"/>
              <a:defRPr sz="45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algn="l" defTabSz="1279525" eaLnBrk="0" hangingPunct="0">
              <a:spcBef>
                <a:spcPct val="20000"/>
              </a:spcBef>
              <a:buChar char="–"/>
              <a:defRPr sz="3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600200" indent="-320675" algn="l" defTabSz="1279525" eaLnBrk="0" hangingPunct="0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2239963" indent="-319088" algn="l" defTabSz="1279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879725" indent="-319088" algn="l" defTabSz="1279525" eaLnBrk="0" hangingPunct="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33369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7941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42513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47085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nl-NL" sz="900" b="1" dirty="0">
                <a:latin typeface="Verdana" pitchFamily="34" charset="0"/>
              </a:rPr>
              <a:t>         </a:t>
            </a:r>
            <a:r>
              <a:rPr lang="nl-NL" altLang="nl-NL" sz="900" b="1" dirty="0" smtClean="0">
                <a:latin typeface="Verdana" pitchFamily="34" charset="0"/>
              </a:rPr>
              <a:t>Evenementen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nl-NL" sz="900" b="1" dirty="0" err="1" smtClean="0">
                <a:latin typeface="Verdana" pitchFamily="34" charset="0"/>
              </a:rPr>
              <a:t>Bospop</a:t>
            </a:r>
            <a:r>
              <a:rPr lang="nl-NL" altLang="nl-NL" sz="900" b="1" dirty="0" smtClean="0">
                <a:latin typeface="Verdana" pitchFamily="34" charset="0"/>
              </a:rPr>
              <a:t> 7 t/m 11 juli 2022</a:t>
            </a:r>
          </a:p>
        </p:txBody>
      </p:sp>
      <p:sp>
        <p:nvSpPr>
          <p:cNvPr id="2109" name="Rectangle 3380"/>
          <p:cNvSpPr>
            <a:spLocks noChangeArrowheads="1"/>
          </p:cNvSpPr>
          <p:nvPr/>
        </p:nvSpPr>
        <p:spPr bwMode="auto">
          <a:xfrm>
            <a:off x="10325529" y="130175"/>
            <a:ext cx="246654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defTabSz="1279525" eaLnBrk="0" hangingPunct="0">
              <a:spcBef>
                <a:spcPct val="20000"/>
              </a:spcBef>
              <a:buChar char="•"/>
              <a:defRPr sz="45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 algn="l" defTabSz="1279525" eaLnBrk="0" hangingPunct="0">
              <a:spcBef>
                <a:spcPct val="20000"/>
              </a:spcBef>
              <a:buChar char="–"/>
              <a:defRPr sz="3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600200" indent="-320675" algn="l" defTabSz="1279525" eaLnBrk="0" hangingPunct="0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2239963" indent="-319088" algn="l" defTabSz="1279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879725" indent="-319088" algn="l" defTabSz="1279525" eaLnBrk="0" hangingPunct="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33369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7941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42513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47085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nl-NL" sz="900" u="sng" dirty="0">
                <a:latin typeface="Verdana" pitchFamily="34" charset="0"/>
              </a:rPr>
              <a:t>Pikethouders VCNL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nl-NL" sz="900" dirty="0">
                <a:latin typeface="Verdana" pitchFamily="34" charset="0"/>
              </a:rPr>
              <a:t>OVM: </a:t>
            </a:r>
            <a:r>
              <a:rPr lang="nl-NL" altLang="nl-NL" sz="900" b="1" dirty="0" smtClean="0">
                <a:latin typeface="Verdana" pitchFamily="34" charset="0"/>
              </a:rPr>
              <a:t>0652454253</a:t>
            </a:r>
            <a:endParaRPr lang="nl-NL" altLang="nl-NL" sz="900" b="1" dirty="0">
              <a:latin typeface="Verdana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nl-NL" sz="900" dirty="0" err="1" smtClean="0">
                <a:latin typeface="Verdana" pitchFamily="34" charset="0"/>
              </a:rPr>
              <a:t>Informatieco</a:t>
            </a:r>
            <a:r>
              <a:rPr lang="nl-NL" altLang="nl-NL" sz="900" dirty="0" smtClean="0">
                <a:latin typeface="Verdana" pitchFamily="34" charset="0"/>
              </a:rPr>
              <a:t>: </a:t>
            </a:r>
            <a:r>
              <a:rPr lang="nl-NL" altLang="nl-NL" sz="900" b="1" dirty="0" smtClean="0">
                <a:latin typeface="Verdana" pitchFamily="34" charset="0"/>
              </a:rPr>
              <a:t>0655236797</a:t>
            </a:r>
            <a:endParaRPr lang="nl-NL" altLang="nl-NL" sz="900" dirty="0">
              <a:latin typeface="Verdana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nl-NL" sz="900" dirty="0">
                <a:latin typeface="Verdana" pitchFamily="34" charset="0"/>
              </a:rPr>
              <a:t>CWVL: </a:t>
            </a:r>
            <a:r>
              <a:rPr lang="nl-NL" altLang="nl-NL" sz="900" b="1" dirty="0">
                <a:latin typeface="Verdana" pitchFamily="34" charset="0"/>
              </a:rPr>
              <a:t>0615429131 </a:t>
            </a:r>
            <a:endParaRPr lang="nl-NL" altLang="nl-NL" sz="900" b="1" dirty="0" smtClean="0">
              <a:latin typeface="Verdana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nl-NL" sz="900" dirty="0" smtClean="0">
                <a:latin typeface="Verdana" pitchFamily="34" charset="0"/>
              </a:rPr>
              <a:t>Communicatie</a:t>
            </a:r>
            <a:r>
              <a:rPr lang="nl-NL" altLang="nl-NL" sz="900" dirty="0">
                <a:latin typeface="Verdana" pitchFamily="34" charset="0"/>
              </a:rPr>
              <a:t>: </a:t>
            </a:r>
            <a:r>
              <a:rPr lang="nl-NL" altLang="nl-NL" sz="900" b="1" dirty="0" smtClean="0">
                <a:latin typeface="Verdana" pitchFamily="34" charset="0"/>
              </a:rPr>
              <a:t>0615182130</a:t>
            </a:r>
            <a:endParaRPr lang="nl-NL" altLang="nl-NL" sz="900" dirty="0">
              <a:latin typeface="Verdana" pitchFamily="34" charset="0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nl-NL" altLang="nl-NL" sz="900" dirty="0" smtClean="0">
                <a:latin typeface="Verdana" pitchFamily="34" charset="0"/>
              </a:rPr>
              <a:t>Auditing</a:t>
            </a:r>
            <a:r>
              <a:rPr lang="nl-NL" altLang="nl-NL" sz="900" dirty="0">
                <a:latin typeface="Verdana" pitchFamily="34" charset="0"/>
              </a:rPr>
              <a:t>: </a:t>
            </a:r>
            <a:r>
              <a:rPr lang="nl-NL" altLang="nl-NL" sz="900" b="1" dirty="0">
                <a:latin typeface="Verdana" pitchFamily="34" charset="0"/>
              </a:rPr>
              <a:t>0615671563 </a:t>
            </a:r>
            <a:endParaRPr lang="nl-NL" altLang="nl-NL" sz="900" dirty="0">
              <a:latin typeface="Verdana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nl-NL" altLang="nl-NL" sz="900" dirty="0" smtClean="0">
                <a:latin typeface="Verdana" pitchFamily="34" charset="0"/>
              </a:rPr>
              <a:t>DT VWM: </a:t>
            </a:r>
            <a:r>
              <a:rPr lang="nl-NL" altLang="nl-NL" sz="900" b="1" dirty="0" smtClean="0">
                <a:latin typeface="Verdana" pitchFamily="34" charset="0"/>
              </a:rPr>
              <a:t>06-52844297</a:t>
            </a:r>
            <a:endParaRPr lang="nl-NL" altLang="nl-NL" sz="900" b="1" dirty="0">
              <a:latin typeface="Verdana" pitchFamily="34" charset="0"/>
            </a:endParaRPr>
          </a:p>
        </p:txBody>
      </p:sp>
      <p:sp>
        <p:nvSpPr>
          <p:cNvPr id="2110" name="Vrije vorm 1"/>
          <p:cNvSpPr>
            <a:spLocks/>
          </p:cNvSpPr>
          <p:nvPr/>
        </p:nvSpPr>
        <p:spPr bwMode="auto">
          <a:xfrm>
            <a:off x="5262563" y="54578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38100" cap="flat" cmpd="sng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111" name="Vrije vorm 3"/>
          <p:cNvSpPr>
            <a:spLocks/>
          </p:cNvSpPr>
          <p:nvPr/>
        </p:nvSpPr>
        <p:spPr bwMode="auto">
          <a:xfrm>
            <a:off x="5281613" y="5457825"/>
            <a:ext cx="0" cy="0"/>
          </a:xfrm>
          <a:custGeom>
            <a:avLst/>
            <a:gdLst>
              <a:gd name="T0" fmla="*/ 0 60000 65536"/>
              <a:gd name="T1" fmla="*/ 0 60000 65536"/>
            </a:gdLst>
            <a:ahLst/>
            <a:cxnLst>
              <a:cxn ang="T0">
                <a:pos x="0" y="0"/>
              </a:cxn>
              <a:cxn ang="T1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38100" cap="flat" cmpd="sng" algn="ctr">
            <a:solidFill>
              <a:srgbClr val="00008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pic>
        <p:nvPicPr>
          <p:cNvPr id="2114" name="Picture 25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912" y="8226315"/>
            <a:ext cx="182562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36" name="Picture 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562" y="7900194"/>
            <a:ext cx="182563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AutoShape 5513"/>
          <p:cNvSpPr>
            <a:spLocks noChangeArrowheads="1"/>
          </p:cNvSpPr>
          <p:nvPr/>
        </p:nvSpPr>
        <p:spPr bwMode="auto">
          <a:xfrm>
            <a:off x="3034486" y="5125576"/>
            <a:ext cx="350837" cy="295275"/>
          </a:xfrm>
          <a:prstGeom prst="wedgeRectCallout">
            <a:avLst>
              <a:gd name="adj1" fmla="val 524714"/>
              <a:gd name="adj2" fmla="val 7167"/>
            </a:avLst>
          </a:prstGeom>
          <a:solidFill>
            <a:srgbClr val="99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>
            <a:lvl1pPr algn="l" defTabSz="1279525" eaLnBrk="0" hangingPunct="0">
              <a:spcBef>
                <a:spcPct val="20000"/>
              </a:spcBef>
              <a:buChar char="•"/>
              <a:defRPr sz="45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1039813" indent="-400050" algn="l" defTabSz="1279525" eaLnBrk="0" hangingPunct="0">
              <a:spcBef>
                <a:spcPct val="20000"/>
              </a:spcBef>
              <a:buChar char="–"/>
              <a:defRPr sz="3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600200" indent="-320675" algn="l" defTabSz="1279525" eaLnBrk="0" hangingPunct="0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2239963" indent="-319088" algn="l" defTabSz="1279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879725" indent="-319088" algn="l" defTabSz="1279525" eaLnBrk="0" hangingPunct="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33369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7941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42513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47085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nl-NL" sz="2500"/>
          </a:p>
        </p:txBody>
      </p:sp>
      <p:graphicFrame>
        <p:nvGraphicFramePr>
          <p:cNvPr id="33" name="Tabel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407161"/>
              </p:ext>
            </p:extLst>
          </p:nvPr>
        </p:nvGraphicFramePr>
        <p:xfrm>
          <a:off x="24484" y="4762736"/>
          <a:ext cx="3835401" cy="1557232"/>
        </p:xfrm>
        <a:graphic>
          <a:graphicData uri="http://schemas.openxmlformats.org/drawingml/2006/table">
            <a:tbl>
              <a:tblPr/>
              <a:tblGrid>
                <a:gridCol w="805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5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3331">
                <a:tc gridSpan="4"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A16 HRL </a:t>
                      </a:r>
                      <a:r>
                        <a:rPr kumimoji="0" lang="nl-NL" altLang="nl-NL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Terbregseplein</a:t>
                      </a: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 verbindingsweg naar A20 HRL (7717.57)(B3)</a:t>
                      </a:r>
                    </a:p>
                  </a:txBody>
                  <a:tcPr marL="91438" marR="91438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42">
                <a:tc gridSpan="4"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Weekendafsluiting </a:t>
                      </a:r>
                    </a:p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In de nacht 09-07-2022 22:00 t/m 10-07-2022 10:00 is ook de A20 HRL afgesloten tussen </a:t>
                      </a:r>
                      <a:r>
                        <a:rPr kumimoji="0" lang="nl-NL" altLang="nl-NL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Terbregseplein</a:t>
                      </a: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 en Rotterdam Crooswijk het verkeer gaat hierbij over de doelgroepenstrook.</a:t>
                      </a:r>
                    </a:p>
                  </a:txBody>
                  <a:tcPr marL="91438" marR="91438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417"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Van</a:t>
                      </a:r>
                    </a:p>
                  </a:txBody>
                  <a:tcPr marL="91438" marR="91438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09-07-2022 22:00 </a:t>
                      </a:r>
                    </a:p>
                  </a:txBody>
                  <a:tcPr marL="91438" marR="91438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tot </a:t>
                      </a:r>
                    </a:p>
                  </a:txBody>
                  <a:tcPr marL="91438" marR="91438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11-07-2022 05:00 </a:t>
                      </a:r>
                    </a:p>
                  </a:txBody>
                  <a:tcPr marL="91438" marR="91438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59"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Omleiding</a:t>
                      </a:r>
                    </a:p>
                  </a:txBody>
                  <a:tcPr marL="91438" marR="91438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gridSpan="3"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Ring Rotterdam en kleinschalig</a:t>
                      </a:r>
                    </a:p>
                  </a:txBody>
                  <a:tcPr marL="91438" marR="91438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Tekstvak 26"/>
          <p:cNvSpPr txBox="1"/>
          <p:nvPr/>
        </p:nvSpPr>
        <p:spPr>
          <a:xfrm>
            <a:off x="0" y="1815252"/>
            <a:ext cx="3848778" cy="137268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l" defTabSz="1279525" eaLnBrk="0" hangingPunct="0">
              <a:spcBef>
                <a:spcPct val="20000"/>
              </a:spcBef>
              <a:defRPr/>
            </a:pPr>
            <a:r>
              <a:rPr lang="nl-NL" altLang="nl-NL" sz="800" dirty="0">
                <a:latin typeface="Verdana" pitchFamily="34" charset="0"/>
                <a:ea typeface="ＭＳ Ｐゴシック" charset="-128"/>
              </a:rPr>
              <a:t>N7 ring Groningen versmald tot 31/12/2024</a:t>
            </a:r>
          </a:p>
          <a:p>
            <a:pPr lvl="0" algn="l" defTabSz="1279525" eaLnBrk="0" hangingPunct="0">
              <a:spcBef>
                <a:spcPct val="20000"/>
              </a:spcBef>
              <a:defRPr/>
            </a:pPr>
            <a:r>
              <a:rPr lang="nl-NL" altLang="nl-NL" sz="800" dirty="0">
                <a:latin typeface="Verdana" pitchFamily="34" charset="0"/>
                <a:ea typeface="ＭＳ Ｐゴシック" charset="-128"/>
              </a:rPr>
              <a:t>A12 IJsselbrug </a:t>
            </a:r>
            <a:r>
              <a:rPr lang="nl-NL" altLang="nl-NL" sz="800" b="1" dirty="0">
                <a:latin typeface="Verdana" pitchFamily="34" charset="0"/>
                <a:ea typeface="ＭＳ Ｐゴシック" charset="-128"/>
              </a:rPr>
              <a:t>3-2+2 systeem </a:t>
            </a:r>
            <a:r>
              <a:rPr lang="nl-NL" altLang="nl-NL" sz="800" dirty="0">
                <a:latin typeface="Verdana" pitchFamily="34" charset="0"/>
                <a:ea typeface="ＭＳ Ｐゴシック" charset="-128"/>
              </a:rPr>
              <a:t>tot 2025</a:t>
            </a:r>
          </a:p>
          <a:p>
            <a:pPr lvl="0" algn="l" defTabSz="1279525" eaLnBrk="0" hangingPunct="0">
              <a:spcBef>
                <a:spcPct val="20000"/>
              </a:spcBef>
              <a:defRPr/>
            </a:pPr>
            <a:r>
              <a:rPr lang="nl-NL" altLang="nl-NL" sz="800" dirty="0">
                <a:latin typeface="Verdana" pitchFamily="34" charset="0"/>
                <a:ea typeface="ＭＳ Ｐゴシック" charset="-128"/>
              </a:rPr>
              <a:t>A50 HRR/HRL Heerde – Vaassen </a:t>
            </a:r>
            <a:r>
              <a:rPr lang="nl-NL" altLang="nl-NL" sz="800" b="1" dirty="0">
                <a:latin typeface="Verdana" pitchFamily="34" charset="0"/>
                <a:ea typeface="ＭＳ Ｐゴシック" charset="-128"/>
              </a:rPr>
              <a:t>2-2 </a:t>
            </a:r>
            <a:r>
              <a:rPr lang="nl-NL" altLang="nl-NL" sz="800" b="1" dirty="0" err="1">
                <a:latin typeface="Verdana" pitchFamily="34" charset="0"/>
                <a:ea typeface="ＭＳ Ｐゴシック" charset="-128"/>
              </a:rPr>
              <a:t>sys</a:t>
            </a:r>
            <a:r>
              <a:rPr lang="nl-NL" altLang="nl-NL" sz="800" b="1" dirty="0">
                <a:latin typeface="Verdana" pitchFamily="34" charset="0"/>
                <a:ea typeface="ＭＳ Ｐゴシック" charset="-128"/>
              </a:rPr>
              <a:t> </a:t>
            </a:r>
            <a:r>
              <a:rPr lang="nl-NL" altLang="nl-NL" sz="800" dirty="0">
                <a:latin typeface="Verdana" pitchFamily="34" charset="0"/>
                <a:ea typeface="ＭＳ Ｐゴシック" charset="-128"/>
              </a:rPr>
              <a:t>1/3 tot 31/10/2022</a:t>
            </a:r>
          </a:p>
          <a:p>
            <a:pPr algn="l" defTabSz="1279525" eaLnBrk="0" hangingPunct="0">
              <a:spcBef>
                <a:spcPct val="20000"/>
              </a:spcBef>
              <a:defRPr/>
            </a:pPr>
            <a:r>
              <a:rPr lang="nl-NL" altLang="nl-NL" sz="800" dirty="0">
                <a:latin typeface="Verdana" pitchFamily="34" charset="0"/>
                <a:ea typeface="ＭＳ Ｐゴシック" charset="-128"/>
              </a:rPr>
              <a:t>A1 HRR/HRL Apeldoorn –Hoenderloo </a:t>
            </a:r>
            <a:r>
              <a:rPr lang="nl-NL" altLang="nl-NL" sz="800" b="1" dirty="0">
                <a:latin typeface="Verdana" pitchFamily="34" charset="0"/>
                <a:ea typeface="ＭＳ Ｐゴシック" charset="-128"/>
              </a:rPr>
              <a:t>systeem </a:t>
            </a:r>
            <a:r>
              <a:rPr lang="nl-NL" altLang="nl-NL" sz="800" dirty="0">
                <a:latin typeface="Verdana" pitchFamily="34" charset="0"/>
                <a:ea typeface="ＭＳ Ｐゴシック" charset="-128"/>
              </a:rPr>
              <a:t>tot 31/10 2022</a:t>
            </a:r>
          </a:p>
          <a:p>
            <a:pPr algn="l" defTabSz="1279525" eaLnBrk="0" hangingPunct="0">
              <a:spcBef>
                <a:spcPct val="20000"/>
              </a:spcBef>
              <a:defRPr/>
            </a:pPr>
            <a:r>
              <a:rPr lang="en-US" altLang="nl-NL" sz="800" dirty="0" smtClean="0">
                <a:latin typeface="Verdana" pitchFamily="34" charset="0"/>
                <a:ea typeface="ＭＳ Ｐゴシック" charset="-128"/>
              </a:rPr>
              <a:t>A1/A27 </a:t>
            </a:r>
            <a:r>
              <a:rPr lang="en-US" altLang="nl-NL" sz="800" dirty="0">
                <a:latin typeface="Verdana" pitchFamily="34" charset="0"/>
                <a:ea typeface="ＭＳ Ｐゴシック" charset="-128"/>
              </a:rPr>
              <a:t>HRR/HRL </a:t>
            </a:r>
            <a:r>
              <a:rPr lang="en-US" altLang="nl-NL" sz="800" dirty="0" err="1">
                <a:latin typeface="Verdana" pitchFamily="34" charset="0"/>
                <a:ea typeface="ＭＳ Ｐゴシック" charset="-128"/>
              </a:rPr>
              <a:t>Knooppunt</a:t>
            </a:r>
            <a:r>
              <a:rPr lang="en-US" altLang="nl-NL" sz="800" dirty="0">
                <a:latin typeface="Verdana" pitchFamily="34" charset="0"/>
                <a:ea typeface="ＭＳ Ｐゴシック" charset="-128"/>
              </a:rPr>
              <a:t> </a:t>
            </a:r>
            <a:r>
              <a:rPr lang="en-US" altLang="nl-NL" sz="800" dirty="0" err="1">
                <a:latin typeface="Verdana" pitchFamily="34" charset="0"/>
                <a:ea typeface="ＭＳ Ｐゴシック" charset="-128"/>
              </a:rPr>
              <a:t>Eemnes</a:t>
            </a:r>
            <a:r>
              <a:rPr lang="en-US" altLang="nl-NL" sz="800" dirty="0">
                <a:latin typeface="Verdana" pitchFamily="34" charset="0"/>
                <a:ea typeface="ＭＳ Ｐゴシック" charset="-128"/>
              </a:rPr>
              <a:t> 1/3 tot 31/07/2022</a:t>
            </a:r>
            <a:endParaRPr lang="nl-NL" altLang="nl-NL" sz="800" dirty="0">
              <a:latin typeface="Verdana" pitchFamily="34" charset="0"/>
              <a:ea typeface="ＭＳ Ｐゴシック" charset="-128"/>
            </a:endParaRPr>
          </a:p>
          <a:p>
            <a:pPr algn="l" defTabSz="1279525" eaLnBrk="0" hangingPunct="0">
              <a:spcBef>
                <a:spcPct val="20000"/>
              </a:spcBef>
              <a:defRPr/>
            </a:pPr>
            <a:r>
              <a:rPr lang="nl-NL" altLang="nl-NL" sz="800" dirty="0" smtClean="0">
                <a:latin typeface="Verdana" pitchFamily="34" charset="0"/>
                <a:ea typeface="ＭＳ Ｐゴシック" charset="-128"/>
              </a:rPr>
              <a:t>A7 </a:t>
            </a:r>
            <a:r>
              <a:rPr lang="nl-NL" altLang="nl-NL" sz="800" dirty="0">
                <a:latin typeface="Verdana" pitchFamily="34" charset="0"/>
                <a:ea typeface="ＭＳ Ｐゴシック" charset="-128"/>
              </a:rPr>
              <a:t>Afsluitdijk fasering over 1 rijstrook tot </a:t>
            </a:r>
            <a:r>
              <a:rPr lang="nl-NL" altLang="nl-NL" sz="800" dirty="0" smtClean="0">
                <a:latin typeface="Verdana" pitchFamily="34" charset="0"/>
                <a:ea typeface="ＭＳ Ｐゴシック" charset="-128"/>
              </a:rPr>
              <a:t>2025</a:t>
            </a:r>
          </a:p>
          <a:p>
            <a:pPr algn="l" defTabSz="1279525" eaLnBrk="0" hangingPunct="0">
              <a:spcBef>
                <a:spcPct val="20000"/>
              </a:spcBef>
              <a:defRPr/>
            </a:pPr>
            <a:r>
              <a:rPr lang="nl-NL" altLang="nl-NL" sz="800" dirty="0" smtClean="0">
                <a:latin typeface="Verdana" pitchFamily="34" charset="0"/>
                <a:ea typeface="ＭＳ Ｐゴシック" charset="-128"/>
              </a:rPr>
              <a:t>A12 </a:t>
            </a:r>
            <a:r>
              <a:rPr lang="nl-NL" altLang="nl-NL" sz="800" dirty="0" err="1" smtClean="0">
                <a:latin typeface="Verdana" pitchFamily="34" charset="0"/>
                <a:ea typeface="ＭＳ Ｐゴシック" charset="-128"/>
              </a:rPr>
              <a:t>Galecopperbrug</a:t>
            </a:r>
            <a:r>
              <a:rPr lang="nl-NL" altLang="nl-NL" sz="800" dirty="0" smtClean="0">
                <a:latin typeface="Verdana" pitchFamily="34" charset="0"/>
                <a:ea typeface="ＭＳ Ｐゴシック" charset="-128"/>
              </a:rPr>
              <a:t> </a:t>
            </a:r>
            <a:endParaRPr lang="nl-NL" altLang="nl-NL" sz="800" dirty="0">
              <a:latin typeface="Verdana" pitchFamily="34" charset="0"/>
              <a:ea typeface="ＭＳ Ｐゴシック" charset="-128"/>
            </a:endParaRPr>
          </a:p>
          <a:p>
            <a:pPr lvl="0" algn="l" defTabSz="1279525" eaLnBrk="0" hangingPunct="0">
              <a:spcBef>
                <a:spcPct val="20000"/>
              </a:spcBef>
              <a:defRPr/>
            </a:pPr>
            <a:r>
              <a:rPr lang="nl-NL" altLang="nl-NL" sz="800" b="1" dirty="0">
                <a:latin typeface="Verdana" pitchFamily="34" charset="0"/>
                <a:ea typeface="ＭＳ Ｐゴシック" charset="-128"/>
              </a:rPr>
              <a:t>A29 Haringvlietbrug 2 rijstroken per richting en 50km p/u tot juli </a:t>
            </a:r>
            <a:r>
              <a:rPr lang="nl-NL" altLang="nl-NL" sz="800" b="1" dirty="0" smtClean="0">
                <a:latin typeface="Verdana" pitchFamily="34" charset="0"/>
                <a:ea typeface="ＭＳ Ｐゴシック" charset="-128"/>
              </a:rPr>
              <a:t>2023</a:t>
            </a:r>
            <a:endParaRPr lang="nl-NL" altLang="nl-NL" sz="800" b="1" dirty="0"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3" name="Vrije vorm 2"/>
          <p:cNvSpPr/>
          <p:nvPr/>
        </p:nvSpPr>
        <p:spPr bwMode="auto">
          <a:xfrm>
            <a:off x="4884516" y="5231757"/>
            <a:ext cx="324092" cy="208344"/>
          </a:xfrm>
          <a:custGeom>
            <a:avLst/>
            <a:gdLst>
              <a:gd name="connsiteX0" fmla="*/ 324092 w 324092"/>
              <a:gd name="connsiteY0" fmla="*/ 196770 h 208344"/>
              <a:gd name="connsiteX1" fmla="*/ 34725 w 324092"/>
              <a:gd name="connsiteY1" fmla="*/ 208344 h 208344"/>
              <a:gd name="connsiteX2" fmla="*/ 0 w 324092"/>
              <a:gd name="connsiteY2" fmla="*/ 57873 h 208344"/>
              <a:gd name="connsiteX3" fmla="*/ 243069 w 324092"/>
              <a:gd name="connsiteY3" fmla="*/ 0 h 20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092" h="208344">
                <a:moveTo>
                  <a:pt x="324092" y="196770"/>
                </a:moveTo>
                <a:lnTo>
                  <a:pt x="34725" y="208344"/>
                </a:lnTo>
                <a:lnTo>
                  <a:pt x="0" y="57873"/>
                </a:lnTo>
                <a:lnTo>
                  <a:pt x="243069" y="0"/>
                </a:lnTo>
              </a:path>
            </a:pathLst>
          </a:custGeom>
          <a:noFill/>
          <a:ln w="19050" cap="flat" cmpd="sng" algn="ctr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Vrije vorm 3"/>
          <p:cNvSpPr/>
          <p:nvPr/>
        </p:nvSpPr>
        <p:spPr bwMode="auto">
          <a:xfrm>
            <a:off x="5359078" y="5335929"/>
            <a:ext cx="613459" cy="613458"/>
          </a:xfrm>
          <a:custGeom>
            <a:avLst/>
            <a:gdLst>
              <a:gd name="connsiteX0" fmla="*/ 0 w 613459"/>
              <a:gd name="connsiteY0" fmla="*/ 613458 h 613458"/>
              <a:gd name="connsiteX1" fmla="*/ 0 w 613459"/>
              <a:gd name="connsiteY1" fmla="*/ 381965 h 613458"/>
              <a:gd name="connsiteX2" fmla="*/ 138897 w 613459"/>
              <a:gd name="connsiteY2" fmla="*/ 208344 h 613458"/>
              <a:gd name="connsiteX3" fmla="*/ 555585 w 613459"/>
              <a:gd name="connsiteY3" fmla="*/ 185195 h 613458"/>
              <a:gd name="connsiteX4" fmla="*/ 613459 w 613459"/>
              <a:gd name="connsiteY4" fmla="*/ 0 h 613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459" h="613458">
                <a:moveTo>
                  <a:pt x="0" y="613458"/>
                </a:moveTo>
                <a:lnTo>
                  <a:pt x="0" y="381965"/>
                </a:lnTo>
                <a:lnTo>
                  <a:pt x="138897" y="208344"/>
                </a:lnTo>
                <a:lnTo>
                  <a:pt x="555585" y="185195"/>
                </a:lnTo>
                <a:lnTo>
                  <a:pt x="613459" y="0"/>
                </a:lnTo>
              </a:path>
            </a:pathLst>
          </a:custGeom>
          <a:noFill/>
          <a:ln w="19050" cap="flat" cmpd="sng" algn="ctr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Vrije vorm 4"/>
          <p:cNvSpPr/>
          <p:nvPr/>
        </p:nvSpPr>
        <p:spPr bwMode="auto">
          <a:xfrm>
            <a:off x="4896091" y="5474825"/>
            <a:ext cx="254643" cy="659757"/>
          </a:xfrm>
          <a:custGeom>
            <a:avLst/>
            <a:gdLst>
              <a:gd name="connsiteX0" fmla="*/ 254643 w 254643"/>
              <a:gd name="connsiteY0" fmla="*/ 659757 h 659757"/>
              <a:gd name="connsiteX1" fmla="*/ 46299 w 254643"/>
              <a:gd name="connsiteY1" fmla="*/ 567160 h 659757"/>
              <a:gd name="connsiteX2" fmla="*/ 0 w 254643"/>
              <a:gd name="connsiteY2" fmla="*/ 428264 h 659757"/>
              <a:gd name="connsiteX3" fmla="*/ 104172 w 254643"/>
              <a:gd name="connsiteY3" fmla="*/ 185195 h 659757"/>
              <a:gd name="connsiteX4" fmla="*/ 243068 w 254643"/>
              <a:gd name="connsiteY4" fmla="*/ 0 h 659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643" h="659757">
                <a:moveTo>
                  <a:pt x="254643" y="659757"/>
                </a:moveTo>
                <a:lnTo>
                  <a:pt x="46299" y="567160"/>
                </a:lnTo>
                <a:lnTo>
                  <a:pt x="0" y="428264"/>
                </a:lnTo>
                <a:lnTo>
                  <a:pt x="104172" y="185195"/>
                </a:lnTo>
                <a:lnTo>
                  <a:pt x="243068" y="0"/>
                </a:lnTo>
              </a:path>
            </a:pathLst>
          </a:custGeom>
          <a:noFill/>
          <a:ln w="19050" cap="flat" cmpd="sng" algn="ctr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Vrije vorm 5"/>
          <p:cNvSpPr/>
          <p:nvPr/>
        </p:nvSpPr>
        <p:spPr bwMode="auto">
          <a:xfrm>
            <a:off x="5278056" y="5451676"/>
            <a:ext cx="173620" cy="185195"/>
          </a:xfrm>
          <a:custGeom>
            <a:avLst/>
            <a:gdLst>
              <a:gd name="connsiteX0" fmla="*/ 69448 w 173620"/>
              <a:gd name="connsiteY0" fmla="*/ 185195 h 185195"/>
              <a:gd name="connsiteX1" fmla="*/ 0 w 173620"/>
              <a:gd name="connsiteY1" fmla="*/ 0 h 185195"/>
              <a:gd name="connsiteX2" fmla="*/ 173620 w 173620"/>
              <a:gd name="connsiteY2" fmla="*/ 57873 h 185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620" h="185195">
                <a:moveTo>
                  <a:pt x="69448" y="185195"/>
                </a:moveTo>
                <a:lnTo>
                  <a:pt x="0" y="0"/>
                </a:lnTo>
                <a:lnTo>
                  <a:pt x="173620" y="57873"/>
                </a:lnTo>
              </a:path>
            </a:pathLst>
          </a:custGeom>
          <a:noFill/>
          <a:ln w="19050" cap="flat" cmpd="sng" algn="ctr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Vrije vorm 34"/>
          <p:cNvSpPr/>
          <p:nvPr/>
        </p:nvSpPr>
        <p:spPr bwMode="auto">
          <a:xfrm>
            <a:off x="8722581" y="3434963"/>
            <a:ext cx="87464" cy="190832"/>
          </a:xfrm>
          <a:custGeom>
            <a:avLst/>
            <a:gdLst>
              <a:gd name="connsiteX0" fmla="*/ 87464 w 87464"/>
              <a:gd name="connsiteY0" fmla="*/ 190832 h 190832"/>
              <a:gd name="connsiteX1" fmla="*/ 31805 w 87464"/>
              <a:gd name="connsiteY1" fmla="*/ 119270 h 190832"/>
              <a:gd name="connsiteX2" fmla="*/ 0 w 87464"/>
              <a:gd name="connsiteY2" fmla="*/ 0 h 19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464" h="190832">
                <a:moveTo>
                  <a:pt x="87464" y="190832"/>
                </a:moveTo>
                <a:lnTo>
                  <a:pt x="31805" y="119270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Vrije vorm 40"/>
          <p:cNvSpPr/>
          <p:nvPr/>
        </p:nvSpPr>
        <p:spPr bwMode="auto">
          <a:xfrm>
            <a:off x="4894729" y="5776856"/>
            <a:ext cx="53789" cy="172123"/>
          </a:xfrm>
          <a:custGeom>
            <a:avLst/>
            <a:gdLst>
              <a:gd name="connsiteX0" fmla="*/ 53789 w 53789"/>
              <a:gd name="connsiteY0" fmla="*/ 0 h 172123"/>
              <a:gd name="connsiteX1" fmla="*/ 0 w 53789"/>
              <a:gd name="connsiteY1" fmla="*/ 172123 h 17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789" h="172123">
                <a:moveTo>
                  <a:pt x="53789" y="0"/>
                </a:moveTo>
                <a:lnTo>
                  <a:pt x="0" y="172123"/>
                </a:ln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Vrije vorm 41"/>
          <p:cNvSpPr/>
          <p:nvPr/>
        </p:nvSpPr>
        <p:spPr bwMode="auto">
          <a:xfrm>
            <a:off x="6088284" y="1921397"/>
            <a:ext cx="578734" cy="428264"/>
          </a:xfrm>
          <a:custGeom>
            <a:avLst/>
            <a:gdLst>
              <a:gd name="connsiteX0" fmla="*/ 0 w 578734"/>
              <a:gd name="connsiteY0" fmla="*/ 428264 h 428264"/>
              <a:gd name="connsiteX1" fmla="*/ 474562 w 578734"/>
              <a:gd name="connsiteY1" fmla="*/ 46299 h 428264"/>
              <a:gd name="connsiteX2" fmla="*/ 578734 w 578734"/>
              <a:gd name="connsiteY2" fmla="*/ 0 h 428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8734" h="428264">
                <a:moveTo>
                  <a:pt x="0" y="428264"/>
                </a:moveTo>
                <a:lnTo>
                  <a:pt x="474562" y="46299"/>
                </a:lnTo>
                <a:lnTo>
                  <a:pt x="578734" y="0"/>
                </a:ln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5634"/>
          <p:cNvSpPr>
            <a:spLocks noChangeArrowheads="1"/>
          </p:cNvSpPr>
          <p:nvPr/>
        </p:nvSpPr>
        <p:spPr bwMode="auto">
          <a:xfrm>
            <a:off x="8476670" y="2994378"/>
            <a:ext cx="339973" cy="178464"/>
          </a:xfrm>
          <a:prstGeom prst="rect">
            <a:avLst/>
          </a:prstGeom>
          <a:solidFill>
            <a:srgbClr val="FF0000"/>
          </a:solidFill>
          <a:ln w="38100" algn="ctr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45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3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nl-NL" altLang="nl-NL" sz="2500"/>
          </a:p>
        </p:txBody>
      </p:sp>
      <p:sp>
        <p:nvSpPr>
          <p:cNvPr id="47" name="AutoShape 5513"/>
          <p:cNvSpPr>
            <a:spLocks noChangeArrowheads="1"/>
          </p:cNvSpPr>
          <p:nvPr/>
        </p:nvSpPr>
        <p:spPr bwMode="auto">
          <a:xfrm>
            <a:off x="3072358" y="8326186"/>
            <a:ext cx="350837" cy="295275"/>
          </a:xfrm>
          <a:prstGeom prst="wedgeRectCallout">
            <a:avLst>
              <a:gd name="adj1" fmla="val 816366"/>
              <a:gd name="adj2" fmla="val -682484"/>
            </a:avLst>
          </a:prstGeom>
          <a:solidFill>
            <a:srgbClr val="99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>
            <a:lvl1pPr algn="l" defTabSz="1279525" eaLnBrk="0" hangingPunct="0">
              <a:spcBef>
                <a:spcPct val="20000"/>
              </a:spcBef>
              <a:buChar char="•"/>
              <a:defRPr sz="45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1039813" indent="-400050" algn="l" defTabSz="1279525" eaLnBrk="0" hangingPunct="0">
              <a:spcBef>
                <a:spcPct val="20000"/>
              </a:spcBef>
              <a:buChar char="–"/>
              <a:defRPr sz="3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600200" indent="-320675" algn="l" defTabSz="1279525" eaLnBrk="0" hangingPunct="0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2239963" indent="-319088" algn="l" defTabSz="1279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879725" indent="-319088" algn="l" defTabSz="1279525" eaLnBrk="0" hangingPunct="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33369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7941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42513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47085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nl-NL" sz="2500"/>
          </a:p>
        </p:txBody>
      </p:sp>
      <p:graphicFrame>
        <p:nvGraphicFramePr>
          <p:cNvPr id="48" name="Tabel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355526"/>
              </p:ext>
            </p:extLst>
          </p:nvPr>
        </p:nvGraphicFramePr>
        <p:xfrm>
          <a:off x="24483" y="7980848"/>
          <a:ext cx="3835401" cy="985949"/>
        </p:xfrm>
        <a:graphic>
          <a:graphicData uri="http://schemas.openxmlformats.org/drawingml/2006/table">
            <a:tbl>
              <a:tblPr/>
              <a:tblGrid>
                <a:gridCol w="805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5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3331">
                <a:tc gridSpan="4"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A58 HRL Tilburg Centrum Oost – De Baars (8552.157)(B3)</a:t>
                      </a:r>
                    </a:p>
                  </a:txBody>
                  <a:tcPr marL="91438" marR="91438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42">
                <a:tc gridSpan="4"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Weekendafsluiting</a:t>
                      </a:r>
                    </a:p>
                  </a:txBody>
                  <a:tcPr marL="91438" marR="91438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417"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Van</a:t>
                      </a:r>
                      <a:endParaRPr kumimoji="0" lang="nl-NL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91438" marR="91438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08-07-2022 22:00 </a:t>
                      </a:r>
                    </a:p>
                  </a:txBody>
                  <a:tcPr marL="91438" marR="91438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tot </a:t>
                      </a:r>
                    </a:p>
                  </a:txBody>
                  <a:tcPr marL="91438" marR="91438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11-07-2022 05:00 </a:t>
                      </a:r>
                    </a:p>
                  </a:txBody>
                  <a:tcPr marL="91438" marR="91438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59"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Omleiding</a:t>
                      </a:r>
                    </a:p>
                  </a:txBody>
                  <a:tcPr marL="91438" marR="91438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gridSpan="3"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A27/A59 en A/N65 /A2</a:t>
                      </a:r>
                    </a:p>
                  </a:txBody>
                  <a:tcPr marL="91438" marR="91438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" name="Vrije vorm 49"/>
          <p:cNvSpPr/>
          <p:nvPr/>
        </p:nvSpPr>
        <p:spPr bwMode="auto">
          <a:xfrm>
            <a:off x="8722581" y="3434963"/>
            <a:ext cx="87464" cy="190832"/>
          </a:xfrm>
          <a:custGeom>
            <a:avLst/>
            <a:gdLst>
              <a:gd name="connsiteX0" fmla="*/ 87464 w 87464"/>
              <a:gd name="connsiteY0" fmla="*/ 190832 h 190832"/>
              <a:gd name="connsiteX1" fmla="*/ 31805 w 87464"/>
              <a:gd name="connsiteY1" fmla="*/ 119270 h 190832"/>
              <a:gd name="connsiteX2" fmla="*/ 0 w 87464"/>
              <a:gd name="connsiteY2" fmla="*/ 0 h 19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464" h="190832">
                <a:moveTo>
                  <a:pt x="87464" y="190832"/>
                </a:moveTo>
                <a:lnTo>
                  <a:pt x="31805" y="119270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3" name="Tabel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339040"/>
              </p:ext>
            </p:extLst>
          </p:nvPr>
        </p:nvGraphicFramePr>
        <p:xfrm>
          <a:off x="8924923" y="3477002"/>
          <a:ext cx="3835401" cy="981160"/>
        </p:xfrm>
        <a:graphic>
          <a:graphicData uri="http://schemas.openxmlformats.org/drawingml/2006/table">
            <a:tbl>
              <a:tblPr/>
              <a:tblGrid>
                <a:gridCol w="805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5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4679">
                <a:tc gridSpan="4"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lvl="0" algn="l" defTabSz="1279525" eaLnBrk="0" hangingPunct="0">
                        <a:spcBef>
                          <a:spcPct val="20000"/>
                        </a:spcBef>
                        <a:defRPr/>
                      </a:pPr>
                      <a:r>
                        <a:rPr lang="nl-NL" altLang="nl-NL" sz="900" dirty="0" smtClean="0">
                          <a:latin typeface="Verdana" pitchFamily="34" charset="0"/>
                          <a:ea typeface="ＭＳ Ｐゴシック" charset="-128"/>
                        </a:rPr>
                        <a:t>N36 HRR/HRL </a:t>
                      </a:r>
                      <a:r>
                        <a:rPr lang="nl-NL" altLang="nl-NL" sz="900" dirty="0" err="1" smtClean="0">
                          <a:latin typeface="Verdana" pitchFamily="34" charset="0"/>
                          <a:ea typeface="ＭＳ Ｐゴシック" charset="-128"/>
                        </a:rPr>
                        <a:t>Marienberg</a:t>
                      </a:r>
                      <a:r>
                        <a:rPr lang="nl-NL" altLang="nl-NL" sz="900" dirty="0" smtClean="0">
                          <a:latin typeface="Verdana" pitchFamily="34" charset="0"/>
                          <a:ea typeface="ＭＳ Ｐゴシック" charset="-128"/>
                        </a:rPr>
                        <a:t> – Dedemsvaart</a:t>
                      </a:r>
                      <a:r>
                        <a:rPr lang="nl-NL" altLang="nl-NL" sz="900" baseline="0" dirty="0" smtClean="0">
                          <a:latin typeface="Verdana" pitchFamily="34" charset="0"/>
                          <a:ea typeface="ＭＳ Ｐゴシック" charset="-128"/>
                        </a:rPr>
                        <a:t> (8888.39/40)(A3)</a:t>
                      </a:r>
                      <a:endParaRPr lang="nl-NL" altLang="nl-NL" sz="900" dirty="0" smtClean="0"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91438" marR="91438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42">
                <a:tc gridSpan="4"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Weekendafsluiting</a:t>
                      </a:r>
                      <a:endParaRPr kumimoji="0" lang="nl-NL" altLang="nl-NL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91438" marR="91438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417"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Van</a:t>
                      </a:r>
                      <a:endParaRPr kumimoji="0" lang="nl-NL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91438" marR="91438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08-07-2022 20:00 </a:t>
                      </a:r>
                    </a:p>
                  </a:txBody>
                  <a:tcPr marL="91438" marR="91438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tot </a:t>
                      </a:r>
                    </a:p>
                  </a:txBody>
                  <a:tcPr marL="91438" marR="91438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11-07-2022 06:00 </a:t>
                      </a:r>
                    </a:p>
                  </a:txBody>
                  <a:tcPr marL="91438" marR="91438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59"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Omleiding</a:t>
                      </a:r>
                    </a:p>
                  </a:txBody>
                  <a:tcPr marL="91438" marR="91438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gridSpan="3"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N35/N340</a:t>
                      </a:r>
                    </a:p>
                  </a:txBody>
                  <a:tcPr marL="91438" marR="91438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" name="AutoShape 5513"/>
          <p:cNvSpPr>
            <a:spLocks noChangeArrowheads="1"/>
          </p:cNvSpPr>
          <p:nvPr/>
        </p:nvSpPr>
        <p:spPr bwMode="auto">
          <a:xfrm>
            <a:off x="9205912" y="6253163"/>
            <a:ext cx="350837" cy="295275"/>
          </a:xfrm>
          <a:prstGeom prst="wedgeRectCallout">
            <a:avLst>
              <a:gd name="adj1" fmla="val -874405"/>
              <a:gd name="adj2" fmla="val -502731"/>
            </a:avLst>
          </a:prstGeom>
          <a:solidFill>
            <a:srgbClr val="99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>
            <a:lvl1pPr algn="l" defTabSz="1279525" eaLnBrk="0" hangingPunct="0">
              <a:spcBef>
                <a:spcPct val="20000"/>
              </a:spcBef>
              <a:buChar char="•"/>
              <a:defRPr sz="45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1039813" indent="-400050" algn="l" defTabSz="1279525" eaLnBrk="0" hangingPunct="0">
              <a:spcBef>
                <a:spcPct val="20000"/>
              </a:spcBef>
              <a:buChar char="–"/>
              <a:defRPr sz="3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600200" indent="-320675" algn="l" defTabSz="1279525" eaLnBrk="0" hangingPunct="0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2239963" indent="-319088" algn="l" defTabSz="1279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879725" indent="-319088" algn="l" defTabSz="1279525" eaLnBrk="0" hangingPunct="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33369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7941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42513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47085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nl-NL" sz="2500"/>
          </a:p>
        </p:txBody>
      </p:sp>
      <p:sp>
        <p:nvSpPr>
          <p:cNvPr id="55" name="Vrije vorm 54"/>
          <p:cNvSpPr/>
          <p:nvPr/>
        </p:nvSpPr>
        <p:spPr bwMode="auto">
          <a:xfrm>
            <a:off x="6102393" y="4866261"/>
            <a:ext cx="177260" cy="51536"/>
          </a:xfrm>
          <a:custGeom>
            <a:avLst/>
            <a:gdLst>
              <a:gd name="connsiteX0" fmla="*/ 136187 w 136187"/>
              <a:gd name="connsiteY0" fmla="*/ 28771 h 28771"/>
              <a:gd name="connsiteX1" fmla="*/ 136187 w 136187"/>
              <a:gd name="connsiteY1" fmla="*/ 28771 h 28771"/>
              <a:gd name="connsiteX2" fmla="*/ 67013 w 136187"/>
              <a:gd name="connsiteY2" fmla="*/ 17962 h 28771"/>
              <a:gd name="connsiteX3" fmla="*/ 54042 w 136187"/>
              <a:gd name="connsiteY3" fmla="*/ 11477 h 28771"/>
              <a:gd name="connsiteX4" fmla="*/ 41072 w 136187"/>
              <a:gd name="connsiteY4" fmla="*/ 7154 h 28771"/>
              <a:gd name="connsiteX5" fmla="*/ 0 w 136187"/>
              <a:gd name="connsiteY5" fmla="*/ 2830 h 2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187" h="28771">
                <a:moveTo>
                  <a:pt x="136187" y="28771"/>
                </a:moveTo>
                <a:lnTo>
                  <a:pt x="136187" y="28771"/>
                </a:lnTo>
                <a:cubicBezTo>
                  <a:pt x="99361" y="12403"/>
                  <a:pt x="128992" y="22730"/>
                  <a:pt x="67013" y="17962"/>
                </a:cubicBezTo>
                <a:cubicBezTo>
                  <a:pt x="59866" y="17412"/>
                  <a:pt x="60369" y="14289"/>
                  <a:pt x="54042" y="11477"/>
                </a:cubicBezTo>
                <a:cubicBezTo>
                  <a:pt x="49878" y="9626"/>
                  <a:pt x="41072" y="7154"/>
                  <a:pt x="41072" y="7154"/>
                </a:cubicBezTo>
                <a:cubicBezTo>
                  <a:pt x="28088" y="-5833"/>
                  <a:pt x="38787" y="2830"/>
                  <a:pt x="0" y="2830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Vrije vorm 58"/>
          <p:cNvSpPr/>
          <p:nvPr/>
        </p:nvSpPr>
        <p:spPr bwMode="auto">
          <a:xfrm>
            <a:off x="6123008" y="4734046"/>
            <a:ext cx="162045" cy="138896"/>
          </a:xfrm>
          <a:custGeom>
            <a:avLst/>
            <a:gdLst>
              <a:gd name="connsiteX0" fmla="*/ 0 w 162045"/>
              <a:gd name="connsiteY0" fmla="*/ 104172 h 138896"/>
              <a:gd name="connsiteX1" fmla="*/ 11574 w 162045"/>
              <a:gd name="connsiteY1" fmla="*/ 0 h 138896"/>
              <a:gd name="connsiteX2" fmla="*/ 150470 w 162045"/>
              <a:gd name="connsiteY2" fmla="*/ 0 h 138896"/>
              <a:gd name="connsiteX3" fmla="*/ 162045 w 162045"/>
              <a:gd name="connsiteY3" fmla="*/ 69448 h 138896"/>
              <a:gd name="connsiteX4" fmla="*/ 138896 w 162045"/>
              <a:gd name="connsiteY4" fmla="*/ 138896 h 13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045" h="138896">
                <a:moveTo>
                  <a:pt x="0" y="104172"/>
                </a:moveTo>
                <a:lnTo>
                  <a:pt x="11574" y="0"/>
                </a:lnTo>
                <a:lnTo>
                  <a:pt x="150470" y="0"/>
                </a:lnTo>
                <a:lnTo>
                  <a:pt x="162045" y="69448"/>
                </a:lnTo>
                <a:lnTo>
                  <a:pt x="138896" y="138896"/>
                </a:lnTo>
              </a:path>
            </a:pathLst>
          </a:custGeom>
          <a:noFill/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66" name="Tabel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80394"/>
              </p:ext>
            </p:extLst>
          </p:nvPr>
        </p:nvGraphicFramePr>
        <p:xfrm>
          <a:off x="8943974" y="6099918"/>
          <a:ext cx="3835401" cy="1529800"/>
        </p:xfrm>
        <a:graphic>
          <a:graphicData uri="http://schemas.openxmlformats.org/drawingml/2006/table">
            <a:tbl>
              <a:tblPr/>
              <a:tblGrid>
                <a:gridCol w="805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5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6036">
                <a:tc gridSpan="4"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A12-HRR+VWx Knooppunt Oudenrijn- Lunetten</a:t>
                      </a:r>
                      <a:b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</a:b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(9436.13/14)(B3)</a:t>
                      </a:r>
                    </a:p>
                  </a:txBody>
                  <a:tcPr marL="91438" marR="91438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42">
                <a:tc gridSpan="4"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Nachtafsluitingen Hoofdrijbaan tussen knooppunt Oudenrijn en Lunetten. De parallelrijbaan richting Arnhem is dicht tussen afrit Nieuwegein (16) en Kanaleneiland (17) van 23.00 tot 8.30 uur. </a:t>
                      </a:r>
                      <a:endParaRPr kumimoji="0" lang="nl-NL" altLang="nl-NL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91438" marR="91438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417"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Van</a:t>
                      </a:r>
                      <a:endParaRPr kumimoji="0" lang="nl-NL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91438" marR="91438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08-07-2022 21:00</a:t>
                      </a:r>
                    </a:p>
                  </a:txBody>
                  <a:tcPr marL="91438" marR="91438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tot </a:t>
                      </a:r>
                    </a:p>
                  </a:txBody>
                  <a:tcPr marL="91438" marR="91438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10-07-2022 11:00</a:t>
                      </a:r>
                    </a:p>
                  </a:txBody>
                  <a:tcPr marL="91438" marR="91438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59"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Omleiding</a:t>
                      </a:r>
                    </a:p>
                  </a:txBody>
                  <a:tcPr marL="91438" marR="91438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gridSpan="3"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A16/A15/A27, N230/A27, A2/A15/A50</a:t>
                      </a:r>
                    </a:p>
                  </a:txBody>
                  <a:tcPr marL="91438" marR="91438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0" name="AutoShape 5513"/>
          <p:cNvSpPr>
            <a:spLocks noChangeArrowheads="1"/>
          </p:cNvSpPr>
          <p:nvPr/>
        </p:nvSpPr>
        <p:spPr bwMode="auto">
          <a:xfrm>
            <a:off x="10420138" y="2362834"/>
            <a:ext cx="350837" cy="295275"/>
          </a:xfrm>
          <a:prstGeom prst="wedgeRectCallout">
            <a:avLst>
              <a:gd name="adj1" fmla="val -488468"/>
              <a:gd name="adj2" fmla="val -244536"/>
            </a:avLst>
          </a:prstGeom>
          <a:solidFill>
            <a:srgbClr val="99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>
            <a:lvl1pPr algn="l" defTabSz="1279525" eaLnBrk="0" hangingPunct="0">
              <a:spcBef>
                <a:spcPct val="20000"/>
              </a:spcBef>
              <a:buChar char="•"/>
              <a:defRPr sz="45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1039813" indent="-400050" algn="l" defTabSz="1279525" eaLnBrk="0" hangingPunct="0">
              <a:spcBef>
                <a:spcPct val="20000"/>
              </a:spcBef>
              <a:buChar char="–"/>
              <a:defRPr sz="3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600200" indent="-320675" algn="l" defTabSz="1279525" eaLnBrk="0" hangingPunct="0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2239963" indent="-319088" algn="l" defTabSz="1279525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879725" indent="-319088" algn="l" defTabSz="1279525" eaLnBrk="0" hangingPunct="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33369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7941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42513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4708525" indent="-319088" defTabSz="12795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nl-NL" sz="2500"/>
          </a:p>
        </p:txBody>
      </p:sp>
      <p:graphicFrame>
        <p:nvGraphicFramePr>
          <p:cNvPr id="61" name="Tabel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586141"/>
              </p:ext>
            </p:extLst>
          </p:nvPr>
        </p:nvGraphicFramePr>
        <p:xfrm>
          <a:off x="8966199" y="2257583"/>
          <a:ext cx="3835401" cy="954285"/>
        </p:xfrm>
        <a:graphic>
          <a:graphicData uri="http://schemas.openxmlformats.org/drawingml/2006/table">
            <a:tbl>
              <a:tblPr/>
              <a:tblGrid>
                <a:gridCol w="805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5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4679">
                <a:tc gridSpan="4"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lvl="0" algn="l" defTabSz="1279525" eaLnBrk="0" hangingPunct="0">
                        <a:spcBef>
                          <a:spcPct val="20000"/>
                        </a:spcBef>
                        <a:defRPr/>
                      </a:pPr>
                      <a:r>
                        <a:rPr lang="nl-NL" altLang="nl-NL" sz="900" dirty="0" smtClean="0">
                          <a:latin typeface="Verdana" pitchFamily="34" charset="0"/>
                          <a:ea typeface="ＭＳ Ｐゴシック" charset="-128"/>
                        </a:rPr>
                        <a:t>A28</a:t>
                      </a:r>
                      <a:r>
                        <a:rPr lang="nl-NL" altLang="nl-NL" sz="900" baseline="0" dirty="0" smtClean="0">
                          <a:latin typeface="Verdana" pitchFamily="34" charset="0"/>
                          <a:ea typeface="ＭＳ Ｐゴシック" charset="-128"/>
                        </a:rPr>
                        <a:t> </a:t>
                      </a:r>
                      <a:r>
                        <a:rPr lang="nl-NL" altLang="nl-NL" sz="900" dirty="0" smtClean="0">
                          <a:latin typeface="Verdana" pitchFamily="34" charset="0"/>
                          <a:ea typeface="ＭＳ Ｐゴシック" charset="-128"/>
                        </a:rPr>
                        <a:t>HRL Juliana</a:t>
                      </a:r>
                      <a:r>
                        <a:rPr lang="nl-NL" altLang="nl-NL" sz="900" baseline="0" dirty="0" smtClean="0">
                          <a:latin typeface="Verdana" pitchFamily="34" charset="0"/>
                          <a:ea typeface="ＭＳ Ｐゴシック" charset="-128"/>
                        </a:rPr>
                        <a:t>plein </a:t>
                      </a:r>
                      <a:r>
                        <a:rPr lang="nl-NL" altLang="nl-NL" sz="900" dirty="0" smtClean="0">
                          <a:latin typeface="Verdana" pitchFamily="34" charset="0"/>
                          <a:ea typeface="ＭＳ Ｐゴシック" charset="-128"/>
                        </a:rPr>
                        <a:t>– Groningen</a:t>
                      </a:r>
                      <a:r>
                        <a:rPr lang="nl-NL" altLang="nl-NL" sz="900" baseline="0" dirty="0" smtClean="0">
                          <a:latin typeface="Verdana" pitchFamily="34" charset="0"/>
                          <a:ea typeface="ＭＳ Ｐゴシック" charset="-128"/>
                        </a:rPr>
                        <a:t> Zuid (8243.114)(B3)</a:t>
                      </a:r>
                      <a:endParaRPr lang="nl-NL" altLang="nl-NL" sz="900" dirty="0" smtClean="0"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91438" marR="91438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4"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Weekendafsluiting</a:t>
                      </a:r>
                      <a:endParaRPr kumimoji="0" lang="nl-NL" altLang="nl-NL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91438" marR="91438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Van</a:t>
                      </a:r>
                      <a:endParaRPr kumimoji="0" lang="nl-NL" altLang="nl-NL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91438" marR="91438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08-07-2022 22:00 </a:t>
                      </a:r>
                    </a:p>
                  </a:txBody>
                  <a:tcPr marL="91438" marR="91438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tot </a:t>
                      </a:r>
                    </a:p>
                  </a:txBody>
                  <a:tcPr marL="91438" marR="91438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11-07-2022 06:00 </a:t>
                      </a:r>
                    </a:p>
                  </a:txBody>
                  <a:tcPr marL="91438" marR="91438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59">
                <a:tc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Omleiding</a:t>
                      </a:r>
                    </a:p>
                  </a:txBody>
                  <a:tcPr marL="91438" marR="91438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gridSpan="3">
                  <a:txBody>
                    <a:bodyPr/>
                    <a:lstStyle>
                      <a:lvl1pPr algn="l" defTabSz="1279525" eaLnBrk="0" hangingPunct="0">
                        <a:spcBef>
                          <a:spcPct val="20000"/>
                        </a:spcBef>
                        <a:defRPr sz="41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639763" algn="l" defTabSz="1279525" eaLnBrk="0" hangingPunct="0">
                        <a:spcBef>
                          <a:spcPct val="20000"/>
                        </a:spcBef>
                        <a:defRPr sz="35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279525" algn="l" defTabSz="1279525" eaLnBrk="0" hangingPunct="0">
                        <a:spcBef>
                          <a:spcPct val="20000"/>
                        </a:spcBef>
                        <a:defRPr sz="3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920875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4pPr>
                      <a:lvl5pPr marL="2560638" algn="l" defTabSz="1279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5pPr>
                      <a:lvl6pPr marL="30178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6pPr>
                      <a:lvl7pPr marL="34750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7pPr>
                      <a:lvl8pPr marL="39322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8pPr>
                      <a:lvl9pPr marL="4389438" defTabSz="127952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1279525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NL" altLang="nl-NL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(N372/N386)  en  (via N33)</a:t>
                      </a:r>
                    </a:p>
                  </a:txBody>
                  <a:tcPr marL="91438" marR="91438"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Vrije vorm 7"/>
          <p:cNvSpPr/>
          <p:nvPr/>
        </p:nvSpPr>
        <p:spPr bwMode="auto">
          <a:xfrm>
            <a:off x="8707272" y="1596788"/>
            <a:ext cx="68238" cy="382137"/>
          </a:xfrm>
          <a:custGeom>
            <a:avLst/>
            <a:gdLst>
              <a:gd name="connsiteX0" fmla="*/ 0 w 68238"/>
              <a:gd name="connsiteY0" fmla="*/ 0 h 382137"/>
              <a:gd name="connsiteX1" fmla="*/ 68238 w 68238"/>
              <a:gd name="connsiteY1" fmla="*/ 122830 h 382137"/>
              <a:gd name="connsiteX2" fmla="*/ 54591 w 68238"/>
              <a:gd name="connsiteY2" fmla="*/ 382137 h 38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38" h="382137">
                <a:moveTo>
                  <a:pt x="0" y="0"/>
                </a:moveTo>
                <a:lnTo>
                  <a:pt x="68238" y="122830"/>
                </a:lnTo>
                <a:lnTo>
                  <a:pt x="54591" y="382137"/>
                </a:ln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Vrije vorm 8"/>
          <p:cNvSpPr/>
          <p:nvPr/>
        </p:nvSpPr>
        <p:spPr bwMode="auto">
          <a:xfrm>
            <a:off x="8765628" y="1524000"/>
            <a:ext cx="567558" cy="709448"/>
          </a:xfrm>
          <a:custGeom>
            <a:avLst/>
            <a:gdLst>
              <a:gd name="connsiteX0" fmla="*/ 0 w 567558"/>
              <a:gd name="connsiteY0" fmla="*/ 10510 h 709448"/>
              <a:gd name="connsiteX1" fmla="*/ 89338 w 567558"/>
              <a:gd name="connsiteY1" fmla="*/ 0 h 709448"/>
              <a:gd name="connsiteX2" fmla="*/ 162910 w 567558"/>
              <a:gd name="connsiteY2" fmla="*/ 57807 h 709448"/>
              <a:gd name="connsiteX3" fmla="*/ 231227 w 567558"/>
              <a:gd name="connsiteY3" fmla="*/ 36786 h 709448"/>
              <a:gd name="connsiteX4" fmla="*/ 320565 w 567558"/>
              <a:gd name="connsiteY4" fmla="*/ 110359 h 709448"/>
              <a:gd name="connsiteX5" fmla="*/ 557048 w 567558"/>
              <a:gd name="connsiteY5" fmla="*/ 110359 h 709448"/>
              <a:gd name="connsiteX6" fmla="*/ 567558 w 567558"/>
              <a:gd name="connsiteY6" fmla="*/ 362607 h 709448"/>
              <a:gd name="connsiteX7" fmla="*/ 425669 w 567558"/>
              <a:gd name="connsiteY7" fmla="*/ 530772 h 709448"/>
              <a:gd name="connsiteX8" fmla="*/ 183931 w 567558"/>
              <a:gd name="connsiteY8" fmla="*/ 630621 h 709448"/>
              <a:gd name="connsiteX9" fmla="*/ 84082 w 567558"/>
              <a:gd name="connsiteY9" fmla="*/ 704193 h 709448"/>
              <a:gd name="connsiteX10" fmla="*/ 21020 w 567558"/>
              <a:gd name="connsiteY10" fmla="*/ 709448 h 70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7558" h="709448">
                <a:moveTo>
                  <a:pt x="0" y="10510"/>
                </a:moveTo>
                <a:lnTo>
                  <a:pt x="89338" y="0"/>
                </a:lnTo>
                <a:lnTo>
                  <a:pt x="162910" y="57807"/>
                </a:lnTo>
                <a:lnTo>
                  <a:pt x="231227" y="36786"/>
                </a:lnTo>
                <a:lnTo>
                  <a:pt x="320565" y="110359"/>
                </a:lnTo>
                <a:lnTo>
                  <a:pt x="557048" y="110359"/>
                </a:lnTo>
                <a:lnTo>
                  <a:pt x="567558" y="362607"/>
                </a:lnTo>
                <a:lnTo>
                  <a:pt x="425669" y="530772"/>
                </a:lnTo>
                <a:lnTo>
                  <a:pt x="183931" y="630621"/>
                </a:lnTo>
                <a:lnTo>
                  <a:pt x="84082" y="704193"/>
                </a:lnTo>
                <a:lnTo>
                  <a:pt x="21020" y="709448"/>
                </a:lnTo>
              </a:path>
            </a:pathLst>
          </a:custGeom>
          <a:noFill/>
          <a:ln w="19050" cap="flat" cmpd="sng" algn="ctr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2" name="Picture 8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256834" y="7217923"/>
            <a:ext cx="141441" cy="141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Vrije vorm 62"/>
          <p:cNvSpPr/>
          <p:nvPr/>
        </p:nvSpPr>
        <p:spPr bwMode="auto">
          <a:xfrm>
            <a:off x="7674016" y="4482296"/>
            <a:ext cx="185194" cy="57874"/>
          </a:xfrm>
          <a:custGeom>
            <a:avLst/>
            <a:gdLst>
              <a:gd name="connsiteX0" fmla="*/ 0 w 185194"/>
              <a:gd name="connsiteY0" fmla="*/ 46299 h 57874"/>
              <a:gd name="connsiteX1" fmla="*/ 92597 w 185194"/>
              <a:gd name="connsiteY1" fmla="*/ 57874 h 57874"/>
              <a:gd name="connsiteX2" fmla="*/ 185194 w 185194"/>
              <a:gd name="connsiteY2" fmla="*/ 0 h 57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194" h="57874">
                <a:moveTo>
                  <a:pt x="0" y="46299"/>
                </a:moveTo>
                <a:lnTo>
                  <a:pt x="92597" y="57874"/>
                </a:lnTo>
                <a:lnTo>
                  <a:pt x="185194" y="0"/>
                </a:ln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nl-NL"/>
            </a:defPPr>
            <a:lvl1pPr algn="ctr" rtl="0" fontAlgn="base">
              <a:spcBef>
                <a:spcPct val="5000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ctr" rtl="0" fontAlgn="base">
              <a:spcBef>
                <a:spcPct val="5000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ctr" rtl="0" fontAlgn="base">
              <a:spcBef>
                <a:spcPct val="5000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ctr" rtl="0" fontAlgn="base">
              <a:spcBef>
                <a:spcPct val="5000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ctr" rtl="0" fontAlgn="base">
              <a:spcBef>
                <a:spcPct val="5000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Vrije vorm 9"/>
          <p:cNvSpPr/>
          <p:nvPr/>
        </p:nvSpPr>
        <p:spPr bwMode="auto">
          <a:xfrm>
            <a:off x="6215865" y="6328881"/>
            <a:ext cx="143838" cy="71919"/>
          </a:xfrm>
          <a:custGeom>
            <a:avLst/>
            <a:gdLst>
              <a:gd name="connsiteX0" fmla="*/ 0 w 143838"/>
              <a:gd name="connsiteY0" fmla="*/ 61645 h 71919"/>
              <a:gd name="connsiteX1" fmla="*/ 41097 w 143838"/>
              <a:gd name="connsiteY1" fmla="*/ 0 h 71919"/>
              <a:gd name="connsiteX2" fmla="*/ 143838 w 143838"/>
              <a:gd name="connsiteY2" fmla="*/ 71919 h 7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838" h="71919">
                <a:moveTo>
                  <a:pt x="0" y="61645"/>
                </a:moveTo>
                <a:lnTo>
                  <a:pt x="41097" y="0"/>
                </a:lnTo>
                <a:lnTo>
                  <a:pt x="143838" y="71919"/>
                </a:ln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Vrije vorm 11"/>
          <p:cNvSpPr/>
          <p:nvPr/>
        </p:nvSpPr>
        <p:spPr bwMode="auto">
          <a:xfrm>
            <a:off x="6267236" y="6030930"/>
            <a:ext cx="503434" cy="472612"/>
          </a:xfrm>
          <a:custGeom>
            <a:avLst/>
            <a:gdLst>
              <a:gd name="connsiteX0" fmla="*/ 0 w 503434"/>
              <a:gd name="connsiteY0" fmla="*/ 267128 h 472612"/>
              <a:gd name="connsiteX1" fmla="*/ 287676 w 503434"/>
              <a:gd name="connsiteY1" fmla="*/ 0 h 472612"/>
              <a:gd name="connsiteX2" fmla="*/ 339047 w 503434"/>
              <a:gd name="connsiteY2" fmla="*/ 154113 h 472612"/>
              <a:gd name="connsiteX3" fmla="*/ 421240 w 503434"/>
              <a:gd name="connsiteY3" fmla="*/ 226032 h 472612"/>
              <a:gd name="connsiteX4" fmla="*/ 421240 w 503434"/>
              <a:gd name="connsiteY4" fmla="*/ 226032 h 472612"/>
              <a:gd name="connsiteX5" fmla="*/ 421240 w 503434"/>
              <a:gd name="connsiteY5" fmla="*/ 226032 h 472612"/>
              <a:gd name="connsiteX6" fmla="*/ 369870 w 503434"/>
              <a:gd name="connsiteY6" fmla="*/ 328773 h 472612"/>
              <a:gd name="connsiteX7" fmla="*/ 503434 w 503434"/>
              <a:gd name="connsiteY7" fmla="*/ 472612 h 47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434" h="472612">
                <a:moveTo>
                  <a:pt x="0" y="267128"/>
                </a:moveTo>
                <a:lnTo>
                  <a:pt x="287676" y="0"/>
                </a:lnTo>
                <a:lnTo>
                  <a:pt x="339047" y="154113"/>
                </a:lnTo>
                <a:lnTo>
                  <a:pt x="421240" y="226032"/>
                </a:lnTo>
                <a:lnTo>
                  <a:pt x="421240" y="226032"/>
                </a:lnTo>
                <a:lnTo>
                  <a:pt x="421240" y="226032"/>
                </a:lnTo>
                <a:lnTo>
                  <a:pt x="369870" y="328773"/>
                </a:lnTo>
                <a:lnTo>
                  <a:pt x="503434" y="472612"/>
                </a:lnTo>
              </a:path>
            </a:pathLst>
          </a:custGeom>
          <a:noFill/>
          <a:ln w="19050" cap="flat" cmpd="sng" algn="ctr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Vrije vorm 12"/>
          <p:cNvSpPr/>
          <p:nvPr/>
        </p:nvSpPr>
        <p:spPr bwMode="auto">
          <a:xfrm>
            <a:off x="5671335" y="5835721"/>
            <a:ext cx="986319" cy="503434"/>
          </a:xfrm>
          <a:custGeom>
            <a:avLst/>
            <a:gdLst>
              <a:gd name="connsiteX0" fmla="*/ 0 w 986319"/>
              <a:gd name="connsiteY0" fmla="*/ 503434 h 503434"/>
              <a:gd name="connsiteX1" fmla="*/ 41096 w 986319"/>
              <a:gd name="connsiteY1" fmla="*/ 339048 h 503434"/>
              <a:gd name="connsiteX2" fmla="*/ 123290 w 986319"/>
              <a:gd name="connsiteY2" fmla="*/ 226032 h 503434"/>
              <a:gd name="connsiteX3" fmla="*/ 143838 w 986319"/>
              <a:gd name="connsiteY3" fmla="*/ 102742 h 503434"/>
              <a:gd name="connsiteX4" fmla="*/ 431514 w 986319"/>
              <a:gd name="connsiteY4" fmla="*/ 102742 h 503434"/>
              <a:gd name="connsiteX5" fmla="*/ 544530 w 986319"/>
              <a:gd name="connsiteY5" fmla="*/ 92468 h 503434"/>
              <a:gd name="connsiteX6" fmla="*/ 647272 w 986319"/>
              <a:gd name="connsiteY6" fmla="*/ 82194 h 503434"/>
              <a:gd name="connsiteX7" fmla="*/ 791110 w 986319"/>
              <a:gd name="connsiteY7" fmla="*/ 92468 h 503434"/>
              <a:gd name="connsiteX8" fmla="*/ 791110 w 986319"/>
              <a:gd name="connsiteY8" fmla="*/ 92468 h 503434"/>
              <a:gd name="connsiteX9" fmla="*/ 934948 w 986319"/>
              <a:gd name="connsiteY9" fmla="*/ 0 h 503434"/>
              <a:gd name="connsiteX10" fmla="*/ 934948 w 986319"/>
              <a:gd name="connsiteY10" fmla="*/ 0 h 503434"/>
              <a:gd name="connsiteX11" fmla="*/ 986319 w 986319"/>
              <a:gd name="connsiteY11" fmla="*/ 82194 h 503434"/>
              <a:gd name="connsiteX12" fmla="*/ 924674 w 986319"/>
              <a:gd name="connsiteY12" fmla="*/ 154113 h 50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86319" h="503434">
                <a:moveTo>
                  <a:pt x="0" y="503434"/>
                </a:moveTo>
                <a:lnTo>
                  <a:pt x="41096" y="339048"/>
                </a:lnTo>
                <a:lnTo>
                  <a:pt x="123290" y="226032"/>
                </a:lnTo>
                <a:lnTo>
                  <a:pt x="143838" y="102742"/>
                </a:lnTo>
                <a:lnTo>
                  <a:pt x="431514" y="102742"/>
                </a:lnTo>
                <a:lnTo>
                  <a:pt x="544530" y="92468"/>
                </a:lnTo>
                <a:lnTo>
                  <a:pt x="647272" y="82194"/>
                </a:lnTo>
                <a:lnTo>
                  <a:pt x="791110" y="92468"/>
                </a:lnTo>
                <a:lnTo>
                  <a:pt x="791110" y="92468"/>
                </a:lnTo>
                <a:lnTo>
                  <a:pt x="934948" y="0"/>
                </a:lnTo>
                <a:lnTo>
                  <a:pt x="934948" y="0"/>
                </a:lnTo>
                <a:lnTo>
                  <a:pt x="986319" y="82194"/>
                </a:lnTo>
                <a:lnTo>
                  <a:pt x="924674" y="154113"/>
                </a:lnTo>
              </a:path>
            </a:pathLst>
          </a:custGeom>
          <a:noFill/>
          <a:ln w="19050" cap="flat" cmpd="sng" algn="ctr">
            <a:solidFill>
              <a:srgbClr val="00008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Vrije vorm 6"/>
          <p:cNvSpPr/>
          <p:nvPr/>
        </p:nvSpPr>
        <p:spPr bwMode="auto">
          <a:xfrm>
            <a:off x="5060871" y="5223558"/>
            <a:ext cx="127468" cy="119985"/>
          </a:xfrm>
          <a:custGeom>
            <a:avLst/>
            <a:gdLst>
              <a:gd name="connsiteX0" fmla="*/ 45076 w 51515"/>
              <a:gd name="connsiteY0" fmla="*/ 57955 h 57955"/>
              <a:gd name="connsiteX1" fmla="*/ 51515 w 51515"/>
              <a:gd name="connsiteY1" fmla="*/ 0 h 57955"/>
              <a:gd name="connsiteX2" fmla="*/ 0 w 51515"/>
              <a:gd name="connsiteY2" fmla="*/ 0 h 57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15" h="57955">
                <a:moveTo>
                  <a:pt x="45076" y="57955"/>
                </a:moveTo>
                <a:lnTo>
                  <a:pt x="51515" y="0"/>
                </a:lnTo>
                <a:lnTo>
                  <a:pt x="0" y="0"/>
                </a:ln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5634"/>
          <p:cNvSpPr>
            <a:spLocks noChangeArrowheads="1"/>
          </p:cNvSpPr>
          <p:nvPr/>
        </p:nvSpPr>
        <p:spPr bwMode="auto">
          <a:xfrm>
            <a:off x="3423195" y="8773190"/>
            <a:ext cx="333375" cy="142875"/>
          </a:xfrm>
          <a:prstGeom prst="rect">
            <a:avLst/>
          </a:prstGeom>
          <a:solidFill>
            <a:srgbClr val="FF0000"/>
          </a:solidFill>
          <a:ln w="38100" algn="ctr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45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3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nl-NL" altLang="nl-NL" sz="2500"/>
          </a:p>
        </p:txBody>
      </p:sp>
      <p:sp>
        <p:nvSpPr>
          <p:cNvPr id="31" name="Rectangle 5634"/>
          <p:cNvSpPr>
            <a:spLocks noChangeArrowheads="1"/>
          </p:cNvSpPr>
          <p:nvPr/>
        </p:nvSpPr>
        <p:spPr bwMode="auto">
          <a:xfrm>
            <a:off x="3454350" y="6087438"/>
            <a:ext cx="333375" cy="142875"/>
          </a:xfrm>
          <a:prstGeom prst="rect">
            <a:avLst/>
          </a:prstGeom>
          <a:solidFill>
            <a:srgbClr val="FF0000"/>
          </a:solidFill>
          <a:ln w="38100" algn="ctr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45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3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nl-NL" altLang="nl-NL" sz="2500"/>
          </a:p>
        </p:txBody>
      </p:sp>
      <p:sp>
        <p:nvSpPr>
          <p:cNvPr id="57" name="Rectangle 5634"/>
          <p:cNvSpPr>
            <a:spLocks noChangeArrowheads="1"/>
          </p:cNvSpPr>
          <p:nvPr/>
        </p:nvSpPr>
        <p:spPr bwMode="auto">
          <a:xfrm>
            <a:off x="8554083" y="7476587"/>
            <a:ext cx="333375" cy="142875"/>
          </a:xfrm>
          <a:prstGeom prst="rect">
            <a:avLst/>
          </a:prstGeom>
          <a:solidFill>
            <a:srgbClr val="FF0000"/>
          </a:solidFill>
          <a:ln w="38100" algn="ctr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45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3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nl-NL" altLang="nl-NL" sz="2500"/>
          </a:p>
        </p:txBody>
      </p:sp>
      <p:sp>
        <p:nvSpPr>
          <p:cNvPr id="51" name="Rectangle 5634"/>
          <p:cNvSpPr>
            <a:spLocks noChangeArrowheads="1"/>
          </p:cNvSpPr>
          <p:nvPr/>
        </p:nvSpPr>
        <p:spPr bwMode="auto">
          <a:xfrm>
            <a:off x="12260261" y="4241994"/>
            <a:ext cx="333375" cy="142875"/>
          </a:xfrm>
          <a:prstGeom prst="rect">
            <a:avLst/>
          </a:prstGeom>
          <a:solidFill>
            <a:srgbClr val="FF0000"/>
          </a:solidFill>
          <a:ln w="38100" algn="ctr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45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39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nl-NL" altLang="nl-NL" sz="2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ardontwerp">
  <a:themeElements>
    <a:clrScheme name="Standaardontwer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ardontwer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38100" cap="flat" cmpd="sng" algn="ctr">
          <a:solidFill>
            <a:srgbClr val="0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279525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nl-NL" sz="25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38100" cap="flat" cmpd="sng" algn="ctr">
          <a:solidFill>
            <a:srgbClr val="0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279525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nl-NL" sz="25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ardontwe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65396</TotalTime>
  <Words>321</Words>
  <Application>Microsoft Office PowerPoint</Application>
  <PresentationFormat>A3 (297 x 420 mm)</PresentationFormat>
  <Paragraphs>83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Times New Roman</vt:lpstr>
      <vt:lpstr>Verdana</vt:lpstr>
      <vt:lpstr>Standaardontwerp</vt:lpstr>
      <vt:lpstr>PowerPoint-presentatie</vt:lpstr>
    </vt:vector>
  </TitlesOfParts>
  <Company>Rijkswaterstaat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hemelsl</dc:creator>
  <cp:lastModifiedBy>Sjer, Imanuela (VWM)</cp:lastModifiedBy>
  <cp:revision>2465</cp:revision>
  <cp:lastPrinted>2018-01-08T09:09:13Z</cp:lastPrinted>
  <dcterms:created xsi:type="dcterms:W3CDTF">2012-03-16T12:38:20Z</dcterms:created>
  <dcterms:modified xsi:type="dcterms:W3CDTF">2022-07-04T08:51:20Z</dcterms:modified>
</cp:coreProperties>
</file>