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801600" cy="9601200" type="A3"/>
  <p:notesSz cx="6805613" cy="9944100"/>
  <p:defaultTextStyle>
    <a:defPPr>
      <a:defRPr lang="nl-NL"/>
    </a:defPPr>
    <a:lvl1pPr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FFFF"/>
    <a:srgbClr val="FF0000"/>
    <a:srgbClr val="66FFFF"/>
    <a:srgbClr val="FFFF66"/>
    <a:srgbClr val="66FF99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821" autoAdjust="0"/>
  </p:normalViewPr>
  <p:slideViewPr>
    <p:cSldViewPr snapToGrid="0">
      <p:cViewPr>
        <p:scale>
          <a:sx n="77" d="100"/>
          <a:sy n="77" d="100"/>
        </p:scale>
        <p:origin x="510" y="-114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2124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t" anchorCtr="0" compatLnSpc="1">
            <a:prstTxWarp prst="textNoShape">
              <a:avLst/>
            </a:prstTxWarp>
          </a:bodyPr>
          <a:lstStyle>
            <a:lvl1pPr algn="l" defTabSz="633413">
              <a:spcBef>
                <a:spcPct val="0"/>
              </a:spcBef>
              <a:defRPr sz="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t" anchorCtr="0" compatLnSpc="1">
            <a:prstTxWarp prst="textNoShape">
              <a:avLst/>
            </a:prstTxWarp>
          </a:bodyPr>
          <a:lstStyle>
            <a:lvl1pPr algn="r" defTabSz="633413">
              <a:spcBef>
                <a:spcPct val="0"/>
              </a:spcBef>
              <a:defRPr sz="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2813"/>
            <a:ext cx="5446713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noProof="0" smtClean="0"/>
              <a:t>Klik om de opmaakprofielen van de modeltekst te bewerken</a:t>
            </a:r>
          </a:p>
          <a:p>
            <a:pPr lvl="1"/>
            <a:r>
              <a:rPr lang="nl-NL" altLang="nl-NL" noProof="0" smtClean="0"/>
              <a:t>Tweede niveau</a:t>
            </a:r>
          </a:p>
          <a:p>
            <a:pPr lvl="2"/>
            <a:r>
              <a:rPr lang="nl-NL" altLang="nl-NL" noProof="0" smtClean="0"/>
              <a:t>Derde niveau</a:t>
            </a:r>
          </a:p>
          <a:p>
            <a:pPr lvl="3"/>
            <a:r>
              <a:rPr lang="nl-NL" altLang="nl-NL" noProof="0" smtClean="0"/>
              <a:t>Vierde niveau</a:t>
            </a:r>
          </a:p>
          <a:p>
            <a:pPr lvl="4"/>
            <a:r>
              <a:rPr lang="nl-NL" altLang="nl-NL" noProof="0" smtClean="0"/>
              <a:t>Vijfde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b" anchorCtr="0" compatLnSpc="1">
            <a:prstTxWarp prst="textNoShape">
              <a:avLst/>
            </a:prstTxWarp>
          </a:bodyPr>
          <a:lstStyle>
            <a:lvl1pPr algn="l" defTabSz="633413">
              <a:spcBef>
                <a:spcPct val="0"/>
              </a:spcBef>
              <a:defRPr sz="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b" anchorCtr="0" compatLnSpc="1">
            <a:prstTxWarp prst="textNoShape">
              <a:avLst/>
            </a:prstTxWarp>
          </a:bodyPr>
          <a:lstStyle>
            <a:lvl1pPr algn="r" defTabSz="633413">
              <a:spcBef>
                <a:spcPct val="0"/>
              </a:spcBef>
              <a:defRPr sz="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B09D12B1-B7F7-4470-AD42-A2D959ABA5B1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949332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9818350" indent="-18437225"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278725" indent="-18437225"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0735925" indent="-18437225" defTabSz="633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1193125" indent="-18437225" defTabSz="633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1650325" indent="-18437225" defTabSz="633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22107525" indent="-18437225" defTabSz="633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92134E-39B2-442F-8882-BD7D4137FA7F}" type="slidenum">
              <a:rPr lang="nl-NL" altLang="nl-NL" sz="800" smtClean="0"/>
              <a:pPr algn="r" eaLnBrk="1" hangingPunct="1">
                <a:spcBef>
                  <a:spcPct val="0"/>
                </a:spcBef>
              </a:pPr>
              <a:t>1</a:t>
            </a:fld>
            <a:endParaRPr lang="nl-NL" altLang="nl-NL" sz="8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ea typeface="ＭＳ Ｐゴシック" pitchFamily="34" charset="-128"/>
            </a:endParaRPr>
          </a:p>
          <a:p>
            <a:pPr eaLnBrk="1" hangingPunct="1"/>
            <a:endParaRPr lang="nl-NL" altLang="nl-NL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438" y="2982913"/>
            <a:ext cx="10880725" cy="2057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920875" y="5440363"/>
            <a:ext cx="8959850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E56C-0350-4220-A403-ADE9E8012B89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2069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E51F3-25A4-49D9-8515-DF8451FF2AA6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4348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5D1BC-63EE-4B04-AC1B-88F9AD65200D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18168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BAFAE-DCF1-43CA-81B1-98C3F9094FD7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3581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025"/>
            <a:ext cx="10880725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11238" y="4068763"/>
            <a:ext cx="10880725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D79A0-A562-49A7-A5C3-ABA0F5A60B89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1521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1FDDA-9121-4497-8010-C958FBE06B44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382010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9763" y="2149475"/>
            <a:ext cx="5656262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9763" y="3044825"/>
            <a:ext cx="5656262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02400" y="2149475"/>
            <a:ext cx="5659438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2400" y="3044825"/>
            <a:ext cx="5659438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4552D-FB65-410A-AE0F-6437BCEFB2AF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9074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B0B6-C0E6-4313-8EC7-07FA2AEC3370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0902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3E3E7-AF19-45D2-A0CA-44B61D82778A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4908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763" y="382588"/>
            <a:ext cx="4211637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05388" y="382588"/>
            <a:ext cx="715645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9763" y="2009775"/>
            <a:ext cx="4211637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10CAC-B943-4845-B458-035F111DBC74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0629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838" y="6721475"/>
            <a:ext cx="7680325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09838" y="857250"/>
            <a:ext cx="7680325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09838" y="7513638"/>
            <a:ext cx="7680325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97B3-CFBE-42D2-9BFC-61BEBBB499AC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55286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06C837F-B32A-4C44-AEAB-DCB43EF9E638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>
          <a:solidFill>
            <a:schemeClr val="tx1"/>
          </a:solidFill>
          <a:latin typeface="+mn-lt"/>
          <a:ea typeface="ＭＳ Ｐゴシック" charset="-128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5pPr>
      <a:lvl6pPr marL="3336925" indent="-319088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6pPr>
      <a:lvl7pPr marL="3794125" indent="-319088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7pPr>
      <a:lvl8pPr marL="4251325" indent="-319088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8pPr>
      <a:lvl9pPr marL="4708525" indent="-319088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61" y="412708"/>
            <a:ext cx="7349368" cy="892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628"/>
          <p:cNvSpPr txBox="1">
            <a:spLocks noChangeArrowheads="1"/>
          </p:cNvSpPr>
          <p:nvPr/>
        </p:nvSpPr>
        <p:spPr bwMode="auto">
          <a:xfrm>
            <a:off x="0" y="130175"/>
            <a:ext cx="8439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400" b="1" dirty="0">
                <a:latin typeface="Verdana" pitchFamily="34" charset="0"/>
              </a:rPr>
              <a:t>Verkeersverwachting </a:t>
            </a:r>
            <a:r>
              <a:rPr lang="nl-NL" altLang="nl-NL" sz="1400" b="1" dirty="0" smtClean="0">
                <a:latin typeface="Verdana" pitchFamily="34" charset="0"/>
              </a:rPr>
              <a:t>week  28: 11 tot 18 juli 2022</a:t>
            </a:r>
            <a:endParaRPr lang="nl-NL" altLang="nl-NL" sz="14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2054" name="Freeform 1714"/>
          <p:cNvSpPr>
            <a:spLocks/>
          </p:cNvSpPr>
          <p:nvPr/>
        </p:nvSpPr>
        <p:spPr bwMode="auto">
          <a:xfrm>
            <a:off x="7504113" y="8991600"/>
            <a:ext cx="49212" cy="85725"/>
          </a:xfrm>
          <a:custGeom>
            <a:avLst/>
            <a:gdLst>
              <a:gd name="T0" fmla="*/ 2147483647 w 31"/>
              <a:gd name="T1" fmla="*/ 0 h 54"/>
              <a:gd name="T2" fmla="*/ 2147483647 w 31"/>
              <a:gd name="T3" fmla="*/ 2147483647 h 54"/>
              <a:gd name="T4" fmla="*/ 0 60000 65536"/>
              <a:gd name="T5" fmla="*/ 0 60000 65536"/>
              <a:gd name="T6" fmla="*/ 0 w 31"/>
              <a:gd name="T7" fmla="*/ 0 h 54"/>
              <a:gd name="T8" fmla="*/ 31 w 31"/>
              <a:gd name="T9" fmla="*/ 54 h 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" h="54">
                <a:moveTo>
                  <a:pt x="31" y="0"/>
                </a:moveTo>
                <a:cubicBezTo>
                  <a:pt x="0" y="10"/>
                  <a:pt x="1" y="22"/>
                  <a:pt x="1" y="5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2055" name="Freeform 1749"/>
          <p:cNvSpPr>
            <a:spLocks/>
          </p:cNvSpPr>
          <p:nvPr/>
        </p:nvSpPr>
        <p:spPr bwMode="auto">
          <a:xfrm>
            <a:off x="3736975" y="-23813"/>
            <a:ext cx="1727200" cy="4103688"/>
          </a:xfrm>
          <a:custGeom>
            <a:avLst/>
            <a:gdLst>
              <a:gd name="T0" fmla="*/ 2147483647 w 1088"/>
              <a:gd name="T1" fmla="*/ 2147483647 h 2585"/>
              <a:gd name="T2" fmla="*/ 2147483647 w 1088"/>
              <a:gd name="T3" fmla="*/ 2147483647 h 2585"/>
              <a:gd name="T4" fmla="*/ 2147483647 w 1088"/>
              <a:gd name="T5" fmla="*/ 2147483647 h 2585"/>
              <a:gd name="T6" fmla="*/ 0 w 1088"/>
              <a:gd name="T7" fmla="*/ 0 h 2585"/>
              <a:gd name="T8" fmla="*/ 0 60000 65536"/>
              <a:gd name="T9" fmla="*/ 0 60000 65536"/>
              <a:gd name="T10" fmla="*/ 0 60000 65536"/>
              <a:gd name="T11" fmla="*/ 0 60000 65536"/>
              <a:gd name="T12" fmla="*/ 0 w 1088"/>
              <a:gd name="T13" fmla="*/ 0 h 2585"/>
              <a:gd name="T14" fmla="*/ 1088 w 1088"/>
              <a:gd name="T15" fmla="*/ 2585 h 2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8" h="2585">
                <a:moveTo>
                  <a:pt x="1088" y="2540"/>
                </a:moveTo>
                <a:lnTo>
                  <a:pt x="1043" y="2540"/>
                </a:lnTo>
                <a:lnTo>
                  <a:pt x="1043" y="258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2056" name="Freeform 1751"/>
          <p:cNvSpPr>
            <a:spLocks/>
          </p:cNvSpPr>
          <p:nvPr/>
        </p:nvSpPr>
        <p:spPr bwMode="auto">
          <a:xfrm>
            <a:off x="5397500" y="3997325"/>
            <a:ext cx="65088" cy="139700"/>
          </a:xfrm>
          <a:custGeom>
            <a:avLst/>
            <a:gdLst>
              <a:gd name="T0" fmla="*/ 2147483647 w 41"/>
              <a:gd name="T1" fmla="*/ 0 h 88"/>
              <a:gd name="T2" fmla="*/ 2147483647 w 41"/>
              <a:gd name="T3" fmla="*/ 2147483647 h 88"/>
              <a:gd name="T4" fmla="*/ 2147483647 w 41"/>
              <a:gd name="T5" fmla="*/ 2147483647 h 88"/>
              <a:gd name="T6" fmla="*/ 2147483647 w 41"/>
              <a:gd name="T7" fmla="*/ 2147483647 h 88"/>
              <a:gd name="T8" fmla="*/ 0 w 41"/>
              <a:gd name="T9" fmla="*/ 2147483647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"/>
              <a:gd name="T16" fmla="*/ 0 h 88"/>
              <a:gd name="T17" fmla="*/ 41 w 41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" h="88">
                <a:moveTo>
                  <a:pt x="40" y="0"/>
                </a:moveTo>
                <a:cubicBezTo>
                  <a:pt x="39" y="4"/>
                  <a:pt x="41" y="9"/>
                  <a:pt x="38" y="12"/>
                </a:cubicBezTo>
                <a:cubicBezTo>
                  <a:pt x="35" y="15"/>
                  <a:pt x="26" y="16"/>
                  <a:pt x="26" y="16"/>
                </a:cubicBezTo>
                <a:cubicBezTo>
                  <a:pt x="21" y="23"/>
                  <a:pt x="18" y="33"/>
                  <a:pt x="10" y="36"/>
                </a:cubicBezTo>
                <a:cubicBezTo>
                  <a:pt x="0" y="53"/>
                  <a:pt x="0" y="68"/>
                  <a:pt x="0" y="8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cxnSp>
        <p:nvCxnSpPr>
          <p:cNvPr id="2057" name="AutoShape 1787"/>
          <p:cNvCxnSpPr>
            <a:cxnSpLocks noChangeShapeType="1"/>
          </p:cNvCxnSpPr>
          <p:nvPr/>
        </p:nvCxnSpPr>
        <p:spPr bwMode="auto">
          <a:xfrm rot="5400000" flipV="1">
            <a:off x="6519863" y="457200"/>
            <a:ext cx="1588" cy="1587"/>
          </a:xfrm>
          <a:prstGeom prst="bentConnector3">
            <a:avLst>
              <a:gd name="adj1" fmla="val -144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2058" name="AutoShape 1788"/>
          <p:cNvCxnSpPr>
            <a:cxnSpLocks noChangeShapeType="1"/>
          </p:cNvCxnSpPr>
          <p:nvPr/>
        </p:nvCxnSpPr>
        <p:spPr bwMode="auto">
          <a:xfrm rot="5400000" flipV="1">
            <a:off x="6519863" y="457200"/>
            <a:ext cx="1588" cy="1587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2059" name="AutoShape 1789"/>
          <p:cNvCxnSpPr>
            <a:cxnSpLocks noChangeShapeType="1"/>
          </p:cNvCxnSpPr>
          <p:nvPr/>
        </p:nvCxnSpPr>
        <p:spPr bwMode="auto">
          <a:xfrm rot="5400000" flipV="1">
            <a:off x="6519863" y="457200"/>
            <a:ext cx="1588" cy="1587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2060" name="Line 1791"/>
          <p:cNvSpPr>
            <a:spLocks noChangeShapeType="1"/>
          </p:cNvSpPr>
          <p:nvPr/>
        </p:nvSpPr>
        <p:spPr bwMode="auto">
          <a:xfrm>
            <a:off x="4960938" y="5305425"/>
            <a:ext cx="215900" cy="714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2061" name="Freeform 1792"/>
          <p:cNvSpPr>
            <a:spLocks/>
          </p:cNvSpPr>
          <p:nvPr/>
        </p:nvSpPr>
        <p:spPr bwMode="auto">
          <a:xfrm>
            <a:off x="4960938" y="5305425"/>
            <a:ext cx="215900" cy="142875"/>
          </a:xfrm>
          <a:custGeom>
            <a:avLst/>
            <a:gdLst>
              <a:gd name="T0" fmla="*/ 0 w 45"/>
              <a:gd name="T1" fmla="*/ 0 h 45"/>
              <a:gd name="T2" fmla="*/ 2147483647 w 45"/>
              <a:gd name="T3" fmla="*/ 2147483647 h 45"/>
              <a:gd name="T4" fmla="*/ 0 60000 65536"/>
              <a:gd name="T5" fmla="*/ 0 60000 65536"/>
              <a:gd name="T6" fmla="*/ 0 w 45"/>
              <a:gd name="T7" fmla="*/ 0 h 45"/>
              <a:gd name="T8" fmla="*/ 45 w 45"/>
              <a:gd name="T9" fmla="*/ 45 h 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" h="45">
                <a:moveTo>
                  <a:pt x="0" y="0"/>
                </a:moveTo>
                <a:cubicBezTo>
                  <a:pt x="19" y="22"/>
                  <a:pt x="38" y="45"/>
                  <a:pt x="45" y="4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2063" name="Rectangle 4191"/>
          <p:cNvSpPr>
            <a:spLocks noChangeArrowheads="1"/>
          </p:cNvSpPr>
          <p:nvPr/>
        </p:nvSpPr>
        <p:spPr bwMode="auto">
          <a:xfrm>
            <a:off x="85725" y="28289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2064" name="Rectangle 4544"/>
          <p:cNvSpPr>
            <a:spLocks noChangeArrowheads="1"/>
          </p:cNvSpPr>
          <p:nvPr/>
        </p:nvSpPr>
        <p:spPr bwMode="auto">
          <a:xfrm>
            <a:off x="-22225" y="3451225"/>
            <a:ext cx="12801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2065" name="Rectangle 4728"/>
          <p:cNvSpPr>
            <a:spLocks noChangeArrowheads="1"/>
          </p:cNvSpPr>
          <p:nvPr/>
        </p:nvSpPr>
        <p:spPr bwMode="auto">
          <a:xfrm>
            <a:off x="-114300" y="59658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graphicFrame>
        <p:nvGraphicFramePr>
          <p:cNvPr id="15146" name="Group 810"/>
          <p:cNvGraphicFramePr>
            <a:graphicFrameLocks noGrp="1"/>
          </p:cNvGraphicFramePr>
          <p:nvPr/>
        </p:nvGraphicFramePr>
        <p:xfrm>
          <a:off x="9525" y="622300"/>
          <a:ext cx="5162550" cy="1143000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2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Hinderklasse 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gridSpan="5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Hindercategorie  (aantal gehinderde)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&lt; 1000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&lt;10.000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&lt; 100.000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&lt;1000.000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&gt;1000.000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: 5 tot 10 min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C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C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B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3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:10 tot 30 min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   </a:t>
                      </a:r>
                      <a:r>
                        <a:rPr kumimoji="0" lang="en-US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    </a:t>
                      </a:r>
                      <a:r>
                        <a:rPr kumimoji="0" lang="en-US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B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A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A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4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: &gt; 30 min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C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B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B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A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A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6" name="Rectangle 3381"/>
          <p:cNvSpPr>
            <a:spLocks noChangeArrowheads="1"/>
          </p:cNvSpPr>
          <p:nvPr/>
        </p:nvSpPr>
        <p:spPr bwMode="auto">
          <a:xfrm>
            <a:off x="10232020" y="130175"/>
            <a:ext cx="2550529" cy="16351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2107" name="Text Box 4187"/>
          <p:cNvSpPr txBox="1">
            <a:spLocks noChangeArrowheads="1"/>
          </p:cNvSpPr>
          <p:nvPr/>
        </p:nvSpPr>
        <p:spPr bwMode="auto">
          <a:xfrm>
            <a:off x="9039225" y="8202180"/>
            <a:ext cx="3762375" cy="85408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b="1" dirty="0">
                <a:latin typeface="Verdana" pitchFamily="34" charset="0"/>
              </a:rPr>
              <a:t>         </a:t>
            </a:r>
            <a:r>
              <a:rPr lang="nl-NL" altLang="nl-NL" sz="900" b="1" dirty="0" smtClean="0">
                <a:latin typeface="Verdana" pitchFamily="34" charset="0"/>
              </a:rPr>
              <a:t>Evenementen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b="1" dirty="0" smtClean="0">
                <a:latin typeface="Verdana" pitchFamily="34" charset="0"/>
              </a:rPr>
              <a:t>Zomervakantie NN: 16 juli tot 28 augustus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b="1" dirty="0" smtClean="0">
                <a:latin typeface="Verdana" pitchFamily="34" charset="0"/>
              </a:rPr>
              <a:t>14-17 juli: Zwarte Cross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b="1" dirty="0" smtClean="0">
                <a:latin typeface="Verdana" pitchFamily="34" charset="0"/>
              </a:rPr>
              <a:t>16 juli Visserijdagen </a:t>
            </a:r>
            <a:r>
              <a:rPr lang="nl-NL" altLang="nl-NL" sz="900" b="1" dirty="0" err="1" smtClean="0">
                <a:latin typeface="Verdana" pitchFamily="34" charset="0"/>
              </a:rPr>
              <a:t>Bruinnisse</a:t>
            </a:r>
            <a:endParaRPr lang="nl-NL" altLang="nl-NL" sz="900" b="1" dirty="0" smtClean="0">
              <a:latin typeface="Verdana" pitchFamily="34" charset="0"/>
            </a:endParaRPr>
          </a:p>
        </p:txBody>
      </p:sp>
      <p:sp>
        <p:nvSpPr>
          <p:cNvPr id="2109" name="Rectangle 3380"/>
          <p:cNvSpPr>
            <a:spLocks noChangeArrowheads="1"/>
          </p:cNvSpPr>
          <p:nvPr/>
        </p:nvSpPr>
        <p:spPr bwMode="auto">
          <a:xfrm>
            <a:off x="10325529" y="130175"/>
            <a:ext cx="24665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u="sng" dirty="0">
                <a:latin typeface="Verdana" pitchFamily="34" charset="0"/>
              </a:rPr>
              <a:t>Pikethouders VCNL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>
                <a:latin typeface="Verdana" pitchFamily="34" charset="0"/>
              </a:rPr>
              <a:t>OVM: </a:t>
            </a:r>
            <a:r>
              <a:rPr lang="nl-NL" altLang="nl-NL" sz="900" b="1" dirty="0" smtClean="0">
                <a:latin typeface="Verdana" pitchFamily="34" charset="0"/>
              </a:rPr>
              <a:t>0652454253</a:t>
            </a:r>
            <a:endParaRPr lang="nl-NL" altLang="nl-NL" sz="900" b="1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 err="1" smtClean="0">
                <a:latin typeface="Verdana" pitchFamily="34" charset="0"/>
              </a:rPr>
              <a:t>Informatieco</a:t>
            </a:r>
            <a:r>
              <a:rPr lang="nl-NL" altLang="nl-NL" sz="900" dirty="0" smtClean="0">
                <a:latin typeface="Verdana" pitchFamily="34" charset="0"/>
              </a:rPr>
              <a:t>: </a:t>
            </a:r>
            <a:r>
              <a:rPr lang="nl-NL" altLang="nl-NL" sz="900" b="1" dirty="0" smtClean="0">
                <a:latin typeface="Verdana" pitchFamily="34" charset="0"/>
              </a:rPr>
              <a:t>0655236797</a:t>
            </a:r>
            <a:endParaRPr lang="nl-NL" altLang="nl-NL" sz="9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>
                <a:latin typeface="Verdana" pitchFamily="34" charset="0"/>
              </a:rPr>
              <a:t>CWVL: </a:t>
            </a:r>
            <a:r>
              <a:rPr lang="nl-NL" altLang="nl-NL" sz="900" b="1" dirty="0">
                <a:latin typeface="Verdana" pitchFamily="34" charset="0"/>
              </a:rPr>
              <a:t>0615429131 </a:t>
            </a:r>
            <a:endParaRPr lang="nl-NL" altLang="nl-NL" sz="900" b="1" dirty="0" smtClean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 smtClean="0">
                <a:latin typeface="Verdana" pitchFamily="34" charset="0"/>
              </a:rPr>
              <a:t>Communicatie</a:t>
            </a:r>
            <a:r>
              <a:rPr lang="nl-NL" altLang="nl-NL" sz="900" dirty="0">
                <a:latin typeface="Verdana" pitchFamily="34" charset="0"/>
              </a:rPr>
              <a:t>: </a:t>
            </a:r>
            <a:r>
              <a:rPr lang="nl-NL" altLang="nl-NL" sz="900" b="1" dirty="0" smtClean="0">
                <a:latin typeface="Verdana" pitchFamily="34" charset="0"/>
              </a:rPr>
              <a:t>0615182130</a:t>
            </a:r>
            <a:endParaRPr lang="nl-NL" altLang="nl-NL" sz="9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nl-NL" altLang="nl-NL" sz="900" dirty="0" smtClean="0">
                <a:latin typeface="Verdana" pitchFamily="34" charset="0"/>
              </a:rPr>
              <a:t>Auditing</a:t>
            </a:r>
            <a:r>
              <a:rPr lang="nl-NL" altLang="nl-NL" sz="900" dirty="0">
                <a:latin typeface="Verdana" pitchFamily="34" charset="0"/>
              </a:rPr>
              <a:t>: </a:t>
            </a:r>
            <a:r>
              <a:rPr lang="nl-NL" altLang="nl-NL" sz="900" b="1" dirty="0">
                <a:latin typeface="Verdana" pitchFamily="34" charset="0"/>
              </a:rPr>
              <a:t>0615671563 </a:t>
            </a:r>
            <a:endParaRPr lang="nl-NL" altLang="nl-NL" sz="9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 smtClean="0">
                <a:latin typeface="Verdana" pitchFamily="34" charset="0"/>
              </a:rPr>
              <a:t>DT VWM: </a:t>
            </a:r>
            <a:r>
              <a:rPr lang="nl-NL" altLang="nl-NL" sz="900" b="1" dirty="0" smtClean="0">
                <a:latin typeface="Verdana" pitchFamily="34" charset="0"/>
              </a:rPr>
              <a:t>06-52844297</a:t>
            </a:r>
            <a:endParaRPr lang="nl-NL" altLang="nl-NL" sz="900" b="1" dirty="0">
              <a:latin typeface="Verdana" pitchFamily="34" charset="0"/>
            </a:endParaRPr>
          </a:p>
        </p:txBody>
      </p:sp>
      <p:sp>
        <p:nvSpPr>
          <p:cNvPr id="2110" name="Vrije vorm 1"/>
          <p:cNvSpPr>
            <a:spLocks/>
          </p:cNvSpPr>
          <p:nvPr/>
        </p:nvSpPr>
        <p:spPr bwMode="auto">
          <a:xfrm>
            <a:off x="5262563" y="5457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111" name="Vrije vorm 3"/>
          <p:cNvSpPr>
            <a:spLocks/>
          </p:cNvSpPr>
          <p:nvPr/>
        </p:nvSpPr>
        <p:spPr bwMode="auto">
          <a:xfrm>
            <a:off x="5281613" y="5457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2114" name="Picture 2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912" y="8226315"/>
            <a:ext cx="18256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Rectangle 5634"/>
          <p:cNvSpPr>
            <a:spLocks noChangeArrowheads="1"/>
          </p:cNvSpPr>
          <p:nvPr/>
        </p:nvSpPr>
        <p:spPr bwMode="auto">
          <a:xfrm>
            <a:off x="3933030" y="4498140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32" name="AutoShape 5513"/>
          <p:cNvSpPr>
            <a:spLocks noChangeArrowheads="1"/>
          </p:cNvSpPr>
          <p:nvPr/>
        </p:nvSpPr>
        <p:spPr bwMode="auto">
          <a:xfrm>
            <a:off x="2812716" y="5448300"/>
            <a:ext cx="350837" cy="295275"/>
          </a:xfrm>
          <a:prstGeom prst="wedgeRectCallout">
            <a:avLst>
              <a:gd name="adj1" fmla="val 598827"/>
              <a:gd name="adj2" fmla="val -97512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graphicFrame>
        <p:nvGraphicFramePr>
          <p:cNvPr id="33" name="Tabel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60332"/>
              </p:ext>
            </p:extLst>
          </p:nvPr>
        </p:nvGraphicFramePr>
        <p:xfrm>
          <a:off x="0" y="4285641"/>
          <a:ext cx="3835401" cy="1557232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331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A16 HRL </a:t>
                      </a:r>
                      <a:r>
                        <a:rPr kumimoji="0" lang="nl-NL" altLang="nl-NL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Terbregseplein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– verbindingsweg naar A20HRL (7717.58)(B3)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RESERVE Weekendafsluiting </a:t>
                      </a:r>
                    </a:p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In de nacht 16-07-2022 22:00 t/m 17-07-2022 10:00 is ook de A20 HRL afgesloten tussen </a:t>
                      </a:r>
                      <a:r>
                        <a:rPr kumimoji="0" lang="nl-NL" altLang="nl-NL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Terbregseplein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 Rotterdam Crooswijk het verkeer gaat hierbij over de doelgroepenstrook.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7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16-07-2022 22:00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18-07-2022 05:00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Ring Rotterdam en grootschalig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kstvak 26"/>
          <p:cNvSpPr txBox="1"/>
          <p:nvPr/>
        </p:nvSpPr>
        <p:spPr>
          <a:xfrm>
            <a:off x="0" y="1815252"/>
            <a:ext cx="3848778" cy="16681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N7 ring Groningen versmald tot 31/12/2024</a:t>
            </a:r>
          </a:p>
          <a:p>
            <a:pPr lvl="0"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A12 IJsselbrug </a:t>
            </a: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3-2+2 systeem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tot 2025</a:t>
            </a:r>
          </a:p>
          <a:p>
            <a:pPr lvl="0"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A50 HRR/HRL Heerde – Vaassen </a:t>
            </a: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2-2 </a:t>
            </a:r>
            <a:r>
              <a:rPr lang="nl-NL" altLang="nl-NL" sz="800" b="1" dirty="0" err="1">
                <a:latin typeface="Verdana" pitchFamily="34" charset="0"/>
                <a:ea typeface="ＭＳ Ｐゴシック" charset="-128"/>
              </a:rPr>
              <a:t>sys</a:t>
            </a: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1/3 tot 31/10/2022</a:t>
            </a:r>
          </a:p>
          <a:p>
            <a:pPr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A1 HRR/HRL Apeldoorn –Hoenderloo </a:t>
            </a: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systeem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tot 31/10 2022</a:t>
            </a:r>
          </a:p>
          <a:p>
            <a:pPr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A12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HRL Woerden – Nieuwerbrug asfalt tot </a:t>
            </a: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03/10/2022</a:t>
            </a:r>
          </a:p>
          <a:p>
            <a:pPr algn="l" defTabSz="1279525" eaLnBrk="0" hangingPunct="0">
              <a:spcBef>
                <a:spcPct val="20000"/>
              </a:spcBef>
              <a:defRPr/>
            </a:pPr>
            <a:r>
              <a:rPr lang="en-US" altLang="nl-NL" sz="800" dirty="0">
                <a:latin typeface="Verdana" pitchFamily="34" charset="0"/>
                <a:ea typeface="ＭＳ Ｐゴシック" charset="-128"/>
              </a:rPr>
              <a:t>A1/A27 HRR/HRL </a:t>
            </a:r>
            <a:r>
              <a:rPr lang="en-US" altLang="nl-NL" sz="800" dirty="0" err="1">
                <a:latin typeface="Verdana" pitchFamily="34" charset="0"/>
                <a:ea typeface="ＭＳ Ｐゴシック" charset="-128"/>
              </a:rPr>
              <a:t>Knooppunt</a:t>
            </a:r>
            <a:r>
              <a:rPr lang="en-US" altLang="nl-NL" sz="800" dirty="0">
                <a:latin typeface="Verdana" pitchFamily="34" charset="0"/>
                <a:ea typeface="ＭＳ Ｐゴシック" charset="-128"/>
              </a:rPr>
              <a:t> </a:t>
            </a:r>
            <a:r>
              <a:rPr lang="en-US" altLang="nl-NL" sz="800" dirty="0" err="1">
                <a:latin typeface="Verdana" pitchFamily="34" charset="0"/>
                <a:ea typeface="ＭＳ Ｐゴシック" charset="-128"/>
              </a:rPr>
              <a:t>Eemnes</a:t>
            </a:r>
            <a:r>
              <a:rPr lang="en-US" altLang="nl-NL" sz="800" dirty="0">
                <a:latin typeface="Verdana" pitchFamily="34" charset="0"/>
                <a:ea typeface="ＭＳ Ｐゴシック" charset="-128"/>
              </a:rPr>
              <a:t> 1/3 tot </a:t>
            </a:r>
            <a:r>
              <a:rPr lang="en-US" altLang="nl-NL" sz="800" dirty="0" smtClean="0">
                <a:latin typeface="Verdana" pitchFamily="34" charset="0"/>
                <a:ea typeface="ＭＳ Ｐゴシック" charset="-128"/>
              </a:rPr>
              <a:t>31/07/2022</a:t>
            </a:r>
          </a:p>
          <a:p>
            <a:pPr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A32 </a:t>
            </a: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HRR/HRL Akkrum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– Heerenveen </a:t>
            </a: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3-0 systeem </a:t>
            </a: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11/7-12/8 2022</a:t>
            </a:r>
            <a:endParaRPr lang="nl-NL" altLang="nl-NL" sz="800" dirty="0">
              <a:latin typeface="Verdana" pitchFamily="34" charset="0"/>
              <a:ea typeface="ＭＳ Ｐゴシック" charset="-128"/>
            </a:endParaRPr>
          </a:p>
          <a:p>
            <a:pPr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A7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Afsluitdijk fasering over 1 rijstrook tot 2025</a:t>
            </a:r>
          </a:p>
          <a:p>
            <a:pPr lvl="0" algn="l" defTabSz="1279525" eaLnBrk="0" hangingPunct="0">
              <a:spcBef>
                <a:spcPct val="20000"/>
              </a:spcBef>
              <a:defRPr/>
            </a:pP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A29 Haringvlietbrug 2 rijstroken per richting en 50km p/u tot juli </a:t>
            </a:r>
            <a:r>
              <a:rPr lang="nl-NL" altLang="nl-NL" sz="800" b="1" dirty="0" smtClean="0">
                <a:latin typeface="Verdana" pitchFamily="34" charset="0"/>
                <a:ea typeface="ＭＳ Ｐゴシック" charset="-128"/>
              </a:rPr>
              <a:t>2023</a:t>
            </a:r>
          </a:p>
          <a:p>
            <a:pPr lvl="0"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A28 HRR Assen Julianaplein 1 rijstrook beschikbaar 11/7 t/m 26-8</a:t>
            </a:r>
            <a:endParaRPr lang="nl-NL" altLang="nl-NL" sz="800" dirty="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" name="Vrije vorm 2"/>
          <p:cNvSpPr/>
          <p:nvPr/>
        </p:nvSpPr>
        <p:spPr bwMode="auto">
          <a:xfrm>
            <a:off x="4884516" y="5231757"/>
            <a:ext cx="324092" cy="208344"/>
          </a:xfrm>
          <a:custGeom>
            <a:avLst/>
            <a:gdLst>
              <a:gd name="connsiteX0" fmla="*/ 324092 w 324092"/>
              <a:gd name="connsiteY0" fmla="*/ 196770 h 208344"/>
              <a:gd name="connsiteX1" fmla="*/ 34725 w 324092"/>
              <a:gd name="connsiteY1" fmla="*/ 208344 h 208344"/>
              <a:gd name="connsiteX2" fmla="*/ 0 w 324092"/>
              <a:gd name="connsiteY2" fmla="*/ 57873 h 208344"/>
              <a:gd name="connsiteX3" fmla="*/ 243069 w 324092"/>
              <a:gd name="connsiteY3" fmla="*/ 0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2" h="208344">
                <a:moveTo>
                  <a:pt x="324092" y="196770"/>
                </a:moveTo>
                <a:lnTo>
                  <a:pt x="34725" y="208344"/>
                </a:lnTo>
                <a:lnTo>
                  <a:pt x="0" y="57873"/>
                </a:lnTo>
                <a:lnTo>
                  <a:pt x="243069" y="0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Vrije vorm 3"/>
          <p:cNvSpPr/>
          <p:nvPr/>
        </p:nvSpPr>
        <p:spPr bwMode="auto">
          <a:xfrm>
            <a:off x="5359078" y="5335929"/>
            <a:ext cx="613459" cy="613458"/>
          </a:xfrm>
          <a:custGeom>
            <a:avLst/>
            <a:gdLst>
              <a:gd name="connsiteX0" fmla="*/ 0 w 613459"/>
              <a:gd name="connsiteY0" fmla="*/ 613458 h 613458"/>
              <a:gd name="connsiteX1" fmla="*/ 0 w 613459"/>
              <a:gd name="connsiteY1" fmla="*/ 381965 h 613458"/>
              <a:gd name="connsiteX2" fmla="*/ 138897 w 613459"/>
              <a:gd name="connsiteY2" fmla="*/ 208344 h 613458"/>
              <a:gd name="connsiteX3" fmla="*/ 555585 w 613459"/>
              <a:gd name="connsiteY3" fmla="*/ 185195 h 613458"/>
              <a:gd name="connsiteX4" fmla="*/ 613459 w 613459"/>
              <a:gd name="connsiteY4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459" h="613458">
                <a:moveTo>
                  <a:pt x="0" y="613458"/>
                </a:moveTo>
                <a:lnTo>
                  <a:pt x="0" y="381965"/>
                </a:lnTo>
                <a:lnTo>
                  <a:pt x="138897" y="208344"/>
                </a:lnTo>
                <a:lnTo>
                  <a:pt x="555585" y="185195"/>
                </a:lnTo>
                <a:lnTo>
                  <a:pt x="613459" y="0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Vrije vorm 39"/>
          <p:cNvSpPr/>
          <p:nvPr/>
        </p:nvSpPr>
        <p:spPr bwMode="auto">
          <a:xfrm>
            <a:off x="7674016" y="4482296"/>
            <a:ext cx="185194" cy="57874"/>
          </a:xfrm>
          <a:custGeom>
            <a:avLst/>
            <a:gdLst>
              <a:gd name="connsiteX0" fmla="*/ 0 w 185194"/>
              <a:gd name="connsiteY0" fmla="*/ 46299 h 57874"/>
              <a:gd name="connsiteX1" fmla="*/ 92597 w 185194"/>
              <a:gd name="connsiteY1" fmla="*/ 57874 h 57874"/>
              <a:gd name="connsiteX2" fmla="*/ 185194 w 185194"/>
              <a:gd name="connsiteY2" fmla="*/ 0 h 5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94" h="57874">
                <a:moveTo>
                  <a:pt x="0" y="46299"/>
                </a:moveTo>
                <a:lnTo>
                  <a:pt x="92597" y="57874"/>
                </a:lnTo>
                <a:lnTo>
                  <a:pt x="185194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Vrije vorm 34"/>
          <p:cNvSpPr/>
          <p:nvPr/>
        </p:nvSpPr>
        <p:spPr bwMode="auto">
          <a:xfrm>
            <a:off x="8722581" y="3434963"/>
            <a:ext cx="87464" cy="190832"/>
          </a:xfrm>
          <a:custGeom>
            <a:avLst/>
            <a:gdLst>
              <a:gd name="connsiteX0" fmla="*/ 87464 w 87464"/>
              <a:gd name="connsiteY0" fmla="*/ 190832 h 190832"/>
              <a:gd name="connsiteX1" fmla="*/ 31805 w 87464"/>
              <a:gd name="connsiteY1" fmla="*/ 119270 h 190832"/>
              <a:gd name="connsiteX2" fmla="*/ 0 w 87464"/>
              <a:gd name="connsiteY2" fmla="*/ 0 h 19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" h="190832">
                <a:moveTo>
                  <a:pt x="87464" y="190832"/>
                </a:moveTo>
                <a:lnTo>
                  <a:pt x="31805" y="11927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Vrije vorm 40"/>
          <p:cNvSpPr/>
          <p:nvPr/>
        </p:nvSpPr>
        <p:spPr bwMode="auto">
          <a:xfrm>
            <a:off x="4894729" y="5776856"/>
            <a:ext cx="53789" cy="172123"/>
          </a:xfrm>
          <a:custGeom>
            <a:avLst/>
            <a:gdLst>
              <a:gd name="connsiteX0" fmla="*/ 53789 w 53789"/>
              <a:gd name="connsiteY0" fmla="*/ 0 h 172123"/>
              <a:gd name="connsiteX1" fmla="*/ 0 w 53789"/>
              <a:gd name="connsiteY1" fmla="*/ 172123 h 17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89" h="172123">
                <a:moveTo>
                  <a:pt x="53789" y="0"/>
                </a:moveTo>
                <a:lnTo>
                  <a:pt x="0" y="172123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Vrije vorm 41"/>
          <p:cNvSpPr/>
          <p:nvPr/>
        </p:nvSpPr>
        <p:spPr bwMode="auto">
          <a:xfrm>
            <a:off x="6088284" y="1921397"/>
            <a:ext cx="578734" cy="428264"/>
          </a:xfrm>
          <a:custGeom>
            <a:avLst/>
            <a:gdLst>
              <a:gd name="connsiteX0" fmla="*/ 0 w 578734"/>
              <a:gd name="connsiteY0" fmla="*/ 428264 h 428264"/>
              <a:gd name="connsiteX1" fmla="*/ 474562 w 578734"/>
              <a:gd name="connsiteY1" fmla="*/ 46299 h 428264"/>
              <a:gd name="connsiteX2" fmla="*/ 578734 w 578734"/>
              <a:gd name="connsiteY2" fmla="*/ 0 h 42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734" h="428264">
                <a:moveTo>
                  <a:pt x="0" y="428264"/>
                </a:moveTo>
                <a:lnTo>
                  <a:pt x="474562" y="46299"/>
                </a:lnTo>
                <a:lnTo>
                  <a:pt x="578734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5634"/>
          <p:cNvSpPr>
            <a:spLocks noChangeArrowheads="1"/>
          </p:cNvSpPr>
          <p:nvPr/>
        </p:nvSpPr>
        <p:spPr bwMode="auto">
          <a:xfrm>
            <a:off x="8549980" y="5414882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43" name="AutoShape 5513"/>
          <p:cNvSpPr>
            <a:spLocks noChangeArrowheads="1"/>
          </p:cNvSpPr>
          <p:nvPr/>
        </p:nvSpPr>
        <p:spPr bwMode="auto">
          <a:xfrm>
            <a:off x="10244720" y="4706985"/>
            <a:ext cx="350837" cy="295275"/>
          </a:xfrm>
          <a:prstGeom prst="wedgeRectCallout">
            <a:avLst>
              <a:gd name="adj1" fmla="val -463780"/>
              <a:gd name="adj2" fmla="val -44529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graphicFrame>
        <p:nvGraphicFramePr>
          <p:cNvPr id="44" name="Tabel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29979"/>
              </p:ext>
            </p:extLst>
          </p:nvPr>
        </p:nvGraphicFramePr>
        <p:xfrm>
          <a:off x="8943973" y="4351175"/>
          <a:ext cx="3835401" cy="1273479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861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lvl="0" algn="l" defTabSz="1279525" eaLnBrk="0" hangingPunct="0">
                        <a:spcBef>
                          <a:spcPct val="20000"/>
                        </a:spcBef>
                        <a:defRPr/>
                      </a:pPr>
                      <a:r>
                        <a:rPr lang="nl-NL" altLang="nl-NL" sz="900" b="1" dirty="0" smtClean="0">
                          <a:latin typeface="Verdana" pitchFamily="34" charset="0"/>
                          <a:ea typeface="ＭＳ Ｐゴシック" charset="-128"/>
                        </a:rPr>
                        <a:t>RESERVE</a:t>
                      </a:r>
                      <a:r>
                        <a:rPr lang="nl-NL" altLang="nl-NL" sz="900" dirty="0" smtClean="0">
                          <a:latin typeface="Verdana" pitchFamily="34" charset="0"/>
                          <a:ea typeface="ＭＳ Ｐゴシック" charset="-128"/>
                        </a:rPr>
                        <a:t> N36 HRR/HRL </a:t>
                      </a:r>
                      <a:r>
                        <a:rPr lang="nl-NL" altLang="nl-NL" sz="900" dirty="0" err="1" smtClean="0">
                          <a:latin typeface="Verdana" pitchFamily="34" charset="0"/>
                          <a:ea typeface="ＭＳ Ｐゴシック" charset="-128"/>
                        </a:rPr>
                        <a:t>Marienberg</a:t>
                      </a:r>
                      <a:r>
                        <a:rPr lang="nl-NL" altLang="nl-NL" sz="900" dirty="0" smtClean="0">
                          <a:latin typeface="Verdana" pitchFamily="34" charset="0"/>
                          <a:ea typeface="ＭＳ Ｐゴシック" charset="-128"/>
                        </a:rPr>
                        <a:t> – Dedemsvaart</a:t>
                      </a:r>
                      <a:r>
                        <a:rPr lang="nl-NL" altLang="nl-NL" sz="900" baseline="0" dirty="0" smtClean="0">
                          <a:latin typeface="Verdana" pitchFamily="34" charset="0"/>
                          <a:ea typeface="ＭＳ Ｐゴシック" charset="-128"/>
                        </a:rPr>
                        <a:t> (8888. 41/42)(A3)</a:t>
                      </a:r>
                      <a:endParaRPr lang="nl-NL" altLang="nl-NL" sz="900" dirty="0" smtClean="0"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Weekafsluiting</a:t>
                      </a:r>
                      <a:endParaRPr kumimoji="0" lang="nl-NL" alt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7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15-07-2022 20:00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18-07-2022 06:00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N35/N340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AutoShape 5513"/>
          <p:cNvSpPr>
            <a:spLocks noChangeArrowheads="1"/>
          </p:cNvSpPr>
          <p:nvPr/>
        </p:nvSpPr>
        <p:spPr bwMode="auto">
          <a:xfrm>
            <a:off x="9205912" y="6253163"/>
            <a:ext cx="350837" cy="295275"/>
          </a:xfrm>
          <a:prstGeom prst="wedgeRectCallout">
            <a:avLst>
              <a:gd name="adj1" fmla="val -874405"/>
              <a:gd name="adj2" fmla="val -502731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sp>
        <p:nvSpPr>
          <p:cNvPr id="46" name="Vrije vorm 45"/>
          <p:cNvSpPr/>
          <p:nvPr/>
        </p:nvSpPr>
        <p:spPr bwMode="auto">
          <a:xfrm>
            <a:off x="6102393" y="4882155"/>
            <a:ext cx="177260" cy="51536"/>
          </a:xfrm>
          <a:custGeom>
            <a:avLst/>
            <a:gdLst>
              <a:gd name="connsiteX0" fmla="*/ 136187 w 136187"/>
              <a:gd name="connsiteY0" fmla="*/ 28771 h 28771"/>
              <a:gd name="connsiteX1" fmla="*/ 136187 w 136187"/>
              <a:gd name="connsiteY1" fmla="*/ 28771 h 28771"/>
              <a:gd name="connsiteX2" fmla="*/ 67013 w 136187"/>
              <a:gd name="connsiteY2" fmla="*/ 17962 h 28771"/>
              <a:gd name="connsiteX3" fmla="*/ 54042 w 136187"/>
              <a:gd name="connsiteY3" fmla="*/ 11477 h 28771"/>
              <a:gd name="connsiteX4" fmla="*/ 41072 w 136187"/>
              <a:gd name="connsiteY4" fmla="*/ 7154 h 28771"/>
              <a:gd name="connsiteX5" fmla="*/ 0 w 136187"/>
              <a:gd name="connsiteY5" fmla="*/ 2830 h 2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187" h="28771">
                <a:moveTo>
                  <a:pt x="136187" y="28771"/>
                </a:moveTo>
                <a:lnTo>
                  <a:pt x="136187" y="28771"/>
                </a:lnTo>
                <a:cubicBezTo>
                  <a:pt x="99361" y="12403"/>
                  <a:pt x="128992" y="22730"/>
                  <a:pt x="67013" y="17962"/>
                </a:cubicBezTo>
                <a:cubicBezTo>
                  <a:pt x="59866" y="17412"/>
                  <a:pt x="60369" y="14289"/>
                  <a:pt x="54042" y="11477"/>
                </a:cubicBezTo>
                <a:cubicBezTo>
                  <a:pt x="49878" y="9626"/>
                  <a:pt x="41072" y="7154"/>
                  <a:pt x="41072" y="7154"/>
                </a:cubicBezTo>
                <a:cubicBezTo>
                  <a:pt x="28088" y="-5833"/>
                  <a:pt x="38787" y="2830"/>
                  <a:pt x="0" y="283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Vrije vorm 46"/>
          <p:cNvSpPr/>
          <p:nvPr/>
        </p:nvSpPr>
        <p:spPr bwMode="auto">
          <a:xfrm>
            <a:off x="6037095" y="4848405"/>
            <a:ext cx="1403431" cy="630820"/>
          </a:xfrm>
          <a:custGeom>
            <a:avLst/>
            <a:gdLst>
              <a:gd name="connsiteX0" fmla="*/ 0 w 1403431"/>
              <a:gd name="connsiteY0" fmla="*/ 0 h 630820"/>
              <a:gd name="connsiteX1" fmla="*/ 63661 w 1403431"/>
              <a:gd name="connsiteY1" fmla="*/ 20255 h 630820"/>
              <a:gd name="connsiteX2" fmla="*/ 78129 w 1403431"/>
              <a:gd name="connsiteY2" fmla="*/ 251749 h 630820"/>
              <a:gd name="connsiteX3" fmla="*/ 355922 w 1403431"/>
              <a:gd name="connsiteY3" fmla="*/ 630820 h 630820"/>
              <a:gd name="connsiteX4" fmla="*/ 512180 w 1403431"/>
              <a:gd name="connsiteY4" fmla="*/ 607671 h 630820"/>
              <a:gd name="connsiteX5" fmla="*/ 677119 w 1403431"/>
              <a:gd name="connsiteY5" fmla="*/ 494817 h 630820"/>
              <a:gd name="connsiteX6" fmla="*/ 865208 w 1403431"/>
              <a:gd name="connsiteY6" fmla="*/ 436944 h 630820"/>
              <a:gd name="connsiteX7" fmla="*/ 1310833 w 1403431"/>
              <a:gd name="connsiteY7" fmla="*/ 471668 h 630820"/>
              <a:gd name="connsiteX8" fmla="*/ 1307939 w 1403431"/>
              <a:gd name="connsiteY8" fmla="*/ 269111 h 630820"/>
              <a:gd name="connsiteX9" fmla="*/ 1403431 w 1403431"/>
              <a:gd name="connsiteY9" fmla="*/ 138896 h 63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3431" h="630820">
                <a:moveTo>
                  <a:pt x="0" y="0"/>
                </a:moveTo>
                <a:lnTo>
                  <a:pt x="63661" y="20255"/>
                </a:lnTo>
                <a:lnTo>
                  <a:pt x="78129" y="251749"/>
                </a:lnTo>
                <a:lnTo>
                  <a:pt x="355922" y="630820"/>
                </a:lnTo>
                <a:lnTo>
                  <a:pt x="512180" y="607671"/>
                </a:lnTo>
                <a:lnTo>
                  <a:pt x="677119" y="494817"/>
                </a:lnTo>
                <a:lnTo>
                  <a:pt x="865208" y="436944"/>
                </a:lnTo>
                <a:lnTo>
                  <a:pt x="1310833" y="471668"/>
                </a:lnTo>
                <a:cubicBezTo>
                  <a:pt x="1309868" y="404149"/>
                  <a:pt x="1308904" y="336630"/>
                  <a:pt x="1307939" y="269111"/>
                </a:cubicBezTo>
                <a:lnTo>
                  <a:pt x="1403431" y="138896"/>
                </a:lnTo>
              </a:path>
            </a:pathLst>
          </a:cu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5634"/>
          <p:cNvSpPr>
            <a:spLocks noChangeArrowheads="1"/>
          </p:cNvSpPr>
          <p:nvPr/>
        </p:nvSpPr>
        <p:spPr bwMode="auto">
          <a:xfrm>
            <a:off x="8591548" y="6686531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49" name="Vrije vorm 48"/>
          <p:cNvSpPr/>
          <p:nvPr/>
        </p:nvSpPr>
        <p:spPr bwMode="auto">
          <a:xfrm>
            <a:off x="5209425" y="4943729"/>
            <a:ext cx="1000665" cy="557842"/>
          </a:xfrm>
          <a:custGeom>
            <a:avLst/>
            <a:gdLst>
              <a:gd name="connsiteX0" fmla="*/ 0 w 1000665"/>
              <a:gd name="connsiteY0" fmla="*/ 442823 h 557842"/>
              <a:gd name="connsiteX1" fmla="*/ 74763 w 1000665"/>
              <a:gd name="connsiteY1" fmla="*/ 460076 h 557842"/>
              <a:gd name="connsiteX2" fmla="*/ 270295 w 1000665"/>
              <a:gd name="connsiteY2" fmla="*/ 529087 h 557842"/>
              <a:gd name="connsiteX3" fmla="*/ 477329 w 1000665"/>
              <a:gd name="connsiteY3" fmla="*/ 557842 h 557842"/>
              <a:gd name="connsiteX4" fmla="*/ 661359 w 1000665"/>
              <a:gd name="connsiteY4" fmla="*/ 517585 h 557842"/>
              <a:gd name="connsiteX5" fmla="*/ 770627 w 1000665"/>
              <a:gd name="connsiteY5" fmla="*/ 230038 h 557842"/>
              <a:gd name="connsiteX6" fmla="*/ 879895 w 1000665"/>
              <a:gd name="connsiteY6" fmla="*/ 161026 h 557842"/>
              <a:gd name="connsiteX7" fmla="*/ 1000665 w 1000665"/>
              <a:gd name="connsiteY7" fmla="*/ 0 h 55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665" h="557842">
                <a:moveTo>
                  <a:pt x="0" y="442823"/>
                </a:moveTo>
                <a:lnTo>
                  <a:pt x="74763" y="460076"/>
                </a:lnTo>
                <a:lnTo>
                  <a:pt x="270295" y="529087"/>
                </a:lnTo>
                <a:lnTo>
                  <a:pt x="477329" y="557842"/>
                </a:lnTo>
                <a:lnTo>
                  <a:pt x="661359" y="517585"/>
                </a:lnTo>
                <a:lnTo>
                  <a:pt x="770627" y="230038"/>
                </a:lnTo>
                <a:lnTo>
                  <a:pt x="879895" y="161026"/>
                </a:lnTo>
                <a:lnTo>
                  <a:pt x="1000665" y="0"/>
                </a:lnTo>
              </a:path>
            </a:pathLst>
          </a:cu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Vrije vorm 49"/>
          <p:cNvSpPr/>
          <p:nvPr/>
        </p:nvSpPr>
        <p:spPr bwMode="auto">
          <a:xfrm>
            <a:off x="6123008" y="4734046"/>
            <a:ext cx="162045" cy="138896"/>
          </a:xfrm>
          <a:custGeom>
            <a:avLst/>
            <a:gdLst>
              <a:gd name="connsiteX0" fmla="*/ 0 w 162045"/>
              <a:gd name="connsiteY0" fmla="*/ 104172 h 138896"/>
              <a:gd name="connsiteX1" fmla="*/ 11574 w 162045"/>
              <a:gd name="connsiteY1" fmla="*/ 0 h 138896"/>
              <a:gd name="connsiteX2" fmla="*/ 150470 w 162045"/>
              <a:gd name="connsiteY2" fmla="*/ 0 h 138896"/>
              <a:gd name="connsiteX3" fmla="*/ 162045 w 162045"/>
              <a:gd name="connsiteY3" fmla="*/ 69448 h 138896"/>
              <a:gd name="connsiteX4" fmla="*/ 138896 w 162045"/>
              <a:gd name="connsiteY4" fmla="*/ 138896 h 13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045" h="138896">
                <a:moveTo>
                  <a:pt x="0" y="104172"/>
                </a:moveTo>
                <a:lnTo>
                  <a:pt x="11574" y="0"/>
                </a:lnTo>
                <a:lnTo>
                  <a:pt x="150470" y="0"/>
                </a:lnTo>
                <a:lnTo>
                  <a:pt x="162045" y="69448"/>
                </a:lnTo>
                <a:lnTo>
                  <a:pt x="138896" y="138896"/>
                </a:lnTo>
              </a:path>
            </a:pathLst>
          </a:cu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1" name="Tabel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35364"/>
              </p:ext>
            </p:extLst>
          </p:nvPr>
        </p:nvGraphicFramePr>
        <p:xfrm>
          <a:off x="8943974" y="6115812"/>
          <a:ext cx="3835401" cy="1529800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036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RESERVE 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A12-HRR+VWx Knooppunt Oudenrijn- Lunetten</a:t>
                      </a:r>
                      <a:b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</a:b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(9436.44/47)(B3)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Nachtafsluitingen Hoofdrijbaan tussen knooppunt Oudenrijn en Lunetten. De parallelrijbaan richting Arnhem is dicht tussen afrit Nieuwegein (16) en Kanaleneiland (17) van 23.00 tot 8.30 uur. </a:t>
                      </a:r>
                      <a:endParaRPr kumimoji="0" lang="nl-NL" alt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7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15-07-2022 21:00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17-07-2022 11:00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A16/A15/A27, N230/A27, A2/A15/A50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Vrije vorm 6"/>
          <p:cNvSpPr/>
          <p:nvPr/>
        </p:nvSpPr>
        <p:spPr bwMode="auto">
          <a:xfrm>
            <a:off x="8754894" y="1595336"/>
            <a:ext cx="155642" cy="622570"/>
          </a:xfrm>
          <a:custGeom>
            <a:avLst/>
            <a:gdLst>
              <a:gd name="connsiteX0" fmla="*/ 0 w 155642"/>
              <a:gd name="connsiteY0" fmla="*/ 622570 h 622570"/>
              <a:gd name="connsiteX1" fmla="*/ 0 w 155642"/>
              <a:gd name="connsiteY1" fmla="*/ 564204 h 622570"/>
              <a:gd name="connsiteX2" fmla="*/ 97276 w 155642"/>
              <a:gd name="connsiteY2" fmla="*/ 466928 h 622570"/>
              <a:gd name="connsiteX3" fmla="*/ 155642 w 155642"/>
              <a:gd name="connsiteY3" fmla="*/ 272375 h 622570"/>
              <a:gd name="connsiteX4" fmla="*/ 155642 w 155642"/>
              <a:gd name="connsiteY4" fmla="*/ 136187 h 622570"/>
              <a:gd name="connsiteX5" fmla="*/ 77821 w 155642"/>
              <a:gd name="connsiteY5" fmla="*/ 0 h 6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42" h="622570">
                <a:moveTo>
                  <a:pt x="0" y="622570"/>
                </a:moveTo>
                <a:lnTo>
                  <a:pt x="0" y="564204"/>
                </a:lnTo>
                <a:lnTo>
                  <a:pt x="97276" y="466928"/>
                </a:lnTo>
                <a:lnTo>
                  <a:pt x="155642" y="272375"/>
                </a:lnTo>
                <a:lnTo>
                  <a:pt x="155642" y="136187"/>
                </a:lnTo>
                <a:lnTo>
                  <a:pt x="77821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634"/>
          <p:cNvSpPr>
            <a:spLocks noChangeArrowheads="1"/>
          </p:cNvSpPr>
          <p:nvPr/>
        </p:nvSpPr>
        <p:spPr bwMode="auto">
          <a:xfrm>
            <a:off x="8549980" y="4110072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graphicFrame>
        <p:nvGraphicFramePr>
          <p:cNvPr id="54" name="Tabel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14029"/>
              </p:ext>
            </p:extLst>
          </p:nvPr>
        </p:nvGraphicFramePr>
        <p:xfrm>
          <a:off x="8943973" y="3325425"/>
          <a:ext cx="3835401" cy="981160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679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lvl="0" algn="l" defTabSz="1279525" eaLnBrk="0" hangingPunct="0">
                        <a:spcBef>
                          <a:spcPct val="20000"/>
                        </a:spcBef>
                        <a:defRPr/>
                      </a:pPr>
                      <a:r>
                        <a:rPr lang="nl-NL" altLang="nl-NL" sz="900" dirty="0" smtClean="0">
                          <a:latin typeface="Verdana" pitchFamily="34" charset="0"/>
                          <a:ea typeface="ＭＳ Ｐゴシック" charset="-128"/>
                        </a:rPr>
                        <a:t>N36 HRR/HRL </a:t>
                      </a:r>
                      <a:r>
                        <a:rPr lang="nl-NL" altLang="nl-NL" sz="900" dirty="0" err="1" smtClean="0">
                          <a:latin typeface="Verdana" pitchFamily="34" charset="0"/>
                          <a:ea typeface="ＭＳ Ｐゴシック" charset="-128"/>
                        </a:rPr>
                        <a:t>Marienberg</a:t>
                      </a:r>
                      <a:r>
                        <a:rPr lang="nl-NL" altLang="nl-NL" sz="900" dirty="0" smtClean="0">
                          <a:latin typeface="Verdana" pitchFamily="34" charset="0"/>
                          <a:ea typeface="ＭＳ Ｐゴシック" charset="-128"/>
                        </a:rPr>
                        <a:t> – Dedemsvaart</a:t>
                      </a:r>
                      <a:r>
                        <a:rPr lang="nl-NL" altLang="nl-NL" sz="900" baseline="0" dirty="0" smtClean="0">
                          <a:latin typeface="Verdana" pitchFamily="34" charset="0"/>
                          <a:ea typeface="ＭＳ Ｐゴシック" charset="-128"/>
                        </a:rPr>
                        <a:t> (8888.33/34)(A3)</a:t>
                      </a:r>
                      <a:endParaRPr lang="nl-NL" altLang="nl-NL" sz="900" dirty="0" smtClean="0"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Weekendafsluiting</a:t>
                      </a:r>
                      <a:endParaRPr kumimoji="0" lang="nl-NL" alt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7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11-07-2022 06:00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15-07-2022 20:00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N35/N340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Rectangle 5634"/>
          <p:cNvSpPr>
            <a:spLocks noChangeArrowheads="1"/>
          </p:cNvSpPr>
          <p:nvPr/>
        </p:nvSpPr>
        <p:spPr bwMode="auto">
          <a:xfrm>
            <a:off x="3915855" y="3806456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55" name="AutoShape 5513"/>
          <p:cNvSpPr>
            <a:spLocks noChangeArrowheads="1"/>
          </p:cNvSpPr>
          <p:nvPr/>
        </p:nvSpPr>
        <p:spPr bwMode="auto">
          <a:xfrm>
            <a:off x="3304228" y="3823464"/>
            <a:ext cx="350837" cy="295275"/>
          </a:xfrm>
          <a:prstGeom prst="wedgeRectCallout">
            <a:avLst>
              <a:gd name="adj1" fmla="val 801105"/>
              <a:gd name="adj2" fmla="val 151524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graphicFrame>
        <p:nvGraphicFramePr>
          <p:cNvPr id="56" name="Tabel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06583"/>
              </p:ext>
            </p:extLst>
          </p:nvPr>
        </p:nvGraphicFramePr>
        <p:xfrm>
          <a:off x="8087" y="3254229"/>
          <a:ext cx="3835401" cy="981160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979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A1 HRL de h-lus Amersfoort – Utrecht (8179.150) (B3)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RESERVE 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Weekendafsluiting verbindingsweg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7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15-07-2022 21:00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18-07-2022 05:00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A28/A27 en lokaal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" name="Vrije vorm 56"/>
          <p:cNvSpPr/>
          <p:nvPr/>
        </p:nvSpPr>
        <p:spPr bwMode="auto">
          <a:xfrm>
            <a:off x="6416703" y="4378518"/>
            <a:ext cx="119269" cy="53009"/>
          </a:xfrm>
          <a:custGeom>
            <a:avLst/>
            <a:gdLst>
              <a:gd name="connsiteX0" fmla="*/ 119269 w 119269"/>
              <a:gd name="connsiteY0" fmla="*/ 45058 h 53009"/>
              <a:gd name="connsiteX1" fmla="*/ 29154 w 119269"/>
              <a:gd name="connsiteY1" fmla="*/ 0 h 53009"/>
              <a:gd name="connsiteX2" fmla="*/ 0 w 119269"/>
              <a:gd name="connsiteY2" fmla="*/ 53009 h 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269" h="53009">
                <a:moveTo>
                  <a:pt x="119269" y="45058"/>
                </a:moveTo>
                <a:lnTo>
                  <a:pt x="29154" y="0"/>
                </a:lnTo>
                <a:lnTo>
                  <a:pt x="0" y="53009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Vrije vorm 57"/>
          <p:cNvSpPr/>
          <p:nvPr/>
        </p:nvSpPr>
        <p:spPr bwMode="auto">
          <a:xfrm>
            <a:off x="6332706" y="4562272"/>
            <a:ext cx="457200" cy="233464"/>
          </a:xfrm>
          <a:custGeom>
            <a:avLst/>
            <a:gdLst>
              <a:gd name="connsiteX0" fmla="*/ 457200 w 457200"/>
              <a:gd name="connsiteY0" fmla="*/ 0 h 233464"/>
              <a:gd name="connsiteX1" fmla="*/ 418290 w 457200"/>
              <a:gd name="connsiteY1" fmla="*/ 107005 h 233464"/>
              <a:gd name="connsiteX2" fmla="*/ 136188 w 457200"/>
              <a:gd name="connsiteY2" fmla="*/ 204281 h 233464"/>
              <a:gd name="connsiteX3" fmla="*/ 29183 w 457200"/>
              <a:gd name="connsiteY3" fmla="*/ 233464 h 233464"/>
              <a:gd name="connsiteX4" fmla="*/ 0 w 457200"/>
              <a:gd name="connsiteY4" fmla="*/ 175098 h 233464"/>
              <a:gd name="connsiteX5" fmla="*/ 0 w 457200"/>
              <a:gd name="connsiteY5" fmla="*/ 10700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233464">
                <a:moveTo>
                  <a:pt x="457200" y="0"/>
                </a:moveTo>
                <a:lnTo>
                  <a:pt x="418290" y="107005"/>
                </a:lnTo>
                <a:lnTo>
                  <a:pt x="136188" y="204281"/>
                </a:lnTo>
                <a:lnTo>
                  <a:pt x="29183" y="233464"/>
                </a:lnTo>
                <a:lnTo>
                  <a:pt x="0" y="175098"/>
                </a:lnTo>
                <a:lnTo>
                  <a:pt x="0" y="107005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Vrije vorm 58"/>
          <p:cNvSpPr/>
          <p:nvPr/>
        </p:nvSpPr>
        <p:spPr bwMode="auto">
          <a:xfrm>
            <a:off x="7430947" y="1805651"/>
            <a:ext cx="185195" cy="405114"/>
          </a:xfrm>
          <a:custGeom>
            <a:avLst/>
            <a:gdLst>
              <a:gd name="connsiteX0" fmla="*/ 0 w 185195"/>
              <a:gd name="connsiteY0" fmla="*/ 0 h 405114"/>
              <a:gd name="connsiteX1" fmla="*/ 185195 w 185195"/>
              <a:gd name="connsiteY1" fmla="*/ 405114 h 40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195" h="405114">
                <a:moveTo>
                  <a:pt x="0" y="0"/>
                </a:moveTo>
                <a:lnTo>
                  <a:pt x="185195" y="405114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0" name="Picture 2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22" y="5909794"/>
            <a:ext cx="56032" cy="5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Picture 2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2667" y="4870030"/>
            <a:ext cx="50688" cy="5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Vrije vorm 63"/>
          <p:cNvSpPr/>
          <p:nvPr/>
        </p:nvSpPr>
        <p:spPr bwMode="auto">
          <a:xfrm>
            <a:off x="5060871" y="5223558"/>
            <a:ext cx="127468" cy="119985"/>
          </a:xfrm>
          <a:custGeom>
            <a:avLst/>
            <a:gdLst>
              <a:gd name="connsiteX0" fmla="*/ 45076 w 51515"/>
              <a:gd name="connsiteY0" fmla="*/ 57955 h 57955"/>
              <a:gd name="connsiteX1" fmla="*/ 51515 w 51515"/>
              <a:gd name="connsiteY1" fmla="*/ 0 h 57955"/>
              <a:gd name="connsiteX2" fmla="*/ 0 w 51515"/>
              <a:gd name="connsiteY2" fmla="*/ 0 h 5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15" h="57955">
                <a:moveTo>
                  <a:pt x="45076" y="57955"/>
                </a:moveTo>
                <a:lnTo>
                  <a:pt x="51515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 bwMode="auto">
          <a:xfrm flipH="1">
            <a:off x="4827052" y="5722634"/>
            <a:ext cx="67677" cy="212366"/>
          </a:xfrm>
          <a:prstGeom prst="straightConnector1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Vrije vorm 11"/>
          <p:cNvSpPr/>
          <p:nvPr/>
        </p:nvSpPr>
        <p:spPr bwMode="auto">
          <a:xfrm>
            <a:off x="3854548" y="5352757"/>
            <a:ext cx="1216855" cy="696351"/>
          </a:xfrm>
          <a:custGeom>
            <a:avLst/>
            <a:gdLst>
              <a:gd name="connsiteX0" fmla="*/ 1216855 w 1216855"/>
              <a:gd name="connsiteY0" fmla="*/ 133643 h 696351"/>
              <a:gd name="connsiteX1" fmla="*/ 984738 w 1216855"/>
              <a:gd name="connsiteY1" fmla="*/ 98474 h 696351"/>
              <a:gd name="connsiteX2" fmla="*/ 935501 w 1216855"/>
              <a:gd name="connsiteY2" fmla="*/ 56271 h 696351"/>
              <a:gd name="connsiteX3" fmla="*/ 787790 w 1216855"/>
              <a:gd name="connsiteY3" fmla="*/ 35169 h 696351"/>
              <a:gd name="connsiteX4" fmla="*/ 745587 w 1216855"/>
              <a:gd name="connsiteY4" fmla="*/ 0 h 696351"/>
              <a:gd name="connsiteX5" fmla="*/ 647114 w 1216855"/>
              <a:gd name="connsiteY5" fmla="*/ 84406 h 696351"/>
              <a:gd name="connsiteX6" fmla="*/ 457200 w 1216855"/>
              <a:gd name="connsiteY6" fmla="*/ 126609 h 696351"/>
              <a:gd name="connsiteX7" fmla="*/ 372794 w 1216855"/>
              <a:gd name="connsiteY7" fmla="*/ 253218 h 696351"/>
              <a:gd name="connsiteX8" fmla="*/ 309489 w 1216855"/>
              <a:gd name="connsiteY8" fmla="*/ 218049 h 696351"/>
              <a:gd name="connsiteX9" fmla="*/ 253218 w 1216855"/>
              <a:gd name="connsiteY9" fmla="*/ 218049 h 696351"/>
              <a:gd name="connsiteX10" fmla="*/ 218049 w 1216855"/>
              <a:gd name="connsiteY10" fmla="*/ 267286 h 696351"/>
              <a:gd name="connsiteX11" fmla="*/ 133643 w 1216855"/>
              <a:gd name="connsiteY11" fmla="*/ 274320 h 696351"/>
              <a:gd name="connsiteX12" fmla="*/ 84406 w 1216855"/>
              <a:gd name="connsiteY12" fmla="*/ 365760 h 696351"/>
              <a:gd name="connsiteX13" fmla="*/ 28135 w 1216855"/>
              <a:gd name="connsiteY13" fmla="*/ 422031 h 696351"/>
              <a:gd name="connsiteX14" fmla="*/ 0 w 1216855"/>
              <a:gd name="connsiteY14" fmla="*/ 541606 h 696351"/>
              <a:gd name="connsiteX15" fmla="*/ 91440 w 1216855"/>
              <a:gd name="connsiteY15" fmla="*/ 604911 h 696351"/>
              <a:gd name="connsiteX16" fmla="*/ 168812 w 1216855"/>
              <a:gd name="connsiteY16" fmla="*/ 668215 h 696351"/>
              <a:gd name="connsiteX17" fmla="*/ 323557 w 1216855"/>
              <a:gd name="connsiteY17" fmla="*/ 696351 h 696351"/>
              <a:gd name="connsiteX18" fmla="*/ 407963 w 1216855"/>
              <a:gd name="connsiteY18" fmla="*/ 668215 h 696351"/>
              <a:gd name="connsiteX19" fmla="*/ 520504 w 1216855"/>
              <a:gd name="connsiteY19" fmla="*/ 661181 h 696351"/>
              <a:gd name="connsiteX20" fmla="*/ 555674 w 1216855"/>
              <a:gd name="connsiteY20" fmla="*/ 611945 h 696351"/>
              <a:gd name="connsiteX21" fmla="*/ 611944 w 1216855"/>
              <a:gd name="connsiteY21" fmla="*/ 611945 h 696351"/>
              <a:gd name="connsiteX22" fmla="*/ 717452 w 1216855"/>
              <a:gd name="connsiteY22" fmla="*/ 527538 h 696351"/>
              <a:gd name="connsiteX23" fmla="*/ 822960 w 1216855"/>
              <a:gd name="connsiteY23" fmla="*/ 569741 h 696351"/>
              <a:gd name="connsiteX24" fmla="*/ 900332 w 1216855"/>
              <a:gd name="connsiteY24" fmla="*/ 548640 h 69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6855" h="696351">
                <a:moveTo>
                  <a:pt x="1216855" y="133643"/>
                </a:moveTo>
                <a:lnTo>
                  <a:pt x="984738" y="98474"/>
                </a:lnTo>
                <a:lnTo>
                  <a:pt x="935501" y="56271"/>
                </a:lnTo>
                <a:lnTo>
                  <a:pt x="787790" y="35169"/>
                </a:lnTo>
                <a:lnTo>
                  <a:pt x="745587" y="0"/>
                </a:lnTo>
                <a:lnTo>
                  <a:pt x="647114" y="84406"/>
                </a:lnTo>
                <a:lnTo>
                  <a:pt x="457200" y="126609"/>
                </a:lnTo>
                <a:lnTo>
                  <a:pt x="372794" y="253218"/>
                </a:lnTo>
                <a:lnTo>
                  <a:pt x="309489" y="218049"/>
                </a:lnTo>
                <a:lnTo>
                  <a:pt x="253218" y="218049"/>
                </a:lnTo>
                <a:lnTo>
                  <a:pt x="218049" y="267286"/>
                </a:lnTo>
                <a:lnTo>
                  <a:pt x="133643" y="274320"/>
                </a:lnTo>
                <a:lnTo>
                  <a:pt x="84406" y="365760"/>
                </a:lnTo>
                <a:lnTo>
                  <a:pt x="28135" y="422031"/>
                </a:lnTo>
                <a:lnTo>
                  <a:pt x="0" y="541606"/>
                </a:lnTo>
                <a:lnTo>
                  <a:pt x="91440" y="604911"/>
                </a:lnTo>
                <a:lnTo>
                  <a:pt x="168812" y="668215"/>
                </a:lnTo>
                <a:lnTo>
                  <a:pt x="323557" y="696351"/>
                </a:lnTo>
                <a:lnTo>
                  <a:pt x="407963" y="668215"/>
                </a:lnTo>
                <a:lnTo>
                  <a:pt x="520504" y="661181"/>
                </a:lnTo>
                <a:lnTo>
                  <a:pt x="555674" y="611945"/>
                </a:lnTo>
                <a:lnTo>
                  <a:pt x="611944" y="611945"/>
                </a:lnTo>
                <a:lnTo>
                  <a:pt x="717452" y="527538"/>
                </a:lnTo>
                <a:lnTo>
                  <a:pt x="822960" y="569741"/>
                </a:lnTo>
                <a:lnTo>
                  <a:pt x="900332" y="548640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Vrije vorm 12"/>
          <p:cNvSpPr/>
          <p:nvPr/>
        </p:nvSpPr>
        <p:spPr bwMode="auto">
          <a:xfrm>
            <a:off x="4986997" y="5458265"/>
            <a:ext cx="330591" cy="611944"/>
          </a:xfrm>
          <a:custGeom>
            <a:avLst/>
            <a:gdLst>
              <a:gd name="connsiteX0" fmla="*/ 175846 w 330591"/>
              <a:gd name="connsiteY0" fmla="*/ 21101 h 611944"/>
              <a:gd name="connsiteX1" fmla="*/ 239151 w 330591"/>
              <a:gd name="connsiteY1" fmla="*/ 0 h 611944"/>
              <a:gd name="connsiteX2" fmla="*/ 330591 w 330591"/>
              <a:gd name="connsiteY2" fmla="*/ 189913 h 611944"/>
              <a:gd name="connsiteX3" fmla="*/ 295421 w 330591"/>
              <a:gd name="connsiteY3" fmla="*/ 464233 h 611944"/>
              <a:gd name="connsiteX4" fmla="*/ 182880 w 330591"/>
              <a:gd name="connsiteY4" fmla="*/ 604910 h 611944"/>
              <a:gd name="connsiteX5" fmla="*/ 119575 w 330591"/>
              <a:gd name="connsiteY5" fmla="*/ 611944 h 611944"/>
              <a:gd name="connsiteX6" fmla="*/ 0 w 330591"/>
              <a:gd name="connsiteY6" fmla="*/ 562707 h 61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591" h="611944">
                <a:moveTo>
                  <a:pt x="175846" y="21101"/>
                </a:moveTo>
                <a:lnTo>
                  <a:pt x="239151" y="0"/>
                </a:lnTo>
                <a:lnTo>
                  <a:pt x="330591" y="189913"/>
                </a:lnTo>
                <a:lnTo>
                  <a:pt x="295421" y="464233"/>
                </a:lnTo>
                <a:lnTo>
                  <a:pt x="182880" y="604910"/>
                </a:lnTo>
                <a:lnTo>
                  <a:pt x="119575" y="611944"/>
                </a:lnTo>
                <a:lnTo>
                  <a:pt x="0" y="562707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AutoShape 5513"/>
          <p:cNvSpPr>
            <a:spLocks noChangeArrowheads="1"/>
          </p:cNvSpPr>
          <p:nvPr/>
        </p:nvSpPr>
        <p:spPr bwMode="auto">
          <a:xfrm>
            <a:off x="2800742" y="6645237"/>
            <a:ext cx="350837" cy="295275"/>
          </a:xfrm>
          <a:prstGeom prst="wedgeRectCallout">
            <a:avLst>
              <a:gd name="adj1" fmla="val 509569"/>
              <a:gd name="adj2" fmla="val -301135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graphicFrame>
        <p:nvGraphicFramePr>
          <p:cNvPr id="65" name="Tabel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33886"/>
              </p:ext>
            </p:extLst>
          </p:nvPr>
        </p:nvGraphicFramePr>
        <p:xfrm>
          <a:off x="3053" y="6115812"/>
          <a:ext cx="3835401" cy="1091445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331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A29 HRR Numansdorp – </a:t>
                      </a:r>
                      <a:r>
                        <a:rPr kumimoji="0" lang="nl-NL" altLang="nl-NL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Hellegatsplein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(Haringvlietbrug) (8331.212)(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B3)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Weekendafsluiting </a:t>
                      </a:r>
                      <a:endParaRPr kumimoji="0" lang="nl-NL" alt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15-07-2022 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22:00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18-07-2022 05:00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A15/N57/N59, A15/A16/A17/A59 en OWN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Rectangle 5634"/>
          <p:cNvSpPr>
            <a:spLocks noChangeArrowheads="1"/>
          </p:cNvSpPr>
          <p:nvPr/>
        </p:nvSpPr>
        <p:spPr bwMode="auto">
          <a:xfrm>
            <a:off x="3933030" y="7021512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3810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nl-NL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3810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nl-NL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65274</TotalTime>
  <Words>380</Words>
  <Application>Microsoft Office PowerPoint</Application>
  <PresentationFormat>A3 (297 x 420 mm)</PresentationFormat>
  <Paragraphs>95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Times New Roman</vt:lpstr>
      <vt:lpstr>Verdana</vt:lpstr>
      <vt:lpstr>Standaardontwerp</vt:lpstr>
      <vt:lpstr>PowerPoint-presentatie</vt:lpstr>
    </vt:vector>
  </TitlesOfParts>
  <Company>Rijkswaterstaat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hemelsl</dc:creator>
  <cp:lastModifiedBy>Huizen, Drewes van (VWM)</cp:lastModifiedBy>
  <cp:revision>2464</cp:revision>
  <cp:lastPrinted>2018-01-08T09:09:13Z</cp:lastPrinted>
  <dcterms:created xsi:type="dcterms:W3CDTF">2012-03-16T12:38:20Z</dcterms:created>
  <dcterms:modified xsi:type="dcterms:W3CDTF">2022-06-16T10:07:17Z</dcterms:modified>
</cp:coreProperties>
</file>