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change title to our own idea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Note on age, maybe not possible, try to get it working with Face++ (both Twitter and Strava hides these attributes)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Waarom BM25? Omdat gebruik maakt van IDF. Waarom is dat handig nou hierom:</a:t>
            </a:r>
          </a:p>
          <a:p>
            <a:pPr lvl="0">
              <a:spcBef>
                <a:spcPts val="0"/>
              </a:spcBef>
              <a:buNone/>
            </a:pPr>
            <a:r>
              <a:rPr lang="nl" sz="1300">
                <a:solidFill>
                  <a:srgbClr val="333333"/>
                </a:solidFill>
                <a:latin typeface="Georgia"/>
                <a:ea typeface="Georgia"/>
                <a:cs typeface="Georgia"/>
                <a:sym typeface="Georgia"/>
              </a:rPr>
              <a:t>In other words, TF*IDF measures the relative concentration of a term in a given piece of text. If “dog” is common in this article, but relatively rare elsewhere, then the TF*IDF score will be high. This article ought to be thought of as very relevant to the search term “dog.” If “dog” occurs once here, but very prominently in many other docs, its score will be relatively low.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Geo-filtered Twitter data is gathered</a:t>
            </a:r>
          </a:p>
          <a:p>
            <a:pPr lvl="0">
              <a:spcBef>
                <a:spcPts val="0"/>
              </a:spcBef>
              <a:buNone/>
            </a:pPr>
            <a:r>
              <a:rPr lang="nl"/>
              <a:t>Data is clustered based on attributes</a:t>
            </a:r>
          </a:p>
          <a:p>
            <a:pPr lvl="0">
              <a:spcBef>
                <a:spcPts val="0"/>
              </a:spcBef>
              <a:buNone/>
            </a:pPr>
            <a:r>
              <a:rPr lang="nl"/>
              <a:t>The clusters are presented in Mapbox</a:t>
            </a:r>
          </a:p>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nl"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11708" y="781525"/>
            <a:ext cx="8520600" cy="2052600"/>
          </a:xfrm>
          <a:prstGeom prst="rect">
            <a:avLst/>
          </a:prstGeom>
        </p:spPr>
        <p:txBody>
          <a:bodyPr anchorCtr="0" anchor="b" bIns="91425" lIns="91425" rIns="91425" tIns="91425">
            <a:noAutofit/>
          </a:bodyPr>
          <a:lstStyle/>
          <a:p>
            <a:pPr lvl="0" algn="l">
              <a:spcBef>
                <a:spcPts val="0"/>
              </a:spcBef>
              <a:buNone/>
            </a:pPr>
            <a:r>
              <a:rPr lang="nl"/>
              <a:t>Amsterdam in Motion</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nl"/>
              <a:t>Wim Rick Thom Daan Ruben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Challenge	</a:t>
            </a:r>
          </a:p>
        </p:txBody>
      </p:sp>
      <p:sp>
        <p:nvSpPr>
          <p:cNvPr id="74" name="Shape 74"/>
          <p:cNvSpPr txBox="1"/>
          <p:nvPr>
            <p:ph idx="1" type="body"/>
          </p:nvPr>
        </p:nvSpPr>
        <p:spPr>
          <a:xfrm>
            <a:off x="471900" y="1919075"/>
            <a:ext cx="8222100" cy="1152000"/>
          </a:xfrm>
          <a:prstGeom prst="rect">
            <a:avLst/>
          </a:prstGeom>
        </p:spPr>
        <p:txBody>
          <a:bodyPr anchorCtr="0" anchor="t" bIns="91425" lIns="91425" rIns="91425" tIns="91425">
            <a:noAutofit/>
          </a:bodyPr>
          <a:lstStyle/>
          <a:p>
            <a:pPr indent="-228600" lvl="0" marL="457200" rtl="0">
              <a:spcBef>
                <a:spcPts val="0"/>
              </a:spcBef>
            </a:pPr>
            <a:r>
              <a:rPr lang="nl"/>
              <a:t>Nowadays everything is tracked on various social media platforms.</a:t>
            </a:r>
          </a:p>
          <a:p>
            <a:pPr indent="-228600" lvl="0" marL="457200" rtl="0">
              <a:spcBef>
                <a:spcPts val="0"/>
              </a:spcBef>
            </a:pPr>
            <a:r>
              <a:rPr lang="nl"/>
              <a:t>Easy to track individuals, lack of information on sport activity trends.</a:t>
            </a:r>
          </a:p>
          <a:p>
            <a:pPr indent="-228600" lvl="0" marL="457200" rtl="0">
              <a:spcBef>
                <a:spcPts val="0"/>
              </a:spcBef>
            </a:pPr>
            <a:r>
              <a:rPr lang="nl"/>
              <a:t>G</a:t>
            </a:r>
            <a:r>
              <a:rPr lang="nl"/>
              <a:t>ather and analyze sport activity information in certain areas.</a:t>
            </a:r>
          </a:p>
        </p:txBody>
      </p:sp>
      <p:pic>
        <p:nvPicPr>
          <p:cNvPr descr="Screen Shot 2017-02-28 at 10.23.39.png" id="75" name="Shape 75"/>
          <p:cNvPicPr preferRelativeResize="0"/>
          <p:nvPr/>
        </p:nvPicPr>
        <p:blipFill rotWithShape="1">
          <a:blip r:embed="rId3">
            <a:alphaModFix/>
          </a:blip>
          <a:srcRect b="0" l="0" r="0" t="0"/>
          <a:stretch/>
        </p:blipFill>
        <p:spPr>
          <a:xfrm>
            <a:off x="3136362" y="3071074"/>
            <a:ext cx="2871275" cy="169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90250" y="488250"/>
            <a:ext cx="6861900" cy="4090800"/>
          </a:xfrm>
          <a:prstGeom prst="rect">
            <a:avLst/>
          </a:prstGeom>
        </p:spPr>
        <p:txBody>
          <a:bodyPr anchorCtr="0" anchor="ctr" bIns="91425" lIns="91425" rIns="91425" tIns="91425">
            <a:noAutofit/>
          </a:bodyPr>
          <a:lstStyle/>
          <a:p>
            <a:pPr lvl="0" rtl="0">
              <a:spcBef>
                <a:spcPts val="0"/>
              </a:spcBef>
              <a:buNone/>
            </a:pPr>
            <a:r>
              <a:rPr lang="nl" sz="3000"/>
              <a:t>Get insight in where a sport activity is more popular and most importantly on which time and day of the week.</a:t>
            </a:r>
          </a:p>
          <a:p>
            <a:pPr lvl="0" rtl="0">
              <a:spcBef>
                <a:spcPts val="0"/>
              </a:spcBef>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Idea</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nl"/>
              <a:t>Gather information on when and where people are working out.</a:t>
            </a:r>
          </a:p>
          <a:p>
            <a:pPr indent="-228600" lvl="0" marL="457200" rtl="0">
              <a:spcBef>
                <a:spcPts val="0"/>
              </a:spcBef>
            </a:pPr>
            <a:r>
              <a:rPr lang="nl"/>
              <a:t>Define neighbourhoods based on type of exercise, age and gender.</a:t>
            </a:r>
          </a:p>
          <a:p>
            <a:pPr indent="-228600" lvl="0" marL="457200" rtl="0">
              <a:spcBef>
                <a:spcPts val="0"/>
              </a:spcBef>
            </a:pPr>
            <a:r>
              <a:rPr lang="nl"/>
              <a:t>Display trends of exercises based on time of day and day of the week.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Our approach</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nl"/>
              <a:t>Source: Twitter, Strava</a:t>
            </a:r>
          </a:p>
          <a:p>
            <a:pPr indent="-228600" lvl="0" marL="457200" rtl="0">
              <a:spcBef>
                <a:spcPts val="0"/>
              </a:spcBef>
            </a:pPr>
            <a:r>
              <a:rPr lang="nl"/>
              <a:t>Message ranking function:</a:t>
            </a:r>
            <a:r>
              <a:rPr lang="nl"/>
              <a:t> BM25</a:t>
            </a:r>
          </a:p>
          <a:p>
            <a:pPr indent="-228600" lvl="0" marL="457200" rtl="0">
              <a:spcBef>
                <a:spcPts val="0"/>
              </a:spcBef>
            </a:pPr>
            <a:r>
              <a:rPr lang="nl"/>
              <a:t>Categories: a list of sport activities</a:t>
            </a:r>
          </a:p>
          <a:p>
            <a:pPr indent="-228600" lvl="0" marL="457200" rtl="0">
              <a:spcBef>
                <a:spcPts val="0"/>
              </a:spcBef>
            </a:pPr>
            <a:r>
              <a:rPr lang="nl"/>
              <a:t>Per category: taxonomy</a:t>
            </a:r>
          </a:p>
          <a:p>
            <a:pPr indent="-228600" lvl="0" marL="457200" rtl="0">
              <a:spcBef>
                <a:spcPts val="0"/>
              </a:spcBef>
            </a:pPr>
            <a:r>
              <a:rPr lang="nl"/>
              <a:t>Running taxonomy: Hardlopen, sprinten, lopen, </a:t>
            </a:r>
          </a:p>
          <a:p>
            <a:pPr indent="-228600" lvl="0" marL="457200" rtl="0">
              <a:spcBef>
                <a:spcPts val="0"/>
              </a:spcBef>
            </a:pPr>
            <a:r>
              <a:rPr lang="nl"/>
              <a:t>User interface: Mapbox</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nl"/>
              <a:t>Pipeline</a:t>
            </a:r>
          </a:p>
        </p:txBody>
      </p:sp>
      <p:pic>
        <p:nvPicPr>
          <p:cNvPr descr="20170228-draft.png" id="98" name="Shape 98"/>
          <p:cNvPicPr preferRelativeResize="0"/>
          <p:nvPr/>
        </p:nvPicPr>
        <p:blipFill>
          <a:blip r:embed="rId3">
            <a:alphaModFix/>
          </a:blip>
          <a:stretch>
            <a:fillRect/>
          </a:stretch>
        </p:blipFill>
        <p:spPr>
          <a:xfrm>
            <a:off x="496162" y="839974"/>
            <a:ext cx="8151675" cy="409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Timeline</a:t>
            </a:r>
          </a:p>
        </p:txBody>
      </p:sp>
      <p:cxnSp>
        <p:nvCxnSpPr>
          <p:cNvPr id="104" name="Shape 104"/>
          <p:cNvCxnSpPr/>
          <p:nvPr/>
        </p:nvCxnSpPr>
        <p:spPr>
          <a:xfrm>
            <a:off x="-316350" y="2358750"/>
            <a:ext cx="9798600" cy="31200"/>
          </a:xfrm>
          <a:prstGeom prst="straightConnector1">
            <a:avLst/>
          </a:prstGeom>
          <a:noFill/>
          <a:ln cap="flat" cmpd="sng" w="9525">
            <a:solidFill>
              <a:schemeClr val="dk2"/>
            </a:solidFill>
            <a:prstDash val="solid"/>
            <a:round/>
            <a:headEnd len="lg" w="lg" type="none"/>
            <a:tailEnd len="lg" w="lg" type="none"/>
          </a:ln>
        </p:spPr>
      </p:cxnSp>
      <p:sp>
        <p:nvSpPr>
          <p:cNvPr id="105" name="Shape 105"/>
          <p:cNvSpPr txBox="1"/>
          <p:nvPr/>
        </p:nvSpPr>
        <p:spPr>
          <a:xfrm>
            <a:off x="471900" y="1901525"/>
            <a:ext cx="8351100" cy="698400"/>
          </a:xfrm>
          <a:prstGeom prst="rect">
            <a:avLst/>
          </a:prstGeom>
          <a:noFill/>
          <a:ln>
            <a:noFill/>
          </a:ln>
        </p:spPr>
        <p:txBody>
          <a:bodyPr anchorCtr="0" anchor="t" bIns="91425" lIns="91425" rIns="91425" tIns="91425">
            <a:noAutofit/>
          </a:bodyPr>
          <a:lstStyle/>
          <a:p>
            <a:pPr lvl="0">
              <a:spcBef>
                <a:spcPts val="0"/>
              </a:spcBef>
              <a:buNone/>
            </a:pPr>
            <a:r>
              <a:rPr lang="nl"/>
              <a:t>3.4			3.5			3.6			3.7			3.8			3.9</a:t>
            </a:r>
          </a:p>
        </p:txBody>
      </p:sp>
      <p:sp>
        <p:nvSpPr>
          <p:cNvPr id="106" name="Shape 106"/>
          <p:cNvSpPr txBox="1"/>
          <p:nvPr/>
        </p:nvSpPr>
        <p:spPr>
          <a:xfrm>
            <a:off x="399150" y="2599925"/>
            <a:ext cx="8222100" cy="698400"/>
          </a:xfrm>
          <a:prstGeom prst="rect">
            <a:avLst/>
          </a:prstGeom>
          <a:noFill/>
          <a:ln>
            <a:noFill/>
          </a:ln>
        </p:spPr>
        <p:txBody>
          <a:bodyPr anchorCtr="0" anchor="t" bIns="91425" lIns="91425" rIns="91425" tIns="91425">
            <a:noAutofit/>
          </a:bodyPr>
          <a:lstStyle/>
          <a:p>
            <a:pPr lvl="0">
              <a:spcBef>
                <a:spcPts val="0"/>
              </a:spcBef>
              <a:buNone/>
            </a:pPr>
            <a:r>
              <a:rPr lang="nl" sz="1300"/>
              <a:t>Idea Document	Data collection	Text processing	User Interface	Finishing product	Presentation</a:t>
            </a:r>
          </a:p>
          <a:p>
            <a:pPr lvl="0">
              <a:spcBef>
                <a:spcPts val="0"/>
              </a:spcBef>
              <a:buNone/>
            </a:pPr>
            <a:r>
              <a:rPr lang="nl" sz="1300"/>
              <a:t>			&amp; Management	&amp; Classification				</a:t>
            </a:r>
          </a:p>
          <a:p>
            <a:pPr lvl="0">
              <a:spcBef>
                <a:spcPts val="0"/>
              </a:spcBef>
              <a:buNone/>
            </a:pPr>
            <a:r>
              <a:t/>
            </a:r>
            <a:endParaRPr sz="1300"/>
          </a:p>
          <a:p>
            <a:pPr lvl="0">
              <a:spcBef>
                <a:spcPts val="0"/>
              </a:spcBef>
              <a:buNone/>
            </a:pPr>
            <a:r>
              <a:t/>
            </a:r>
            <a:endParaRPr sz="1300"/>
          </a:p>
          <a:p>
            <a:pPr lvl="0">
              <a:spcBef>
                <a:spcPts val="0"/>
              </a:spcBef>
              <a:buNone/>
            </a:pPr>
            <a:r>
              <a:rPr lang="nl" sz="1300"/>
              <a:t>Everyone		Twitter: 		Wim &amp; Ruben	Daan &amp; Thom	Everyone		Everyone</a:t>
            </a:r>
          </a:p>
          <a:p>
            <a:pPr indent="457200" lvl="0" marL="914400" rtl="0">
              <a:spcBef>
                <a:spcPts val="0"/>
              </a:spcBef>
              <a:buNone/>
            </a:pPr>
            <a:r>
              <a:rPr lang="nl" sz="1300"/>
              <a:t>Rick &amp; Wim		&amp; Thom</a:t>
            </a:r>
          </a:p>
          <a:p>
            <a:pPr indent="457200" lvl="0" marL="914400">
              <a:spcBef>
                <a:spcPts val="0"/>
              </a:spcBef>
              <a:buNone/>
            </a:pPr>
            <a:r>
              <a:rPr lang="nl" sz="1300"/>
              <a:t>Strava:</a:t>
            </a:r>
            <a:br>
              <a:rPr lang="nl" sz="1300"/>
            </a:br>
            <a:r>
              <a:rPr lang="nl" sz="1300"/>
              <a:t>	Daan &amp; Ruben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