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 id="2147483879" r:id="rId2"/>
  </p:sldMasterIdLst>
  <p:notesMasterIdLst>
    <p:notesMasterId r:id="rId20"/>
  </p:notesMasterIdLst>
  <p:sldIdLst>
    <p:sldId id="285" r:id="rId3"/>
    <p:sldId id="258" r:id="rId4"/>
    <p:sldId id="303" r:id="rId5"/>
    <p:sldId id="305" r:id="rId6"/>
    <p:sldId id="306" r:id="rId7"/>
    <p:sldId id="307" r:id="rId8"/>
    <p:sldId id="308" r:id="rId9"/>
    <p:sldId id="309" r:id="rId10"/>
    <p:sldId id="295" r:id="rId11"/>
    <p:sldId id="294" r:id="rId12"/>
    <p:sldId id="296" r:id="rId13"/>
    <p:sldId id="297" r:id="rId14"/>
    <p:sldId id="298" r:id="rId15"/>
    <p:sldId id="300" r:id="rId16"/>
    <p:sldId id="299" r:id="rId17"/>
    <p:sldId id="301" r:id="rId18"/>
    <p:sldId id="30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68561" autoAdjust="0"/>
  </p:normalViewPr>
  <p:slideViewPr>
    <p:cSldViewPr snapToGrid="0">
      <p:cViewPr varScale="1">
        <p:scale>
          <a:sx n="57" d="100"/>
          <a:sy n="57"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6DA4F-00B7-4976-B079-EF092BBBC093}" type="datetimeFigureOut">
              <a:rPr lang="nl-BE" smtClean="0"/>
              <a:t>19/03/2017</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0C049-7BF9-4262-A0A8-860D9DBDCA7A}" type="slidenum">
              <a:rPr lang="nl-BE" smtClean="0"/>
              <a:t>‹#›</a:t>
            </a:fld>
            <a:endParaRPr lang="nl-BE"/>
          </a:p>
        </p:txBody>
      </p:sp>
    </p:spTree>
    <p:extLst>
      <p:ext uri="{BB962C8B-B14F-4D97-AF65-F5344CB8AC3E}">
        <p14:creationId xmlns:p14="http://schemas.microsoft.com/office/powerpoint/2010/main" val="61202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is-IS" baseline="0" dirty="0"/>
          </a:p>
          <a:p>
            <a:endParaRPr lang="en-GB" dirty="0"/>
          </a:p>
        </p:txBody>
      </p:sp>
      <p:sp>
        <p:nvSpPr>
          <p:cNvPr id="4" name="Tijdelijke aanduiding voor dianummer 3"/>
          <p:cNvSpPr>
            <a:spLocks noGrp="1"/>
          </p:cNvSpPr>
          <p:nvPr>
            <p:ph type="sldNum" sz="quarter" idx="10"/>
          </p:nvPr>
        </p:nvSpPr>
        <p:spPr/>
        <p:txBody>
          <a:bodyPr/>
          <a:lstStyle/>
          <a:p>
            <a:fld id="{8610C049-7BF9-4262-A0A8-860D9DBDCA7A}" type="slidenum">
              <a:rPr lang="nl-BE" smtClean="0"/>
              <a:t>1</a:t>
            </a:fld>
            <a:endParaRPr lang="nl-BE"/>
          </a:p>
        </p:txBody>
      </p:sp>
    </p:spTree>
    <p:extLst>
      <p:ext uri="{BB962C8B-B14F-4D97-AF65-F5344CB8AC3E}">
        <p14:creationId xmlns:p14="http://schemas.microsoft.com/office/powerpoint/2010/main" val="1311007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REML, </a:t>
            </a:r>
            <a:r>
              <a:rPr lang="en-GB" dirty="0" err="1"/>
              <a:t>lmer</a:t>
            </a:r>
            <a:r>
              <a:rPr lang="en-GB" dirty="0"/>
              <a:t> function</a:t>
            </a:r>
          </a:p>
          <a:p>
            <a:r>
              <a:rPr lang="en-GB" dirty="0"/>
              <a:t>It is the marginal model that R fits</a:t>
            </a:r>
          </a:p>
          <a:p>
            <a:r>
              <a:rPr lang="en-GB" dirty="0"/>
              <a:t>The correlation coefficient between intercept and slope = 0.07</a:t>
            </a:r>
          </a:p>
        </p:txBody>
      </p:sp>
      <p:sp>
        <p:nvSpPr>
          <p:cNvPr id="4" name="Slide Number Placeholder 3"/>
          <p:cNvSpPr>
            <a:spLocks noGrp="1"/>
          </p:cNvSpPr>
          <p:nvPr>
            <p:ph type="sldNum" sz="quarter" idx="10"/>
          </p:nvPr>
        </p:nvSpPr>
        <p:spPr/>
        <p:txBody>
          <a:bodyPr/>
          <a:lstStyle/>
          <a:p>
            <a:fld id="{8610C049-7BF9-4262-A0A8-860D9DBDCA7A}" type="slidenum">
              <a:rPr lang="nl-BE" smtClean="0"/>
              <a:t>10</a:t>
            </a:fld>
            <a:endParaRPr lang="nl-BE"/>
          </a:p>
        </p:txBody>
      </p:sp>
    </p:spTree>
    <p:extLst>
      <p:ext uri="{BB962C8B-B14F-4D97-AF65-F5344CB8AC3E}">
        <p14:creationId xmlns:p14="http://schemas.microsoft.com/office/powerpoint/2010/main" val="2914528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fixed effect estimation is distributed according to a t-distribution</a:t>
            </a:r>
          </a:p>
          <a:p>
            <a:r>
              <a:rPr lang="en-GB" dirty="0"/>
              <a:t>The degrees of freedom for this t distribution are estimated via a Kenward and Roger approximation</a:t>
            </a:r>
          </a:p>
        </p:txBody>
      </p:sp>
      <p:sp>
        <p:nvSpPr>
          <p:cNvPr id="4" name="Slide Number Placeholder 3"/>
          <p:cNvSpPr>
            <a:spLocks noGrp="1"/>
          </p:cNvSpPr>
          <p:nvPr>
            <p:ph type="sldNum" sz="quarter" idx="10"/>
          </p:nvPr>
        </p:nvSpPr>
        <p:spPr/>
        <p:txBody>
          <a:bodyPr/>
          <a:lstStyle/>
          <a:p>
            <a:fld id="{8610C049-7BF9-4262-A0A8-860D9DBDCA7A}" type="slidenum">
              <a:rPr lang="nl-BE" smtClean="0"/>
              <a:t>11</a:t>
            </a:fld>
            <a:endParaRPr lang="nl-BE"/>
          </a:p>
        </p:txBody>
      </p:sp>
    </p:spTree>
    <p:extLst>
      <p:ext uri="{BB962C8B-B14F-4D97-AF65-F5344CB8AC3E}">
        <p14:creationId xmlns:p14="http://schemas.microsoft.com/office/powerpoint/2010/main" val="169925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high chi-square p value indicates that the null-hypothesis can not be rejected.   This means we can go for the smaller model, the one without the covariance. We might have initially guessed that truckers that start with a high reaction time would have a slower rise in their reaction time as compared to the truckers that start with a very low reaction time (a natural tendency for responses to regress to the mean).  This would imply a negative correlation.  But in fact we see no effect of this kind.</a:t>
            </a:r>
            <a:endParaRPr lang="en-GB" dirty="0"/>
          </a:p>
        </p:txBody>
      </p:sp>
      <p:sp>
        <p:nvSpPr>
          <p:cNvPr id="4" name="Slide Number Placeholder 3"/>
          <p:cNvSpPr>
            <a:spLocks noGrp="1"/>
          </p:cNvSpPr>
          <p:nvPr>
            <p:ph type="sldNum" sz="quarter" idx="10"/>
          </p:nvPr>
        </p:nvSpPr>
        <p:spPr/>
        <p:txBody>
          <a:bodyPr/>
          <a:lstStyle/>
          <a:p>
            <a:fld id="{8610C049-7BF9-4262-A0A8-860D9DBDCA7A}" type="slidenum">
              <a:rPr lang="nl-BE" smtClean="0"/>
              <a:t>12</a:t>
            </a:fld>
            <a:endParaRPr lang="nl-BE"/>
          </a:p>
        </p:txBody>
      </p:sp>
    </p:spTree>
    <p:extLst>
      <p:ext uri="{BB962C8B-B14F-4D97-AF65-F5344CB8AC3E}">
        <p14:creationId xmlns:p14="http://schemas.microsoft.com/office/powerpoint/2010/main" val="4263423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We keep sigma_1 in our model and by doing so allow the truckers to have their own individual </a:t>
            </a:r>
            <a:r>
              <a:rPr lang="en-GB" sz="1200" b="0" i="0" u="none" strike="noStrike" kern="1200" dirty="0" err="1">
                <a:solidFill>
                  <a:schemeClr val="tx1"/>
                </a:solidFill>
                <a:effectLst/>
                <a:latin typeface="+mn-lt"/>
                <a:ea typeface="+mn-ea"/>
                <a:cs typeface="+mn-cs"/>
              </a:rPr>
              <a:t>respons</a:t>
            </a:r>
            <a:r>
              <a:rPr lang="en-GB" sz="1200" b="0" i="0" u="none" strike="noStrike" kern="1200" dirty="0">
                <a:solidFill>
                  <a:schemeClr val="tx1"/>
                </a:solidFill>
                <a:effectLst/>
                <a:latin typeface="+mn-lt"/>
                <a:ea typeface="+mn-ea"/>
                <a:cs typeface="+mn-cs"/>
              </a:rPr>
              <a:t> to </a:t>
            </a:r>
            <a:r>
              <a:rPr lang="en-GB" sz="1200" b="0" i="0" u="none" strike="noStrike" kern="1200" dirty="0" err="1">
                <a:solidFill>
                  <a:schemeClr val="tx1"/>
                </a:solidFill>
                <a:effectLst/>
                <a:latin typeface="+mn-lt"/>
                <a:ea typeface="+mn-ea"/>
                <a:cs typeface="+mn-cs"/>
              </a:rPr>
              <a:t>sleepdeprivation</a:t>
            </a:r>
            <a:r>
              <a:rPr lang="en-GB" sz="1200" b="0" i="0" u="none" strike="noStrike"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8610C049-7BF9-4262-A0A8-860D9DBDCA7A}" type="slidenum">
              <a:rPr lang="nl-BE" smtClean="0"/>
              <a:t>13</a:t>
            </a:fld>
            <a:endParaRPr lang="nl-BE"/>
          </a:p>
        </p:txBody>
      </p:sp>
    </p:spTree>
    <p:extLst>
      <p:ext uri="{BB962C8B-B14F-4D97-AF65-F5344CB8AC3E}">
        <p14:creationId xmlns:p14="http://schemas.microsoft.com/office/powerpoint/2010/main" val="3420427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610C049-7BF9-4262-A0A8-860D9DBDCA7A}" type="slidenum">
              <a:rPr lang="nl-BE" smtClean="0"/>
              <a:t>14</a:t>
            </a:fld>
            <a:endParaRPr lang="nl-BE"/>
          </a:p>
        </p:txBody>
      </p:sp>
    </p:spTree>
    <p:extLst>
      <p:ext uri="{BB962C8B-B14F-4D97-AF65-F5344CB8AC3E}">
        <p14:creationId xmlns:p14="http://schemas.microsoft.com/office/powerpoint/2010/main" val="3666978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610C049-7BF9-4262-A0A8-860D9DBDCA7A}" type="slidenum">
              <a:rPr lang="nl-BE" smtClean="0"/>
              <a:t>15</a:t>
            </a:fld>
            <a:endParaRPr lang="nl-BE"/>
          </a:p>
        </p:txBody>
      </p:sp>
    </p:spTree>
    <p:extLst>
      <p:ext uri="{BB962C8B-B14F-4D97-AF65-F5344CB8AC3E}">
        <p14:creationId xmlns:p14="http://schemas.microsoft.com/office/powerpoint/2010/main" val="3512610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main null hypothesis is gamma 1 = 0</a:t>
            </a:r>
          </a:p>
        </p:txBody>
      </p:sp>
      <p:sp>
        <p:nvSpPr>
          <p:cNvPr id="4" name="Slide Number Placeholder 3"/>
          <p:cNvSpPr>
            <a:spLocks noGrp="1"/>
          </p:cNvSpPr>
          <p:nvPr>
            <p:ph type="sldNum" sz="quarter" idx="10"/>
          </p:nvPr>
        </p:nvSpPr>
        <p:spPr/>
        <p:txBody>
          <a:bodyPr/>
          <a:lstStyle/>
          <a:p>
            <a:fld id="{8610C049-7BF9-4262-A0A8-860D9DBDCA7A}" type="slidenum">
              <a:rPr lang="nl-BE" smtClean="0"/>
              <a:t>16</a:t>
            </a:fld>
            <a:endParaRPr lang="nl-BE"/>
          </a:p>
        </p:txBody>
      </p:sp>
    </p:spTree>
    <p:extLst>
      <p:ext uri="{BB962C8B-B14F-4D97-AF65-F5344CB8AC3E}">
        <p14:creationId xmlns:p14="http://schemas.microsoft.com/office/powerpoint/2010/main" val="1406287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main null hypothesis is gamma 1 = 0</a:t>
            </a:r>
          </a:p>
        </p:txBody>
      </p:sp>
      <p:sp>
        <p:nvSpPr>
          <p:cNvPr id="4" name="Slide Number Placeholder 3"/>
          <p:cNvSpPr>
            <a:spLocks noGrp="1"/>
          </p:cNvSpPr>
          <p:nvPr>
            <p:ph type="sldNum" sz="quarter" idx="10"/>
          </p:nvPr>
        </p:nvSpPr>
        <p:spPr/>
        <p:txBody>
          <a:bodyPr/>
          <a:lstStyle/>
          <a:p>
            <a:fld id="{8610C049-7BF9-4262-A0A8-860D9DBDCA7A}" type="slidenum">
              <a:rPr lang="nl-BE" smtClean="0"/>
              <a:t>17</a:t>
            </a:fld>
            <a:endParaRPr lang="nl-BE"/>
          </a:p>
        </p:txBody>
      </p:sp>
    </p:spTree>
    <p:extLst>
      <p:ext uri="{BB962C8B-B14F-4D97-AF65-F5344CB8AC3E}">
        <p14:creationId xmlns:p14="http://schemas.microsoft.com/office/powerpoint/2010/main" val="73190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margin of error for the tool used to measure the response time of the subjects is unknown. </a:t>
            </a:r>
          </a:p>
          <a:p>
            <a:pPr lvl="1"/>
            <a:r>
              <a:rPr lang="en-US" dirty="0"/>
              <a:t>The researchers tried to eliminate this by taking the mean of multiple measurements</a:t>
            </a:r>
          </a:p>
          <a:p>
            <a:endParaRPr lang="nl-BE" dirty="0"/>
          </a:p>
        </p:txBody>
      </p:sp>
      <p:sp>
        <p:nvSpPr>
          <p:cNvPr id="4" name="Tijdelijke aanduiding voor dianummer 3"/>
          <p:cNvSpPr>
            <a:spLocks noGrp="1"/>
          </p:cNvSpPr>
          <p:nvPr>
            <p:ph type="sldNum" sz="quarter" idx="10"/>
          </p:nvPr>
        </p:nvSpPr>
        <p:spPr/>
        <p:txBody>
          <a:bodyPr/>
          <a:lstStyle/>
          <a:p>
            <a:fld id="{8610C049-7BF9-4262-A0A8-860D9DBDCA7A}" type="slidenum">
              <a:rPr lang="nl-BE" smtClean="0"/>
              <a:t>2</a:t>
            </a:fld>
            <a:endParaRPr lang="nl-BE"/>
          </a:p>
        </p:txBody>
      </p:sp>
    </p:spTree>
    <p:extLst>
      <p:ext uri="{BB962C8B-B14F-4D97-AF65-F5344CB8AC3E}">
        <p14:creationId xmlns:p14="http://schemas.microsoft.com/office/powerpoint/2010/main" val="593720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a:r>
              <a:rPr lang="en-GB" sz="1200" b="0" i="0" u="none" strike="noStrike" kern="1200" dirty="0" err="1">
                <a:solidFill>
                  <a:schemeClr val="tx1"/>
                </a:solidFill>
                <a:effectLst/>
                <a:latin typeface="+mn-lt"/>
                <a:ea typeface="+mn-ea"/>
                <a:cs typeface="+mn-cs"/>
              </a:rPr>
              <a:t>Sphagetti</a:t>
            </a:r>
            <a:r>
              <a:rPr lang="en-GB" sz="1200" b="0" i="0" u="none" strike="noStrike" kern="1200" dirty="0">
                <a:solidFill>
                  <a:schemeClr val="tx1"/>
                </a:solidFill>
                <a:effectLst/>
                <a:latin typeface="+mn-lt"/>
                <a:ea typeface="+mn-ea"/>
                <a:cs typeface="+mn-cs"/>
              </a:rPr>
              <a:t> plot for change of reaction time with days for 16 truck drivers. The red line which denotes mean indicates that on average reaction time increasing when the number of days a truck driver has been sleep deprived increases. So the question arises is there a linear relationship between number of sleep deprived days and reaction time?</a:t>
            </a:r>
            <a:endParaRPr lang="en-GB" b="0" dirty="0">
              <a:effectLst/>
            </a:endParaRPr>
          </a:p>
          <a:p>
            <a:br>
              <a:rPr lang="en-GB" dirty="0"/>
            </a:br>
            <a:endParaRPr lang="nl-BE" dirty="0"/>
          </a:p>
        </p:txBody>
      </p:sp>
      <p:sp>
        <p:nvSpPr>
          <p:cNvPr id="4" name="Tijdelijke aanduiding voor dianummer 3"/>
          <p:cNvSpPr>
            <a:spLocks noGrp="1"/>
          </p:cNvSpPr>
          <p:nvPr>
            <p:ph type="sldNum" sz="quarter" idx="10"/>
          </p:nvPr>
        </p:nvSpPr>
        <p:spPr/>
        <p:txBody>
          <a:bodyPr/>
          <a:lstStyle/>
          <a:p>
            <a:fld id="{8610C049-7BF9-4262-A0A8-860D9DBDCA7A}" type="slidenum">
              <a:rPr lang="nl-BE" smtClean="0"/>
              <a:t>3</a:t>
            </a:fld>
            <a:endParaRPr lang="nl-BE"/>
          </a:p>
        </p:txBody>
      </p:sp>
    </p:spTree>
    <p:extLst>
      <p:ext uri="{BB962C8B-B14F-4D97-AF65-F5344CB8AC3E}">
        <p14:creationId xmlns:p14="http://schemas.microsoft.com/office/powerpoint/2010/main" val="2857034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a:r>
              <a:rPr lang="en-GB" sz="1200" b="0" i="0" u="none" strike="noStrike" kern="1200" dirty="0">
                <a:solidFill>
                  <a:schemeClr val="tx1"/>
                </a:solidFill>
                <a:effectLst/>
                <a:latin typeface="+mn-lt"/>
                <a:ea typeface="+mn-ea"/>
                <a:cs typeface="+mn-cs"/>
              </a:rPr>
              <a:t>Plot for each driver of how reaction time increases with number of sleep deprived days seems to suggest so. There is generally an increasing trend except for driver no 335 who may be an outlier or possibly some other factor that is not part of the study is influencing driver no 335</a:t>
            </a:r>
            <a:endParaRPr lang="en-GB" b="0" dirty="0">
              <a:effectLst/>
            </a:endParaRPr>
          </a:p>
          <a:p>
            <a:br>
              <a:rPr lang="en-GB" dirty="0"/>
            </a:br>
            <a:br>
              <a:rPr lang="en-GB" dirty="0"/>
            </a:br>
            <a:br>
              <a:rPr lang="en-GB" dirty="0"/>
            </a:br>
            <a:endParaRPr lang="nl-BE" dirty="0"/>
          </a:p>
        </p:txBody>
      </p:sp>
      <p:sp>
        <p:nvSpPr>
          <p:cNvPr id="4" name="Tijdelijke aanduiding voor dianummer 3"/>
          <p:cNvSpPr>
            <a:spLocks noGrp="1"/>
          </p:cNvSpPr>
          <p:nvPr>
            <p:ph type="sldNum" sz="quarter" idx="10"/>
          </p:nvPr>
        </p:nvSpPr>
        <p:spPr/>
        <p:txBody>
          <a:bodyPr/>
          <a:lstStyle/>
          <a:p>
            <a:fld id="{8610C049-7BF9-4262-A0A8-860D9DBDCA7A}" type="slidenum">
              <a:rPr lang="nl-BE" smtClean="0"/>
              <a:t>4</a:t>
            </a:fld>
            <a:endParaRPr lang="nl-BE"/>
          </a:p>
        </p:txBody>
      </p:sp>
    </p:spTree>
    <p:extLst>
      <p:ext uri="{BB962C8B-B14F-4D97-AF65-F5344CB8AC3E}">
        <p14:creationId xmlns:p14="http://schemas.microsoft.com/office/powerpoint/2010/main" val="276021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a:r>
              <a:rPr lang="en-GB" sz="1200" b="0" i="0" u="none" strike="noStrike" kern="1200" dirty="0">
                <a:solidFill>
                  <a:schemeClr val="tx1"/>
                </a:solidFill>
                <a:effectLst/>
                <a:latin typeface="+mn-lt"/>
                <a:ea typeface="+mn-ea"/>
                <a:cs typeface="+mn-cs"/>
              </a:rPr>
              <a:t>Distribution of the intercept (upper)</a:t>
            </a:r>
            <a:endParaRPr lang="en-GB" b="0" dirty="0">
              <a:effectLst/>
            </a:endParaRPr>
          </a:p>
          <a:p>
            <a:pPr rtl="0"/>
            <a:r>
              <a:rPr lang="en-GB" sz="1200" b="0" i="0" u="none" strike="noStrike" kern="1200" dirty="0">
                <a:solidFill>
                  <a:schemeClr val="tx1"/>
                </a:solidFill>
                <a:effectLst/>
                <a:latin typeface="+mn-lt"/>
                <a:ea typeface="+mn-ea"/>
                <a:cs typeface="+mn-cs"/>
              </a:rPr>
              <a:t>Distribution of slopes (middle)</a:t>
            </a:r>
            <a:endParaRPr lang="en-GB" b="0" dirty="0">
              <a:effectLst/>
            </a:endParaRPr>
          </a:p>
          <a:p>
            <a:pPr rtl="0"/>
            <a:r>
              <a:rPr lang="en-GB" sz="1200" b="0" i="0" u="none" strike="noStrike" kern="1200" dirty="0">
                <a:solidFill>
                  <a:schemeClr val="tx1"/>
                </a:solidFill>
                <a:effectLst/>
                <a:latin typeface="+mn-lt"/>
                <a:ea typeface="+mn-ea"/>
                <a:cs typeface="+mn-cs"/>
              </a:rPr>
              <a:t>R</a:t>
            </a:r>
            <a:r>
              <a:rPr lang="en-GB" sz="1200" b="0" i="0" u="none" strike="noStrike" kern="1200" baseline="30000" dirty="0">
                <a:solidFill>
                  <a:schemeClr val="tx1"/>
                </a:solidFill>
                <a:effectLst/>
                <a:latin typeface="+mn-lt"/>
                <a:ea typeface="+mn-ea"/>
                <a:cs typeface="+mn-cs"/>
              </a:rPr>
              <a:t>2</a:t>
            </a:r>
            <a:r>
              <a:rPr lang="en-GB" sz="1200" b="0" i="0" u="none" strike="noStrike" kern="1200" dirty="0">
                <a:solidFill>
                  <a:schemeClr val="tx1"/>
                </a:solidFill>
                <a:effectLst/>
                <a:latin typeface="+mn-lt"/>
                <a:ea typeface="+mn-ea"/>
                <a:cs typeface="+mn-cs"/>
              </a:rPr>
              <a:t> goodness of fit value (bottom)</a:t>
            </a:r>
            <a:endParaRPr lang="en-GB" b="0" dirty="0">
              <a:effectLst/>
            </a:endParaRPr>
          </a:p>
          <a:p>
            <a:pPr rtl="0"/>
            <a:r>
              <a:rPr lang="en-GB" sz="1200" b="0" i="0" u="none" strike="noStrike" kern="1200" dirty="0">
                <a:solidFill>
                  <a:schemeClr val="tx1"/>
                </a:solidFill>
                <a:effectLst/>
                <a:latin typeface="+mn-lt"/>
                <a:ea typeface="+mn-ea"/>
                <a:cs typeface="+mn-cs"/>
              </a:rPr>
              <a:t>A wide variety of values for the intrinsic response and daily rate of change in reaction time between subjects is observed</a:t>
            </a:r>
            <a:endParaRPr lang="en-GB" b="0" dirty="0">
              <a:effectLst/>
            </a:endParaRPr>
          </a:p>
          <a:p>
            <a:pPr rtl="0"/>
            <a:r>
              <a:rPr lang="en-GB" sz="1200" b="0" i="0" u="none" strike="noStrike" kern="1200" dirty="0">
                <a:solidFill>
                  <a:schemeClr val="tx1"/>
                </a:solidFill>
                <a:effectLst/>
                <a:latin typeface="+mn-lt"/>
                <a:ea typeface="+mn-ea"/>
                <a:cs typeface="+mn-cs"/>
              </a:rPr>
              <a:t>11 individual regressions have R</a:t>
            </a:r>
            <a:r>
              <a:rPr lang="en-GB" sz="1200" b="0" i="0" u="none" strike="noStrike" kern="1200" baseline="30000" dirty="0">
                <a:solidFill>
                  <a:schemeClr val="tx1"/>
                </a:solidFill>
                <a:effectLst/>
                <a:latin typeface="+mn-lt"/>
                <a:ea typeface="+mn-ea"/>
                <a:cs typeface="+mn-cs"/>
              </a:rPr>
              <a:t>2 </a:t>
            </a:r>
            <a:r>
              <a:rPr lang="en-GB" sz="1200" b="0" i="0" u="none" strike="noStrike" kern="1200" dirty="0">
                <a:solidFill>
                  <a:schemeClr val="tx1"/>
                </a:solidFill>
                <a:effectLst/>
                <a:latin typeface="+mn-lt"/>
                <a:ea typeface="+mn-ea"/>
                <a:cs typeface="+mn-cs"/>
              </a:rPr>
              <a:t> value of 0.6 or higher suggesting a linear relationship between reaction time and days of sleep deprivation.</a:t>
            </a:r>
            <a:endParaRPr lang="en-GB" b="0" dirty="0">
              <a:effectLst/>
            </a:endParaRPr>
          </a:p>
          <a:p>
            <a:br>
              <a:rPr lang="en-GB" b="0" dirty="0">
                <a:effectLst/>
              </a:rPr>
            </a:br>
            <a:endParaRPr lang="en-GB" b="0" dirty="0">
              <a:effectLst/>
            </a:endParaRPr>
          </a:p>
          <a:p>
            <a:br>
              <a:rPr lang="en-GB" dirty="0"/>
            </a:br>
            <a:br>
              <a:rPr lang="en-GB" dirty="0"/>
            </a:br>
            <a:endParaRPr lang="nl-BE" dirty="0"/>
          </a:p>
        </p:txBody>
      </p:sp>
      <p:sp>
        <p:nvSpPr>
          <p:cNvPr id="4" name="Tijdelijke aanduiding voor dianummer 3"/>
          <p:cNvSpPr>
            <a:spLocks noGrp="1"/>
          </p:cNvSpPr>
          <p:nvPr>
            <p:ph type="sldNum" sz="quarter" idx="10"/>
          </p:nvPr>
        </p:nvSpPr>
        <p:spPr/>
        <p:txBody>
          <a:bodyPr/>
          <a:lstStyle/>
          <a:p>
            <a:fld id="{8610C049-7BF9-4262-A0A8-860D9DBDCA7A}" type="slidenum">
              <a:rPr lang="nl-BE" smtClean="0"/>
              <a:t>5</a:t>
            </a:fld>
            <a:endParaRPr lang="nl-BE"/>
          </a:p>
        </p:txBody>
      </p:sp>
    </p:spTree>
    <p:extLst>
      <p:ext uri="{BB962C8B-B14F-4D97-AF65-F5344CB8AC3E}">
        <p14:creationId xmlns:p14="http://schemas.microsoft.com/office/powerpoint/2010/main" val="121688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br>
              <a:rPr lang="en-GB" b="0" dirty="0">
                <a:effectLst/>
              </a:rPr>
            </a:br>
            <a:endParaRPr lang="en-GB" b="0" dirty="0">
              <a:effectLst/>
            </a:endParaRPr>
          </a:p>
          <a:p>
            <a:br>
              <a:rPr lang="en-GB" dirty="0"/>
            </a:br>
            <a:br>
              <a:rPr lang="en-GB" dirty="0"/>
            </a:br>
            <a:endParaRPr lang="nl-BE" dirty="0"/>
          </a:p>
        </p:txBody>
      </p:sp>
      <p:sp>
        <p:nvSpPr>
          <p:cNvPr id="4" name="Tijdelijke aanduiding voor dianummer 3"/>
          <p:cNvSpPr>
            <a:spLocks noGrp="1"/>
          </p:cNvSpPr>
          <p:nvPr>
            <p:ph type="sldNum" sz="quarter" idx="10"/>
          </p:nvPr>
        </p:nvSpPr>
        <p:spPr/>
        <p:txBody>
          <a:bodyPr/>
          <a:lstStyle/>
          <a:p>
            <a:fld id="{8610C049-7BF9-4262-A0A8-860D9DBDCA7A}" type="slidenum">
              <a:rPr lang="nl-BE" smtClean="0"/>
              <a:t>6</a:t>
            </a:fld>
            <a:endParaRPr lang="nl-BE"/>
          </a:p>
        </p:txBody>
      </p:sp>
    </p:spTree>
    <p:extLst>
      <p:ext uri="{BB962C8B-B14F-4D97-AF65-F5344CB8AC3E}">
        <p14:creationId xmlns:p14="http://schemas.microsoft.com/office/powerpoint/2010/main" val="3173931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br>
              <a:rPr lang="en-GB" b="0" dirty="0">
                <a:effectLst/>
              </a:rPr>
            </a:br>
            <a:endParaRPr lang="en-GB" b="0" dirty="0">
              <a:effectLst/>
            </a:endParaRPr>
          </a:p>
          <a:p>
            <a:br>
              <a:rPr lang="en-GB" dirty="0"/>
            </a:br>
            <a:br>
              <a:rPr lang="en-GB" dirty="0"/>
            </a:br>
            <a:endParaRPr lang="nl-BE" dirty="0"/>
          </a:p>
        </p:txBody>
      </p:sp>
      <p:sp>
        <p:nvSpPr>
          <p:cNvPr id="4" name="Tijdelijke aanduiding voor dianummer 3"/>
          <p:cNvSpPr>
            <a:spLocks noGrp="1"/>
          </p:cNvSpPr>
          <p:nvPr>
            <p:ph type="sldNum" sz="quarter" idx="10"/>
          </p:nvPr>
        </p:nvSpPr>
        <p:spPr/>
        <p:txBody>
          <a:bodyPr/>
          <a:lstStyle/>
          <a:p>
            <a:fld id="{8610C049-7BF9-4262-A0A8-860D9DBDCA7A}" type="slidenum">
              <a:rPr lang="nl-BE" smtClean="0"/>
              <a:t>7</a:t>
            </a:fld>
            <a:endParaRPr lang="nl-BE"/>
          </a:p>
        </p:txBody>
      </p:sp>
    </p:spTree>
    <p:extLst>
      <p:ext uri="{BB962C8B-B14F-4D97-AF65-F5344CB8AC3E}">
        <p14:creationId xmlns:p14="http://schemas.microsoft.com/office/powerpoint/2010/main" val="206405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br>
              <a:rPr lang="en-GB" b="0" dirty="0">
                <a:effectLst/>
              </a:rPr>
            </a:br>
            <a:endParaRPr lang="en-GB" b="0" dirty="0">
              <a:effectLst/>
            </a:endParaRPr>
          </a:p>
          <a:p>
            <a:br>
              <a:rPr lang="en-GB" dirty="0"/>
            </a:br>
            <a:br>
              <a:rPr lang="en-GB" dirty="0"/>
            </a:br>
            <a:endParaRPr lang="nl-BE" dirty="0"/>
          </a:p>
        </p:txBody>
      </p:sp>
      <p:sp>
        <p:nvSpPr>
          <p:cNvPr id="4" name="Tijdelijke aanduiding voor dianummer 3"/>
          <p:cNvSpPr>
            <a:spLocks noGrp="1"/>
          </p:cNvSpPr>
          <p:nvPr>
            <p:ph type="sldNum" sz="quarter" idx="10"/>
          </p:nvPr>
        </p:nvSpPr>
        <p:spPr/>
        <p:txBody>
          <a:bodyPr/>
          <a:lstStyle/>
          <a:p>
            <a:fld id="{8610C049-7BF9-4262-A0A8-860D9DBDCA7A}" type="slidenum">
              <a:rPr lang="nl-BE" smtClean="0"/>
              <a:t>8</a:t>
            </a:fld>
            <a:endParaRPr lang="nl-BE"/>
          </a:p>
        </p:txBody>
      </p:sp>
    </p:spTree>
    <p:extLst>
      <p:ext uri="{BB962C8B-B14F-4D97-AF65-F5344CB8AC3E}">
        <p14:creationId xmlns:p14="http://schemas.microsoft.com/office/powerpoint/2010/main" val="232908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main null hypothesis is gamma 1 = 0</a:t>
            </a:r>
          </a:p>
        </p:txBody>
      </p:sp>
      <p:sp>
        <p:nvSpPr>
          <p:cNvPr id="4" name="Slide Number Placeholder 3"/>
          <p:cNvSpPr>
            <a:spLocks noGrp="1"/>
          </p:cNvSpPr>
          <p:nvPr>
            <p:ph type="sldNum" sz="quarter" idx="10"/>
          </p:nvPr>
        </p:nvSpPr>
        <p:spPr/>
        <p:txBody>
          <a:bodyPr/>
          <a:lstStyle/>
          <a:p>
            <a:fld id="{8610C049-7BF9-4262-A0A8-860D9DBDCA7A}" type="slidenum">
              <a:rPr lang="nl-BE" smtClean="0"/>
              <a:t>9</a:t>
            </a:fld>
            <a:endParaRPr lang="nl-BE"/>
          </a:p>
        </p:txBody>
      </p:sp>
    </p:spTree>
    <p:extLst>
      <p:ext uri="{BB962C8B-B14F-4D97-AF65-F5344CB8AC3E}">
        <p14:creationId xmlns:p14="http://schemas.microsoft.com/office/powerpoint/2010/main" val="481394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spTree>
      <p:nvGrpSpPr>
        <p:cNvPr id="1" name=""/>
        <p:cNvGrpSpPr/>
        <p:nvPr/>
      </p:nvGrpSpPr>
      <p:grpSpPr>
        <a:xfrm>
          <a:off x="0" y="0"/>
          <a:ext cx="0" cy="0"/>
          <a:chOff x="0" y="0"/>
          <a:chExt cx="0" cy="0"/>
        </a:xfrm>
      </p:grpSpPr>
      <p:sp>
        <p:nvSpPr>
          <p:cNvPr id="13" name="Rechthoek 12"/>
          <p:cNvSpPr/>
          <p:nvPr/>
        </p:nvSpPr>
        <p:spPr>
          <a:xfrm>
            <a:off x="0" y="648000"/>
            <a:ext cx="12192000" cy="62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800"/>
          </a:p>
        </p:txBody>
      </p:sp>
      <p:sp>
        <p:nvSpPr>
          <p:cNvPr id="9" name="Titel 1"/>
          <p:cNvSpPr>
            <a:spLocks noGrp="1"/>
          </p:cNvSpPr>
          <p:nvPr>
            <p:ph type="ctrTitle" hasCustomPrompt="1"/>
          </p:nvPr>
        </p:nvSpPr>
        <p:spPr>
          <a:xfrm>
            <a:off x="4128000" y="2088000"/>
            <a:ext cx="744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4128000" y="4193675"/>
            <a:ext cx="744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000" y="1800000"/>
            <a:ext cx="2453397" cy="4294442"/>
          </a:xfrm>
          <a:prstGeom prst="rect">
            <a:avLst/>
          </a:prstGeom>
        </p:spPr>
      </p:pic>
      <p:pic>
        <p:nvPicPr>
          <p:cNvPr id="11" name="Afbeelding 10"/>
          <p:cNvPicPr>
            <a:picLocks noChangeAspect="1"/>
          </p:cNvPicPr>
          <p:nvPr/>
        </p:nvPicPr>
        <p:blipFill>
          <a:blip r:embed="rId3" cstate="print"/>
          <a:stretch>
            <a:fillRect/>
          </a:stretch>
        </p:blipFill>
        <p:spPr>
          <a:xfrm>
            <a:off x="11044800" y="5706000"/>
            <a:ext cx="571200" cy="720000"/>
          </a:xfrm>
          <a:prstGeom prst="rect">
            <a:avLst/>
          </a:prstGeom>
        </p:spPr>
      </p:pic>
      <p:pic>
        <p:nvPicPr>
          <p:cNvPr id="3" name="Afbeelding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00" y="360001"/>
            <a:ext cx="2686309" cy="719329"/>
          </a:xfrm>
          <a:prstGeom prst="rect">
            <a:avLst/>
          </a:prstGeom>
        </p:spPr>
      </p:pic>
    </p:spTree>
    <p:extLst>
      <p:ext uri="{BB962C8B-B14F-4D97-AF65-F5344CB8AC3E}">
        <p14:creationId xmlns:p14="http://schemas.microsoft.com/office/powerpoint/2010/main" val="128577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83D32-7223-4093-A419-7DA91D9663CB}"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5E35D-DE8B-4F4E-A6EC-210E22477B09}" type="slidenum">
              <a:rPr lang="en-US" smtClean="0"/>
              <a:t>‹#›</a:t>
            </a:fld>
            <a:endParaRPr lang="en-US"/>
          </a:p>
        </p:txBody>
      </p:sp>
    </p:spTree>
    <p:extLst>
      <p:ext uri="{BB962C8B-B14F-4D97-AF65-F5344CB8AC3E}">
        <p14:creationId xmlns:p14="http://schemas.microsoft.com/office/powerpoint/2010/main" val="119351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12192000" cy="62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800"/>
          </a:p>
        </p:txBody>
      </p:sp>
      <p:sp>
        <p:nvSpPr>
          <p:cNvPr id="9" name="Titel 1"/>
          <p:cNvSpPr>
            <a:spLocks noGrp="1"/>
          </p:cNvSpPr>
          <p:nvPr>
            <p:ph type="ctrTitle" hasCustomPrompt="1"/>
          </p:nvPr>
        </p:nvSpPr>
        <p:spPr>
          <a:xfrm>
            <a:off x="4128000" y="2088000"/>
            <a:ext cx="744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4128000" y="4193675"/>
            <a:ext cx="744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6000" y="1800000"/>
            <a:ext cx="2453397" cy="4294442"/>
          </a:xfrm>
          <a:prstGeom prst="rect">
            <a:avLst/>
          </a:prstGeom>
        </p:spPr>
      </p:pic>
      <p:pic>
        <p:nvPicPr>
          <p:cNvPr id="11" name="Afbeelding 10"/>
          <p:cNvPicPr>
            <a:picLocks noChangeAspect="1"/>
          </p:cNvPicPr>
          <p:nvPr userDrawn="1"/>
        </p:nvPicPr>
        <p:blipFill>
          <a:blip r:embed="rId3" cstate="print"/>
          <a:stretch>
            <a:fillRect/>
          </a:stretch>
        </p:blipFill>
        <p:spPr>
          <a:xfrm>
            <a:off x="11044800" y="5706000"/>
            <a:ext cx="5712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0000" y="360001"/>
            <a:ext cx="2686309" cy="719329"/>
          </a:xfrm>
          <a:prstGeom prst="rect">
            <a:avLst/>
          </a:prstGeom>
        </p:spPr>
      </p:pic>
    </p:spTree>
    <p:extLst>
      <p:ext uri="{BB962C8B-B14F-4D97-AF65-F5344CB8AC3E}">
        <p14:creationId xmlns:p14="http://schemas.microsoft.com/office/powerpoint/2010/main" val="1989366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lang="nl-BE" dirty="0"/>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19/03/2017</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lang="nl-NL" dirty="0" smtClean="0"/>
            </a:lvl1pPr>
            <a:lvl2pPr>
              <a:defRPr lang="nl-NL" dirty="0" smtClean="0"/>
            </a:lvl2pPr>
            <a:lvl3pPr>
              <a:defRPr lang="nl-NL" dirty="0" smtClean="0"/>
            </a:lvl3pPr>
            <a:lvl4pPr>
              <a:defRPr lang="nl-NL" dirty="0" smtClean="0"/>
            </a:lvl4pPr>
            <a:lvl5pPr>
              <a:defRPr lang="nl-BE" dirty="0"/>
            </a:lvl5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1108940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ekop">
    <p:bg>
      <p:bgRef idx="1001">
        <a:schemeClr val="bg2"/>
      </p:bgRef>
    </p:bg>
    <p:spTree>
      <p:nvGrpSpPr>
        <p:cNvPr id="1" name=""/>
        <p:cNvGrpSpPr/>
        <p:nvPr/>
      </p:nvGrpSpPr>
      <p:grpSpPr>
        <a:xfrm>
          <a:off x="0" y="0"/>
          <a:ext cx="0" cy="0"/>
          <a:chOff x="0" y="0"/>
          <a:chExt cx="0" cy="0"/>
        </a:xfrm>
      </p:grpSpPr>
      <p:sp>
        <p:nvSpPr>
          <p:cNvPr id="13" name="Rechthoek 12"/>
          <p:cNvSpPr/>
          <p:nvPr userDrawn="1"/>
        </p:nvSpPr>
        <p:spPr>
          <a:xfrm>
            <a:off x="0" y="0"/>
            <a:ext cx="12192000" cy="63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800"/>
          </a:p>
        </p:txBody>
      </p:sp>
      <p:sp>
        <p:nvSpPr>
          <p:cNvPr id="9" name="Titel 1"/>
          <p:cNvSpPr>
            <a:spLocks noGrp="1"/>
          </p:cNvSpPr>
          <p:nvPr>
            <p:ph type="ctrTitle" hasCustomPrompt="1"/>
          </p:nvPr>
        </p:nvSpPr>
        <p:spPr>
          <a:xfrm>
            <a:off x="5040000" y="2304000"/>
            <a:ext cx="6792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5040000" y="4419108"/>
            <a:ext cx="6792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6000" y="6048000"/>
            <a:ext cx="2016611"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150001"/>
            <a:ext cx="4401321" cy="3209551"/>
          </a:xfrm>
          <a:prstGeom prst="rect">
            <a:avLst/>
          </a:prstGeom>
        </p:spPr>
      </p:pic>
    </p:spTree>
    <p:extLst>
      <p:ext uri="{BB962C8B-B14F-4D97-AF65-F5344CB8AC3E}">
        <p14:creationId xmlns:p14="http://schemas.microsoft.com/office/powerpoint/2010/main" val="210782773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720000" y="1350000"/>
            <a:ext cx="5384800" cy="4428000"/>
          </a:xfrm>
        </p:spPr>
        <p:txBody>
          <a:bodyPr/>
          <a:lstStyle>
            <a:lvl1pPr>
              <a:defRPr lang="nl-NL" dirty="0" smtClean="0"/>
            </a:lvl1pPr>
            <a:lvl2pPr>
              <a:defRPr lang="nl-NL" dirty="0" smtClean="0"/>
            </a:lvl2pPr>
            <a:lvl3pPr>
              <a:defRPr lang="nl-NL" dirty="0" smtClean="0"/>
            </a:lvl3pPr>
            <a:lvl4pPr>
              <a:defRPr lang="nl-NL" dirty="0" smtClean="0"/>
            </a:lvl4pPr>
            <a:lvl5pPr marL="1435100" indent="-228600">
              <a:buFont typeface="Arial" pitchFamily="34" charset="0"/>
              <a:buChar char="-"/>
              <a:defRPr lang="nl-BE" dirty="0"/>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6447200" y="1350000"/>
            <a:ext cx="5384800" cy="4428000"/>
          </a:xfrm>
        </p:spPr>
        <p:txBody>
          <a:bodyPr/>
          <a:lstStyle>
            <a:lvl1pPr>
              <a:defRPr lang="nl-NL" dirty="0" smtClean="0"/>
            </a:lvl1pPr>
            <a:lvl2pPr>
              <a:defRPr lang="nl-NL" dirty="0" smtClean="0"/>
            </a:lvl2pPr>
            <a:lvl3pPr>
              <a:defRPr lang="nl-NL" dirty="0" smtClean="0"/>
            </a:lvl3pPr>
            <a:lvl4pPr>
              <a:defRPr lang="nl-NL" dirty="0" smtClean="0"/>
            </a:lvl4pPr>
            <a:lvl5pPr marL="1435100" indent="-228600">
              <a:buFont typeface="Arial" pitchFamily="34" charset="0"/>
              <a:buChar char="-"/>
              <a:defRPr lang="nl-BE" dirty="0"/>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19/03/2017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370551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720000" y="1350000"/>
            <a:ext cx="5386917"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720000" y="1991922"/>
            <a:ext cx="5386917" cy="3798000"/>
          </a:xfrm>
        </p:spPr>
        <p:txBody>
          <a:bodyPr/>
          <a:lstStyle>
            <a:lvl1pPr>
              <a:defRPr lang="nl-NL" dirty="0" smtClean="0"/>
            </a:lvl1pPr>
            <a:lvl2pPr>
              <a:defRPr lang="nl-NL" dirty="0" smtClean="0"/>
            </a:lvl2pPr>
            <a:lvl3pPr>
              <a:defRPr lang="nl-NL" dirty="0" smtClean="0"/>
            </a:lvl3pPr>
            <a:lvl4pPr>
              <a:defRPr lang="nl-NL" dirty="0" smtClean="0"/>
            </a:lvl4pPr>
            <a:lvl5pPr marL="1435100" indent="-180000">
              <a:buFont typeface="Arial" pitchFamily="34" charset="0"/>
              <a:buChar char="-"/>
              <a:defRPr lang="nl-BE" dirty="0"/>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6432000" y="1350000"/>
            <a:ext cx="5385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6432000" y="1991922"/>
            <a:ext cx="5385600" cy="3798000"/>
          </a:xfrm>
        </p:spPr>
        <p:txBody>
          <a:bodyPr/>
          <a:lstStyle>
            <a:lvl1pPr>
              <a:defRPr lang="nl-NL" dirty="0" smtClean="0"/>
            </a:lvl1pPr>
            <a:lvl2pPr>
              <a:defRPr lang="nl-NL" dirty="0" smtClean="0"/>
            </a:lvl2pPr>
            <a:lvl3pPr>
              <a:defRPr lang="nl-NL" dirty="0" smtClean="0"/>
            </a:lvl3pPr>
            <a:lvl4pPr>
              <a:defRPr lang="nl-NL" dirty="0" smtClean="0"/>
            </a:lvl4pPr>
            <a:lvl5pPr marL="1584325" indent="-285750">
              <a:buFont typeface="Arial" pitchFamily="34" charset="0"/>
              <a:buChar char="-"/>
              <a:defRPr lang="nl-BE" dirty="0"/>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19/03/2017</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952051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19/03/2017</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1444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19/03/2017</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6786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0001" y="540000"/>
            <a:ext cx="4011084"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5015879" y="540000"/>
            <a:ext cx="6806852"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719403" y="1435101"/>
            <a:ext cx="4011084"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19/03/2017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964951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0000" y="4788000"/>
            <a:ext cx="11112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720000" y="540000"/>
            <a:ext cx="11112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BE"/>
              <a:t>Sleep de afbeelding naar de tijdelijke aanduiding of klik op het pictogram als u een afbeelding wilt toevoegen</a:t>
            </a:r>
            <a:endParaRPr lang="nl-BE" dirty="0"/>
          </a:p>
        </p:txBody>
      </p:sp>
      <p:sp>
        <p:nvSpPr>
          <p:cNvPr id="4" name="Tijdelijke aanduiding voor tekst 3"/>
          <p:cNvSpPr>
            <a:spLocks noGrp="1"/>
          </p:cNvSpPr>
          <p:nvPr>
            <p:ph type="body" sz="half" idx="2" hasCustomPrompt="1"/>
          </p:nvPr>
        </p:nvSpPr>
        <p:spPr>
          <a:xfrm>
            <a:off x="720000" y="5445224"/>
            <a:ext cx="11112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2088000" y="6048000"/>
            <a:ext cx="2640000" cy="288000"/>
          </a:xfrm>
        </p:spPr>
        <p:txBody>
          <a:bodyPr/>
          <a:lstStyle/>
          <a:p>
            <a:endParaRPr lang="nl-BE" dirty="0"/>
          </a:p>
        </p:txBody>
      </p:sp>
      <p:sp>
        <p:nvSpPr>
          <p:cNvPr id="9" name="Tijdelijke aanduiding voor datum 4"/>
          <p:cNvSpPr>
            <a:spLocks noGrp="1"/>
          </p:cNvSpPr>
          <p:nvPr>
            <p:ph type="dt" sz="half" idx="10"/>
          </p:nvPr>
        </p:nvSpPr>
        <p:spPr>
          <a:xfrm>
            <a:off x="720000" y="6048000"/>
            <a:ext cx="1248000" cy="288000"/>
          </a:xfrm>
        </p:spPr>
        <p:txBody>
          <a:bodyPr/>
          <a:lstStyle/>
          <a:p>
            <a:fld id="{C4DDCD72-59EE-436D-B435-201699A5BB49}" type="datetimeFigureOut">
              <a:rPr lang="nl-BE" smtClean="0"/>
              <a:pPr/>
              <a:t>19/03/2017</a:t>
            </a:fld>
            <a:endParaRPr lang="nl-BE" dirty="0"/>
          </a:p>
        </p:txBody>
      </p:sp>
    </p:spTree>
    <p:extLst>
      <p:ext uri="{BB962C8B-B14F-4D97-AF65-F5344CB8AC3E}">
        <p14:creationId xmlns:p14="http://schemas.microsoft.com/office/powerpoint/2010/main" val="92826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lang="nl-BE" dirty="0"/>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D983D32-7223-4093-A419-7DA91D9663CB}" type="datetimeFigureOut">
              <a:rPr lang="en-US" smtClean="0"/>
              <a:t>3/19/2017</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03A5E35D-DE8B-4F4E-A6EC-210E22477B09}" type="slidenum">
              <a:rPr lang="en-US" smtClean="0"/>
              <a:t>‹#›</a:t>
            </a:fld>
            <a:endParaRPr lang="en-US"/>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lang="nl-NL" dirty="0" smtClean="0"/>
            </a:lvl1pPr>
            <a:lvl2pPr>
              <a:defRPr lang="nl-NL" dirty="0" smtClean="0"/>
            </a:lvl2pPr>
            <a:lvl3pPr>
              <a:defRPr lang="nl-NL" dirty="0" smtClean="0"/>
            </a:lvl3pPr>
            <a:lvl4pPr>
              <a:defRPr lang="nl-NL" dirty="0" smtClean="0"/>
            </a:lvl4pPr>
            <a:lvl5pPr>
              <a:defRPr lang="nl-BE" dirty="0"/>
            </a:lvl5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197169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ekop">
    <p:spTree>
      <p:nvGrpSpPr>
        <p:cNvPr id="1" name=""/>
        <p:cNvGrpSpPr/>
        <p:nvPr/>
      </p:nvGrpSpPr>
      <p:grpSpPr>
        <a:xfrm>
          <a:off x="0" y="0"/>
          <a:ext cx="0" cy="0"/>
          <a:chOff x="0" y="0"/>
          <a:chExt cx="0" cy="0"/>
        </a:xfrm>
      </p:grpSpPr>
      <p:sp>
        <p:nvSpPr>
          <p:cNvPr id="13" name="Rechthoek 12"/>
          <p:cNvSpPr/>
          <p:nvPr/>
        </p:nvSpPr>
        <p:spPr>
          <a:xfrm>
            <a:off x="0" y="0"/>
            <a:ext cx="12192000" cy="63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800"/>
          </a:p>
        </p:txBody>
      </p:sp>
      <p:sp>
        <p:nvSpPr>
          <p:cNvPr id="9" name="Titel 1"/>
          <p:cNvSpPr>
            <a:spLocks noGrp="1"/>
          </p:cNvSpPr>
          <p:nvPr>
            <p:ph type="ctrTitle" hasCustomPrompt="1"/>
          </p:nvPr>
        </p:nvSpPr>
        <p:spPr>
          <a:xfrm>
            <a:off x="5040000" y="2304000"/>
            <a:ext cx="6792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5040000" y="4419108"/>
            <a:ext cx="6792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6000" y="6048000"/>
            <a:ext cx="2016611" cy="540000"/>
          </a:xfrm>
          <a:prstGeom prst="rect">
            <a:avLst/>
          </a:prstGeom>
        </p:spPr>
      </p:pic>
      <p:pic>
        <p:nvPicPr>
          <p:cNvPr id="4" name="Afbeelding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3150001"/>
            <a:ext cx="4401321" cy="3209551"/>
          </a:xfrm>
          <a:prstGeom prst="rect">
            <a:avLst/>
          </a:prstGeom>
        </p:spPr>
      </p:pic>
    </p:spTree>
    <p:extLst>
      <p:ext uri="{BB962C8B-B14F-4D97-AF65-F5344CB8AC3E}">
        <p14:creationId xmlns:p14="http://schemas.microsoft.com/office/powerpoint/2010/main" val="52244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lang="nl-BE" dirty="0"/>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720000" y="1350000"/>
            <a:ext cx="5384800" cy="4428000"/>
          </a:xfrm>
        </p:spPr>
        <p:txBody>
          <a:bodyPr/>
          <a:lstStyle>
            <a:lvl1pPr>
              <a:defRPr lang="nl-NL" dirty="0" smtClean="0"/>
            </a:lvl1pPr>
            <a:lvl2pPr>
              <a:defRPr lang="nl-NL" dirty="0" smtClean="0"/>
            </a:lvl2pPr>
            <a:lvl3pPr>
              <a:defRPr lang="nl-NL" dirty="0" smtClean="0"/>
            </a:lvl3pPr>
            <a:lvl4pPr>
              <a:defRPr lang="nl-NL" dirty="0" smtClean="0"/>
            </a:lvl4pPr>
            <a:lvl5pPr marL="1435100" indent="-228600">
              <a:buFont typeface="Arial" pitchFamily="34" charset="0"/>
              <a:buChar char="-"/>
              <a:defRPr lang="nl-BE" dirty="0"/>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6447200" y="1350000"/>
            <a:ext cx="5384800" cy="4428000"/>
          </a:xfrm>
        </p:spPr>
        <p:txBody>
          <a:bodyPr/>
          <a:lstStyle>
            <a:lvl1pPr>
              <a:defRPr lang="nl-NL" dirty="0" smtClean="0"/>
            </a:lvl1pPr>
            <a:lvl2pPr>
              <a:defRPr lang="nl-NL" dirty="0" smtClean="0"/>
            </a:lvl2pPr>
            <a:lvl3pPr>
              <a:defRPr lang="nl-NL" dirty="0" smtClean="0"/>
            </a:lvl3pPr>
            <a:lvl4pPr>
              <a:defRPr lang="nl-NL" dirty="0" smtClean="0"/>
            </a:lvl4pPr>
            <a:lvl5pPr marL="1435100" indent="-228600">
              <a:buFont typeface="Arial" pitchFamily="34" charset="0"/>
              <a:buChar char="-"/>
              <a:defRPr lang="nl-BE" dirty="0"/>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fld id="{AD983D32-7223-4093-A419-7DA91D9663CB}" type="datetimeFigureOut">
              <a:rPr lang="en-US" smtClean="0"/>
              <a:t>3/19/2017</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03A5E35D-DE8B-4F4E-A6EC-210E22477B09}" type="slidenum">
              <a:rPr lang="en-US" smtClean="0"/>
              <a:t>‹#›</a:t>
            </a:fld>
            <a:endParaRPr lang="en-US"/>
          </a:p>
        </p:txBody>
      </p:sp>
    </p:spTree>
    <p:extLst>
      <p:ext uri="{BB962C8B-B14F-4D97-AF65-F5344CB8AC3E}">
        <p14:creationId xmlns:p14="http://schemas.microsoft.com/office/powerpoint/2010/main" val="188226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720000" y="1350000"/>
            <a:ext cx="5386917"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720000" y="1991922"/>
            <a:ext cx="5386917" cy="3798000"/>
          </a:xfrm>
        </p:spPr>
        <p:txBody>
          <a:bodyPr/>
          <a:lstStyle>
            <a:lvl1pPr>
              <a:defRPr lang="nl-NL" dirty="0" smtClean="0"/>
            </a:lvl1pPr>
            <a:lvl2pPr>
              <a:defRPr lang="nl-NL" dirty="0" smtClean="0"/>
            </a:lvl2pPr>
            <a:lvl3pPr>
              <a:defRPr lang="nl-NL" dirty="0" smtClean="0"/>
            </a:lvl3pPr>
            <a:lvl4pPr>
              <a:defRPr lang="nl-NL" dirty="0" smtClean="0"/>
            </a:lvl4pPr>
            <a:lvl5pPr marL="1435100" indent="-180000">
              <a:buFont typeface="Arial" pitchFamily="34" charset="0"/>
              <a:buChar char="-"/>
              <a:defRPr lang="nl-BE" dirty="0"/>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6432000" y="1350000"/>
            <a:ext cx="5385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6432000" y="1991922"/>
            <a:ext cx="5385600" cy="3798000"/>
          </a:xfrm>
        </p:spPr>
        <p:txBody>
          <a:bodyPr/>
          <a:lstStyle>
            <a:lvl1pPr>
              <a:defRPr lang="nl-NL" dirty="0" smtClean="0"/>
            </a:lvl1pPr>
            <a:lvl2pPr>
              <a:defRPr lang="nl-NL" dirty="0" smtClean="0"/>
            </a:lvl2pPr>
            <a:lvl3pPr>
              <a:defRPr lang="nl-NL" dirty="0" smtClean="0"/>
            </a:lvl3pPr>
            <a:lvl4pPr>
              <a:defRPr lang="nl-NL" dirty="0" smtClean="0"/>
            </a:lvl4pPr>
            <a:lvl5pPr marL="1584325" indent="-285750">
              <a:buFont typeface="Arial" pitchFamily="34" charset="0"/>
              <a:buChar char="-"/>
              <a:defRPr lang="nl-BE" dirty="0"/>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fld id="{AD983D32-7223-4093-A419-7DA91D9663CB}" type="datetimeFigureOut">
              <a:rPr lang="en-US" smtClean="0"/>
              <a:t>3/19/2017</a:t>
            </a:fld>
            <a:endParaRPr lang="en-US"/>
          </a:p>
        </p:txBody>
      </p:sp>
      <p:sp>
        <p:nvSpPr>
          <p:cNvPr id="8" name="Tijdelijke aanduiding voor voettekst 7"/>
          <p:cNvSpPr>
            <a:spLocks noGrp="1"/>
          </p:cNvSpPr>
          <p:nvPr>
            <p:ph type="ftr" sz="quarter" idx="11"/>
          </p:nvPr>
        </p:nvSpPr>
        <p:spPr/>
        <p:txBody>
          <a:bodyPr/>
          <a:lstStyle/>
          <a:p>
            <a:endParaRPr lang="en-US"/>
          </a:p>
        </p:txBody>
      </p:sp>
      <p:sp>
        <p:nvSpPr>
          <p:cNvPr id="9" name="Tijdelijke aanduiding voor dianummer 8"/>
          <p:cNvSpPr>
            <a:spLocks noGrp="1"/>
          </p:cNvSpPr>
          <p:nvPr>
            <p:ph type="sldNum" sz="quarter" idx="12"/>
          </p:nvPr>
        </p:nvSpPr>
        <p:spPr/>
        <p:txBody>
          <a:bodyPr/>
          <a:lstStyle/>
          <a:p>
            <a:fld id="{03A5E35D-DE8B-4F4E-A6EC-210E22477B09}" type="slidenum">
              <a:rPr lang="en-US" smtClean="0"/>
              <a:t>‹#›</a:t>
            </a:fld>
            <a:endParaRPr lang="en-US"/>
          </a:p>
        </p:txBody>
      </p:sp>
    </p:spTree>
    <p:extLst>
      <p:ext uri="{BB962C8B-B14F-4D97-AF65-F5344CB8AC3E}">
        <p14:creationId xmlns:p14="http://schemas.microsoft.com/office/powerpoint/2010/main" val="72378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D983D32-7223-4093-A419-7DA91D9663CB}" type="datetimeFigureOut">
              <a:rPr lang="en-US" smtClean="0"/>
              <a:t>3/19/2017</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03A5E35D-DE8B-4F4E-A6EC-210E22477B09}" type="slidenum">
              <a:rPr lang="en-US" smtClean="0"/>
              <a:t>‹#›</a:t>
            </a:fld>
            <a:endParaRPr lang="en-US"/>
          </a:p>
        </p:txBody>
      </p:sp>
    </p:spTree>
    <p:extLst>
      <p:ext uri="{BB962C8B-B14F-4D97-AF65-F5344CB8AC3E}">
        <p14:creationId xmlns:p14="http://schemas.microsoft.com/office/powerpoint/2010/main" val="125222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D983D32-7223-4093-A419-7DA91D9663CB}" type="datetimeFigureOut">
              <a:rPr lang="en-US" smtClean="0"/>
              <a:t>3/19/2017</a:t>
            </a:fld>
            <a:endParaRPr lang="en-US"/>
          </a:p>
        </p:txBody>
      </p:sp>
      <p:sp>
        <p:nvSpPr>
          <p:cNvPr id="3" name="Tijdelijke aanduiding voor voettekst 2"/>
          <p:cNvSpPr>
            <a:spLocks noGrp="1"/>
          </p:cNvSpPr>
          <p:nvPr>
            <p:ph type="ftr" sz="quarter" idx="11"/>
          </p:nvPr>
        </p:nvSpPr>
        <p:spPr/>
        <p:txBody>
          <a:bodyPr/>
          <a:lstStyle/>
          <a:p>
            <a:endParaRPr lang="en-US"/>
          </a:p>
        </p:txBody>
      </p:sp>
      <p:sp>
        <p:nvSpPr>
          <p:cNvPr id="4" name="Tijdelijke aanduiding voor dianummer 3"/>
          <p:cNvSpPr>
            <a:spLocks noGrp="1"/>
          </p:cNvSpPr>
          <p:nvPr>
            <p:ph type="sldNum" sz="quarter" idx="12"/>
          </p:nvPr>
        </p:nvSpPr>
        <p:spPr/>
        <p:txBody>
          <a:bodyPr/>
          <a:lstStyle/>
          <a:p>
            <a:fld id="{03A5E35D-DE8B-4F4E-A6EC-210E22477B09}" type="slidenum">
              <a:rPr lang="en-US" smtClean="0"/>
              <a:t>‹#›</a:t>
            </a:fld>
            <a:endParaRPr lang="en-US"/>
          </a:p>
        </p:txBody>
      </p:sp>
    </p:spTree>
    <p:extLst>
      <p:ext uri="{BB962C8B-B14F-4D97-AF65-F5344CB8AC3E}">
        <p14:creationId xmlns:p14="http://schemas.microsoft.com/office/powerpoint/2010/main" val="83491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0001" y="540000"/>
            <a:ext cx="4011084"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5015879" y="540000"/>
            <a:ext cx="6806852" cy="5256000"/>
          </a:xfrm>
        </p:spPr>
        <p:txBody>
          <a:bodyPr/>
          <a:lstStyle>
            <a:lvl1pPr>
              <a:defRPr lang="nl-NL" dirty="0" smtClean="0"/>
            </a:lvl1pPr>
            <a:lvl2pPr>
              <a:defRPr lang="nl-NL" dirty="0" smtClean="0"/>
            </a:lvl2pPr>
            <a:lvl3pPr>
              <a:defRPr lang="nl-NL" dirty="0" smtClean="0"/>
            </a:lvl3pPr>
            <a:lvl4pPr>
              <a:defRPr lang="nl-NL" dirty="0" smtClean="0"/>
            </a:lvl4pPr>
            <a:lvl5pPr marL="1435100" indent="-228600">
              <a:buFont typeface="Arial" pitchFamily="34" charset="0"/>
              <a:buChar char="-"/>
              <a:tabLst/>
              <a:defRPr lang="nl-BE" dirty="0"/>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719403" y="1435101"/>
            <a:ext cx="4011084"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fld id="{AD983D32-7223-4093-A419-7DA91D9663CB}" type="datetimeFigureOut">
              <a:rPr lang="en-US" smtClean="0"/>
              <a:t>3/19/2017</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03A5E35D-DE8B-4F4E-A6EC-210E22477B09}" type="slidenum">
              <a:rPr lang="en-US" smtClean="0"/>
              <a:t>‹#›</a:t>
            </a:fld>
            <a:endParaRPr lang="en-US"/>
          </a:p>
        </p:txBody>
      </p:sp>
    </p:spTree>
    <p:extLst>
      <p:ext uri="{BB962C8B-B14F-4D97-AF65-F5344CB8AC3E}">
        <p14:creationId xmlns:p14="http://schemas.microsoft.com/office/powerpoint/2010/main" val="68279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0000" y="4788000"/>
            <a:ext cx="11112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720000" y="540000"/>
            <a:ext cx="11112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BE"/>
              <a:t>Sleep de afbeelding naar de tijdelijke aanduiding of klik op het pictogram als u een afbeelding wilt toevoegen</a:t>
            </a:r>
            <a:endParaRPr lang="nl-BE" dirty="0"/>
          </a:p>
        </p:txBody>
      </p:sp>
      <p:sp>
        <p:nvSpPr>
          <p:cNvPr id="4" name="Tijdelijke aanduiding voor tekst 3"/>
          <p:cNvSpPr>
            <a:spLocks noGrp="1"/>
          </p:cNvSpPr>
          <p:nvPr>
            <p:ph type="body" sz="half" idx="2" hasCustomPrompt="1"/>
          </p:nvPr>
        </p:nvSpPr>
        <p:spPr>
          <a:xfrm>
            <a:off x="720000" y="5445224"/>
            <a:ext cx="11112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a:xfrm>
            <a:off x="720000" y="6048000"/>
            <a:ext cx="1248000" cy="288000"/>
          </a:xfrm>
        </p:spPr>
        <p:txBody>
          <a:bodyPr/>
          <a:lstStyle/>
          <a:p>
            <a:fld id="{AD983D32-7223-4093-A419-7DA91D9663CB}" type="datetimeFigureOut">
              <a:rPr lang="en-US" smtClean="0"/>
              <a:t>3/19/2017</a:t>
            </a:fld>
            <a:endParaRPr lang="en-US"/>
          </a:p>
        </p:txBody>
      </p:sp>
      <p:sp>
        <p:nvSpPr>
          <p:cNvPr id="7" name="Tijdelijke aanduiding voor dianummer 6"/>
          <p:cNvSpPr>
            <a:spLocks noGrp="1"/>
          </p:cNvSpPr>
          <p:nvPr>
            <p:ph type="sldNum" sz="quarter" idx="12"/>
          </p:nvPr>
        </p:nvSpPr>
        <p:spPr/>
        <p:txBody>
          <a:bodyPr/>
          <a:lstStyle/>
          <a:p>
            <a:fld id="{03A5E35D-DE8B-4F4E-A6EC-210E22477B09}" type="slidenum">
              <a:rPr lang="en-US" smtClean="0"/>
              <a:t>‹#›</a:t>
            </a:fld>
            <a:endParaRPr lang="en-US"/>
          </a:p>
        </p:txBody>
      </p:sp>
      <p:sp>
        <p:nvSpPr>
          <p:cNvPr id="8" name="Tijdelijke aanduiding voor voettekst 3"/>
          <p:cNvSpPr>
            <a:spLocks noGrp="1"/>
          </p:cNvSpPr>
          <p:nvPr>
            <p:ph type="ftr" sz="quarter" idx="11"/>
          </p:nvPr>
        </p:nvSpPr>
        <p:spPr>
          <a:xfrm>
            <a:off x="2088000" y="6048000"/>
            <a:ext cx="2640000" cy="288000"/>
          </a:xfrm>
        </p:spPr>
        <p:txBody>
          <a:bodyPr/>
          <a:lstStyle/>
          <a:p>
            <a:endParaRPr lang="en-US"/>
          </a:p>
        </p:txBody>
      </p:sp>
    </p:spTree>
    <p:extLst>
      <p:ext uri="{BB962C8B-B14F-4D97-AF65-F5344CB8AC3E}">
        <p14:creationId xmlns:p14="http://schemas.microsoft.com/office/powerpoint/2010/main" val="168122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6.pn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20000" y="180000"/>
            <a:ext cx="11112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720000" y="1349999"/>
            <a:ext cx="11112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719403" y="6048000"/>
            <a:ext cx="1248000" cy="288000"/>
          </a:xfrm>
          <a:prstGeom prst="rect">
            <a:avLst/>
          </a:prstGeom>
        </p:spPr>
        <p:txBody>
          <a:bodyPr vert="horz" lIns="0" tIns="0" rIns="0" bIns="0" rtlCol="0" anchor="t" anchorCtr="0"/>
          <a:lstStyle>
            <a:lvl1pPr algn="l">
              <a:defRPr sz="1000">
                <a:solidFill>
                  <a:schemeClr val="tx1"/>
                </a:solidFill>
                <a:latin typeface="Arial" pitchFamily="34" charset="0"/>
                <a:cs typeface="Arial" pitchFamily="34" charset="0"/>
              </a:defRPr>
            </a:lvl1pPr>
          </a:lstStyle>
          <a:p>
            <a:fld id="{AD983D32-7223-4093-A419-7DA91D9663CB}" type="datetimeFigureOut">
              <a:rPr lang="en-US" smtClean="0"/>
              <a:t>3/19/2017</a:t>
            </a:fld>
            <a:endParaRPr lang="en-US"/>
          </a:p>
        </p:txBody>
      </p:sp>
      <p:sp>
        <p:nvSpPr>
          <p:cNvPr id="5" name="Tijdelijke aanduiding voor voettekst 4"/>
          <p:cNvSpPr>
            <a:spLocks noGrp="1"/>
          </p:cNvSpPr>
          <p:nvPr>
            <p:ph type="ftr" sz="quarter" idx="3"/>
          </p:nvPr>
        </p:nvSpPr>
        <p:spPr>
          <a:xfrm>
            <a:off x="2088000" y="6048000"/>
            <a:ext cx="2640000" cy="288000"/>
          </a:xfrm>
          <a:prstGeom prst="rect">
            <a:avLst/>
          </a:prstGeom>
        </p:spPr>
        <p:txBody>
          <a:bodyPr vert="horz" lIns="0" tIns="0" rIns="0" bIns="0" rtlCol="0" anchor="t" anchorCtr="0"/>
          <a:lstStyle>
            <a:lvl1pPr algn="ctr">
              <a:defRPr sz="1000">
                <a:solidFill>
                  <a:schemeClr val="tx1"/>
                </a:solidFill>
                <a:latin typeface="Arial" pitchFamily="34" charset="0"/>
                <a:cs typeface="Arial" pitchFamily="34" charset="0"/>
              </a:defRPr>
            </a:lvl1pPr>
          </a:lstStyle>
          <a:p>
            <a:endParaRPr lang="en-US"/>
          </a:p>
        </p:txBody>
      </p:sp>
      <p:sp>
        <p:nvSpPr>
          <p:cNvPr id="6" name="Tijdelijke aanduiding voor dianummer 5"/>
          <p:cNvSpPr>
            <a:spLocks noGrp="1"/>
          </p:cNvSpPr>
          <p:nvPr>
            <p:ph type="sldNum" sz="quarter" idx="4"/>
          </p:nvPr>
        </p:nvSpPr>
        <p:spPr>
          <a:xfrm>
            <a:off x="4848000" y="6048000"/>
            <a:ext cx="1248000" cy="288000"/>
          </a:xfrm>
          <a:prstGeom prst="rect">
            <a:avLst/>
          </a:prstGeom>
        </p:spPr>
        <p:txBody>
          <a:bodyPr vert="horz" lIns="0" tIns="0" rIns="0" bIns="0" rtlCol="0" anchor="t" anchorCtr="0"/>
          <a:lstStyle>
            <a:lvl1pPr algn="r">
              <a:defRPr sz="1000">
                <a:solidFill>
                  <a:schemeClr val="tx1"/>
                </a:solidFill>
                <a:latin typeface="Arial" pitchFamily="34" charset="0"/>
                <a:cs typeface="Arial" pitchFamily="34" charset="0"/>
              </a:defRPr>
            </a:lvl1pPr>
          </a:lstStyle>
          <a:p>
            <a:fld id="{03A5E35D-DE8B-4F4E-A6EC-210E22477B09}" type="slidenum">
              <a:rPr lang="en-US" smtClean="0"/>
              <a:t>‹#›</a:t>
            </a:fld>
            <a:endParaRPr lang="en-US"/>
          </a:p>
        </p:txBody>
      </p:sp>
      <p:sp>
        <p:nvSpPr>
          <p:cNvPr id="7" name="Rechthoek 6"/>
          <p:cNvSpPr/>
          <p:nvPr/>
        </p:nvSpPr>
        <p:spPr>
          <a:xfrm>
            <a:off x="0" y="6372000"/>
            <a:ext cx="12192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800"/>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16000" y="6048000"/>
            <a:ext cx="2016611" cy="540000"/>
          </a:xfrm>
          <a:prstGeom prst="rect">
            <a:avLst/>
          </a:prstGeom>
        </p:spPr>
      </p:pic>
    </p:spTree>
    <p:extLst>
      <p:ext uri="{BB962C8B-B14F-4D97-AF65-F5344CB8AC3E}">
        <p14:creationId xmlns:p14="http://schemas.microsoft.com/office/powerpoint/2010/main" val="135996633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8" r:id="rId10"/>
  </p:sldLayoutIdLst>
  <p:txStyles>
    <p:titleStyle>
      <a:lvl1pPr algn="l" defTabSz="914400" rtl="0" eaLnBrk="1" latinLnBrk="0" hangingPunct="1">
        <a:spcBef>
          <a:spcPct val="0"/>
        </a:spcBef>
        <a:buNone/>
        <a:defRPr lang="nl-BE" sz="3600" kern="1200" baseline="0" dirty="0">
          <a:solidFill>
            <a:schemeClr val="tx2"/>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lang="nl-NL" sz="2400" kern="1200" dirty="0" smtClean="0">
          <a:solidFill>
            <a:schemeClr val="tx1"/>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lang="nl-NL" sz="2400" kern="1200" dirty="0" smtClean="0">
          <a:solidFill>
            <a:schemeClr val="tx1"/>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lang="nl-NL" sz="2000" kern="1200" dirty="0" smtClean="0">
          <a:solidFill>
            <a:schemeClr val="tx1"/>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lang="nl-NL" sz="1600" kern="1200" dirty="0" smtClean="0">
          <a:solidFill>
            <a:schemeClr val="tx1"/>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3744000"/>
            <a:ext cx="4320000" cy="2668236"/>
          </a:xfrm>
          <a:prstGeom prst="rect">
            <a:avLst/>
          </a:prstGeom>
        </p:spPr>
      </p:pic>
      <p:sp>
        <p:nvSpPr>
          <p:cNvPr id="2" name="Tijdelijke aanduiding voor titel 1"/>
          <p:cNvSpPr>
            <a:spLocks noGrp="1"/>
          </p:cNvSpPr>
          <p:nvPr>
            <p:ph type="title"/>
          </p:nvPr>
        </p:nvSpPr>
        <p:spPr>
          <a:xfrm>
            <a:off x="720000" y="180000"/>
            <a:ext cx="11112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720000" y="1349999"/>
            <a:ext cx="11112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719403" y="6048000"/>
            <a:ext cx="1248000" cy="288000"/>
          </a:xfrm>
          <a:prstGeom prst="rect">
            <a:avLst/>
          </a:prstGeom>
        </p:spPr>
        <p:txBody>
          <a:bodyPr vert="horz" lIns="0" tIns="0" rIns="0" bIns="0" rtlCol="0" anchor="t" anchorCtr="0"/>
          <a:lstStyle>
            <a:lvl1pPr algn="l">
              <a:defRPr sz="1000">
                <a:solidFill>
                  <a:schemeClr val="tx1"/>
                </a:solidFill>
                <a:latin typeface="Arial" pitchFamily="34" charset="0"/>
                <a:cs typeface="Arial" pitchFamily="34" charset="0"/>
              </a:defRPr>
            </a:lvl1pPr>
          </a:lstStyle>
          <a:p>
            <a:fld id="{C4DDCD72-59EE-436D-B435-201699A5BB49}" type="datetimeFigureOut">
              <a:rPr lang="nl-BE" smtClean="0"/>
              <a:pPr/>
              <a:t>19/03/2017</a:t>
            </a:fld>
            <a:endParaRPr lang="nl-BE" dirty="0"/>
          </a:p>
        </p:txBody>
      </p:sp>
      <p:sp>
        <p:nvSpPr>
          <p:cNvPr id="5" name="Tijdelijke aanduiding voor voettekst 4"/>
          <p:cNvSpPr>
            <a:spLocks noGrp="1"/>
          </p:cNvSpPr>
          <p:nvPr>
            <p:ph type="ftr" sz="quarter" idx="3"/>
          </p:nvPr>
        </p:nvSpPr>
        <p:spPr>
          <a:xfrm>
            <a:off x="2088000" y="6048000"/>
            <a:ext cx="2640000" cy="288000"/>
          </a:xfrm>
          <a:prstGeom prst="rect">
            <a:avLst/>
          </a:prstGeom>
        </p:spPr>
        <p:txBody>
          <a:bodyPr vert="horz" lIns="0" tIns="0" rIns="0" bIns="0" rtlCol="0" anchor="t" anchorCtr="0"/>
          <a:lstStyle>
            <a:lvl1pPr algn="ctr">
              <a:defRPr sz="1000">
                <a:solidFill>
                  <a:schemeClr val="tx1"/>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4848000" y="6048000"/>
            <a:ext cx="1248000" cy="288000"/>
          </a:xfrm>
          <a:prstGeom prst="rect">
            <a:avLst/>
          </a:prstGeom>
        </p:spPr>
        <p:txBody>
          <a:bodyPr vert="horz" lIns="0" tIns="0" rIns="0" bIns="0" rtlCol="0" anchor="t" anchorCtr="0"/>
          <a:lstStyle>
            <a:lvl1pPr algn="r">
              <a:defRPr sz="1000">
                <a:solidFill>
                  <a:schemeClr val="tx1"/>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372000"/>
            <a:ext cx="12192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sz="1800"/>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16000" y="6048000"/>
            <a:ext cx="2016611" cy="540000"/>
          </a:xfrm>
          <a:prstGeom prst="rect">
            <a:avLst/>
          </a:prstGeom>
        </p:spPr>
      </p:pic>
    </p:spTree>
    <p:extLst>
      <p:ext uri="{BB962C8B-B14F-4D97-AF65-F5344CB8AC3E}">
        <p14:creationId xmlns:p14="http://schemas.microsoft.com/office/powerpoint/2010/main" val="1930770945"/>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Lst>
  <p:txStyles>
    <p:titleStyle>
      <a:lvl1pPr algn="l" defTabSz="914400" rtl="0" eaLnBrk="1" latinLnBrk="0" hangingPunct="1">
        <a:spcBef>
          <a:spcPct val="0"/>
        </a:spcBef>
        <a:buNone/>
        <a:defRPr lang="nl-BE" sz="3600" kern="1200" baseline="0" dirty="0">
          <a:solidFill>
            <a:schemeClr val="tx2"/>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lang="nl-NL" sz="2400" kern="1200" dirty="0" smtClean="0">
          <a:solidFill>
            <a:schemeClr val="tx1"/>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lang="nl-NL" sz="2400" kern="1200" dirty="0" smtClean="0">
          <a:solidFill>
            <a:schemeClr val="tx1"/>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lang="nl-NL" sz="2000" kern="1200" dirty="0" smtClean="0">
          <a:solidFill>
            <a:schemeClr val="tx1"/>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lang="nl-NL" sz="1600" kern="1200" dirty="0" smtClean="0">
          <a:solidFill>
            <a:schemeClr val="tx1"/>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The effects of sleep deprivation on reaction time</a:t>
            </a:r>
            <a:endParaRPr lang="en-GB" dirty="0"/>
          </a:p>
        </p:txBody>
      </p:sp>
      <p:sp>
        <p:nvSpPr>
          <p:cNvPr id="3" name="Ondertitel 2"/>
          <p:cNvSpPr>
            <a:spLocks noGrp="1"/>
          </p:cNvSpPr>
          <p:nvPr>
            <p:ph type="subTitle" idx="1"/>
          </p:nvPr>
        </p:nvSpPr>
        <p:spPr/>
        <p:txBody>
          <a:bodyPr/>
          <a:lstStyle/>
          <a:p>
            <a:endParaRPr lang="en-GB" dirty="0"/>
          </a:p>
          <a:p>
            <a:r>
              <a:rPr lang="en-GB" dirty="0"/>
              <a:t>Tutorial group 1</a:t>
            </a:r>
          </a:p>
          <a:p>
            <a:r>
              <a:rPr lang="en-GB" dirty="0"/>
              <a:t>Statistical Methods for Bioinformatics</a:t>
            </a:r>
          </a:p>
          <a:p>
            <a:endParaRPr lang="en-GB" dirty="0"/>
          </a:p>
        </p:txBody>
      </p:sp>
    </p:spTree>
    <p:extLst>
      <p:ext uri="{BB962C8B-B14F-4D97-AF65-F5344CB8AC3E}">
        <p14:creationId xmlns:p14="http://schemas.microsoft.com/office/powerpoint/2010/main" val="48182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the model to the data</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a:t>Hierarchical model</a:t>
                </a:r>
                <a:endParaRPr lang="en-GB" dirty="0"/>
              </a:p>
              <a:p>
                <a:pPr marL="0" indent="0" algn="ctr">
                  <a:buNone/>
                </a:pPr>
                <a:r>
                  <a:rPr lang="en-GB" dirty="0"/>
                  <a:t> </a:t>
                </a:r>
                <a14:m>
                  <m:oMath xmlns:m="http://schemas.openxmlformats.org/officeDocument/2006/math">
                    <m:d>
                      <m:dPr>
                        <m:begChr m:val="{"/>
                        <m:endChr m:val=""/>
                        <m:ctrlPr>
                          <a:rPr lang="en-GB" i="1" dirty="0">
                            <a:latin typeface="Cambria Math" panose="02040503050406030204" pitchFamily="18" charset="0"/>
                          </a:rPr>
                        </m:ctrlPr>
                      </m:dPr>
                      <m:e>
                        <m:eqArr>
                          <m:eqArrPr>
                            <m:ctrlPr>
                              <a:rPr lang="en-GB" i="1" dirty="0">
                                <a:latin typeface="Cambria Math" panose="02040503050406030204" pitchFamily="18" charset="0"/>
                              </a:rPr>
                            </m:ctrlPr>
                          </m:eqArrPr>
                          <m:e>
                            <m:sSub>
                              <m:sSubPr>
                                <m:ctrlPr>
                                  <a:rPr lang="en-GB"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𝑖𝑗</m:t>
                                </m:r>
                              </m:sub>
                            </m:sSub>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0</m:t>
                                </m:r>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1</m:t>
                                </m:r>
                                <m:r>
                                  <a:rPr lang="en-US" i="1" dirty="0">
                                    <a:latin typeface="Cambria Math" panose="02040503050406030204" pitchFamily="18" charset="0"/>
                                  </a:rPr>
                                  <m:t>𝑖</m:t>
                                </m:r>
                              </m:sub>
                            </m:sSub>
                            <m:d>
                              <m:dPr>
                                <m:ctrlPr>
                                  <a:rPr lang="en-GB" i="1" dirty="0">
                                    <a:latin typeface="Cambria Math" panose="02040503050406030204" pitchFamily="18" charset="0"/>
                                  </a:rPr>
                                </m:ctrlPr>
                              </m:dPr>
                              <m:e>
                                <m:r>
                                  <a:rPr lang="en-US" i="1" dirty="0">
                                    <a:latin typeface="Cambria Math" panose="02040503050406030204" pitchFamily="18" charset="0"/>
                                  </a:rPr>
                                  <m:t>𝐷𝑎𝑦𝑠</m:t>
                                </m:r>
                              </m:e>
                            </m:d>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𝜀</m:t>
                                </m:r>
                              </m:e>
                              <m:sub>
                                <m:r>
                                  <a:rPr lang="en-US" i="1" dirty="0">
                                    <a:latin typeface="Cambria Math" panose="02040503050406030204" pitchFamily="18" charset="0"/>
                                  </a:rPr>
                                  <m:t>𝑖𝑗</m:t>
                                </m:r>
                              </m:sub>
                            </m:sSub>
                          </m:e>
                          <m:e>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0</m:t>
                                </m:r>
                                <m:r>
                                  <a:rPr lang="en-US" i="1" dirty="0">
                                    <a:latin typeface="Cambria Math" panose="02040503050406030204" pitchFamily="18" charset="0"/>
                                  </a:rPr>
                                  <m:t>𝑖</m:t>
                                </m:r>
                              </m:sub>
                            </m:sSub>
                            <m:r>
                              <a:rPr lang="en-US" i="1" dirty="0">
                                <a:latin typeface="Cambria Math" panose="02040503050406030204" pitchFamily="18" charset="0"/>
                              </a:rPr>
                              <m:t>=</m:t>
                            </m:r>
                            <m:r>
                              <a:rPr lang="en-GB" b="0" i="1" dirty="0" smtClean="0">
                                <a:solidFill>
                                  <a:srgbClr val="FF0000"/>
                                </a:solidFill>
                                <a:latin typeface="Cambria Math" panose="02040503050406030204" pitchFamily="18" charset="0"/>
                              </a:rPr>
                              <m:t>251.04</m:t>
                            </m:r>
                            <m:r>
                              <a:rPr lang="en-US" i="1" dirty="0">
                                <a:latin typeface="Cambria Math" panose="02040503050406030204" pitchFamily="18" charset="0"/>
                              </a:rPr>
                              <m:t>+</m:t>
                            </m:r>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e>
                          <m:e>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1</m:t>
                                </m:r>
                                <m:r>
                                  <a:rPr lang="en-US" i="1" dirty="0">
                                    <a:latin typeface="Cambria Math" panose="02040503050406030204" pitchFamily="18" charset="0"/>
                                  </a:rPr>
                                  <m:t>𝑖</m:t>
                                </m:r>
                              </m:sub>
                            </m:sSub>
                            <m:r>
                              <a:rPr lang="en-US" i="1" dirty="0">
                                <a:latin typeface="Cambria Math" panose="02040503050406030204" pitchFamily="18" charset="0"/>
                              </a:rPr>
                              <m:t>=</m:t>
                            </m:r>
                            <m:r>
                              <a:rPr lang="en-GB" b="0" i="1" dirty="0" smtClean="0">
                                <a:solidFill>
                                  <a:srgbClr val="FF0000"/>
                                </a:solidFill>
                                <a:latin typeface="Cambria Math" panose="02040503050406030204" pitchFamily="18" charset="0"/>
                              </a:rPr>
                              <m:t>10.47</m:t>
                            </m:r>
                            <m:r>
                              <a:rPr lang="en-US" i="1" dirty="0">
                                <a:latin typeface="Cambria Math" panose="02040503050406030204" pitchFamily="18" charset="0"/>
                              </a:rPr>
                              <m:t>+</m:t>
                            </m:r>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e>
                        </m:eqArr>
                      </m:e>
                    </m:d>
                  </m:oMath>
                </a14:m>
                <a:r>
                  <a:rPr lang="en-US" dirty="0"/>
                  <a:t> </a:t>
                </a:r>
                <a:endParaRPr lang="en-GB" dirty="0"/>
              </a:p>
              <a:p>
                <a:pPr marL="0" indent="0">
                  <a:buNone/>
                </a:pPr>
                <a:endParaRPr lang="en-GB" dirty="0"/>
              </a:p>
              <a:p>
                <a:r>
                  <a:rPr lang="en-US" dirty="0"/>
                  <a:t>Distributional assumptions</a:t>
                </a:r>
                <a:endParaRPr lang="en-GB" dirty="0"/>
              </a:p>
              <a:p>
                <a:pPr marL="0" indent="0" algn="ctr">
                  <a:buNone/>
                </a:pPr>
                <a14:m>
                  <m:oMath xmlns:m="http://schemas.openxmlformats.org/officeDocument/2006/math">
                    <m:d>
                      <m:dPr>
                        <m:begChr m:val="{"/>
                        <m:endChr m:val=""/>
                        <m:ctrlPr>
                          <a:rPr lang="en-GB" i="1" dirty="0">
                            <a:latin typeface="Cambria Math" panose="02040503050406030204" pitchFamily="18" charset="0"/>
                          </a:rPr>
                        </m:ctrlPr>
                      </m:dPr>
                      <m:e>
                        <m:eqArr>
                          <m:eqArrPr>
                            <m:ctrlPr>
                              <a:rPr lang="en-GB" i="1" dirty="0">
                                <a:latin typeface="Cambria Math" panose="02040503050406030204" pitchFamily="18" charset="0"/>
                              </a:rPr>
                            </m:ctrlPr>
                          </m:eqArrPr>
                          <m:e>
                            <m:sSub>
                              <m:sSubPr>
                                <m:ctrlPr>
                                  <a:rPr lang="en-GB" i="1" dirty="0">
                                    <a:latin typeface="Cambria Math" panose="02040503050406030204" pitchFamily="18" charset="0"/>
                                  </a:rPr>
                                </m:ctrlPr>
                              </m:sSubPr>
                              <m:e>
                                <m:r>
                                  <a:rPr lang="en-US" i="1" dirty="0">
                                    <a:latin typeface="Cambria Math" panose="02040503050406030204" pitchFamily="18" charset="0"/>
                                  </a:rPr>
                                  <m:t>𝜀</m:t>
                                </m:r>
                              </m:e>
                              <m:sub>
                                <m:r>
                                  <a:rPr lang="en-US" i="1" dirty="0">
                                    <a:latin typeface="Cambria Math" panose="02040503050406030204" pitchFamily="18" charset="0"/>
                                  </a:rPr>
                                  <m:t>𝑖𝑗</m:t>
                                </m:r>
                              </m:sub>
                            </m:sSub>
                            <m:r>
                              <a:rPr lang="en-US" i="1" dirty="0">
                                <a:latin typeface="Cambria Math" panose="02040503050406030204" pitchFamily="18" charset="0"/>
                              </a:rPr>
                              <m:t>~</m:t>
                            </m:r>
                            <m:r>
                              <a:rPr lang="en-US" i="1" dirty="0">
                                <a:latin typeface="Cambria Math" panose="02040503050406030204" pitchFamily="18" charset="0"/>
                              </a:rPr>
                              <m:t>𝑁</m:t>
                            </m:r>
                            <m:r>
                              <a:rPr lang="en-US" i="1" dirty="0">
                                <a:latin typeface="Cambria Math" panose="02040503050406030204" pitchFamily="18" charset="0"/>
                              </a:rPr>
                              <m:t>(0,654.94</m:t>
                            </m:r>
                            <m:r>
                              <a:rPr lang="en-US" i="1" dirty="0">
                                <a:latin typeface="Cambria Math" panose="02040503050406030204" pitchFamily="18" charset="0"/>
                              </a:rPr>
                              <m:t>)</m:t>
                            </m:r>
                          </m:e>
                          <m:e>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num>
                                  <m:den>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r>
                                          <a:rPr lang="en-US" i="1" dirty="0">
                                            <a:latin typeface="Cambria Math" panose="02040503050406030204" pitchFamily="18" charset="0"/>
                                          </a:rPr>
                                          <m:t>𝑖</m:t>
                                        </m:r>
                                      </m:sub>
                                    </m:sSub>
                                  </m:den>
                                </m:f>
                              </m:e>
                            </m:d>
                            <m:r>
                              <a:rPr lang="en-US" i="1" dirty="0">
                                <a:latin typeface="Cambria Math" panose="02040503050406030204" pitchFamily="18" charset="0"/>
                              </a:rPr>
                              <m:t>~</m:t>
                            </m:r>
                            <m:r>
                              <a:rPr lang="en-US" i="1" dirty="0">
                                <a:latin typeface="Cambria Math" panose="02040503050406030204" pitchFamily="18" charset="0"/>
                              </a:rPr>
                              <m:t>𝑁</m:t>
                            </m:r>
                            <m:d>
                              <m:dPr>
                                <m:ctrlPr>
                                  <a:rPr lang="en-GB" i="1" dirty="0">
                                    <a:latin typeface="Cambria Math" panose="02040503050406030204" pitchFamily="18" charset="0"/>
                                  </a:rPr>
                                </m:ctrlPr>
                              </m:dPr>
                              <m:e>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r>
                                          <a:rPr lang="en-US" i="1" dirty="0">
                                            <a:latin typeface="Cambria Math" panose="02040503050406030204" pitchFamily="18" charset="0"/>
                                          </a:rPr>
                                          <m:t>0</m:t>
                                        </m:r>
                                      </m:num>
                                      <m:den>
                                        <m:r>
                                          <a:rPr lang="en-US" i="1" dirty="0">
                                            <a:latin typeface="Cambria Math" panose="02040503050406030204" pitchFamily="18" charset="0"/>
                                          </a:rPr>
                                          <m:t>0</m:t>
                                        </m:r>
                                      </m:den>
                                    </m:f>
                                  </m:e>
                                </m:d>
                                <m:r>
                                  <a:rPr lang="en-US" i="1" dirty="0">
                                    <a:latin typeface="Cambria Math" panose="02040503050406030204" pitchFamily="18" charset="0"/>
                                  </a:rPr>
                                  <m:t>,</m:t>
                                </m:r>
                                <m:d>
                                  <m:dPr>
                                    <m:ctrlPr>
                                      <a:rPr lang="en-GB" i="1" dirty="0">
                                        <a:latin typeface="Cambria Math" panose="02040503050406030204" pitchFamily="18" charset="0"/>
                                      </a:rPr>
                                    </m:ctrlPr>
                                  </m:dPr>
                                  <m:e>
                                    <m:f>
                                      <m:fPr>
                                        <m:type m:val="noBar"/>
                                        <m:ctrlPr>
                                          <a:rPr lang="en-GB" i="1" dirty="0" smtClean="0">
                                            <a:solidFill>
                                              <a:srgbClr val="FF0000"/>
                                            </a:solidFill>
                                            <a:latin typeface="Cambria Math" panose="02040503050406030204" pitchFamily="18" charset="0"/>
                                          </a:rPr>
                                        </m:ctrlPr>
                                      </m:fPr>
                                      <m:num>
                                        <m:r>
                                          <a:rPr lang="en-GB" b="0" i="1" dirty="0" smtClean="0">
                                            <a:solidFill>
                                              <a:srgbClr val="FF0000"/>
                                            </a:solidFill>
                                            <a:latin typeface="Cambria Math" panose="02040503050406030204" pitchFamily="18" charset="0"/>
                                          </a:rPr>
                                          <m:t>612.09</m:t>
                                        </m:r>
                                        <m:r>
                                          <a:rPr lang="en-US" i="1" dirty="0">
                                            <a:solidFill>
                                              <a:srgbClr val="FF0000"/>
                                            </a:solidFill>
                                            <a:latin typeface="Cambria Math" panose="02040503050406030204" pitchFamily="18" charset="0"/>
                                          </a:rPr>
                                          <m:t> </m:t>
                                        </m:r>
                                        <m:r>
                                          <a:rPr lang="en-GB" b="0" i="1" dirty="0" smtClean="0">
                                            <a:solidFill>
                                              <a:srgbClr val="FF0000"/>
                                            </a:solidFill>
                                            <a:latin typeface="Cambria Math" panose="02040503050406030204" pitchFamily="18" charset="0"/>
                                          </a:rPr>
                                          <m:t>10.26</m:t>
                                        </m:r>
                                        <m:r>
                                          <a:rPr lang="en-US" i="1" dirty="0">
                                            <a:solidFill>
                                              <a:srgbClr val="FF0000"/>
                                            </a:solidFill>
                                            <a:latin typeface="Cambria Math" panose="02040503050406030204" pitchFamily="18" charset="0"/>
                                          </a:rPr>
                                          <m:t> </m:t>
                                        </m:r>
                                      </m:num>
                                      <m:den>
                                        <m:r>
                                          <a:rPr lang="en-GB" b="0" i="1" dirty="0" smtClean="0">
                                            <a:solidFill>
                                              <a:srgbClr val="FF0000"/>
                                            </a:solidFill>
                                            <a:latin typeface="Cambria Math" panose="02040503050406030204" pitchFamily="18" charset="0"/>
                                          </a:rPr>
                                          <m:t>10.26</m:t>
                                        </m:r>
                                        <m:r>
                                          <a:rPr lang="en-US" i="1" dirty="0">
                                            <a:solidFill>
                                              <a:srgbClr val="FF0000"/>
                                            </a:solidFill>
                                            <a:latin typeface="Cambria Math" panose="02040503050406030204" pitchFamily="18" charset="0"/>
                                          </a:rPr>
                                          <m:t>  </m:t>
                                        </m:r>
                                        <m:r>
                                          <a:rPr lang="en-GB" b="0" i="1" dirty="0" smtClean="0">
                                            <a:solidFill>
                                              <a:srgbClr val="FF0000"/>
                                            </a:solidFill>
                                            <a:latin typeface="Cambria Math" panose="02040503050406030204" pitchFamily="18" charset="0"/>
                                          </a:rPr>
                                          <m:t>35.07</m:t>
                                        </m:r>
                                      </m:den>
                                    </m:f>
                                  </m:e>
                                </m:d>
                              </m:e>
                            </m:d>
                          </m:e>
                        </m:eqArr>
                      </m:e>
                    </m:d>
                  </m:oMath>
                </a14:m>
                <a:r>
                  <a:rPr lang="en-US" dirty="0"/>
                  <a:t> </a:t>
                </a:r>
                <a:endParaRPr lang="en-GB" dirty="0"/>
              </a:p>
              <a:p>
                <a:pPr marL="0" indent="0">
                  <a:buNone/>
                </a:pPr>
                <a:br>
                  <a:rPr lang="en-US" dirty="0"/>
                </a:br>
                <a:r>
                  <a:rPr lang="en-US" dirty="0"/>
                  <a:t> </a:t>
                </a:r>
                <a:endParaRPr lang="en-GB" dirty="0"/>
              </a:p>
              <a:p>
                <a:endParaRPr lang="en-GB"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700" t="-2338"/>
                </a:stretch>
              </a:blipFill>
            </p:spPr>
            <p:txBody>
              <a:bodyPr/>
              <a:lstStyle/>
              <a:p>
                <a:r>
                  <a:rPr lang="en-GB">
                    <a:noFill/>
                  </a:rPr>
                  <a:t> </a:t>
                </a:r>
              </a:p>
            </p:txBody>
          </p:sp>
        </mc:Fallback>
      </mc:AlternateContent>
    </p:spTree>
    <p:extLst>
      <p:ext uri="{BB962C8B-B14F-4D97-AF65-F5344CB8AC3E}">
        <p14:creationId xmlns:p14="http://schemas.microsoft.com/office/powerpoint/2010/main" val="286299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Simplify ? Inference for the FIXED effects (</a:t>
            </a:r>
            <a:r>
              <a:rPr lang="el-GR" dirty="0"/>
              <a:t>β</a:t>
            </a:r>
            <a:r>
              <a:rPr lang="en-GB" dirty="0"/>
              <a:t>)</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GB" dirty="0"/>
                  <a:t>Can we leave out one of the fixed effects ?</a:t>
                </a:r>
              </a:p>
              <a:p>
                <a:pPr marL="0" indent="0" algn="ctr">
                  <a:buNone/>
                </a:pPr>
                <a:r>
                  <a:rPr lang="en-GB" dirty="0"/>
                  <a:t> </a:t>
                </a:r>
                <a14:m>
                  <m:oMath xmlns:m="http://schemas.openxmlformats.org/officeDocument/2006/math">
                    <m:d>
                      <m:dPr>
                        <m:begChr m:val="{"/>
                        <m:endChr m:val=""/>
                        <m:ctrlPr>
                          <a:rPr lang="en-GB" i="1" dirty="0">
                            <a:latin typeface="Cambria Math" panose="02040503050406030204" pitchFamily="18" charset="0"/>
                          </a:rPr>
                        </m:ctrlPr>
                      </m:dPr>
                      <m:e>
                        <m:eqArr>
                          <m:eqArrPr>
                            <m:ctrlPr>
                              <a:rPr lang="en-GB" i="1" dirty="0">
                                <a:latin typeface="Cambria Math" panose="02040503050406030204" pitchFamily="18" charset="0"/>
                              </a:rPr>
                            </m:ctrlPr>
                          </m:eqArrPr>
                          <m:e>
                            <m:sSub>
                              <m:sSubPr>
                                <m:ctrlPr>
                                  <a:rPr lang="en-GB"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𝑖𝑗</m:t>
                                </m:r>
                              </m:sub>
                            </m:sSub>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0</m:t>
                                </m:r>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1</m:t>
                                </m:r>
                                <m:r>
                                  <a:rPr lang="en-US" i="1" dirty="0">
                                    <a:latin typeface="Cambria Math" panose="02040503050406030204" pitchFamily="18" charset="0"/>
                                  </a:rPr>
                                  <m:t>𝑖</m:t>
                                </m:r>
                              </m:sub>
                            </m:sSub>
                            <m:d>
                              <m:dPr>
                                <m:ctrlPr>
                                  <a:rPr lang="en-GB" i="1" dirty="0">
                                    <a:latin typeface="Cambria Math" panose="02040503050406030204" pitchFamily="18" charset="0"/>
                                  </a:rPr>
                                </m:ctrlPr>
                              </m:dPr>
                              <m:e>
                                <m:r>
                                  <a:rPr lang="en-US" i="1" dirty="0">
                                    <a:latin typeface="Cambria Math" panose="02040503050406030204" pitchFamily="18" charset="0"/>
                                  </a:rPr>
                                  <m:t>𝐷𝑎𝑦𝑠</m:t>
                                </m:r>
                              </m:e>
                            </m:d>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𝜀</m:t>
                                </m:r>
                              </m:e>
                              <m:sub>
                                <m:r>
                                  <a:rPr lang="en-US" i="1" dirty="0">
                                    <a:latin typeface="Cambria Math" panose="02040503050406030204" pitchFamily="18" charset="0"/>
                                  </a:rPr>
                                  <m:t>𝑖𝑗</m:t>
                                </m:r>
                              </m:sub>
                            </m:sSub>
                          </m:e>
                          <m:e>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0</m:t>
                                </m:r>
                                <m:r>
                                  <a:rPr lang="en-US" i="1" dirty="0">
                                    <a:latin typeface="Cambria Math" panose="02040503050406030204" pitchFamily="18" charset="0"/>
                                  </a:rPr>
                                  <m:t>𝑖</m:t>
                                </m:r>
                              </m:sub>
                            </m:sSub>
                            <m:r>
                              <a:rPr lang="en-US" i="1" dirty="0">
                                <a:latin typeface="Cambria Math" panose="02040503050406030204" pitchFamily="18" charset="0"/>
                              </a:rPr>
                              <m:t>=</m:t>
                            </m:r>
                            <m:r>
                              <a:rPr lang="en-GB" b="0" i="1" dirty="0" smtClean="0">
                                <a:solidFill>
                                  <a:srgbClr val="FF0000"/>
                                </a:solidFill>
                                <a:latin typeface="Cambria Math" panose="02040503050406030204" pitchFamily="18" charset="0"/>
                              </a:rPr>
                              <m:t>251.04</m:t>
                            </m:r>
                            <m:r>
                              <a:rPr lang="en-US" i="1" dirty="0">
                                <a:latin typeface="Cambria Math" panose="02040503050406030204" pitchFamily="18" charset="0"/>
                              </a:rPr>
                              <m:t>+</m:t>
                            </m:r>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e>
                          <m:e>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1</m:t>
                                </m:r>
                                <m:r>
                                  <a:rPr lang="en-US" i="1" dirty="0">
                                    <a:latin typeface="Cambria Math" panose="02040503050406030204" pitchFamily="18" charset="0"/>
                                  </a:rPr>
                                  <m:t>𝑖</m:t>
                                </m:r>
                              </m:sub>
                            </m:sSub>
                            <m:r>
                              <a:rPr lang="en-US" i="1" dirty="0">
                                <a:latin typeface="Cambria Math" panose="02040503050406030204" pitchFamily="18" charset="0"/>
                              </a:rPr>
                              <m:t>=</m:t>
                            </m:r>
                            <m:r>
                              <a:rPr lang="en-GB" b="0" i="1" dirty="0" smtClean="0">
                                <a:solidFill>
                                  <a:srgbClr val="FF0000"/>
                                </a:solidFill>
                                <a:latin typeface="Cambria Math" panose="02040503050406030204" pitchFamily="18" charset="0"/>
                              </a:rPr>
                              <m:t>10.47</m:t>
                            </m:r>
                            <m:r>
                              <a:rPr lang="en-US" i="1" dirty="0">
                                <a:latin typeface="Cambria Math" panose="02040503050406030204" pitchFamily="18" charset="0"/>
                              </a:rPr>
                              <m:t>+</m:t>
                            </m:r>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e>
                        </m:eqArr>
                      </m:e>
                    </m:d>
                  </m:oMath>
                </a14:m>
                <a:r>
                  <a:rPr lang="en-US" dirty="0"/>
                  <a:t> </a:t>
                </a:r>
                <a:endParaRPr lang="en-GB" dirty="0"/>
              </a:p>
              <a:p>
                <a:pPr marL="0" indent="0">
                  <a:buNone/>
                </a:pPr>
                <a:endParaRPr lang="en-GB" dirty="0"/>
              </a:p>
              <a:p>
                <a:r>
                  <a:rPr lang="en-GB" b="1" dirty="0"/>
                  <a:t>NO !</a:t>
                </a:r>
              </a:p>
              <a:p>
                <a:pPr marL="360000" lvl="1" indent="0">
                  <a:buNone/>
                </a:pPr>
                <a:r>
                  <a:rPr lang="en-GB" sz="2000" dirty="0">
                    <a:solidFill>
                      <a:srgbClr val="000000"/>
                    </a:solidFill>
                    <a:latin typeface="Courier New" panose="02070309020205020404" pitchFamily="49" charset="0"/>
                    <a:cs typeface="Courier New" panose="02070309020205020404" pitchFamily="49" charset="0"/>
                  </a:rPr>
                  <a:t>              Estimate Std. Error   t value p-value</a:t>
                </a:r>
              </a:p>
              <a:p>
                <a:pPr marL="360000" lvl="1" indent="0">
                  <a:buNone/>
                </a:pPr>
                <a:r>
                  <a:rPr lang="en-GB" sz="2000" dirty="0">
                    <a:solidFill>
                      <a:srgbClr val="000000"/>
                    </a:solidFill>
                    <a:latin typeface="Courier New" panose="02070309020205020404" pitchFamily="49" charset="0"/>
                    <a:cs typeface="Courier New" panose="02070309020205020404" pitchFamily="49" charset="0"/>
                  </a:rPr>
                  <a:t>(Intercept)  251.40510   6.824556 36.838311 </a:t>
                </a:r>
                <a:r>
                  <a:rPr lang="en-GB" sz="2000" dirty="0">
                    <a:solidFill>
                      <a:srgbClr val="FF0000"/>
                    </a:solidFill>
                    <a:latin typeface="Courier New" panose="02070309020205020404" pitchFamily="49" charset="0"/>
                    <a:cs typeface="Courier New" panose="02070309020205020404" pitchFamily="49" charset="0"/>
                  </a:rPr>
                  <a:t>0.0000e+00</a:t>
                </a:r>
              </a:p>
              <a:p>
                <a:pPr marL="360000" lvl="1" indent="0">
                  <a:buNone/>
                </a:pPr>
                <a:r>
                  <a:rPr lang="en-GB" sz="2000" dirty="0">
                    <a:solidFill>
                      <a:srgbClr val="000000"/>
                    </a:solidFill>
                    <a:latin typeface="Courier New" panose="02070309020205020404" pitchFamily="49" charset="0"/>
                    <a:cs typeface="Courier New" panose="02070309020205020404" pitchFamily="49" charset="0"/>
                  </a:rPr>
                  <a:t>Days          10.46729   1.545789  6.771485 </a:t>
                </a:r>
                <a:r>
                  <a:rPr lang="en-GB" sz="2000" dirty="0">
                    <a:solidFill>
                      <a:srgbClr val="FF0000"/>
                    </a:solidFill>
                    <a:latin typeface="Courier New" panose="02070309020205020404" pitchFamily="49" charset="0"/>
                    <a:cs typeface="Courier New" panose="02070309020205020404" pitchFamily="49" charset="0"/>
                  </a:rPr>
                  <a:t>3.5447e-07</a:t>
                </a:r>
                <a:br>
                  <a:rPr lang="en-US" dirty="0"/>
                </a:br>
                <a:r>
                  <a:rPr lang="en-US" dirty="0"/>
                  <a:t> </a:t>
                </a:r>
                <a:endParaRPr lang="en-GB" dirty="0"/>
              </a:p>
              <a:p>
                <a:endParaRPr lang="en-GB"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700" t="-2338"/>
                </a:stretch>
              </a:blipFill>
            </p:spPr>
            <p:txBody>
              <a:bodyPr/>
              <a:lstStyle/>
              <a:p>
                <a:r>
                  <a:rPr lang="en-GB">
                    <a:noFill/>
                  </a:rPr>
                  <a:t> </a:t>
                </a:r>
              </a:p>
            </p:txBody>
          </p:sp>
        </mc:Fallback>
      </mc:AlternateContent>
    </p:spTree>
    <p:extLst>
      <p:ext uri="{BB962C8B-B14F-4D97-AF65-F5344CB8AC3E}">
        <p14:creationId xmlns:p14="http://schemas.microsoft.com/office/powerpoint/2010/main" val="124383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Simplify ? Inference for the VARIANCE components(</a:t>
            </a:r>
            <a:r>
              <a:rPr lang="el-GR" dirty="0"/>
              <a:t>α</a:t>
            </a:r>
            <a:r>
              <a:rPr lang="en-GB" dirty="0"/>
              <a:t>)</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GB" dirty="0"/>
                  <a:t>The correlation between the fixed effect intercept and slope is very weak (0.07). Can we leave this parameter out of the model ?</a:t>
                </a:r>
              </a:p>
              <a:p>
                <a:pPr marL="0" indent="0">
                  <a:buNone/>
                </a:pPr>
                <a:endParaRPr lang="en-GB" dirty="0"/>
              </a:p>
              <a:p>
                <a:pPr marL="359637" lvl="1" indent="0">
                  <a:buNone/>
                </a:pPr>
                <a14:m>
                  <m:oMathPara xmlns:m="http://schemas.openxmlformats.org/officeDocument/2006/math">
                    <m:oMathParaPr>
                      <m:jc m:val="centerGroup"/>
                    </m:oMathParaPr>
                    <m:oMath xmlns:m="http://schemas.openxmlformats.org/officeDocument/2006/math">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num>
                            <m:den>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r>
                                    <a:rPr lang="en-US" i="1" dirty="0">
                                      <a:latin typeface="Cambria Math" panose="02040503050406030204" pitchFamily="18" charset="0"/>
                                    </a:rPr>
                                    <m:t>𝑖</m:t>
                                  </m:r>
                                </m:sub>
                              </m:sSub>
                            </m:den>
                          </m:f>
                        </m:e>
                      </m:d>
                      <m:r>
                        <a:rPr lang="en-US" i="1" dirty="0">
                          <a:latin typeface="Cambria Math" panose="02040503050406030204" pitchFamily="18" charset="0"/>
                        </a:rPr>
                        <m:t>~</m:t>
                      </m:r>
                      <m:r>
                        <a:rPr lang="en-US" i="1" dirty="0">
                          <a:latin typeface="Cambria Math" panose="02040503050406030204" pitchFamily="18" charset="0"/>
                        </a:rPr>
                        <m:t>𝑁</m:t>
                      </m:r>
                      <m:d>
                        <m:dPr>
                          <m:ctrlPr>
                            <a:rPr lang="en-GB" i="1" dirty="0">
                              <a:latin typeface="Cambria Math" panose="02040503050406030204" pitchFamily="18" charset="0"/>
                            </a:rPr>
                          </m:ctrlPr>
                        </m:dPr>
                        <m:e>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r>
                                    <a:rPr lang="en-US" i="1" dirty="0">
                                      <a:latin typeface="Cambria Math" panose="02040503050406030204" pitchFamily="18" charset="0"/>
                                    </a:rPr>
                                    <m:t>0</m:t>
                                  </m:r>
                                </m:num>
                                <m:den>
                                  <m:r>
                                    <a:rPr lang="en-US" i="1" dirty="0">
                                      <a:latin typeface="Cambria Math" panose="02040503050406030204" pitchFamily="18" charset="0"/>
                                    </a:rPr>
                                    <m:t>0</m:t>
                                  </m:r>
                                </m:den>
                              </m:f>
                            </m:e>
                          </m:d>
                          <m:r>
                            <a:rPr lang="en-US" i="1" dirty="0">
                              <a:latin typeface="Cambria Math" panose="02040503050406030204" pitchFamily="18" charset="0"/>
                            </a:rPr>
                            <m:t>,</m:t>
                          </m:r>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r>
                                    <a:rPr lang="en-GB" i="1" dirty="0">
                                      <a:latin typeface="Cambria Math" panose="02040503050406030204" pitchFamily="18" charset="0"/>
                                    </a:rPr>
                                    <m:t>612.09</m:t>
                                  </m:r>
                                  <m:r>
                                    <a:rPr lang="en-US" i="1" dirty="0">
                                      <a:latin typeface="Cambria Math" panose="02040503050406030204" pitchFamily="18" charset="0"/>
                                    </a:rPr>
                                    <m:t> </m:t>
                                  </m:r>
                                  <m:r>
                                    <a:rPr lang="en-GB" i="1" dirty="0" smtClean="0">
                                      <a:solidFill>
                                        <a:srgbClr val="FF0000"/>
                                      </a:solidFill>
                                      <a:latin typeface="Cambria Math" panose="02040503050406030204" pitchFamily="18" charset="0"/>
                                    </a:rPr>
                                    <m:t>10.26</m:t>
                                  </m:r>
                                  <m:r>
                                    <a:rPr lang="en-US" i="1" dirty="0">
                                      <a:latin typeface="Cambria Math" panose="02040503050406030204" pitchFamily="18" charset="0"/>
                                    </a:rPr>
                                    <m:t> </m:t>
                                  </m:r>
                                </m:num>
                                <m:den>
                                  <m:r>
                                    <a:rPr lang="en-GB" i="1" dirty="0" smtClean="0">
                                      <a:solidFill>
                                        <a:srgbClr val="FF0000"/>
                                      </a:solidFill>
                                      <a:latin typeface="Cambria Math" panose="02040503050406030204" pitchFamily="18" charset="0"/>
                                    </a:rPr>
                                    <m:t>10.26</m:t>
                                  </m:r>
                                  <m:r>
                                    <a:rPr lang="en-US" i="1" dirty="0">
                                      <a:latin typeface="Cambria Math" panose="02040503050406030204" pitchFamily="18" charset="0"/>
                                    </a:rPr>
                                    <m:t>  </m:t>
                                  </m:r>
                                  <m:r>
                                    <a:rPr lang="en-GB" i="1" dirty="0">
                                      <a:latin typeface="Cambria Math" panose="02040503050406030204" pitchFamily="18" charset="0"/>
                                    </a:rPr>
                                    <m:t>35.07</m:t>
                                  </m:r>
                                </m:den>
                              </m:f>
                            </m:e>
                          </m:d>
                        </m:e>
                      </m:d>
                    </m:oMath>
                  </m:oMathPara>
                </a14:m>
                <a:endParaRPr lang="en-GB" dirty="0"/>
              </a:p>
              <a:p>
                <a:r>
                  <a:rPr lang="en-GB" b="1" dirty="0"/>
                  <a:t>YES !</a:t>
                </a:r>
              </a:p>
              <a:p>
                <a:pPr marL="360000" lvl="1" indent="0">
                  <a:buNone/>
                </a:pPr>
                <a:r>
                  <a:rPr lang="en-GB" sz="1800" dirty="0" err="1">
                    <a:solidFill>
                      <a:srgbClr val="000000"/>
                    </a:solidFill>
                    <a:latin typeface="Courier New" panose="02070309020205020404" pitchFamily="49" charset="0"/>
                    <a:cs typeface="Courier New" panose="02070309020205020404" pitchFamily="49" charset="0"/>
                  </a:rPr>
                  <a:t>sleep.lmer.null</a:t>
                </a:r>
                <a:r>
                  <a:rPr lang="en-GB" sz="1800" dirty="0">
                    <a:solidFill>
                      <a:srgbClr val="000000"/>
                    </a:solidFill>
                    <a:latin typeface="Courier New" panose="02070309020205020404" pitchFamily="49" charset="0"/>
                    <a:cs typeface="Courier New" panose="02070309020205020404" pitchFamily="49" charset="0"/>
                  </a:rPr>
                  <a:t>: Reaction ~ 1 + Days + (1 | Subject) + (0 + Days | Subject)</a:t>
                </a:r>
              </a:p>
              <a:p>
                <a:pPr marL="360000" lvl="1" indent="0">
                  <a:buNone/>
                </a:pPr>
                <a:r>
                  <a:rPr lang="en-GB" sz="1800" dirty="0" err="1">
                    <a:solidFill>
                      <a:srgbClr val="000000"/>
                    </a:solidFill>
                    <a:latin typeface="Courier New" panose="02070309020205020404" pitchFamily="49" charset="0"/>
                    <a:cs typeface="Courier New" panose="02070309020205020404" pitchFamily="49" charset="0"/>
                  </a:rPr>
                  <a:t>sleep.lmer</a:t>
                </a:r>
                <a:r>
                  <a:rPr lang="en-GB" sz="1800" dirty="0">
                    <a:solidFill>
                      <a:srgbClr val="000000"/>
                    </a:solidFill>
                    <a:latin typeface="Courier New" panose="02070309020205020404" pitchFamily="49" charset="0"/>
                    <a:cs typeface="Courier New" panose="02070309020205020404" pitchFamily="49" charset="0"/>
                  </a:rPr>
                  <a:t>: Reaction ~ 1 + Days + (1 + Days | Subject)</a:t>
                </a:r>
              </a:p>
              <a:p>
                <a:pPr marL="360000" lvl="1" indent="0">
                  <a:buNone/>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Df</a:t>
                </a:r>
                <a:r>
                  <a:rPr lang="en-GB" sz="1800" dirty="0">
                    <a:solidFill>
                      <a:srgbClr val="000000"/>
                    </a:solidFill>
                    <a:latin typeface="Courier New" panose="02070309020205020404" pitchFamily="49" charset="0"/>
                    <a:cs typeface="Courier New" panose="02070309020205020404" pitchFamily="49" charset="0"/>
                  </a:rPr>
                  <a:t>    AIC    BIC  </a:t>
                </a:r>
                <a:r>
                  <a:rPr lang="en-GB" sz="1800" dirty="0" err="1">
                    <a:solidFill>
                      <a:srgbClr val="000000"/>
                    </a:solidFill>
                    <a:latin typeface="Courier New" panose="02070309020205020404" pitchFamily="49" charset="0"/>
                    <a:cs typeface="Courier New" panose="02070309020205020404" pitchFamily="49" charset="0"/>
                  </a:rPr>
                  <a:t>logLik</a:t>
                </a:r>
                <a:r>
                  <a:rPr lang="en-GB" sz="1800" dirty="0">
                    <a:solidFill>
                      <a:srgbClr val="000000"/>
                    </a:solidFill>
                    <a:latin typeface="Courier New" panose="02070309020205020404" pitchFamily="49" charset="0"/>
                    <a:cs typeface="Courier New" panose="02070309020205020404" pitchFamily="49" charset="0"/>
                  </a:rPr>
                  <a:t> deviance  </a:t>
                </a:r>
                <a:r>
                  <a:rPr lang="en-GB" sz="1800" dirty="0" err="1">
                    <a:solidFill>
                      <a:srgbClr val="000000"/>
                    </a:solidFill>
                    <a:latin typeface="Courier New" panose="02070309020205020404" pitchFamily="49" charset="0"/>
                    <a:cs typeface="Courier New" panose="02070309020205020404" pitchFamily="49" charset="0"/>
                  </a:rPr>
                  <a:t>Chisq</a:t>
                </a:r>
                <a:r>
                  <a:rPr lang="en-GB" sz="1800" dirty="0">
                    <a:solidFill>
                      <a:srgbClr val="000000"/>
                    </a:solidFill>
                    <a:latin typeface="Courier New" panose="02070309020205020404" pitchFamily="49" charset="0"/>
                    <a:cs typeface="Courier New" panose="02070309020205020404" pitchFamily="49" charset="0"/>
                  </a:rPr>
                  <a:t> Chi </a:t>
                </a:r>
                <a:r>
                  <a:rPr lang="en-GB" sz="1800" dirty="0" err="1">
                    <a:solidFill>
                      <a:srgbClr val="000000"/>
                    </a:solidFill>
                    <a:latin typeface="Courier New" panose="02070309020205020404" pitchFamily="49" charset="0"/>
                    <a:cs typeface="Courier New" panose="02070309020205020404" pitchFamily="49" charset="0"/>
                  </a:rPr>
                  <a:t>Df</a:t>
                </a: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Pr</a:t>
                </a:r>
                <a:r>
                  <a:rPr lang="en-GB" sz="1800" dirty="0">
                    <a:solidFill>
                      <a:srgbClr val="000000"/>
                    </a:solidFill>
                    <a:latin typeface="Courier New" panose="02070309020205020404" pitchFamily="49" charset="0"/>
                    <a:cs typeface="Courier New" panose="02070309020205020404" pitchFamily="49" charset="0"/>
                  </a:rPr>
                  <a:t>(&gt;</a:t>
                </a:r>
                <a:r>
                  <a:rPr lang="en-GB" sz="1800" dirty="0" err="1">
                    <a:solidFill>
                      <a:srgbClr val="000000"/>
                    </a:solidFill>
                    <a:latin typeface="Courier New" panose="02070309020205020404" pitchFamily="49" charset="0"/>
                    <a:cs typeface="Courier New" panose="02070309020205020404" pitchFamily="49" charset="0"/>
                  </a:rPr>
                  <a:t>Chisq</a:t>
                </a:r>
                <a:r>
                  <a:rPr lang="en-GB" sz="1800" dirty="0">
                    <a:solidFill>
                      <a:srgbClr val="000000"/>
                    </a:solidFill>
                    <a:latin typeface="Courier New" panose="02070309020205020404" pitchFamily="49" charset="0"/>
                    <a:cs typeface="Courier New" panose="02070309020205020404" pitchFamily="49" charset="0"/>
                  </a:rPr>
                  <a:t>)</a:t>
                </a:r>
              </a:p>
              <a:p>
                <a:pPr marL="360000" lvl="1" indent="0">
                  <a:buNone/>
                </a:pPr>
                <a:r>
                  <a:rPr lang="en-GB" sz="1800" dirty="0" err="1">
                    <a:solidFill>
                      <a:srgbClr val="000000"/>
                    </a:solidFill>
                    <a:latin typeface="Courier New" panose="02070309020205020404" pitchFamily="49" charset="0"/>
                    <a:cs typeface="Courier New" panose="02070309020205020404" pitchFamily="49" charset="0"/>
                  </a:rPr>
                  <a:t>sleep.lmer.null</a:t>
                </a:r>
                <a:r>
                  <a:rPr lang="en-GB" sz="1800" dirty="0">
                    <a:solidFill>
                      <a:srgbClr val="000000"/>
                    </a:solidFill>
                    <a:latin typeface="Courier New" panose="02070309020205020404" pitchFamily="49" charset="0"/>
                    <a:cs typeface="Courier New" panose="02070309020205020404" pitchFamily="49" charset="0"/>
                  </a:rPr>
                  <a:t>  5 1762.0 1778.0 -876.00   1752.0                         </a:t>
                </a:r>
              </a:p>
              <a:p>
                <a:pPr marL="360000" lvl="1" indent="0">
                  <a:buNone/>
                </a:pPr>
                <a:r>
                  <a:rPr lang="en-GB" sz="1800" dirty="0" err="1">
                    <a:solidFill>
                      <a:srgbClr val="000000"/>
                    </a:solidFill>
                    <a:latin typeface="Courier New" panose="02070309020205020404" pitchFamily="49" charset="0"/>
                    <a:cs typeface="Courier New" panose="02070309020205020404" pitchFamily="49" charset="0"/>
                  </a:rPr>
                  <a:t>sleep.lmer</a:t>
                </a:r>
                <a:r>
                  <a:rPr lang="en-GB" sz="1800" dirty="0">
                    <a:solidFill>
                      <a:srgbClr val="000000"/>
                    </a:solidFill>
                    <a:latin typeface="Courier New" panose="02070309020205020404" pitchFamily="49" charset="0"/>
                    <a:cs typeface="Courier New" panose="02070309020205020404" pitchFamily="49" charset="0"/>
                  </a:rPr>
                  <a:t>       6 1763.9 1783.1 -875.97   1751.9 0.0639      1  </a:t>
                </a:r>
                <a:r>
                  <a:rPr lang="en-GB" sz="1800" dirty="0">
                    <a:latin typeface="Courier New" panose="02070309020205020404" pitchFamily="49" charset="0"/>
                    <a:cs typeface="Courier New" panose="02070309020205020404" pitchFamily="49" charset="0"/>
                  </a:rPr>
                  <a:t>   </a:t>
                </a:r>
                <a:r>
                  <a:rPr lang="en-GB" sz="1800" dirty="0">
                    <a:solidFill>
                      <a:srgbClr val="FF0000"/>
                    </a:solidFill>
                    <a:latin typeface="Courier New" panose="02070309020205020404" pitchFamily="49" charset="0"/>
                    <a:cs typeface="Courier New" panose="02070309020205020404" pitchFamily="49" charset="0"/>
                  </a:rPr>
                  <a:t>0.8004</a:t>
                </a:r>
                <a:br>
                  <a:rPr lang="en-US" dirty="0"/>
                </a:br>
                <a:r>
                  <a:rPr lang="en-US" dirty="0"/>
                  <a:t> </a:t>
                </a:r>
                <a:endParaRPr lang="en-GB" dirty="0"/>
              </a:p>
              <a:p>
                <a:endParaRPr lang="en-GB"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700" t="-2338" r="-2194" b="-688"/>
                </a:stretch>
              </a:blipFill>
            </p:spPr>
            <p:txBody>
              <a:bodyPr/>
              <a:lstStyle/>
              <a:p>
                <a:r>
                  <a:rPr lang="en-GB">
                    <a:noFill/>
                  </a:rPr>
                  <a:t> </a:t>
                </a:r>
              </a:p>
            </p:txBody>
          </p:sp>
        </mc:Fallback>
      </mc:AlternateContent>
    </p:spTree>
    <p:extLst>
      <p:ext uri="{BB962C8B-B14F-4D97-AF65-F5344CB8AC3E}">
        <p14:creationId xmlns:p14="http://schemas.microsoft.com/office/powerpoint/2010/main" val="233327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Simplify ? Inference for the VARIANCE components(</a:t>
            </a:r>
            <a:r>
              <a:rPr lang="el-GR" dirty="0"/>
              <a:t>α</a:t>
            </a:r>
            <a:r>
              <a:rPr lang="en-GB" dirty="0"/>
              <a:t>)</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GB" dirty="0"/>
                  <a:t>Can we get rid of the random effect for the slope ? </a:t>
                </a:r>
                <a:br>
                  <a:rPr lang="en-GB" dirty="0"/>
                </a:br>
                <a:r>
                  <a:rPr lang="en-GB" dirty="0"/>
                  <a:t>Is a random intercept model a reasonable alternative ?</a:t>
                </a:r>
              </a:p>
              <a:p>
                <a:pPr marL="0" indent="0">
                  <a:buNone/>
                </a:pPr>
                <a:endParaRPr lang="en-GB" dirty="0"/>
              </a:p>
              <a:p>
                <a:pPr marL="359637" lvl="1" indent="0">
                  <a:buNone/>
                </a:pPr>
                <a14:m>
                  <m:oMathPara xmlns:m="http://schemas.openxmlformats.org/officeDocument/2006/math">
                    <m:oMathParaPr>
                      <m:jc m:val="centerGroup"/>
                    </m:oMathParaPr>
                    <m:oMath xmlns:m="http://schemas.openxmlformats.org/officeDocument/2006/math">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num>
                            <m:den>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r>
                                    <a:rPr lang="en-US" i="1" dirty="0">
                                      <a:latin typeface="Cambria Math" panose="02040503050406030204" pitchFamily="18" charset="0"/>
                                    </a:rPr>
                                    <m:t>𝑖</m:t>
                                  </m:r>
                                </m:sub>
                              </m:sSub>
                            </m:den>
                          </m:f>
                        </m:e>
                      </m:d>
                      <m:r>
                        <a:rPr lang="en-US" i="1" dirty="0">
                          <a:latin typeface="Cambria Math" panose="02040503050406030204" pitchFamily="18" charset="0"/>
                        </a:rPr>
                        <m:t>~</m:t>
                      </m:r>
                      <m:r>
                        <a:rPr lang="en-US" i="1" dirty="0">
                          <a:latin typeface="Cambria Math" panose="02040503050406030204" pitchFamily="18" charset="0"/>
                        </a:rPr>
                        <m:t>𝑁</m:t>
                      </m:r>
                      <m:d>
                        <m:dPr>
                          <m:ctrlPr>
                            <a:rPr lang="en-GB" i="1" dirty="0">
                              <a:latin typeface="Cambria Math" panose="02040503050406030204" pitchFamily="18" charset="0"/>
                            </a:rPr>
                          </m:ctrlPr>
                        </m:dPr>
                        <m:e>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r>
                                    <a:rPr lang="en-US" i="1" dirty="0">
                                      <a:latin typeface="Cambria Math" panose="02040503050406030204" pitchFamily="18" charset="0"/>
                                    </a:rPr>
                                    <m:t>0</m:t>
                                  </m:r>
                                </m:num>
                                <m:den>
                                  <m:r>
                                    <a:rPr lang="en-US" i="1" dirty="0">
                                      <a:latin typeface="Cambria Math" panose="02040503050406030204" pitchFamily="18" charset="0"/>
                                    </a:rPr>
                                    <m:t>0</m:t>
                                  </m:r>
                                </m:den>
                              </m:f>
                            </m:e>
                          </m:d>
                          <m:r>
                            <a:rPr lang="en-US" i="1" dirty="0">
                              <a:latin typeface="Cambria Math" panose="02040503050406030204" pitchFamily="18" charset="0"/>
                            </a:rPr>
                            <m:t>,</m:t>
                          </m:r>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r>
                                    <a:rPr lang="en-GB" i="1" dirty="0">
                                      <a:latin typeface="Cambria Math" panose="02040503050406030204" pitchFamily="18" charset="0"/>
                                    </a:rPr>
                                    <m:t>612.09</m:t>
                                  </m:r>
                                  <m:r>
                                    <a:rPr lang="en-US" i="1" dirty="0">
                                      <a:latin typeface="Cambria Math" panose="02040503050406030204" pitchFamily="18" charset="0"/>
                                    </a:rPr>
                                    <m:t> </m:t>
                                  </m:r>
                                  <m:r>
                                    <a:rPr lang="en-GB" i="1" dirty="0">
                                      <a:latin typeface="Cambria Math" panose="02040503050406030204" pitchFamily="18" charset="0"/>
                                    </a:rPr>
                                    <m:t>10.26</m:t>
                                  </m:r>
                                  <m:r>
                                    <a:rPr lang="en-US" i="1" dirty="0">
                                      <a:latin typeface="Cambria Math" panose="02040503050406030204" pitchFamily="18" charset="0"/>
                                    </a:rPr>
                                    <m:t> </m:t>
                                  </m:r>
                                </m:num>
                                <m:den>
                                  <m:r>
                                    <a:rPr lang="en-GB" i="1" dirty="0">
                                      <a:latin typeface="Cambria Math" panose="02040503050406030204" pitchFamily="18" charset="0"/>
                                    </a:rPr>
                                    <m:t>10.26</m:t>
                                  </m:r>
                                  <m:r>
                                    <a:rPr lang="en-US" i="1" dirty="0">
                                      <a:latin typeface="Cambria Math" panose="02040503050406030204" pitchFamily="18" charset="0"/>
                                    </a:rPr>
                                    <m:t>  </m:t>
                                  </m:r>
                                  <m:r>
                                    <a:rPr lang="en-GB" i="1" dirty="0" smtClean="0">
                                      <a:solidFill>
                                        <a:srgbClr val="FF0000"/>
                                      </a:solidFill>
                                      <a:latin typeface="Cambria Math" panose="02040503050406030204" pitchFamily="18" charset="0"/>
                                    </a:rPr>
                                    <m:t>35.07</m:t>
                                  </m:r>
                                </m:den>
                              </m:f>
                            </m:e>
                          </m:d>
                        </m:e>
                      </m:d>
                    </m:oMath>
                  </m:oMathPara>
                </a14:m>
                <a:endParaRPr lang="en-GB" i="1" dirty="0">
                  <a:latin typeface="Cambria Math" panose="02040503050406030204" pitchFamily="18" charset="0"/>
                </a:endParaRPr>
              </a:p>
              <a:p>
                <a:pPr marL="359637" lvl="1" indent="0">
                  <a:buNone/>
                </a:pPr>
                <a:endParaRPr lang="en-GB" i="1" dirty="0">
                  <a:latin typeface="Cambria Math" panose="02040503050406030204" pitchFamily="18" charset="0"/>
                </a:endParaRPr>
              </a:p>
              <a:p>
                <a:r>
                  <a:rPr lang="en-GB" b="1" dirty="0"/>
                  <a:t>NO !</a:t>
                </a:r>
              </a:p>
              <a:p>
                <a:pPr lvl="1"/>
                <a:r>
                  <a:rPr lang="en-GB" dirty="0"/>
                  <a:t>Caveat : We had to use a weighted chi-square test because </a:t>
                </a:r>
                <a:r>
                  <a:rPr lang="el-GR" dirty="0"/>
                  <a:t>σ</a:t>
                </a:r>
                <a:r>
                  <a:rPr lang="en-GB" baseline="-25000" dirty="0"/>
                  <a:t>1</a:t>
                </a:r>
                <a:r>
                  <a:rPr lang="en-GB" dirty="0"/>
                  <a:t>=0 is at the edge of the parameter space</a:t>
                </a:r>
                <a:br>
                  <a:rPr lang="en-US" dirty="0"/>
                </a:br>
                <a:r>
                  <a:rPr lang="en-US" dirty="0"/>
                  <a:t> </a:t>
                </a:r>
                <a:endParaRPr lang="en-GB" dirty="0"/>
              </a:p>
              <a:p>
                <a:endParaRPr lang="en-GB"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700" t="-2338"/>
                </a:stretch>
              </a:blipFill>
            </p:spPr>
            <p:txBody>
              <a:bodyPr/>
              <a:lstStyle/>
              <a:p>
                <a:r>
                  <a:rPr lang="en-GB">
                    <a:noFill/>
                  </a:rPr>
                  <a:t> </a:t>
                </a:r>
              </a:p>
            </p:txBody>
          </p:sp>
        </mc:Fallback>
      </mc:AlternateContent>
    </p:spTree>
    <p:extLst>
      <p:ext uri="{BB962C8B-B14F-4D97-AF65-F5344CB8AC3E}">
        <p14:creationId xmlns:p14="http://schemas.microsoft.com/office/powerpoint/2010/main" val="234354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Assessing the random effects (shrinkage)</a:t>
            </a:r>
            <a:endParaRPr lang="en-US" dirty="0"/>
          </a:p>
        </p:txBody>
      </p:sp>
      <p:sp>
        <p:nvSpPr>
          <p:cNvPr id="5" name="Content Placeholder 4"/>
          <p:cNvSpPr>
            <a:spLocks noGrp="1"/>
          </p:cNvSpPr>
          <p:nvPr>
            <p:ph idx="1"/>
          </p:nvPr>
        </p:nvSpPr>
        <p:spPr>
          <a:xfrm>
            <a:off x="720000" y="1349999"/>
            <a:ext cx="11112000" cy="4428000"/>
          </a:xfrm>
        </p:spPr>
        <p:txBody>
          <a:bodyPr/>
          <a:lstStyle/>
          <a:p>
            <a:r>
              <a:rPr lang="en-GB" dirty="0"/>
              <a:t>Before concluding, it’s interesting to see how our hierarchical model differs from using plain linear regression on every trucker individually</a:t>
            </a:r>
          </a:p>
          <a:p>
            <a:endParaRPr lang="en-GB" dirty="0"/>
          </a:p>
          <a:p>
            <a:r>
              <a:rPr lang="en-GB" dirty="0"/>
              <a:t>Using our final model we estimate the random effects for every trucker in our dataset (the b’s)</a:t>
            </a:r>
          </a:p>
          <a:p>
            <a:endParaRPr lang="en-GB" dirty="0"/>
          </a:p>
          <a:p>
            <a:r>
              <a:rPr lang="en-GB" dirty="0"/>
              <a:t>We see the ‘</a:t>
            </a:r>
            <a:r>
              <a:rPr lang="en-GB" b="1" dirty="0"/>
              <a:t>shrinkage effect‘</a:t>
            </a:r>
          </a:p>
          <a:p>
            <a:pPr lvl="1"/>
            <a:r>
              <a:rPr lang="en-GB" dirty="0"/>
              <a:t>the intercept and slope we estimate via LMM lie closer to the population average.    </a:t>
            </a:r>
          </a:p>
          <a:p>
            <a:pPr marL="359637" lvl="1" indent="0">
              <a:buNone/>
            </a:pPr>
            <a:endParaRPr lang="en-GB" dirty="0"/>
          </a:p>
          <a:p>
            <a:pPr marL="0" indent="0">
              <a:buNone/>
            </a:pPr>
            <a:endParaRPr lang="en-GB" dirty="0"/>
          </a:p>
          <a:p>
            <a:pPr marL="359637" lvl="1" indent="0">
              <a:buNone/>
            </a:pPr>
            <a:br>
              <a:rPr lang="en-US" dirty="0"/>
            </a:br>
            <a:r>
              <a:rPr lang="en-US" dirty="0"/>
              <a:t> </a:t>
            </a:r>
            <a:endParaRPr lang="en-GB" dirty="0"/>
          </a:p>
          <a:p>
            <a:endParaRPr lang="en-GB" dirty="0"/>
          </a:p>
        </p:txBody>
      </p:sp>
    </p:spTree>
    <p:extLst>
      <p:ext uri="{BB962C8B-B14F-4D97-AF65-F5344CB8AC3E}">
        <p14:creationId xmlns:p14="http://schemas.microsoft.com/office/powerpoint/2010/main" val="20370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Assessing the random effects (shrinkage)</a:t>
            </a:r>
            <a:endParaRPr lang="en-US" dirty="0"/>
          </a:p>
        </p:txBody>
      </p:sp>
      <p:sp>
        <p:nvSpPr>
          <p:cNvPr id="5" name="Content Placeholder 4"/>
          <p:cNvSpPr>
            <a:spLocks noGrp="1"/>
          </p:cNvSpPr>
          <p:nvPr>
            <p:ph idx="1"/>
          </p:nvPr>
        </p:nvSpPr>
        <p:spPr>
          <a:xfrm>
            <a:off x="720000" y="1349999"/>
            <a:ext cx="11112000" cy="4428000"/>
          </a:xfrm>
        </p:spPr>
        <p:txBody>
          <a:bodyPr/>
          <a:lstStyle/>
          <a:p>
            <a:pPr marL="0" indent="0">
              <a:buNone/>
            </a:pPr>
            <a:endParaRPr lang="en-GB" dirty="0"/>
          </a:p>
          <a:p>
            <a:pPr marL="359637" lvl="1" indent="0">
              <a:buNone/>
            </a:pPr>
            <a:br>
              <a:rPr lang="en-US" dirty="0"/>
            </a:br>
            <a:r>
              <a:rPr lang="en-US" dirty="0"/>
              <a:t> </a:t>
            </a:r>
            <a:endParaRPr lang="en-GB" dirty="0"/>
          </a:p>
          <a:p>
            <a:endParaRPr lang="en-GB" dirty="0"/>
          </a:p>
        </p:txBody>
      </p:sp>
      <p:pic>
        <p:nvPicPr>
          <p:cNvPr id="2050" name="Picture 2" descr="shrinkage effec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541" y="1080000"/>
            <a:ext cx="6685919" cy="500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351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final model !</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a:solidFill>
                      <a:srgbClr val="FF0000"/>
                    </a:solidFill>
                  </a:rPr>
                  <a:t>Hierarchical model</a:t>
                </a:r>
                <a:endParaRPr lang="en-GB" dirty="0">
                  <a:solidFill>
                    <a:srgbClr val="FF0000"/>
                  </a:solidFill>
                </a:endParaRPr>
              </a:p>
              <a:p>
                <a:pPr marL="0" indent="0" algn="ctr">
                  <a:buNone/>
                </a:pPr>
                <a:r>
                  <a:rPr lang="en-GB" dirty="0"/>
                  <a:t> </a:t>
                </a:r>
                <a14:m>
                  <m:oMath xmlns:m="http://schemas.openxmlformats.org/officeDocument/2006/math">
                    <m:d>
                      <m:dPr>
                        <m:begChr m:val="{"/>
                        <m:endChr m:val=""/>
                        <m:ctrlPr>
                          <a:rPr lang="en-GB" i="1" dirty="0">
                            <a:latin typeface="Cambria Math" panose="02040503050406030204" pitchFamily="18" charset="0"/>
                          </a:rPr>
                        </m:ctrlPr>
                      </m:dPr>
                      <m:e>
                        <m:eqArr>
                          <m:eqArrPr>
                            <m:ctrlPr>
                              <a:rPr lang="en-GB" i="1" dirty="0">
                                <a:latin typeface="Cambria Math" panose="02040503050406030204" pitchFamily="18" charset="0"/>
                              </a:rPr>
                            </m:ctrlPr>
                          </m:eqArrPr>
                          <m:e>
                            <m:sSub>
                              <m:sSubPr>
                                <m:ctrlPr>
                                  <a:rPr lang="en-GB"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𝑖𝑗</m:t>
                                </m:r>
                              </m:sub>
                            </m:sSub>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0</m:t>
                                </m:r>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1</m:t>
                                </m:r>
                                <m:r>
                                  <a:rPr lang="en-US" i="1" dirty="0">
                                    <a:latin typeface="Cambria Math" panose="02040503050406030204" pitchFamily="18" charset="0"/>
                                  </a:rPr>
                                  <m:t>𝑖</m:t>
                                </m:r>
                              </m:sub>
                            </m:sSub>
                            <m:d>
                              <m:dPr>
                                <m:ctrlPr>
                                  <a:rPr lang="en-GB" i="1" dirty="0">
                                    <a:latin typeface="Cambria Math" panose="02040503050406030204" pitchFamily="18" charset="0"/>
                                  </a:rPr>
                                </m:ctrlPr>
                              </m:dPr>
                              <m:e>
                                <m:r>
                                  <a:rPr lang="en-US" i="1" dirty="0">
                                    <a:latin typeface="Cambria Math" panose="02040503050406030204" pitchFamily="18" charset="0"/>
                                  </a:rPr>
                                  <m:t>𝐷𝑎𝑦𝑠</m:t>
                                </m:r>
                              </m:e>
                            </m:d>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𝜀</m:t>
                                </m:r>
                              </m:e>
                              <m:sub>
                                <m:r>
                                  <a:rPr lang="en-US" i="1" dirty="0">
                                    <a:latin typeface="Cambria Math" panose="02040503050406030204" pitchFamily="18" charset="0"/>
                                  </a:rPr>
                                  <m:t>𝑖𝑗</m:t>
                                </m:r>
                              </m:sub>
                            </m:sSub>
                          </m:e>
                          <m:e>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0</m:t>
                                </m:r>
                                <m:r>
                                  <a:rPr lang="en-US" i="1" dirty="0">
                                    <a:latin typeface="Cambria Math" panose="02040503050406030204" pitchFamily="18" charset="0"/>
                                  </a:rPr>
                                  <m:t>𝑖</m:t>
                                </m:r>
                              </m:sub>
                            </m:sSub>
                            <m:r>
                              <a:rPr lang="en-US" i="1" dirty="0">
                                <a:latin typeface="Cambria Math" panose="02040503050406030204" pitchFamily="18" charset="0"/>
                              </a:rPr>
                              <m:t>=</m:t>
                            </m:r>
                            <m:r>
                              <a:rPr lang="en-GB" b="0" i="1" dirty="0" smtClean="0">
                                <a:latin typeface="Cambria Math" panose="02040503050406030204" pitchFamily="18" charset="0"/>
                              </a:rPr>
                              <m:t>251.04</m:t>
                            </m:r>
                            <m:r>
                              <a:rPr lang="en-US" i="1" dirty="0">
                                <a:latin typeface="Cambria Math" panose="02040503050406030204" pitchFamily="18" charset="0"/>
                              </a:rPr>
                              <m:t>+</m:t>
                            </m:r>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e>
                          <m:e>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1</m:t>
                                </m:r>
                                <m:r>
                                  <a:rPr lang="en-US" i="1" dirty="0">
                                    <a:latin typeface="Cambria Math" panose="02040503050406030204" pitchFamily="18" charset="0"/>
                                  </a:rPr>
                                  <m:t>𝑖</m:t>
                                </m:r>
                              </m:sub>
                            </m:sSub>
                            <m:r>
                              <a:rPr lang="en-US" i="1" dirty="0">
                                <a:latin typeface="Cambria Math" panose="02040503050406030204" pitchFamily="18" charset="0"/>
                              </a:rPr>
                              <m:t>=</m:t>
                            </m:r>
                            <m:r>
                              <a:rPr lang="en-GB" b="0" i="1" dirty="0" smtClean="0">
                                <a:latin typeface="Cambria Math" panose="02040503050406030204" pitchFamily="18" charset="0"/>
                              </a:rPr>
                              <m:t>10.47</m:t>
                            </m:r>
                            <m:r>
                              <a:rPr lang="en-US" i="1" dirty="0">
                                <a:latin typeface="Cambria Math" panose="02040503050406030204" pitchFamily="18" charset="0"/>
                              </a:rPr>
                              <m:t>+</m:t>
                            </m:r>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e>
                        </m:eqArr>
                      </m:e>
                    </m:d>
                  </m:oMath>
                </a14:m>
                <a:r>
                  <a:rPr lang="en-US" dirty="0"/>
                  <a:t> </a:t>
                </a:r>
                <a:endParaRPr lang="en-GB" dirty="0"/>
              </a:p>
              <a:p>
                <a:pPr marL="0" indent="0">
                  <a:buNone/>
                </a:pPr>
                <a:endParaRPr lang="en-GB" dirty="0"/>
              </a:p>
              <a:p>
                <a:r>
                  <a:rPr lang="en-US" dirty="0">
                    <a:solidFill>
                      <a:srgbClr val="FF0000"/>
                    </a:solidFill>
                  </a:rPr>
                  <a:t>Distributional assumptions</a:t>
                </a:r>
                <a:endParaRPr lang="en-GB" dirty="0">
                  <a:solidFill>
                    <a:srgbClr val="FF0000"/>
                  </a:solidFill>
                </a:endParaRP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GB" i="1" dirty="0">
                              <a:latin typeface="Cambria Math" panose="02040503050406030204" pitchFamily="18" charset="0"/>
                            </a:rPr>
                          </m:ctrlPr>
                        </m:dPr>
                        <m:e>
                          <m:eqArr>
                            <m:eqArrPr>
                              <m:ctrlPr>
                                <a:rPr lang="en-GB" i="1" dirty="0">
                                  <a:latin typeface="Cambria Math" panose="02040503050406030204" pitchFamily="18" charset="0"/>
                                </a:rPr>
                              </m:ctrlPr>
                            </m:eqArrPr>
                            <m:e>
                              <m:sSub>
                                <m:sSubPr>
                                  <m:ctrlPr>
                                    <a:rPr lang="en-GB" i="1" dirty="0">
                                      <a:latin typeface="Cambria Math" panose="02040503050406030204" pitchFamily="18" charset="0"/>
                                    </a:rPr>
                                  </m:ctrlPr>
                                </m:sSubPr>
                                <m:e>
                                  <m:r>
                                    <a:rPr lang="en-US" i="1" dirty="0">
                                      <a:latin typeface="Cambria Math" panose="02040503050406030204" pitchFamily="18" charset="0"/>
                                    </a:rPr>
                                    <m:t>𝜀</m:t>
                                  </m:r>
                                </m:e>
                                <m:sub>
                                  <m:r>
                                    <a:rPr lang="en-US" i="1" dirty="0">
                                      <a:latin typeface="Cambria Math" panose="02040503050406030204" pitchFamily="18" charset="0"/>
                                    </a:rPr>
                                    <m:t>𝑖𝑗</m:t>
                                  </m:r>
                                </m:sub>
                              </m:sSub>
                              <m:r>
                                <a:rPr lang="en-US" i="1" dirty="0">
                                  <a:latin typeface="Cambria Math" panose="02040503050406030204" pitchFamily="18" charset="0"/>
                                </a:rPr>
                                <m:t>~</m:t>
                              </m:r>
                              <m:r>
                                <a:rPr lang="en-US" i="1" dirty="0">
                                  <a:latin typeface="Cambria Math" panose="02040503050406030204" pitchFamily="18" charset="0"/>
                                </a:rPr>
                                <m:t>𝑁</m:t>
                              </m:r>
                              <m:r>
                                <a:rPr lang="en-US" i="1" dirty="0">
                                  <a:latin typeface="Cambria Math" panose="02040503050406030204" pitchFamily="18" charset="0"/>
                                </a:rPr>
                                <m:t>(</m:t>
                              </m:r>
                              <m:sSup>
                                <m:sSupPr>
                                  <m:ctrlPr>
                                    <a:rPr lang="en-GB" i="1" dirty="0">
                                      <a:latin typeface="Cambria Math" panose="02040503050406030204" pitchFamily="18" charset="0"/>
                                    </a:rPr>
                                  </m:ctrlPr>
                                </m:sSupPr>
                                <m:e>
                                  <m:r>
                                    <a:rPr lang="en-US" i="1" dirty="0">
                                      <a:latin typeface="Cambria Math" panose="02040503050406030204" pitchFamily="18" charset="0"/>
                                    </a:rPr>
                                    <m:t>0,25.56</m:t>
                                  </m:r>
                                </m:e>
                                <m:sup>
                                  <m:r>
                                    <a:rPr lang="en-US" i="1" dirty="0">
                                      <a:latin typeface="Cambria Math" panose="02040503050406030204" pitchFamily="18" charset="0"/>
                                    </a:rPr>
                                    <m:t>2</m:t>
                                  </m:r>
                                </m:sup>
                              </m:sSup>
                              <m:r>
                                <a:rPr lang="en-US" i="1" dirty="0">
                                  <a:latin typeface="Cambria Math" panose="02040503050406030204" pitchFamily="18" charset="0"/>
                                </a:rPr>
                                <m:t>)</m:t>
                              </m:r>
                            </m:e>
                            <m:e>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r>
                                <a:rPr lang="en-US" i="1" dirty="0">
                                  <a:latin typeface="Cambria Math" panose="02040503050406030204" pitchFamily="18" charset="0"/>
                                </a:rPr>
                                <m:t>~</m:t>
                              </m:r>
                              <m:r>
                                <a:rPr lang="en-US" i="1" dirty="0">
                                  <a:latin typeface="Cambria Math" panose="02040503050406030204" pitchFamily="18" charset="0"/>
                                </a:rPr>
                                <m:t>𝑁</m:t>
                              </m:r>
                              <m:r>
                                <a:rPr lang="en-US" i="1" dirty="0">
                                  <a:latin typeface="Cambria Math" panose="02040503050406030204" pitchFamily="18" charset="0"/>
                                </a:rPr>
                                <m:t>(</m:t>
                              </m:r>
                              <m:sSup>
                                <m:sSupPr>
                                  <m:ctrlPr>
                                    <a:rPr lang="en-GB" i="1" dirty="0">
                                      <a:latin typeface="Cambria Math" panose="02040503050406030204" pitchFamily="18" charset="0"/>
                                    </a:rPr>
                                  </m:ctrlPr>
                                </m:sSupPr>
                                <m:e>
                                  <m:r>
                                    <a:rPr lang="en-US" i="1" dirty="0">
                                      <a:latin typeface="Cambria Math" panose="02040503050406030204" pitchFamily="18" charset="0"/>
                                    </a:rPr>
                                    <m:t>0,25.05</m:t>
                                  </m:r>
                                </m:e>
                                <m:sup>
                                  <m:r>
                                    <a:rPr lang="en-US" i="1" dirty="0">
                                      <a:latin typeface="Cambria Math" panose="02040503050406030204" pitchFamily="18" charset="0"/>
                                    </a:rPr>
                                    <m:t>2</m:t>
                                  </m:r>
                                </m:sup>
                              </m:sSup>
                              <m:r>
                                <a:rPr lang="en-US" i="1" dirty="0">
                                  <a:latin typeface="Cambria Math" panose="02040503050406030204" pitchFamily="18" charset="0"/>
                                </a:rPr>
                                <m:t>)</m:t>
                              </m:r>
                            </m:e>
                            <m:e>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r>
                                    <a:rPr lang="en-US" i="1" dirty="0">
                                      <a:latin typeface="Cambria Math" panose="02040503050406030204" pitchFamily="18" charset="0"/>
                                    </a:rPr>
                                    <m:t>𝑖</m:t>
                                  </m:r>
                                </m:sub>
                              </m:sSub>
                              <m:r>
                                <a:rPr lang="en-US" i="1" dirty="0">
                                  <a:latin typeface="Cambria Math" panose="02040503050406030204" pitchFamily="18" charset="0"/>
                                </a:rPr>
                                <m:t>~</m:t>
                              </m:r>
                              <m:r>
                                <a:rPr lang="en-US" i="1" dirty="0">
                                  <a:latin typeface="Cambria Math" panose="02040503050406030204" pitchFamily="18" charset="0"/>
                                </a:rPr>
                                <m:t>𝑁</m:t>
                              </m:r>
                              <m:r>
                                <a:rPr lang="en-US" i="1" dirty="0">
                                  <a:latin typeface="Cambria Math" panose="02040503050406030204" pitchFamily="18" charset="0"/>
                                </a:rPr>
                                <m:t>(</m:t>
                              </m:r>
                              <m:sSup>
                                <m:sSupPr>
                                  <m:ctrlPr>
                                    <a:rPr lang="en-GB" i="1" dirty="0">
                                      <a:latin typeface="Cambria Math" panose="02040503050406030204" pitchFamily="18" charset="0"/>
                                    </a:rPr>
                                  </m:ctrlPr>
                                </m:sSupPr>
                                <m:e>
                                  <m:r>
                                    <a:rPr lang="en-US" i="1" dirty="0">
                                      <a:latin typeface="Cambria Math" panose="02040503050406030204" pitchFamily="18" charset="0"/>
                                    </a:rPr>
                                    <m:t>0,5.99</m:t>
                                  </m:r>
                                </m:e>
                                <m:sup>
                                  <m:r>
                                    <a:rPr lang="en-US" i="1" dirty="0">
                                      <a:latin typeface="Cambria Math" panose="02040503050406030204" pitchFamily="18" charset="0"/>
                                    </a:rPr>
                                    <m:t>2</m:t>
                                  </m:r>
                                </m:sup>
                              </m:sSup>
                              <m:r>
                                <a:rPr lang="en-US" i="1" dirty="0">
                                  <a:latin typeface="Cambria Math" panose="02040503050406030204" pitchFamily="18" charset="0"/>
                                </a:rPr>
                                <m:t>)</m:t>
                              </m:r>
                            </m:e>
                          </m:eqArr>
                        </m:e>
                      </m:d>
                    </m:oMath>
                  </m:oMathPara>
                </a14:m>
                <a:endParaRPr lang="en-US" dirty="0"/>
              </a:p>
              <a:p>
                <a:pPr marL="0" indent="0" algn="ctr">
                  <a:buNone/>
                </a:pPr>
                <a:endParaRPr lang="en-US" dirty="0"/>
              </a:p>
              <a:p>
                <a:pPr marL="0" indent="0" algn="ctr">
                  <a:buNone/>
                </a:pPr>
                <a:endParaRPr lang="en-US" dirty="0"/>
              </a:p>
              <a:p>
                <a:pPr marL="0" indent="0" algn="ctr">
                  <a:buNone/>
                </a:pPr>
                <a:endParaRPr lang="en-GB" dirty="0"/>
              </a:p>
              <a:p>
                <a:pPr marL="0" indent="0">
                  <a:buNone/>
                </a:pPr>
                <a:br>
                  <a:rPr lang="en-US" dirty="0"/>
                </a:br>
                <a:r>
                  <a:rPr lang="en-US" dirty="0"/>
                  <a:t> </a:t>
                </a:r>
                <a:endParaRPr lang="en-GB" dirty="0"/>
              </a:p>
              <a:p>
                <a:endParaRPr lang="en-GB"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700" t="-2338"/>
                </a:stretch>
              </a:blipFill>
            </p:spPr>
            <p:txBody>
              <a:bodyPr/>
              <a:lstStyle/>
              <a:p>
                <a:r>
                  <a:rPr lang="en-GB">
                    <a:noFill/>
                  </a:rPr>
                  <a:t> </a:t>
                </a:r>
              </a:p>
            </p:txBody>
          </p:sp>
        </mc:Fallback>
      </mc:AlternateContent>
    </p:spTree>
    <p:extLst>
      <p:ext uri="{BB962C8B-B14F-4D97-AF65-F5344CB8AC3E}">
        <p14:creationId xmlns:p14="http://schemas.microsoft.com/office/powerpoint/2010/main" val="181239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5" name="Content Placeholder 4"/>
          <p:cNvSpPr>
            <a:spLocks noGrp="1"/>
          </p:cNvSpPr>
          <p:nvPr>
            <p:ph idx="1"/>
          </p:nvPr>
        </p:nvSpPr>
        <p:spPr/>
        <p:txBody>
          <a:bodyPr/>
          <a:lstStyle/>
          <a:p>
            <a:r>
              <a:rPr lang="en-US" dirty="0"/>
              <a:t>the reaction time is expected to go up by 10.47 </a:t>
            </a:r>
            <a:r>
              <a:rPr lang="en-US" dirty="0" err="1"/>
              <a:t>ms</a:t>
            </a:r>
            <a:r>
              <a:rPr lang="en-US" dirty="0"/>
              <a:t> for every day of sleep deprivation (for first 10 days at  least).  This can vary per subject (</a:t>
            </a:r>
            <a:r>
              <a:rPr lang="en-US" dirty="0" err="1"/>
              <a:t>sd</a:t>
            </a:r>
            <a:r>
              <a:rPr lang="en-US" dirty="0"/>
              <a:t> =6ms)</a:t>
            </a:r>
          </a:p>
          <a:p>
            <a:endParaRPr lang="en-US" dirty="0"/>
          </a:p>
          <a:p>
            <a:r>
              <a:rPr lang="en-US" dirty="0"/>
              <a:t>The expected reaction time for a subject with no sleepdeprivation is 251ms.  This can vary per subject (</a:t>
            </a:r>
            <a:r>
              <a:rPr lang="en-US" dirty="0" err="1"/>
              <a:t>sd</a:t>
            </a:r>
            <a:r>
              <a:rPr lang="en-US" dirty="0"/>
              <a:t> = 25ms)</a:t>
            </a:r>
          </a:p>
          <a:p>
            <a:endParaRPr lang="en-US" dirty="0"/>
          </a:p>
          <a:p>
            <a:r>
              <a:rPr lang="en-US" dirty="0"/>
              <a:t>Caveats !</a:t>
            </a:r>
          </a:p>
          <a:p>
            <a:pPr lvl="1"/>
            <a:r>
              <a:rPr lang="en-US" dirty="0"/>
              <a:t>No control group !  Compelling evidence but not definitive..</a:t>
            </a:r>
          </a:p>
          <a:p>
            <a:pPr lvl="1"/>
            <a:r>
              <a:rPr lang="en-US" dirty="0"/>
              <a:t>Truckers are not representative for the whole population</a:t>
            </a:r>
          </a:p>
          <a:p>
            <a:pPr marL="0" indent="0" algn="ctr">
              <a:buNone/>
            </a:pPr>
            <a:endParaRPr lang="en-US" dirty="0"/>
          </a:p>
          <a:p>
            <a:pPr marL="0" indent="0" algn="ctr">
              <a:buNone/>
            </a:pPr>
            <a:endParaRPr lang="en-US" dirty="0"/>
          </a:p>
          <a:p>
            <a:pPr marL="0" indent="0" algn="ctr">
              <a:buNone/>
            </a:pPr>
            <a:endParaRPr lang="en-GB" dirty="0"/>
          </a:p>
          <a:p>
            <a:pPr marL="0" indent="0">
              <a:buNone/>
            </a:pPr>
            <a:br>
              <a:rPr lang="en-US" dirty="0"/>
            </a:br>
            <a:r>
              <a:rPr lang="en-US" dirty="0"/>
              <a:t> </a:t>
            </a:r>
            <a:endParaRPr lang="en-GB" dirty="0"/>
          </a:p>
          <a:p>
            <a:endParaRPr lang="en-GB" dirty="0"/>
          </a:p>
        </p:txBody>
      </p:sp>
    </p:spTree>
    <p:extLst>
      <p:ext uri="{BB962C8B-B14F-4D97-AF65-F5344CB8AC3E}">
        <p14:creationId xmlns:p14="http://schemas.microsoft.com/office/powerpoint/2010/main" val="278641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 first look at the data</a:t>
            </a:r>
          </a:p>
        </p:txBody>
      </p:sp>
      <p:sp>
        <p:nvSpPr>
          <p:cNvPr id="3" name="Content Placeholder 2"/>
          <p:cNvSpPr>
            <a:spLocks noGrp="1"/>
          </p:cNvSpPr>
          <p:nvPr>
            <p:ph idx="1"/>
          </p:nvPr>
        </p:nvSpPr>
        <p:spPr>
          <a:xfrm>
            <a:off x="720000" y="1349999"/>
            <a:ext cx="11112000" cy="4428000"/>
          </a:xfrm>
        </p:spPr>
        <p:txBody>
          <a:bodyPr/>
          <a:lstStyle/>
          <a:p>
            <a:endParaRPr lang="en-US" sz="2000" dirty="0"/>
          </a:p>
          <a:p>
            <a:endParaRPr lang="en-US" sz="2000" dirty="0"/>
          </a:p>
          <a:p>
            <a:pPr fontAlgn="base"/>
            <a:r>
              <a:rPr lang="en-GB" dirty="0"/>
              <a:t>18 truck drivers</a:t>
            </a:r>
          </a:p>
          <a:p>
            <a:pPr fontAlgn="base"/>
            <a:r>
              <a:rPr lang="en-GB" dirty="0"/>
              <a:t>Reaction time measured over </a:t>
            </a:r>
            <a:br>
              <a:rPr lang="en-GB" dirty="0"/>
            </a:br>
            <a:r>
              <a:rPr lang="en-GB" dirty="0"/>
              <a:t>10 successive days of sleep deprivation</a:t>
            </a:r>
          </a:p>
          <a:p>
            <a:pPr fontAlgn="base"/>
            <a:r>
              <a:rPr lang="en-GB" dirty="0"/>
              <a:t>No control group</a:t>
            </a:r>
          </a:p>
          <a:p>
            <a:pPr fontAlgn="base"/>
            <a:r>
              <a:rPr lang="en-GB" dirty="0"/>
              <a:t>We want to model the changes between and</a:t>
            </a:r>
            <a:br>
              <a:rPr lang="en-GB" dirty="0"/>
            </a:br>
            <a:r>
              <a:rPr lang="en-GB" dirty="0"/>
              <a:t>within subjects =&gt; multi level model</a:t>
            </a:r>
          </a:p>
        </p:txBody>
      </p:sp>
      <p:pic>
        <p:nvPicPr>
          <p:cNvPr id="7170" name="Picture 2" descr="https://lh6.googleusercontent.com/9H8HUEpBAX4_EwywHYlcldpd5d5f4kMXR-DDqw3SuYxy-UaTzQI7b0xW2egyWvXSBAkG9h4EEGSYBq_6zXk8KTjA_IPJpeDmnIVtHpuX22Igv4nEY19Y4yFm0YuLr8wlpOW1wZK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680" y="1520886"/>
            <a:ext cx="260604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60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Let’s explore the data .. Global trends</a:t>
            </a:r>
          </a:p>
        </p:txBody>
      </p:sp>
      <p:sp>
        <p:nvSpPr>
          <p:cNvPr id="3" name="Content Placeholder 2"/>
          <p:cNvSpPr>
            <a:spLocks noGrp="1"/>
          </p:cNvSpPr>
          <p:nvPr>
            <p:ph idx="1"/>
          </p:nvPr>
        </p:nvSpPr>
        <p:spPr>
          <a:xfrm>
            <a:off x="-2653210" y="1349998"/>
            <a:ext cx="13433650" cy="4521783"/>
          </a:xfrm>
        </p:spPr>
        <p:txBody>
          <a:bodyPr/>
          <a:lstStyle/>
          <a:p>
            <a:endParaRPr lang="en-US" sz="2000" dirty="0"/>
          </a:p>
          <a:p>
            <a:endParaRPr lang="en-US" sz="2000" dirty="0"/>
          </a:p>
        </p:txBody>
      </p:sp>
      <p:pic>
        <p:nvPicPr>
          <p:cNvPr id="11266" name="Picture 2" descr="https://lh4.googleusercontent.com/JM76HvyO_RMYnqey5jR1JfMKvz2o2kRH4tHNRtwZAwB7eCfPS_5-3Fb4mmnZnX8XPH5fXRRR7H8nEHCEVIJGVMBQ-sDRl77nrQ-El40U6X6pfbFuzHwB6fOgOib-nN-W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720" y="1288596"/>
            <a:ext cx="7132319" cy="465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9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Let’s explore the data … finding a fit for each trucker</a:t>
            </a:r>
          </a:p>
        </p:txBody>
      </p:sp>
      <p:sp>
        <p:nvSpPr>
          <p:cNvPr id="3" name="Content Placeholder 2"/>
          <p:cNvSpPr>
            <a:spLocks noGrp="1"/>
          </p:cNvSpPr>
          <p:nvPr>
            <p:ph idx="1"/>
          </p:nvPr>
        </p:nvSpPr>
        <p:spPr>
          <a:xfrm>
            <a:off x="-5122090" y="1304278"/>
            <a:ext cx="13433650" cy="4521783"/>
          </a:xfrm>
        </p:spPr>
        <p:txBody>
          <a:bodyPr/>
          <a:lstStyle/>
          <a:p>
            <a:endParaRPr lang="en-US" sz="2000" dirty="0"/>
          </a:p>
          <a:p>
            <a:endParaRPr lang="en-US" sz="2000" dirty="0"/>
          </a:p>
        </p:txBody>
      </p:sp>
      <p:pic>
        <p:nvPicPr>
          <p:cNvPr id="13314" name="Picture 2" descr="https://lh4.googleusercontent.com/JPWPczL3RkPs4T3iNJTLGsCFlwjAZgY1N8njhqPzETzRbv1zS6SdlsTWs1GJmDELPr1SwkUyABtrH0fNq47awCNWEDjma_fkfCpsRG9XtbExPludcJE-mfnlbDt0krzGd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58" y="1349693"/>
            <a:ext cx="5419725" cy="4067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36983" y="1684496"/>
            <a:ext cx="5634884" cy="2585323"/>
          </a:xfrm>
          <a:prstGeom prst="rect">
            <a:avLst/>
          </a:prstGeom>
        </p:spPr>
        <p:txBody>
          <a:bodyPr wrap="square">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rPr>
              <a:t>There seems to be a linear relationship between number of sleep deprived days and the reaction time of truck drivers.</a:t>
            </a:r>
          </a:p>
          <a:p>
            <a:pPr marL="285750" indent="-285750">
              <a:buFont typeface="Arial" panose="020B0604020202020204" pitchFamily="34" charset="0"/>
              <a:buChar char="•"/>
            </a:pPr>
            <a:r>
              <a:rPr lang="en-GB" dirty="0">
                <a:solidFill>
                  <a:srgbClr val="000000"/>
                </a:solidFill>
                <a:latin typeface="Arial" panose="020B0604020202020204" pitchFamily="34" charset="0"/>
              </a:rPr>
              <a:t>1 outlier trucker (decreasing reaction time)</a:t>
            </a:r>
          </a:p>
          <a:p>
            <a:pPr marL="285750" indent="-285750">
              <a:buFont typeface="Arial" panose="020B0604020202020204" pitchFamily="34" charset="0"/>
              <a:buChar char="•"/>
            </a:pPr>
            <a:r>
              <a:rPr lang="en-GB" dirty="0">
                <a:solidFill>
                  <a:srgbClr val="000000"/>
                </a:solidFill>
                <a:latin typeface="Arial" panose="020B0604020202020204" pitchFamily="34" charset="0"/>
              </a:rPr>
              <a:t>3 outlier </a:t>
            </a:r>
            <a:r>
              <a:rPr lang="en-GB" dirty="0" err="1">
                <a:solidFill>
                  <a:srgbClr val="000000"/>
                </a:solidFill>
                <a:latin typeface="Arial" panose="020B0604020202020204" pitchFamily="34" charset="0"/>
              </a:rPr>
              <a:t>datapoints</a:t>
            </a:r>
            <a:endParaRPr lang="en-GB" dirty="0">
              <a:solidFill>
                <a:srgbClr val="000000"/>
              </a:solidFill>
              <a:latin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rPr>
              <a:t>No apparent pattern in the residual errors</a:t>
            </a:r>
          </a:p>
          <a:p>
            <a:pPr marL="285750" indent="-285750">
              <a:buFont typeface="Arial" panose="020B0604020202020204" pitchFamily="34" charset="0"/>
              <a:buChar char="•"/>
            </a:pPr>
            <a:endParaRPr lang="en-GB" dirty="0"/>
          </a:p>
          <a:p>
            <a:br>
              <a:rPr lang="en-GB" dirty="0"/>
            </a:br>
            <a:endParaRPr lang="en-GB" dirty="0"/>
          </a:p>
        </p:txBody>
      </p:sp>
    </p:spTree>
    <p:extLst>
      <p:ext uri="{BB962C8B-B14F-4D97-AF65-F5344CB8AC3E}">
        <p14:creationId xmlns:p14="http://schemas.microsoft.com/office/powerpoint/2010/main" val="327449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Let’s explore the data … intercept, slope, goodness of fit</a:t>
            </a:r>
          </a:p>
        </p:txBody>
      </p:sp>
      <p:sp>
        <p:nvSpPr>
          <p:cNvPr id="3" name="Content Placeholder 2"/>
          <p:cNvSpPr>
            <a:spLocks noGrp="1"/>
          </p:cNvSpPr>
          <p:nvPr>
            <p:ph idx="1"/>
          </p:nvPr>
        </p:nvSpPr>
        <p:spPr>
          <a:xfrm>
            <a:off x="274320" y="1304278"/>
            <a:ext cx="8037240" cy="4521783"/>
          </a:xfrm>
        </p:spPr>
        <p:txBody>
          <a:bodyPr/>
          <a:lstStyle/>
          <a:p>
            <a:endParaRPr lang="en-US" sz="2000" dirty="0"/>
          </a:p>
          <a:p>
            <a:endParaRPr lang="en-US" sz="2000" dirty="0"/>
          </a:p>
        </p:txBody>
      </p:sp>
      <p:pic>
        <p:nvPicPr>
          <p:cNvPr id="14338" name="Picture 2" descr="https://lh5.googleusercontent.com/pNBB4wSYNjdyfUuWQXgmpwHAhgBtWR1WeTAgwv3gJS-9sYGub929UNZm3-sSfH8BLOUMDj-gnLMgMLYUXLTlxs2PLGjPeWaZEiby_eac4JftVssIWiRC7thjsc52gucWj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080000"/>
            <a:ext cx="5109301" cy="53014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29301" y="1518335"/>
            <a:ext cx="5280659" cy="1477328"/>
          </a:xfrm>
          <a:prstGeom prst="rect">
            <a:avLst/>
          </a:prstGeom>
        </p:spPr>
        <p:txBody>
          <a:bodyPr wrap="square">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rPr>
              <a:t>Linear fit for each trucker seems to be OK</a:t>
            </a:r>
          </a:p>
          <a:p>
            <a:pPr marL="285750" indent="-285750">
              <a:buFont typeface="Arial" panose="020B0604020202020204" pitchFamily="34" charset="0"/>
              <a:buChar char="•"/>
            </a:pPr>
            <a:endParaRPr lang="en-GB" dirty="0">
              <a:solidFill>
                <a:srgbClr val="000000"/>
              </a:solidFill>
              <a:latin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rPr>
              <a:t>Notable differences between truckers, and those differences are more or less normally distributed</a:t>
            </a:r>
            <a:endParaRPr lang="en-GB" dirty="0"/>
          </a:p>
        </p:txBody>
      </p:sp>
    </p:spTree>
    <p:extLst>
      <p:ext uri="{BB962C8B-B14F-4D97-AF65-F5344CB8AC3E}">
        <p14:creationId xmlns:p14="http://schemas.microsoft.com/office/powerpoint/2010/main" val="168904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80000"/>
            <a:ext cx="11112000" cy="900000"/>
          </a:xfrm>
        </p:spPr>
        <p:txBody>
          <a:bodyPr>
            <a:normAutofit/>
          </a:bodyPr>
          <a:lstStyle/>
          <a:p>
            <a:r>
              <a:rPr lang="en-US" sz="3200" dirty="0"/>
              <a:t>Let’s explore the data … the residuals</a:t>
            </a:r>
          </a:p>
        </p:txBody>
      </p:sp>
      <p:sp>
        <p:nvSpPr>
          <p:cNvPr id="3" name="Content Placeholder 2"/>
          <p:cNvSpPr>
            <a:spLocks noGrp="1"/>
          </p:cNvSpPr>
          <p:nvPr>
            <p:ph idx="1"/>
          </p:nvPr>
        </p:nvSpPr>
        <p:spPr>
          <a:xfrm>
            <a:off x="-2788920" y="1160500"/>
            <a:ext cx="8037240" cy="4521783"/>
          </a:xfrm>
        </p:spPr>
        <p:txBody>
          <a:bodyPr/>
          <a:lstStyle/>
          <a:p>
            <a:endParaRPr lang="en-US" sz="2000" dirty="0"/>
          </a:p>
          <a:p>
            <a:endParaRPr lang="en-US" sz="2000" dirty="0"/>
          </a:p>
        </p:txBody>
      </p:sp>
      <p:sp>
        <p:nvSpPr>
          <p:cNvPr id="5" name="Rectangle 4"/>
          <p:cNvSpPr/>
          <p:nvPr/>
        </p:nvSpPr>
        <p:spPr>
          <a:xfrm>
            <a:off x="5829301" y="1518335"/>
            <a:ext cx="5280659" cy="1200329"/>
          </a:xfrm>
          <a:prstGeom prst="rect">
            <a:avLst/>
          </a:prstGeom>
        </p:spPr>
        <p:txBody>
          <a:bodyPr wrap="square">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rPr>
              <a:t>The residual errors show no apparent trend over time. =&gt;  We can assume 1 error variance </a:t>
            </a:r>
            <a:r>
              <a:rPr lang="en-GB" b="1" dirty="0">
                <a:solidFill>
                  <a:srgbClr val="000000"/>
                </a:solidFill>
                <a:latin typeface="Arial" panose="020B0604020202020204" pitchFamily="34" charset="0"/>
              </a:rPr>
              <a:t>within</a:t>
            </a:r>
            <a:r>
              <a:rPr lang="en-GB" dirty="0">
                <a:solidFill>
                  <a:srgbClr val="000000"/>
                </a:solidFill>
                <a:latin typeface="Arial" panose="020B0604020202020204" pitchFamily="34" charset="0"/>
              </a:rPr>
              <a:t> each trucker</a:t>
            </a:r>
          </a:p>
          <a:p>
            <a:pPr marL="285750" indent="-285750">
              <a:buFont typeface="Arial" panose="020B0604020202020204" pitchFamily="34" charset="0"/>
              <a:buChar char="•"/>
            </a:pPr>
            <a:endParaRPr lang="en-GB" dirty="0">
              <a:solidFill>
                <a:srgbClr val="000000"/>
              </a:solidFill>
              <a:latin typeface="Arial" panose="020B0604020202020204" pitchFamily="34" charset="0"/>
            </a:endParaRPr>
          </a:p>
        </p:txBody>
      </p:sp>
      <p:pic>
        <p:nvPicPr>
          <p:cNvPr id="15362" name="Picture 2" descr="https://lh6.googleusercontent.com/U8D7zwoogUCHzYSsVbV54tLvvbrecYpzLPwQUB19FiKzIwl26EXrJ7tdfVMg4hAfmPHWUGQ6EU3BD6as0YJFWFeRm1cQJ5RYDPHgC7wIoMb9xQnYyw4RPqg3XlVRPyY9M1iSp8p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80" y="1160501"/>
            <a:ext cx="5230522" cy="456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89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80000"/>
            <a:ext cx="11112000" cy="900000"/>
          </a:xfrm>
        </p:spPr>
        <p:txBody>
          <a:bodyPr>
            <a:normAutofit/>
          </a:bodyPr>
          <a:lstStyle/>
          <a:p>
            <a:r>
              <a:rPr lang="en-US" sz="3200" dirty="0"/>
              <a:t>Let’s explore the data … the residuals </a:t>
            </a:r>
          </a:p>
        </p:txBody>
      </p:sp>
      <p:sp>
        <p:nvSpPr>
          <p:cNvPr id="3" name="Content Placeholder 2"/>
          <p:cNvSpPr>
            <a:spLocks noGrp="1"/>
          </p:cNvSpPr>
          <p:nvPr>
            <p:ph idx="1"/>
          </p:nvPr>
        </p:nvSpPr>
        <p:spPr>
          <a:xfrm>
            <a:off x="-2788920" y="1160500"/>
            <a:ext cx="8037240" cy="4521783"/>
          </a:xfrm>
        </p:spPr>
        <p:txBody>
          <a:bodyPr/>
          <a:lstStyle/>
          <a:p>
            <a:endParaRPr lang="en-US" sz="2000" dirty="0"/>
          </a:p>
          <a:p>
            <a:endParaRPr lang="en-US" sz="2000" dirty="0"/>
          </a:p>
        </p:txBody>
      </p:sp>
      <p:sp>
        <p:nvSpPr>
          <p:cNvPr id="5" name="Rectangle 4"/>
          <p:cNvSpPr/>
          <p:nvPr/>
        </p:nvSpPr>
        <p:spPr>
          <a:xfrm>
            <a:off x="5829301" y="1518335"/>
            <a:ext cx="5280659" cy="1754326"/>
          </a:xfrm>
          <a:prstGeom prst="rect">
            <a:avLst/>
          </a:prstGeom>
        </p:spPr>
        <p:txBody>
          <a:bodyPr wrap="square">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rPr>
              <a:t>No need for separate error variance </a:t>
            </a:r>
            <a:r>
              <a:rPr lang="en-GB" b="1" dirty="0">
                <a:solidFill>
                  <a:srgbClr val="000000"/>
                </a:solidFill>
                <a:latin typeface="Arial" panose="020B0604020202020204" pitchFamily="34" charset="0"/>
              </a:rPr>
              <a:t>between</a:t>
            </a:r>
            <a:r>
              <a:rPr lang="en-GB" dirty="0">
                <a:solidFill>
                  <a:srgbClr val="000000"/>
                </a:solidFill>
                <a:latin typeface="Arial" panose="020B0604020202020204" pitchFamily="34" charset="0"/>
              </a:rPr>
              <a:t> truckers</a:t>
            </a:r>
          </a:p>
          <a:p>
            <a:pPr marL="285750" indent="-285750">
              <a:buFont typeface="Arial" panose="020B0604020202020204" pitchFamily="34" charset="0"/>
              <a:buChar char="•"/>
            </a:pPr>
            <a:endParaRPr lang="en-GB" dirty="0">
              <a:solidFill>
                <a:srgbClr val="000000"/>
              </a:solidFill>
              <a:latin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rPr>
              <a:t>(the 2 outlier values are caused by the 3 outlier data points)</a:t>
            </a:r>
          </a:p>
          <a:p>
            <a:pPr marL="285750" indent="-285750">
              <a:buFont typeface="Arial" panose="020B0604020202020204" pitchFamily="34" charset="0"/>
              <a:buChar char="•"/>
            </a:pPr>
            <a:endParaRPr lang="en-GB" dirty="0">
              <a:solidFill>
                <a:srgbClr val="000000"/>
              </a:solidFill>
              <a:latin typeface="Arial" panose="020B0604020202020204" pitchFamily="34" charset="0"/>
            </a:endParaRPr>
          </a:p>
        </p:txBody>
      </p:sp>
      <p:pic>
        <p:nvPicPr>
          <p:cNvPr id="16386" name="Picture 2" descr="individual residual err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85" y="1118111"/>
            <a:ext cx="5191125"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46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80000"/>
            <a:ext cx="11112000" cy="900000"/>
          </a:xfrm>
        </p:spPr>
        <p:txBody>
          <a:bodyPr>
            <a:normAutofit/>
          </a:bodyPr>
          <a:lstStyle/>
          <a:p>
            <a:r>
              <a:rPr lang="en-GB" dirty="0"/>
              <a:t>Stating our assumptions</a:t>
            </a:r>
            <a:endParaRPr lang="en-US" sz="3200" dirty="0"/>
          </a:p>
        </p:txBody>
      </p:sp>
      <p:sp>
        <p:nvSpPr>
          <p:cNvPr id="3" name="Content Placeholder 2"/>
          <p:cNvSpPr>
            <a:spLocks noGrp="1"/>
          </p:cNvSpPr>
          <p:nvPr>
            <p:ph idx="1"/>
          </p:nvPr>
        </p:nvSpPr>
        <p:spPr>
          <a:xfrm>
            <a:off x="-2788920" y="1160500"/>
            <a:ext cx="8037240" cy="4521783"/>
          </a:xfrm>
        </p:spPr>
        <p:txBody>
          <a:bodyPr/>
          <a:lstStyle/>
          <a:p>
            <a:endParaRPr lang="en-US" sz="2000" dirty="0"/>
          </a:p>
          <a:p>
            <a:endParaRPr lang="en-US" sz="2000" dirty="0"/>
          </a:p>
        </p:txBody>
      </p:sp>
      <p:sp>
        <p:nvSpPr>
          <p:cNvPr id="5" name="Rectangle 4"/>
          <p:cNvSpPr/>
          <p:nvPr/>
        </p:nvSpPr>
        <p:spPr>
          <a:xfrm>
            <a:off x="720000" y="1404035"/>
            <a:ext cx="8515440" cy="3139321"/>
          </a:xfrm>
          <a:prstGeom prst="rect">
            <a:avLst/>
          </a:prstGeom>
        </p:spPr>
        <p:txBody>
          <a:bodyPr wrap="square">
            <a:spAutoFit/>
          </a:bodyPr>
          <a:lstStyle/>
          <a:p>
            <a:pPr marL="285750" indent="-285750">
              <a:buFont typeface="Arial" panose="020B0604020202020204" pitchFamily="34" charset="0"/>
              <a:buChar char="•"/>
            </a:pPr>
            <a:r>
              <a:rPr lang="en-GB" dirty="0">
                <a:solidFill>
                  <a:srgbClr val="000000"/>
                </a:solidFill>
                <a:latin typeface="Arial" panose="020B0604020202020204" pitchFamily="34" charset="0"/>
              </a:rPr>
              <a:t>We want to model the differences within and between truckers </a:t>
            </a:r>
            <a:br>
              <a:rPr lang="en-GB" dirty="0">
                <a:solidFill>
                  <a:srgbClr val="000000"/>
                </a:solidFill>
                <a:latin typeface="Arial" panose="020B0604020202020204" pitchFamily="34" charset="0"/>
              </a:rPr>
            </a:br>
            <a:r>
              <a:rPr lang="en-GB" dirty="0">
                <a:solidFill>
                  <a:srgbClr val="000000"/>
                </a:solidFill>
                <a:latin typeface="Arial" panose="020B0604020202020204" pitchFamily="34" charset="0"/>
              </a:rPr>
              <a:t>=&gt; we go for a 2-level model (hierarchical model)</a:t>
            </a:r>
          </a:p>
          <a:p>
            <a:pPr marL="285750" indent="-285750">
              <a:buFont typeface="Arial" panose="020B0604020202020204" pitchFamily="34" charset="0"/>
              <a:buChar char="•"/>
            </a:pPr>
            <a:endParaRPr lang="en-GB" dirty="0">
              <a:solidFill>
                <a:srgbClr val="000000"/>
              </a:solidFill>
              <a:latin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rPr>
              <a:t>A linear model is a good fit for each trucker separately (level 1)</a:t>
            </a:r>
          </a:p>
          <a:p>
            <a:pPr marL="285750" indent="-285750">
              <a:buFont typeface="Arial" panose="020B0604020202020204" pitchFamily="34" charset="0"/>
              <a:buChar char="•"/>
            </a:pPr>
            <a:endParaRPr lang="en-GB" dirty="0">
              <a:solidFill>
                <a:srgbClr val="000000"/>
              </a:solidFill>
              <a:latin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rPr>
              <a:t>We allow the truckers to have their own initial reaction time, and their own </a:t>
            </a:r>
            <a:r>
              <a:rPr lang="en-GB" dirty="0" err="1">
                <a:solidFill>
                  <a:srgbClr val="000000"/>
                </a:solidFill>
                <a:latin typeface="Arial" panose="020B0604020202020204" pitchFamily="34" charset="0"/>
              </a:rPr>
              <a:t>respons</a:t>
            </a:r>
            <a:r>
              <a:rPr lang="en-GB" dirty="0">
                <a:solidFill>
                  <a:srgbClr val="000000"/>
                </a:solidFill>
                <a:latin typeface="Arial" panose="020B0604020202020204" pitchFamily="34" charset="0"/>
              </a:rPr>
              <a:t> to sleep deprivation (=2 random effects = level 2)</a:t>
            </a:r>
          </a:p>
          <a:p>
            <a:pPr marL="285750" indent="-285750">
              <a:buFont typeface="Arial" panose="020B0604020202020204" pitchFamily="34" charset="0"/>
              <a:buChar char="•"/>
            </a:pPr>
            <a:endParaRPr lang="en-GB" dirty="0">
              <a:solidFill>
                <a:srgbClr val="000000"/>
              </a:solidFill>
              <a:latin typeface="Arial" panose="020B0604020202020204" pitchFamily="34" charset="0"/>
            </a:endParaRPr>
          </a:p>
          <a:p>
            <a:pPr marL="285750" indent="-285750">
              <a:buFont typeface="Arial" panose="020B0604020202020204" pitchFamily="34" charset="0"/>
              <a:buChar char="•"/>
            </a:pPr>
            <a:r>
              <a:rPr lang="en-GB" dirty="0">
                <a:solidFill>
                  <a:srgbClr val="000000"/>
                </a:solidFill>
                <a:latin typeface="Arial" panose="020B0604020202020204" pitchFamily="34" charset="0"/>
              </a:rPr>
              <a:t>We assume 1 residual error variance for the entire model </a:t>
            </a:r>
          </a:p>
          <a:p>
            <a:pPr marL="285750" indent="-285750">
              <a:buFont typeface="Arial" panose="020B0604020202020204" pitchFamily="34" charset="0"/>
              <a:buChar char="•"/>
            </a:pPr>
            <a:endParaRPr lang="en-GB" dirty="0">
              <a:solidFill>
                <a:srgbClr val="000000"/>
              </a:solidFill>
              <a:latin typeface="Arial" panose="020B0604020202020204" pitchFamily="34" charset="0"/>
            </a:endParaRPr>
          </a:p>
          <a:p>
            <a:pPr marL="285750" indent="-285750">
              <a:buFont typeface="Arial" panose="020B0604020202020204" pitchFamily="34" charset="0"/>
              <a:buChar char="•"/>
            </a:pPr>
            <a:endParaRPr lang="en-GB" dirty="0">
              <a:solidFill>
                <a:srgbClr val="000000"/>
              </a:solidFill>
              <a:latin typeface="Arial" panose="020B0604020202020204" pitchFamily="34" charset="0"/>
            </a:endParaRPr>
          </a:p>
        </p:txBody>
      </p:sp>
    </p:spTree>
    <p:extLst>
      <p:ext uri="{BB962C8B-B14F-4D97-AF65-F5344CB8AC3E}">
        <p14:creationId xmlns:p14="http://schemas.microsoft.com/office/powerpoint/2010/main" val="44128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hierarchical model</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a:t>Hierarchical model</a:t>
                </a:r>
                <a:endParaRPr lang="en-GB" dirty="0"/>
              </a:p>
              <a:p>
                <a:pPr marL="0" indent="0" algn="ctr">
                  <a:buNone/>
                </a:pPr>
                <a:r>
                  <a:rPr lang="en-GB" dirty="0"/>
                  <a:t> </a:t>
                </a:r>
                <a14:m>
                  <m:oMath xmlns:m="http://schemas.openxmlformats.org/officeDocument/2006/math">
                    <m:d>
                      <m:dPr>
                        <m:begChr m:val="{"/>
                        <m:endChr m:val=""/>
                        <m:ctrlPr>
                          <a:rPr lang="en-GB" i="1" dirty="0">
                            <a:latin typeface="Cambria Math" panose="02040503050406030204" pitchFamily="18" charset="0"/>
                          </a:rPr>
                        </m:ctrlPr>
                      </m:dPr>
                      <m:e>
                        <m:eqArr>
                          <m:eqArrPr>
                            <m:ctrlPr>
                              <a:rPr lang="en-GB" i="1" dirty="0">
                                <a:latin typeface="Cambria Math" panose="02040503050406030204" pitchFamily="18" charset="0"/>
                              </a:rPr>
                            </m:ctrlPr>
                          </m:eqArrPr>
                          <m:e>
                            <m:sSub>
                              <m:sSubPr>
                                <m:ctrlPr>
                                  <a:rPr lang="en-GB"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𝑖𝑗</m:t>
                                </m:r>
                              </m:sub>
                            </m:sSub>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0</m:t>
                                </m:r>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1</m:t>
                                </m:r>
                                <m:r>
                                  <a:rPr lang="en-US" i="1" dirty="0">
                                    <a:latin typeface="Cambria Math" panose="02040503050406030204" pitchFamily="18" charset="0"/>
                                  </a:rPr>
                                  <m:t>𝑖</m:t>
                                </m:r>
                              </m:sub>
                            </m:sSub>
                            <m:d>
                              <m:dPr>
                                <m:ctrlPr>
                                  <a:rPr lang="en-GB" i="1" dirty="0">
                                    <a:latin typeface="Cambria Math" panose="02040503050406030204" pitchFamily="18" charset="0"/>
                                  </a:rPr>
                                </m:ctrlPr>
                              </m:dPr>
                              <m:e>
                                <m:r>
                                  <a:rPr lang="en-US" i="1" dirty="0">
                                    <a:latin typeface="Cambria Math" panose="02040503050406030204" pitchFamily="18" charset="0"/>
                                  </a:rPr>
                                  <m:t>𝐷𝑎𝑦𝑠</m:t>
                                </m:r>
                              </m:e>
                            </m:d>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𝜀</m:t>
                                </m:r>
                              </m:e>
                              <m:sub>
                                <m:r>
                                  <a:rPr lang="en-US" i="1" dirty="0">
                                    <a:latin typeface="Cambria Math" panose="02040503050406030204" pitchFamily="18" charset="0"/>
                                  </a:rPr>
                                  <m:t>𝑖𝑗</m:t>
                                </m:r>
                              </m:sub>
                            </m:sSub>
                          </m:e>
                          <m:e>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0</m:t>
                                </m:r>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𝛾</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e>
                          <m:e>
                            <m:sSub>
                              <m:sSubPr>
                                <m:ctrlPr>
                                  <a:rPr lang="en-GB"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1</m:t>
                                </m:r>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GB" i="1" dirty="0">
                                    <a:latin typeface="Cambria Math" panose="02040503050406030204" pitchFamily="18" charset="0"/>
                                  </a:rPr>
                                </m:ctrlPr>
                              </m:sSubPr>
                              <m:e>
                                <m:r>
                                  <a:rPr lang="en-US" i="1" dirty="0">
                                    <a:latin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e>
                        </m:eqArr>
                      </m:e>
                    </m:d>
                  </m:oMath>
                </a14:m>
                <a:r>
                  <a:rPr lang="en-US" dirty="0"/>
                  <a:t> </a:t>
                </a:r>
                <a:endParaRPr lang="en-GB" dirty="0"/>
              </a:p>
              <a:p>
                <a:pPr marL="0" indent="0">
                  <a:buNone/>
                </a:pPr>
                <a:endParaRPr lang="en-GB" dirty="0"/>
              </a:p>
              <a:p>
                <a:r>
                  <a:rPr lang="en-US" dirty="0"/>
                  <a:t>Distributional assumptions</a:t>
                </a:r>
                <a:endParaRPr lang="en-GB" dirty="0"/>
              </a:p>
              <a:p>
                <a:pPr marL="0" indent="0" algn="ctr">
                  <a:buNone/>
                </a:pPr>
                <a14:m>
                  <m:oMath xmlns:m="http://schemas.openxmlformats.org/officeDocument/2006/math">
                    <m:d>
                      <m:dPr>
                        <m:begChr m:val="{"/>
                        <m:endChr m:val=""/>
                        <m:ctrlPr>
                          <a:rPr lang="en-GB" i="1" dirty="0">
                            <a:latin typeface="Cambria Math" panose="02040503050406030204" pitchFamily="18" charset="0"/>
                          </a:rPr>
                        </m:ctrlPr>
                      </m:dPr>
                      <m:e>
                        <m:eqArr>
                          <m:eqArrPr>
                            <m:ctrlPr>
                              <a:rPr lang="en-GB" i="1" dirty="0">
                                <a:latin typeface="Cambria Math" panose="02040503050406030204" pitchFamily="18" charset="0"/>
                              </a:rPr>
                            </m:ctrlPr>
                          </m:eqArrPr>
                          <m:e>
                            <m:sSub>
                              <m:sSubPr>
                                <m:ctrlPr>
                                  <a:rPr lang="en-GB" i="1" dirty="0">
                                    <a:latin typeface="Cambria Math" panose="02040503050406030204" pitchFamily="18" charset="0"/>
                                  </a:rPr>
                                </m:ctrlPr>
                              </m:sSubPr>
                              <m:e>
                                <m:r>
                                  <a:rPr lang="en-US" i="1" dirty="0">
                                    <a:latin typeface="Cambria Math" panose="02040503050406030204" pitchFamily="18" charset="0"/>
                                  </a:rPr>
                                  <m:t>𝜀</m:t>
                                </m:r>
                              </m:e>
                              <m:sub>
                                <m:r>
                                  <a:rPr lang="en-US" i="1" dirty="0">
                                    <a:latin typeface="Cambria Math" panose="02040503050406030204" pitchFamily="18" charset="0"/>
                                  </a:rPr>
                                  <m:t>𝑖𝑗</m:t>
                                </m:r>
                              </m:sub>
                            </m:sSub>
                            <m:r>
                              <a:rPr lang="en-US" i="1" dirty="0">
                                <a:latin typeface="Cambria Math" panose="02040503050406030204" pitchFamily="18" charset="0"/>
                              </a:rPr>
                              <m:t>~</m:t>
                            </m:r>
                            <m:r>
                              <a:rPr lang="en-US" i="1" dirty="0">
                                <a:latin typeface="Cambria Math" panose="02040503050406030204" pitchFamily="18" charset="0"/>
                              </a:rPr>
                              <m:t>𝑁</m:t>
                            </m:r>
                            <m:r>
                              <a:rPr lang="en-US" i="1" dirty="0">
                                <a:latin typeface="Cambria Math" panose="02040503050406030204" pitchFamily="18" charset="0"/>
                              </a:rPr>
                              <m:t>(0,</m:t>
                            </m:r>
                            <m:sSubSup>
                              <m:sSubSupPr>
                                <m:ctrlPr>
                                  <a:rPr lang="en-GB" i="1" dirty="0">
                                    <a:latin typeface="Cambria Math" panose="02040503050406030204" pitchFamily="18" charset="0"/>
                                  </a:rPr>
                                </m:ctrlPr>
                              </m:sSubSupPr>
                              <m:e>
                                <m:r>
                                  <a:rPr lang="en-US" i="1" dirty="0">
                                    <a:latin typeface="Cambria Math" panose="02040503050406030204" pitchFamily="18" charset="0"/>
                                  </a:rPr>
                                  <m:t>𝜎</m:t>
                                </m:r>
                              </m:e>
                              <m:sub>
                                <m:r>
                                  <a:rPr lang="en-US" i="1" dirty="0">
                                    <a:latin typeface="Cambria Math" panose="02040503050406030204" pitchFamily="18" charset="0"/>
                                  </a:rPr>
                                  <m:t>𝜀</m:t>
                                </m:r>
                              </m:sub>
                              <m:sup>
                                <m:r>
                                  <a:rPr lang="en-US" i="1" dirty="0">
                                    <a:latin typeface="Cambria Math" panose="02040503050406030204" pitchFamily="18" charset="0"/>
                                  </a:rPr>
                                  <m:t>2</m:t>
                                </m:r>
                              </m:sup>
                            </m:sSubSup>
                            <m:r>
                              <a:rPr lang="en-US" i="1" dirty="0">
                                <a:latin typeface="Cambria Math" panose="02040503050406030204" pitchFamily="18" charset="0"/>
                              </a:rPr>
                              <m:t>)</m:t>
                            </m:r>
                          </m:e>
                          <m:e>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r>
                                          <a:rPr lang="en-US" i="1" dirty="0">
                                            <a:latin typeface="Cambria Math" panose="02040503050406030204" pitchFamily="18" charset="0"/>
                                          </a:rPr>
                                          <m:t>𝑖</m:t>
                                        </m:r>
                                      </m:sub>
                                    </m:sSub>
                                  </m:num>
                                  <m:den>
                                    <m:sSub>
                                      <m:sSubPr>
                                        <m:ctrlPr>
                                          <a:rPr lang="en-GB"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r>
                                          <a:rPr lang="en-US" i="1" dirty="0">
                                            <a:latin typeface="Cambria Math" panose="02040503050406030204" pitchFamily="18" charset="0"/>
                                          </a:rPr>
                                          <m:t>𝑖</m:t>
                                        </m:r>
                                      </m:sub>
                                    </m:sSub>
                                  </m:den>
                                </m:f>
                              </m:e>
                            </m:d>
                            <m:r>
                              <a:rPr lang="en-US" i="1" dirty="0">
                                <a:latin typeface="Cambria Math" panose="02040503050406030204" pitchFamily="18" charset="0"/>
                              </a:rPr>
                              <m:t>~</m:t>
                            </m:r>
                            <m:r>
                              <a:rPr lang="en-US" i="1" dirty="0">
                                <a:latin typeface="Cambria Math" panose="02040503050406030204" pitchFamily="18" charset="0"/>
                              </a:rPr>
                              <m:t>𝑁</m:t>
                            </m:r>
                            <m:d>
                              <m:dPr>
                                <m:ctrlPr>
                                  <a:rPr lang="en-GB" i="1" dirty="0">
                                    <a:latin typeface="Cambria Math" panose="02040503050406030204" pitchFamily="18" charset="0"/>
                                  </a:rPr>
                                </m:ctrlPr>
                              </m:dPr>
                              <m:e>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r>
                                          <a:rPr lang="en-US" i="1" dirty="0">
                                            <a:latin typeface="Cambria Math" panose="02040503050406030204" pitchFamily="18" charset="0"/>
                                          </a:rPr>
                                          <m:t>0</m:t>
                                        </m:r>
                                      </m:num>
                                      <m:den>
                                        <m:r>
                                          <a:rPr lang="en-US" i="1" dirty="0">
                                            <a:latin typeface="Cambria Math" panose="02040503050406030204" pitchFamily="18" charset="0"/>
                                          </a:rPr>
                                          <m:t>0</m:t>
                                        </m:r>
                                      </m:den>
                                    </m:f>
                                  </m:e>
                                </m:d>
                                <m:r>
                                  <a:rPr lang="en-US" i="1" dirty="0">
                                    <a:latin typeface="Cambria Math" panose="02040503050406030204" pitchFamily="18" charset="0"/>
                                  </a:rPr>
                                  <m:t>,</m:t>
                                </m:r>
                                <m:d>
                                  <m:dPr>
                                    <m:ctrlPr>
                                      <a:rPr lang="en-GB" i="1" dirty="0">
                                        <a:latin typeface="Cambria Math" panose="02040503050406030204" pitchFamily="18" charset="0"/>
                                      </a:rPr>
                                    </m:ctrlPr>
                                  </m:dPr>
                                  <m:e>
                                    <m:f>
                                      <m:fPr>
                                        <m:type m:val="noBar"/>
                                        <m:ctrlPr>
                                          <a:rPr lang="en-GB" i="1" dirty="0">
                                            <a:latin typeface="Cambria Math" panose="02040503050406030204" pitchFamily="18" charset="0"/>
                                          </a:rPr>
                                        </m:ctrlPr>
                                      </m:fPr>
                                      <m:num>
                                        <m:sSubSup>
                                          <m:sSubSupPr>
                                            <m:ctrlPr>
                                              <a:rPr lang="en-GB" i="1" dirty="0">
                                                <a:latin typeface="Cambria Math" panose="02040503050406030204" pitchFamily="18" charset="0"/>
                                              </a:rPr>
                                            </m:ctrlPr>
                                          </m:sSubSupPr>
                                          <m:e>
                                            <m:r>
                                              <a:rPr lang="en-US" i="1" dirty="0">
                                                <a:latin typeface="Cambria Math" panose="02040503050406030204" pitchFamily="18" charset="0"/>
                                              </a:rPr>
                                              <m:t>𝜎</m:t>
                                            </m:r>
                                          </m:e>
                                          <m:sub>
                                            <m:r>
                                              <a:rPr lang="en-US" i="1" dirty="0">
                                                <a:latin typeface="Cambria Math" panose="02040503050406030204" pitchFamily="18" charset="0"/>
                                              </a:rPr>
                                              <m:t>0</m:t>
                                            </m:r>
                                          </m:sub>
                                          <m:sup>
                                            <m:r>
                                              <a:rPr lang="en-US" i="1" dirty="0">
                                                <a:latin typeface="Cambria Math" panose="02040503050406030204" pitchFamily="18" charset="0"/>
                                              </a:rPr>
                                              <m:t>2</m:t>
                                            </m:r>
                                          </m:sup>
                                        </m:sSubSup>
                                        <m:r>
                                          <a:rPr lang="en-US" i="1" dirty="0">
                                            <a:latin typeface="Cambria Math" panose="02040503050406030204" pitchFamily="18" charset="0"/>
                                          </a:rPr>
                                          <m:t> </m:t>
                                        </m:r>
                                        <m:sSubSup>
                                          <m:sSubSupPr>
                                            <m:ctrlPr>
                                              <a:rPr lang="en-GB" i="1" dirty="0">
                                                <a:latin typeface="Cambria Math" panose="02040503050406030204" pitchFamily="18" charset="0"/>
                                              </a:rPr>
                                            </m:ctrlPr>
                                          </m:sSubSupPr>
                                          <m:e>
                                            <m:r>
                                              <a:rPr lang="en-US" i="1" dirty="0">
                                                <a:latin typeface="Cambria Math" panose="02040503050406030204" pitchFamily="18" charset="0"/>
                                              </a:rPr>
                                              <m:t> </m:t>
                                            </m:r>
                                            <m:r>
                                              <a:rPr lang="en-US" i="1" dirty="0">
                                                <a:latin typeface="Cambria Math" panose="02040503050406030204" pitchFamily="18" charset="0"/>
                                              </a:rPr>
                                              <m:t>𝜎</m:t>
                                            </m:r>
                                          </m:e>
                                          <m:sub>
                                            <m:r>
                                              <a:rPr lang="en-US" i="1" dirty="0">
                                                <a:latin typeface="Cambria Math" panose="02040503050406030204" pitchFamily="18" charset="0"/>
                                              </a:rPr>
                                              <m:t>01</m:t>
                                            </m:r>
                                          </m:sub>
                                          <m:sup>
                                            <m:r>
                                              <a:rPr lang="en-US" i="1" dirty="0">
                                                <a:latin typeface="Cambria Math" panose="02040503050406030204" pitchFamily="18" charset="0"/>
                                              </a:rPr>
                                              <m:t> </m:t>
                                            </m:r>
                                          </m:sup>
                                        </m:sSubSup>
                                        <m:r>
                                          <a:rPr lang="en-US" i="1" dirty="0">
                                            <a:latin typeface="Cambria Math" panose="02040503050406030204" pitchFamily="18" charset="0"/>
                                          </a:rPr>
                                          <m:t> </m:t>
                                        </m:r>
                                      </m:num>
                                      <m:den>
                                        <m:sSubSup>
                                          <m:sSubSupPr>
                                            <m:ctrlPr>
                                              <a:rPr lang="en-GB" i="1" dirty="0">
                                                <a:latin typeface="Cambria Math" panose="02040503050406030204" pitchFamily="18" charset="0"/>
                                              </a:rPr>
                                            </m:ctrlPr>
                                          </m:sSubSupPr>
                                          <m:e>
                                            <m:r>
                                              <a:rPr lang="en-US" i="1" dirty="0">
                                                <a:latin typeface="Cambria Math" panose="02040503050406030204" pitchFamily="18" charset="0"/>
                                              </a:rPr>
                                              <m:t>𝜎</m:t>
                                            </m:r>
                                          </m:e>
                                          <m:sub>
                                            <m:r>
                                              <a:rPr lang="en-US" i="1" dirty="0">
                                                <a:latin typeface="Cambria Math" panose="02040503050406030204" pitchFamily="18" charset="0"/>
                                              </a:rPr>
                                              <m:t>01</m:t>
                                            </m:r>
                                          </m:sub>
                                          <m:sup>
                                            <m:r>
                                              <a:rPr lang="en-US" i="1" dirty="0">
                                                <a:latin typeface="Cambria Math" panose="02040503050406030204" pitchFamily="18" charset="0"/>
                                              </a:rPr>
                                              <m:t> </m:t>
                                            </m:r>
                                          </m:sup>
                                        </m:sSubSup>
                                        <m:r>
                                          <a:rPr lang="en-US" i="1" dirty="0">
                                            <a:latin typeface="Cambria Math" panose="02040503050406030204" pitchFamily="18" charset="0"/>
                                          </a:rPr>
                                          <m:t>  </m:t>
                                        </m:r>
                                        <m:sSubSup>
                                          <m:sSubSupPr>
                                            <m:ctrlPr>
                                              <a:rPr lang="en-GB" i="1" dirty="0">
                                                <a:latin typeface="Cambria Math" panose="02040503050406030204" pitchFamily="18" charset="0"/>
                                              </a:rPr>
                                            </m:ctrlPr>
                                          </m:sSubSupPr>
                                          <m:e>
                                            <m:r>
                                              <a:rPr lang="en-US" i="1" dirty="0">
                                                <a:latin typeface="Cambria Math" panose="02040503050406030204" pitchFamily="18" charset="0"/>
                                              </a:rPr>
                                              <m:t>𝜎</m:t>
                                            </m:r>
                                          </m:e>
                                          <m:sub>
                                            <m:r>
                                              <a:rPr lang="en-US" i="1" dirty="0">
                                                <a:latin typeface="Cambria Math" panose="02040503050406030204" pitchFamily="18" charset="0"/>
                                              </a:rPr>
                                              <m:t>1</m:t>
                                            </m:r>
                                          </m:sub>
                                          <m:sup>
                                            <m:r>
                                              <a:rPr lang="en-US" i="1" dirty="0">
                                                <a:latin typeface="Cambria Math" panose="02040503050406030204" pitchFamily="18" charset="0"/>
                                              </a:rPr>
                                              <m:t>2</m:t>
                                            </m:r>
                                          </m:sup>
                                        </m:sSubSup>
                                      </m:den>
                                    </m:f>
                                  </m:e>
                                </m:d>
                              </m:e>
                            </m:d>
                          </m:e>
                        </m:eqArr>
                      </m:e>
                    </m:d>
                  </m:oMath>
                </a14:m>
                <a:r>
                  <a:rPr lang="en-US" dirty="0"/>
                  <a:t> </a:t>
                </a:r>
              </a:p>
              <a:p>
                <a:pPr marL="0" indent="0" algn="ctr">
                  <a:buNone/>
                </a:pPr>
                <a:endParaRPr lang="en-GB" dirty="0"/>
              </a:p>
              <a:p>
                <a:pPr marL="0" indent="0">
                  <a:buNone/>
                </a:pPr>
                <a:br>
                  <a:rPr lang="en-US" dirty="0"/>
                </a:br>
                <a:r>
                  <a:rPr lang="en-US" dirty="0"/>
                  <a:t> </a:t>
                </a:r>
                <a:endParaRPr lang="en-GB" dirty="0"/>
              </a:p>
              <a:p>
                <a:endParaRPr lang="en-GB"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700" t="-2338"/>
                </a:stretch>
              </a:blipFill>
            </p:spPr>
            <p:txBody>
              <a:bodyPr/>
              <a:lstStyle/>
              <a:p>
                <a:r>
                  <a:rPr lang="en-GB">
                    <a:noFill/>
                  </a:rPr>
                  <a:t> </a:t>
                </a:r>
              </a:p>
            </p:txBody>
          </p:sp>
        </mc:Fallback>
      </mc:AlternateContent>
    </p:spTree>
    <p:extLst>
      <p:ext uri="{BB962C8B-B14F-4D97-AF65-F5344CB8AC3E}">
        <p14:creationId xmlns:p14="http://schemas.microsoft.com/office/powerpoint/2010/main" val="1092584817"/>
      </p:ext>
    </p:extLst>
  </p:cSld>
  <p:clrMapOvr>
    <a:masterClrMapping/>
  </p:clrMapOvr>
</p:sld>
</file>

<file path=ppt/theme/theme1.xml><?xml version="1.0" encoding="utf-8"?>
<a:theme xmlns:a="http://schemas.openxmlformats.org/drawingml/2006/main" name="Corporate-KU Leuven-Liggend-Achtergrond Wit">
  <a:themeElements>
    <a:clrScheme name="KU Leuven Corporate">
      <a:dk1>
        <a:srgbClr val="00407A"/>
      </a:dk1>
      <a:lt1>
        <a:srgbClr val="FFFFFF"/>
      </a:lt1>
      <a:dk2>
        <a:srgbClr val="52BDEC"/>
      </a:dk2>
      <a:lt2>
        <a:srgbClr val="FFFFFF"/>
      </a:lt2>
      <a:accent1>
        <a:srgbClr val="00407A"/>
      </a:accent1>
      <a:accent2>
        <a:srgbClr val="1D8DB0"/>
      </a:accent2>
      <a:accent3>
        <a:srgbClr val="52BDEC"/>
      </a:accent3>
      <a:accent4>
        <a:srgbClr val="00407A"/>
      </a:accent4>
      <a:accent5>
        <a:srgbClr val="FF9E0F"/>
      </a:accent5>
      <a:accent6>
        <a:srgbClr val="FF4D00"/>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en Watermerk">
  <a:themeElements>
    <a:clrScheme name="KU Leuven Corporate">
      <a:dk1>
        <a:srgbClr val="00407A"/>
      </a:dk1>
      <a:lt1>
        <a:srgbClr val="FFFFFF"/>
      </a:lt1>
      <a:dk2>
        <a:srgbClr val="52BDEC"/>
      </a:dk2>
      <a:lt2>
        <a:srgbClr val="FFFFFF"/>
      </a:lt2>
      <a:accent1>
        <a:srgbClr val="00407A"/>
      </a:accent1>
      <a:accent2>
        <a:srgbClr val="1D8DB0"/>
      </a:accent2>
      <a:accent3>
        <a:srgbClr val="52BDEC"/>
      </a:accent3>
      <a:accent4>
        <a:srgbClr val="00407A"/>
      </a:accent4>
      <a:accent5>
        <a:srgbClr val="FF9E0F"/>
      </a:accent5>
      <a:accent6>
        <a:srgbClr val="FF4D00"/>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corporate-KULeuven</Template>
  <TotalTime>2425</TotalTime>
  <Words>831</Words>
  <Application>Microsoft Office PowerPoint</Application>
  <PresentationFormat>Widescreen</PresentationFormat>
  <Paragraphs>158</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Cambria Math</vt:lpstr>
      <vt:lpstr>Courier New</vt:lpstr>
      <vt:lpstr>Corporate-KU Leuven-Liggend-Achtergrond Wit</vt:lpstr>
      <vt:lpstr>Corporate-KU Leuven-Liggend-Achtergrond Wit en Watermerk</vt:lpstr>
      <vt:lpstr>The effects of sleep deprivation on reaction time</vt:lpstr>
      <vt:lpstr>A first look at the data</vt:lpstr>
      <vt:lpstr>Let’s explore the data .. Global trends</vt:lpstr>
      <vt:lpstr>Let’s explore the data … finding a fit for each trucker</vt:lpstr>
      <vt:lpstr>Let’s explore the data … intercept, slope, goodness of fit</vt:lpstr>
      <vt:lpstr>Let’s explore the data … the residuals</vt:lpstr>
      <vt:lpstr>Let’s explore the data … the residuals </vt:lpstr>
      <vt:lpstr>Stating our assumptions</vt:lpstr>
      <vt:lpstr>The proposed hierarchical model</vt:lpstr>
      <vt:lpstr>Fitting the model to the data</vt:lpstr>
      <vt:lpstr>Simplify ? Inference for the FIXED effects (β)</vt:lpstr>
      <vt:lpstr>Simplify ? Inference for the VARIANCE components(α)</vt:lpstr>
      <vt:lpstr>Simplify ? Inference for the VARIANCE components(α)</vt:lpstr>
      <vt:lpstr>Assessing the random effects (shrinkage)</vt:lpstr>
      <vt:lpstr>Assessing the random effects (shrinkage)</vt:lpstr>
      <vt:lpstr>Our final model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Sleep Deprivation on Human Reaction Time</dc:title>
  <dc:creator>Will</dc:creator>
  <cp:lastModifiedBy>wim thiels</cp:lastModifiedBy>
  <cp:revision>151</cp:revision>
  <dcterms:created xsi:type="dcterms:W3CDTF">2016-03-13T13:29:43Z</dcterms:created>
  <dcterms:modified xsi:type="dcterms:W3CDTF">2017-03-19T19:44:21Z</dcterms:modified>
</cp:coreProperties>
</file>