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65" r:id="rId1"/>
  </p:sldMasterIdLst>
  <p:notesMasterIdLst>
    <p:notesMasterId r:id="rId13"/>
  </p:notesMasterIdLst>
  <p:handoutMasterIdLst>
    <p:handoutMasterId r:id="rId14"/>
  </p:handoutMasterIdLst>
  <p:sldIdLst>
    <p:sldId id="273" r:id="rId2"/>
    <p:sldId id="257" r:id="rId3"/>
    <p:sldId id="276" r:id="rId4"/>
    <p:sldId id="269" r:id="rId5"/>
    <p:sldId id="270" r:id="rId6"/>
    <p:sldId id="271" r:id="rId7"/>
    <p:sldId id="272" r:id="rId8"/>
    <p:sldId id="268" r:id="rId9"/>
    <p:sldId id="267" r:id="rId10"/>
    <p:sldId id="266"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5000"/>
    <a:srgbClr val="93FF9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21" autoAdjust="0"/>
  </p:normalViewPr>
  <p:slideViewPr>
    <p:cSldViewPr snapToGrid="0">
      <p:cViewPr varScale="1">
        <p:scale>
          <a:sx n="109" d="100"/>
          <a:sy n="109" d="100"/>
        </p:scale>
        <p:origin x="63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CF3894-8A2C-4BDE-90E9-5AF3D1E57F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F8FA29E-5127-4B85-9DBB-CC2C91A4B0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85877A-5D1F-4756-8F25-1901087640F2}" type="datetimeFigureOut">
              <a:rPr lang="en-US" smtClean="0"/>
              <a:t>8/16/2020</a:t>
            </a:fld>
            <a:endParaRPr lang="en-US"/>
          </a:p>
        </p:txBody>
      </p:sp>
      <p:sp>
        <p:nvSpPr>
          <p:cNvPr id="4" name="Footer Placeholder 3">
            <a:extLst>
              <a:ext uri="{FF2B5EF4-FFF2-40B4-BE49-F238E27FC236}">
                <a16:creationId xmlns:a16="http://schemas.microsoft.com/office/drawing/2014/main" id="{5A5BBF65-1CA9-4CEC-9908-1D1A4CE2A2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160FAF7-5BD1-481D-A963-9DBC411F50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32AC53-BF5A-439D-86E0-4B39C28DA7CF}" type="slidenum">
              <a:rPr lang="en-US" smtClean="0"/>
              <a:t>‹#›</a:t>
            </a:fld>
            <a:endParaRPr lang="en-US"/>
          </a:p>
        </p:txBody>
      </p:sp>
    </p:spTree>
    <p:extLst>
      <p:ext uri="{BB962C8B-B14F-4D97-AF65-F5344CB8AC3E}">
        <p14:creationId xmlns:p14="http://schemas.microsoft.com/office/powerpoint/2010/main" val="1853659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14A5A-0481-40E5-8518-18C9DA6C1A96}" type="datetimeFigureOut">
              <a:rPr lang="en-CA" smtClean="0"/>
              <a:t>16/08/2020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72A3B-A4A9-4FFC-BB2E-D5B321B476A2}" type="slidenum">
              <a:rPr lang="en-CA" smtClean="0"/>
              <a:t>‹#›</a:t>
            </a:fld>
            <a:endParaRPr lang="en-CA"/>
          </a:p>
        </p:txBody>
      </p:sp>
    </p:spTree>
    <p:extLst>
      <p:ext uri="{BB962C8B-B14F-4D97-AF65-F5344CB8AC3E}">
        <p14:creationId xmlns:p14="http://schemas.microsoft.com/office/powerpoint/2010/main" val="14764113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88809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1B3B05-7447-4FEF-9A1F-2BC06F863C02}" type="datetime1">
              <a:rPr lang="en-CA" smtClean="0"/>
              <a:t>16/08/2020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213A220-D006-488C-ABCB-D39E45C4B631}" type="slidenum">
              <a:rPr lang="en-CA" smtClean="0"/>
              <a:t>‹#›</a:t>
            </a:fld>
            <a:endParaRPr lang="en-CA"/>
          </a:p>
        </p:txBody>
      </p:sp>
    </p:spTree>
    <p:extLst>
      <p:ext uri="{BB962C8B-B14F-4D97-AF65-F5344CB8AC3E}">
        <p14:creationId xmlns:p14="http://schemas.microsoft.com/office/powerpoint/2010/main" val="182838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D435B-645B-428F-813C-C3C2B9238904}" type="datetime1">
              <a:rPr lang="en-CA" smtClean="0"/>
              <a:t>16/08/2020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13A220-D006-488C-ABCB-D39E45C4B631}" type="slidenum">
              <a:rPr lang="en-CA" smtClean="0"/>
              <a:t>‹#›</a:t>
            </a:fld>
            <a:endParaRPr lang="en-CA"/>
          </a:p>
        </p:txBody>
      </p:sp>
    </p:spTree>
    <p:extLst>
      <p:ext uri="{BB962C8B-B14F-4D97-AF65-F5344CB8AC3E}">
        <p14:creationId xmlns:p14="http://schemas.microsoft.com/office/powerpoint/2010/main" val="473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6E1F6-EDC2-4291-BCAC-40F12F43394F}" type="datetime1">
              <a:rPr lang="en-CA" smtClean="0"/>
              <a:t>16/08/2020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13A220-D006-488C-ABCB-D39E45C4B631}" type="slidenum">
              <a:rPr lang="en-CA" smtClean="0"/>
              <a:t>‹#›</a:t>
            </a:fld>
            <a:endParaRPr lang="en-CA"/>
          </a:p>
        </p:txBody>
      </p:sp>
    </p:spTree>
    <p:extLst>
      <p:ext uri="{BB962C8B-B14F-4D97-AF65-F5344CB8AC3E}">
        <p14:creationId xmlns:p14="http://schemas.microsoft.com/office/powerpoint/2010/main" val="73825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25235-B578-4878-B932-752FAF196A1D}" type="datetime1">
              <a:rPr lang="en-CA" smtClean="0"/>
              <a:t>16/08/2020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13A220-D006-488C-ABCB-D39E45C4B631}" type="slidenum">
              <a:rPr lang="en-CA" smtClean="0"/>
              <a:t>‹#›</a:t>
            </a:fld>
            <a:endParaRPr lang="en-CA"/>
          </a:p>
        </p:txBody>
      </p:sp>
    </p:spTree>
    <p:extLst>
      <p:ext uri="{BB962C8B-B14F-4D97-AF65-F5344CB8AC3E}">
        <p14:creationId xmlns:p14="http://schemas.microsoft.com/office/powerpoint/2010/main" val="276411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E008EB3-6616-4AA9-9C34-4D4EF78AAA6E}" type="datetime1">
              <a:rPr lang="en-CA" smtClean="0"/>
              <a:t>16/08/2020</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213A220-D006-488C-ABCB-D39E45C4B631}" type="slidenum">
              <a:rPr lang="en-CA" smtClean="0"/>
              <a:t>‹#›</a:t>
            </a:fld>
            <a:endParaRPr lang="en-CA"/>
          </a:p>
        </p:txBody>
      </p:sp>
    </p:spTree>
    <p:extLst>
      <p:ext uri="{BB962C8B-B14F-4D97-AF65-F5344CB8AC3E}">
        <p14:creationId xmlns:p14="http://schemas.microsoft.com/office/powerpoint/2010/main" val="59302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24EAAD-14E4-4514-B642-2A2EDBB4677B}" type="datetime1">
              <a:rPr lang="en-CA" smtClean="0"/>
              <a:t>16/08/2020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213A220-D006-488C-ABCB-D39E45C4B631}" type="slidenum">
              <a:rPr lang="en-CA" smtClean="0"/>
              <a:t>‹#›</a:t>
            </a:fld>
            <a:endParaRPr lang="en-CA"/>
          </a:p>
        </p:txBody>
      </p:sp>
    </p:spTree>
    <p:extLst>
      <p:ext uri="{BB962C8B-B14F-4D97-AF65-F5344CB8AC3E}">
        <p14:creationId xmlns:p14="http://schemas.microsoft.com/office/powerpoint/2010/main" val="35013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2FADA3-F218-426D-9E75-A97A032B7EA6}" type="datetime1">
              <a:rPr lang="en-CA" smtClean="0"/>
              <a:t>16/08/2020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213A220-D006-488C-ABCB-D39E45C4B631}" type="slidenum">
              <a:rPr lang="en-CA" smtClean="0"/>
              <a:t>‹#›</a:t>
            </a:fld>
            <a:endParaRPr lang="en-CA"/>
          </a:p>
        </p:txBody>
      </p:sp>
    </p:spTree>
    <p:extLst>
      <p:ext uri="{BB962C8B-B14F-4D97-AF65-F5344CB8AC3E}">
        <p14:creationId xmlns:p14="http://schemas.microsoft.com/office/powerpoint/2010/main" val="326099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5409FC-678D-4711-8CE9-38E90BBF6621}" type="datetime1">
              <a:rPr lang="en-CA" smtClean="0"/>
              <a:t>16/08/2020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213A220-D006-488C-ABCB-D39E45C4B631}" type="slidenum">
              <a:rPr lang="en-CA" smtClean="0"/>
              <a:t>‹#›</a:t>
            </a:fld>
            <a:endParaRPr lang="en-CA"/>
          </a:p>
        </p:txBody>
      </p:sp>
    </p:spTree>
    <p:extLst>
      <p:ext uri="{BB962C8B-B14F-4D97-AF65-F5344CB8AC3E}">
        <p14:creationId xmlns:p14="http://schemas.microsoft.com/office/powerpoint/2010/main" val="168674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A085A-074C-435A-80EA-75C89FB55F68}" type="datetime1">
              <a:rPr lang="en-CA" smtClean="0"/>
              <a:t>16/08/2020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213A220-D006-488C-ABCB-D39E45C4B631}" type="slidenum">
              <a:rPr lang="en-CA" smtClean="0"/>
              <a:t>‹#›</a:t>
            </a:fld>
            <a:endParaRPr lang="en-CA"/>
          </a:p>
        </p:txBody>
      </p:sp>
    </p:spTree>
    <p:extLst>
      <p:ext uri="{BB962C8B-B14F-4D97-AF65-F5344CB8AC3E}">
        <p14:creationId xmlns:p14="http://schemas.microsoft.com/office/powerpoint/2010/main" val="315834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065E6-FB39-41F5-BFC7-291A1EEF7BE6}" type="datetime1">
              <a:rPr lang="en-CA" smtClean="0"/>
              <a:t>16/08/2020</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213A220-D006-488C-ABCB-D39E45C4B631}" type="slidenum">
              <a:rPr lang="en-CA" smtClean="0"/>
              <a:t>‹#›</a:t>
            </a:fld>
            <a:endParaRPr lang="en-CA"/>
          </a:p>
        </p:txBody>
      </p:sp>
    </p:spTree>
    <p:extLst>
      <p:ext uri="{BB962C8B-B14F-4D97-AF65-F5344CB8AC3E}">
        <p14:creationId xmlns:p14="http://schemas.microsoft.com/office/powerpoint/2010/main" val="79488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378EA6-9BC9-42C5-B6F9-862F99394404}" type="datetime1">
              <a:rPr lang="en-CA" smtClean="0"/>
              <a:t>16/08/2020</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213A220-D006-488C-ABCB-D39E45C4B631}" type="slidenum">
              <a:rPr lang="en-CA" smtClean="0"/>
              <a:t>‹#›</a:t>
            </a:fld>
            <a:endParaRPr lang="en-CA"/>
          </a:p>
        </p:txBody>
      </p:sp>
    </p:spTree>
    <p:extLst>
      <p:ext uri="{BB962C8B-B14F-4D97-AF65-F5344CB8AC3E}">
        <p14:creationId xmlns:p14="http://schemas.microsoft.com/office/powerpoint/2010/main" val="205471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B35B754-4B94-4785-B1E7-6CBEEF0CB4A9}" type="datetime1">
              <a:rPr lang="en-CA" smtClean="0"/>
              <a:t>16/08/2020</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213A220-D006-488C-ABCB-D39E45C4B631}" type="slidenum">
              <a:rPr lang="en-CA" smtClean="0"/>
              <a:t>‹#›</a:t>
            </a:fld>
            <a:endParaRPr lang="en-CA"/>
          </a:p>
        </p:txBody>
      </p:sp>
    </p:spTree>
    <p:extLst>
      <p:ext uri="{BB962C8B-B14F-4D97-AF65-F5344CB8AC3E}">
        <p14:creationId xmlns:p14="http://schemas.microsoft.com/office/powerpoint/2010/main" val="3525282922"/>
      </p:ext>
    </p:extLst>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imurad/DS_MRP_2020" TargetMode="External"/><Relationship Id="rId2" Type="http://schemas.openxmlformats.org/officeDocument/2006/relationships/hyperlink" Target="https://www150.statcan.gc.ca/n1/tbl/csv/20100003-eng.zi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wimurad/DS_MRP_2020/blob/master/MRP_Report_Mohammad%20Murad.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ADDCA9-D337-4D32-A87B-8F80C5E08C1F}"/>
              </a:ext>
            </a:extLst>
          </p:cNvPr>
          <p:cNvSpPr>
            <a:spLocks noGrp="1"/>
          </p:cNvSpPr>
          <p:nvPr>
            <p:ph type="ctrTitle"/>
          </p:nvPr>
        </p:nvSpPr>
        <p:spPr>
          <a:xfrm>
            <a:off x="1051560" y="1432223"/>
            <a:ext cx="10088294" cy="3035808"/>
          </a:xfrm>
        </p:spPr>
        <p:txBody>
          <a:bodyPr/>
          <a:lstStyle/>
          <a:p>
            <a:r>
              <a:rPr lang="en-US" sz="3200" b="1" dirty="0">
                <a:blipFill>
                  <a:blip r:embed="rId2">
                    <a:extLst>
                      <a:ext uri="{28A0092B-C50C-407E-A947-70E740481C1C}">
                        <a14:useLocalDpi xmlns:a14="http://schemas.microsoft.com/office/drawing/2010/main" val="0"/>
                      </a:ext>
                    </a:extLst>
                  </a:blip>
                  <a:tile tx="6350" ty="-127000" sx="65000" sy="64000" flip="none" algn="tl"/>
                </a:blipFill>
              </a:rPr>
              <a:t>DEMAND FORECASTING FOR WHOLESALE SALES BY INDUSTRY CONSIDERING SEASONALITY IN DEMAND. </a:t>
            </a:r>
            <a:endParaRPr lang="en-US" sz="3200" dirty="0"/>
          </a:p>
        </p:txBody>
      </p:sp>
      <p:sp>
        <p:nvSpPr>
          <p:cNvPr id="5" name="Subtitle 4">
            <a:extLst>
              <a:ext uri="{FF2B5EF4-FFF2-40B4-BE49-F238E27FC236}">
                <a16:creationId xmlns:a16="http://schemas.microsoft.com/office/drawing/2014/main" id="{38279A47-4727-42B8-916A-DE1CEFA9608F}"/>
              </a:ext>
            </a:extLst>
          </p:cNvPr>
          <p:cNvSpPr>
            <a:spLocks noGrp="1"/>
          </p:cNvSpPr>
          <p:nvPr>
            <p:ph type="subTitle" idx="1"/>
          </p:nvPr>
        </p:nvSpPr>
        <p:spPr>
          <a:xfrm>
            <a:off x="1051559" y="4528954"/>
            <a:ext cx="9126762" cy="1362180"/>
          </a:xfrm>
        </p:spPr>
        <p:txBody>
          <a:bodyPr>
            <a:normAutofit fontScale="92500" lnSpcReduction="20000"/>
          </a:bodyPr>
          <a:lstStyle/>
          <a:p>
            <a:pPr lvl="0"/>
            <a:r>
              <a:rPr lang="en-CA" sz="1800" b="1" dirty="0">
                <a:solidFill>
                  <a:schemeClr val="tx1"/>
                </a:solidFill>
              </a:rPr>
              <a:t>Major Research Project, Master of Science in Data Science and Analytics</a:t>
            </a:r>
          </a:p>
          <a:p>
            <a:pPr lvl="0"/>
            <a:r>
              <a:rPr lang="en-CA" sz="1800" b="1" dirty="0">
                <a:solidFill>
                  <a:schemeClr val="tx1"/>
                </a:solidFill>
              </a:rPr>
              <a:t>Mohammad </a:t>
            </a:r>
            <a:r>
              <a:rPr lang="en-CA" sz="1800" b="1" dirty="0" err="1">
                <a:solidFill>
                  <a:schemeClr val="tx1"/>
                </a:solidFill>
              </a:rPr>
              <a:t>Wahidul</a:t>
            </a:r>
            <a:r>
              <a:rPr lang="en-CA" sz="1800" b="1" dirty="0">
                <a:solidFill>
                  <a:schemeClr val="tx1"/>
                </a:solidFill>
              </a:rPr>
              <a:t> Islam Murad</a:t>
            </a:r>
          </a:p>
          <a:p>
            <a:pPr lvl="0"/>
            <a:r>
              <a:rPr lang="en-CA" sz="1800" b="1" dirty="0">
                <a:solidFill>
                  <a:schemeClr val="tx1"/>
                </a:solidFill>
              </a:rPr>
              <a:t>Supervisor: Dr. </a:t>
            </a:r>
            <a:r>
              <a:rPr lang="en-US" sz="1800" b="1" dirty="0" err="1">
                <a:solidFill>
                  <a:schemeClr val="tx1"/>
                </a:solidFill>
              </a:rPr>
              <a:t>Saman</a:t>
            </a:r>
            <a:r>
              <a:rPr lang="en-US" sz="1800" b="1" dirty="0">
                <a:solidFill>
                  <a:schemeClr val="tx1"/>
                </a:solidFill>
              </a:rPr>
              <a:t> </a:t>
            </a:r>
            <a:r>
              <a:rPr lang="en-US" sz="1800" b="1" dirty="0" err="1">
                <a:solidFill>
                  <a:schemeClr val="tx1"/>
                </a:solidFill>
              </a:rPr>
              <a:t>Hassanzadeh</a:t>
            </a:r>
            <a:r>
              <a:rPr lang="en-US" sz="1800" b="1" dirty="0">
                <a:solidFill>
                  <a:schemeClr val="tx1"/>
                </a:solidFill>
              </a:rPr>
              <a:t> Amin</a:t>
            </a:r>
            <a:endParaRPr lang="en-CA" sz="1800" b="1" dirty="0">
              <a:solidFill>
                <a:schemeClr val="tx1"/>
              </a:solidFill>
            </a:endParaRPr>
          </a:p>
          <a:p>
            <a:pPr lvl="0"/>
            <a:r>
              <a:rPr lang="en-CA" sz="1800" b="1" dirty="0">
                <a:solidFill>
                  <a:schemeClr val="tx1"/>
                </a:solidFill>
              </a:rPr>
              <a:t>August 25, 2020</a:t>
            </a:r>
            <a:endParaRPr lang="en-US" sz="1800" dirty="0">
              <a:solidFill>
                <a:schemeClr val="tx1"/>
              </a:solidFill>
            </a:endParaRPr>
          </a:p>
          <a:p>
            <a:pPr lvl="0"/>
            <a:endParaRPr lang="en-US" sz="700" dirty="0"/>
          </a:p>
          <a:p>
            <a:endParaRPr lang="en-US" sz="700" dirty="0"/>
          </a:p>
        </p:txBody>
      </p:sp>
    </p:spTree>
    <p:extLst>
      <p:ext uri="{BB962C8B-B14F-4D97-AF65-F5344CB8AC3E}">
        <p14:creationId xmlns:p14="http://schemas.microsoft.com/office/powerpoint/2010/main" val="205826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2066194" y="2534290"/>
            <a:ext cx="8494024" cy="125933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80000"/>
              </a:lnSpc>
              <a:spcBef>
                <a:spcPct val="0"/>
              </a:spcBef>
              <a:spcAft>
                <a:spcPts val="600"/>
              </a:spcAft>
              <a:buClrTx/>
              <a:buSzTx/>
              <a:buFontTx/>
              <a:buNone/>
              <a:tabLst/>
              <a:defRPr/>
            </a:pPr>
            <a:r>
              <a:rPr kumimoji="0" lang="en-US" sz="7200" b="0" i="1" u="none" strike="noStrike" kern="1200" cap="all" spc="0" normalizeH="0" baseline="0" noProof="0" dirty="0">
                <a:ln>
                  <a:noFill/>
                </a:ln>
                <a:solidFill>
                  <a:prstClr val="white"/>
                </a:solidFill>
                <a:effectLst/>
                <a:uLnTx/>
                <a:uFillTx/>
                <a:latin typeface="Rockwell Condensed" panose="02060603050405020104"/>
                <a:ea typeface="+mn-ea"/>
                <a:cs typeface="+mn-cs"/>
              </a:rPr>
              <a:t>QUESTIONS AND ANSWERs</a:t>
            </a:r>
          </a:p>
        </p:txBody>
      </p:sp>
      <p:sp>
        <p:nvSpPr>
          <p:cNvPr id="6" name="Slide Number Placeholder 5">
            <a:extLst>
              <a:ext uri="{FF2B5EF4-FFF2-40B4-BE49-F238E27FC236}">
                <a16:creationId xmlns:a16="http://schemas.microsoft.com/office/drawing/2014/main" id="{810BF5B2-3BE2-44B1-8F50-711D82133A6F}"/>
              </a:ext>
            </a:extLst>
          </p:cNvPr>
          <p:cNvSpPr>
            <a:spLocks noGrp="1"/>
          </p:cNvSpPr>
          <p:nvPr>
            <p:ph type="sldNum" sz="quarter" idx="12"/>
          </p:nvPr>
        </p:nvSpPr>
        <p:spPr>
          <a:xfrm>
            <a:off x="10766187" y="6272784"/>
            <a:ext cx="640080" cy="365125"/>
          </a:xfrm>
        </p:spPr>
        <p:txBody>
          <a:bodyPr/>
          <a:lstStyle/>
          <a:p>
            <a:fld id="{F213A220-D006-488C-ABCB-D39E45C4B631}" type="slidenum">
              <a:rPr lang="en-CA" sz="1600" smtClean="0">
                <a:solidFill>
                  <a:schemeClr val="bg1"/>
                </a:solidFill>
              </a:rPr>
              <a:t>10</a:t>
            </a:fld>
            <a:endParaRPr lang="en-CA" sz="1600" dirty="0">
              <a:solidFill>
                <a:schemeClr val="bg1"/>
              </a:solidFill>
            </a:endParaRPr>
          </a:p>
        </p:txBody>
      </p:sp>
    </p:spTree>
    <p:extLst>
      <p:ext uri="{BB962C8B-B14F-4D97-AF65-F5344CB8AC3E}">
        <p14:creationId xmlns:p14="http://schemas.microsoft.com/office/powerpoint/2010/main" val="28397079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556100" y="1360493"/>
            <a:ext cx="4972511" cy="310673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80000"/>
              </a:lnSpc>
              <a:spcBef>
                <a:spcPct val="0"/>
              </a:spcBef>
              <a:spcAft>
                <a:spcPts val="600"/>
              </a:spcAft>
              <a:buClrTx/>
              <a:buSzTx/>
              <a:buFontTx/>
              <a:buNone/>
              <a:tabLst/>
              <a:defRPr/>
            </a:pPr>
            <a:r>
              <a:rPr kumimoji="0" lang="en-US" sz="7200" b="0" i="1" u="none" strike="noStrike" kern="1200" cap="all" spc="0" normalizeH="0" baseline="0" noProof="0" dirty="0">
                <a:ln>
                  <a:noFill/>
                </a:ln>
                <a:solidFill>
                  <a:prstClr val="white"/>
                </a:solidFill>
                <a:effectLst/>
                <a:uLnTx/>
                <a:uFillTx/>
                <a:latin typeface="Rockwell Condensed" panose="02060603050405020104"/>
                <a:ea typeface="+mn-ea"/>
                <a:cs typeface="+mn-cs"/>
              </a:rPr>
              <a:t>Thank You</a:t>
            </a:r>
          </a:p>
        </p:txBody>
      </p:sp>
      <p:pic>
        <p:nvPicPr>
          <p:cNvPr id="6" name="Graphic 5" descr="Accept">
            <a:extLst>
              <a:ext uri="{FF2B5EF4-FFF2-40B4-BE49-F238E27FC236}">
                <a16:creationId xmlns:a16="http://schemas.microsoft.com/office/drawing/2014/main" id="{28653DB7-D898-4F70-B747-6F4CF9668A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150" y="1526651"/>
            <a:ext cx="3804698" cy="3804698"/>
          </a:xfrm>
          <a:prstGeom prst="rect">
            <a:avLst/>
          </a:prstGeom>
        </p:spPr>
      </p:pic>
      <p:sp>
        <p:nvSpPr>
          <p:cNvPr id="7" name="Slide Number Placeholder 6">
            <a:extLst>
              <a:ext uri="{FF2B5EF4-FFF2-40B4-BE49-F238E27FC236}">
                <a16:creationId xmlns:a16="http://schemas.microsoft.com/office/drawing/2014/main" id="{50DA8CF2-83BA-415B-A550-BBD246BB77AA}"/>
              </a:ext>
            </a:extLst>
          </p:cNvPr>
          <p:cNvSpPr>
            <a:spLocks noGrp="1"/>
          </p:cNvSpPr>
          <p:nvPr>
            <p:ph type="sldNum" sz="quarter" idx="12"/>
          </p:nvPr>
        </p:nvSpPr>
        <p:spPr>
          <a:xfrm>
            <a:off x="10784661" y="6272784"/>
            <a:ext cx="640080" cy="365125"/>
          </a:xfrm>
        </p:spPr>
        <p:txBody>
          <a:bodyPr/>
          <a:lstStyle/>
          <a:p>
            <a:fld id="{F213A220-D006-488C-ABCB-D39E45C4B631}" type="slidenum">
              <a:rPr lang="en-CA" sz="1600" smtClean="0">
                <a:solidFill>
                  <a:schemeClr val="bg1"/>
                </a:solidFill>
              </a:rPr>
              <a:t>11</a:t>
            </a:fld>
            <a:endParaRPr lang="en-CA" sz="1600" dirty="0">
              <a:solidFill>
                <a:schemeClr val="bg1"/>
              </a:solidFill>
            </a:endParaRPr>
          </a:p>
        </p:txBody>
      </p:sp>
    </p:spTree>
    <p:extLst>
      <p:ext uri="{BB962C8B-B14F-4D97-AF65-F5344CB8AC3E}">
        <p14:creationId xmlns:p14="http://schemas.microsoft.com/office/powerpoint/2010/main" val="19192712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484632"/>
            <a:ext cx="10752698" cy="1609344"/>
          </a:xfrm>
        </p:spPr>
        <p:txBody>
          <a:bodyPr vert="horz" lIns="91440" tIns="45720" rIns="91440" bIns="45720" rtlCol="0" anchor="ctr">
            <a:normAutofit/>
          </a:bodyPr>
          <a:lstStyle/>
          <a:p>
            <a:r>
              <a:rPr lang="en-CA" b="1" dirty="0"/>
              <a:t>INTRODUCTION AND BACKGROUND</a:t>
            </a:r>
          </a:p>
        </p:txBody>
      </p:sp>
      <p:sp>
        <p:nvSpPr>
          <p:cNvPr id="3" name="Content Placeholder 2"/>
          <p:cNvSpPr>
            <a:spLocks noGrp="1"/>
          </p:cNvSpPr>
          <p:nvPr>
            <p:ph idx="1"/>
          </p:nvPr>
        </p:nvSpPr>
        <p:spPr>
          <a:xfrm>
            <a:off x="1097280" y="1642541"/>
            <a:ext cx="10070253" cy="4279295"/>
          </a:xfrm>
        </p:spPr>
        <p:txBody>
          <a:bodyPr>
            <a:noAutofit/>
          </a:bodyPr>
          <a:lstStyle/>
          <a:p>
            <a:r>
              <a:rPr lang="en-CA" sz="2400" dirty="0"/>
              <a:t>Demand forecasting is the basis for planning supply chain activities. </a:t>
            </a:r>
          </a:p>
          <a:p>
            <a:r>
              <a:rPr lang="en-CA" sz="2400" dirty="0"/>
              <a:t>Select effective forecasting technique that is appropriate on specific time-series data set. </a:t>
            </a:r>
          </a:p>
          <a:p>
            <a:r>
              <a:rPr lang="en-CA" sz="2400" dirty="0"/>
              <a:t>Many active researches are going on different forecasting techniques.</a:t>
            </a:r>
          </a:p>
          <a:p>
            <a:pPr marL="0" indent="0">
              <a:buNone/>
            </a:pPr>
            <a:r>
              <a:rPr lang="en-CA" sz="2400" dirty="0"/>
              <a:t>In this Major Research Project,</a:t>
            </a:r>
          </a:p>
          <a:p>
            <a:r>
              <a:rPr lang="en-CA" sz="2400" dirty="0"/>
              <a:t>Predict demand for different </a:t>
            </a:r>
            <a:r>
              <a:rPr lang="en-US" sz="2400" dirty="0"/>
              <a:t>wholesale products by industry type under the North American Industry Classification System (NAICS). </a:t>
            </a:r>
            <a:endParaRPr lang="en-CA" sz="2400" dirty="0"/>
          </a:p>
          <a:p>
            <a:r>
              <a:rPr lang="en-CA" sz="2400" dirty="0">
                <a:sym typeface="Wingdings" panose="05000000000000000000" pitchFamily="2" charset="2"/>
              </a:rPr>
              <a:t>Measure performances between actual and predicted data based on different forecasting models. </a:t>
            </a:r>
          </a:p>
          <a:p>
            <a:endParaRPr lang="en-CA" sz="2400" dirty="0">
              <a:sym typeface="Wingdings" panose="05000000000000000000" pitchFamily="2" charset="2"/>
            </a:endParaRPr>
          </a:p>
          <a:p>
            <a:pPr marL="0" indent="0">
              <a:buNone/>
            </a:pPr>
            <a:endParaRPr lang="en-CA" sz="2400" dirty="0"/>
          </a:p>
          <a:p>
            <a:endParaRPr lang="en-CA" sz="2400" dirty="0"/>
          </a:p>
          <a:p>
            <a:endParaRPr lang="en-CA" sz="2400" dirty="0"/>
          </a:p>
        </p:txBody>
      </p:sp>
      <p:sp>
        <p:nvSpPr>
          <p:cNvPr id="7" name="Slide Number Placeholder 6">
            <a:extLst>
              <a:ext uri="{FF2B5EF4-FFF2-40B4-BE49-F238E27FC236}">
                <a16:creationId xmlns:a16="http://schemas.microsoft.com/office/drawing/2014/main" id="{5AFB89F6-E243-420E-9B93-2FB05AADB642}"/>
              </a:ext>
            </a:extLst>
          </p:cNvPr>
          <p:cNvSpPr>
            <a:spLocks noGrp="1"/>
          </p:cNvSpPr>
          <p:nvPr>
            <p:ph type="sldNum" sz="quarter" idx="12"/>
          </p:nvPr>
        </p:nvSpPr>
        <p:spPr>
          <a:xfrm>
            <a:off x="10756941" y="6282021"/>
            <a:ext cx="659200" cy="365125"/>
          </a:xfrm>
        </p:spPr>
        <p:txBody>
          <a:bodyPr/>
          <a:lstStyle/>
          <a:p>
            <a:fld id="{F213A220-D006-488C-ABCB-D39E45C4B631}" type="slidenum">
              <a:rPr lang="en-CA" sz="1600" smtClean="0">
                <a:solidFill>
                  <a:schemeClr val="tx1"/>
                </a:solidFill>
              </a:rPr>
              <a:t>2</a:t>
            </a:fld>
            <a:endParaRPr lang="en-CA" sz="1600" dirty="0">
              <a:solidFill>
                <a:schemeClr val="tx1"/>
              </a:solidFill>
            </a:endParaRPr>
          </a:p>
        </p:txBody>
      </p:sp>
    </p:spTree>
    <p:extLst>
      <p:ext uri="{BB962C8B-B14F-4D97-AF65-F5344CB8AC3E}">
        <p14:creationId xmlns:p14="http://schemas.microsoft.com/office/powerpoint/2010/main" val="240645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846A0F-AB45-41E5-AB63-CECDFE77A41D}"/>
              </a:ext>
            </a:extLst>
          </p:cNvPr>
          <p:cNvSpPr>
            <a:spLocks noGrp="1"/>
          </p:cNvSpPr>
          <p:nvPr>
            <p:ph type="title"/>
          </p:nvPr>
        </p:nvSpPr>
        <p:spPr>
          <a:xfrm>
            <a:off x="1069848" y="484632"/>
            <a:ext cx="10410952" cy="1609344"/>
          </a:xfrm>
        </p:spPr>
        <p:txBody>
          <a:bodyPr/>
          <a:lstStyle/>
          <a:p>
            <a:r>
              <a:rPr lang="en-US" b="1" dirty="0"/>
              <a:t>METHODOLOGY AND EXPERIMENTS</a:t>
            </a:r>
            <a:endParaRPr lang="en-US" dirty="0"/>
          </a:p>
        </p:txBody>
      </p:sp>
      <p:sp>
        <p:nvSpPr>
          <p:cNvPr id="5" name="Content Placeholder 4">
            <a:extLst>
              <a:ext uri="{FF2B5EF4-FFF2-40B4-BE49-F238E27FC236}">
                <a16:creationId xmlns:a16="http://schemas.microsoft.com/office/drawing/2014/main" id="{9FFA8FC2-D21F-4616-BE80-1A457CF4F44C}"/>
              </a:ext>
            </a:extLst>
          </p:cNvPr>
          <p:cNvSpPr>
            <a:spLocks noGrp="1"/>
          </p:cNvSpPr>
          <p:nvPr>
            <p:ph sz="half" idx="1"/>
          </p:nvPr>
        </p:nvSpPr>
        <p:spPr>
          <a:xfrm>
            <a:off x="1069847" y="1837261"/>
            <a:ext cx="5220981" cy="4182533"/>
          </a:xfrm>
        </p:spPr>
        <p:txBody>
          <a:bodyPr>
            <a:noAutofit/>
          </a:bodyPr>
          <a:lstStyle/>
          <a:p>
            <a:pPr marL="0" indent="0">
              <a:buNone/>
            </a:pPr>
            <a:r>
              <a:rPr lang="en-CA" dirty="0"/>
              <a:t>The dataset that used in this project is divided into three parts.</a:t>
            </a:r>
          </a:p>
          <a:p>
            <a:r>
              <a:rPr lang="en-CA" dirty="0"/>
              <a:t>Train set from year 2009 to 2017.</a:t>
            </a:r>
          </a:p>
          <a:p>
            <a:r>
              <a:rPr lang="en-CA" dirty="0"/>
              <a:t>Validation set from year 2016 to 2017</a:t>
            </a:r>
          </a:p>
          <a:p>
            <a:r>
              <a:rPr lang="en-CA" dirty="0"/>
              <a:t>Test set from year 2018 to 2019. </a:t>
            </a:r>
          </a:p>
          <a:p>
            <a:pPr marL="0" indent="0">
              <a:buNone/>
            </a:pPr>
            <a:r>
              <a:rPr lang="en-CA" dirty="0"/>
              <a:t>Initially, the predictions were performed on train and validation sets.</a:t>
            </a:r>
          </a:p>
          <a:p>
            <a:pPr marL="0" indent="0">
              <a:buNone/>
            </a:pPr>
            <a:r>
              <a:rPr lang="en-CA" dirty="0"/>
              <a:t>Identify the best hyper parameter settings that provide minimum RMSE and MAPE values between actual and predicted data.</a:t>
            </a:r>
          </a:p>
          <a:p>
            <a:pPr marL="0" indent="0">
              <a:buNone/>
            </a:pPr>
            <a:r>
              <a:rPr lang="en-CA" dirty="0"/>
              <a:t>Finally, predictions were performed on train and test sets.</a:t>
            </a:r>
          </a:p>
          <a:p>
            <a:pPr marL="0" indent="0">
              <a:buNone/>
            </a:pPr>
            <a:endParaRPr lang="en-US" dirty="0"/>
          </a:p>
        </p:txBody>
      </p:sp>
      <p:pic>
        <p:nvPicPr>
          <p:cNvPr id="7" name="Content Placeholder 6">
            <a:extLst>
              <a:ext uri="{FF2B5EF4-FFF2-40B4-BE49-F238E27FC236}">
                <a16:creationId xmlns:a16="http://schemas.microsoft.com/office/drawing/2014/main" id="{67D7A8C1-5B76-41EF-9505-B730D6BA3501}"/>
              </a:ext>
            </a:extLst>
          </p:cNvPr>
          <p:cNvPicPr>
            <a:picLocks noGrp="1" noChangeAspect="1"/>
          </p:cNvPicPr>
          <p:nvPr>
            <p:ph sz="half" idx="2"/>
          </p:nvPr>
        </p:nvPicPr>
        <p:blipFill>
          <a:blip r:embed="rId3"/>
          <a:stretch>
            <a:fillRect/>
          </a:stretch>
        </p:blipFill>
        <p:spPr>
          <a:xfrm>
            <a:off x="6290829" y="1947706"/>
            <a:ext cx="5486400" cy="3464199"/>
          </a:xfrm>
          <a:prstGeom prst="rect">
            <a:avLst/>
          </a:prstGeom>
          <a:ln w="38100">
            <a:solidFill>
              <a:schemeClr val="bg1">
                <a:lumMod val="85000"/>
              </a:schemeClr>
            </a:solidFill>
          </a:ln>
        </p:spPr>
      </p:pic>
      <p:sp>
        <p:nvSpPr>
          <p:cNvPr id="9" name="Slide Number Placeholder 8">
            <a:extLst>
              <a:ext uri="{FF2B5EF4-FFF2-40B4-BE49-F238E27FC236}">
                <a16:creationId xmlns:a16="http://schemas.microsoft.com/office/drawing/2014/main" id="{3CC3B116-A243-4C26-952F-656A1EBE874F}"/>
              </a:ext>
            </a:extLst>
          </p:cNvPr>
          <p:cNvSpPr>
            <a:spLocks noGrp="1"/>
          </p:cNvSpPr>
          <p:nvPr>
            <p:ph type="sldNum" sz="quarter" idx="12"/>
          </p:nvPr>
        </p:nvSpPr>
        <p:spPr>
          <a:xfrm>
            <a:off x="10766185" y="6272784"/>
            <a:ext cx="640080" cy="365125"/>
          </a:xfrm>
        </p:spPr>
        <p:txBody>
          <a:bodyPr/>
          <a:lstStyle/>
          <a:p>
            <a:fld id="{F213A220-D006-488C-ABCB-D39E45C4B631}" type="slidenum">
              <a:rPr lang="en-CA" sz="1600" smtClean="0">
                <a:solidFill>
                  <a:schemeClr val="tx1"/>
                </a:solidFill>
              </a:rPr>
              <a:t>3</a:t>
            </a:fld>
            <a:endParaRPr lang="en-CA" sz="1600" dirty="0">
              <a:solidFill>
                <a:schemeClr val="tx1"/>
              </a:solidFill>
            </a:endParaRPr>
          </a:p>
        </p:txBody>
      </p:sp>
      <p:sp>
        <p:nvSpPr>
          <p:cNvPr id="8" name="Rectangle 7">
            <a:extLst>
              <a:ext uri="{FF2B5EF4-FFF2-40B4-BE49-F238E27FC236}">
                <a16:creationId xmlns:a16="http://schemas.microsoft.com/office/drawing/2014/main" id="{AFAE2568-3102-40BE-B103-50D982FD5299}"/>
              </a:ext>
            </a:extLst>
          </p:cNvPr>
          <p:cNvSpPr/>
          <p:nvPr/>
        </p:nvSpPr>
        <p:spPr>
          <a:xfrm>
            <a:off x="6161519" y="5448462"/>
            <a:ext cx="3190709" cy="584775"/>
          </a:xfrm>
          <a:prstGeom prst="rect">
            <a:avLst/>
          </a:prstGeom>
        </p:spPr>
        <p:txBody>
          <a:bodyPr wrap="square">
            <a:spAutoFit/>
          </a:bodyPr>
          <a:lstStyle/>
          <a:p>
            <a:r>
              <a:rPr lang="en-CA" sz="1600" dirty="0"/>
              <a:t>Figure: </a:t>
            </a:r>
            <a:r>
              <a:rPr lang="en-US" sz="1600" dirty="0"/>
              <a:t>Experimental design</a:t>
            </a:r>
          </a:p>
          <a:p>
            <a:endParaRPr lang="en-US" sz="1600" dirty="0"/>
          </a:p>
        </p:txBody>
      </p:sp>
    </p:spTree>
    <p:extLst>
      <p:ext uri="{BB962C8B-B14F-4D97-AF65-F5344CB8AC3E}">
        <p14:creationId xmlns:p14="http://schemas.microsoft.com/office/powerpoint/2010/main" val="13780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FDD8-70F4-4A8F-B3EA-D9C0484EDAD7}"/>
              </a:ext>
            </a:extLst>
          </p:cNvPr>
          <p:cNvSpPr>
            <a:spLocks noGrp="1"/>
          </p:cNvSpPr>
          <p:nvPr>
            <p:ph type="title"/>
          </p:nvPr>
        </p:nvSpPr>
        <p:spPr/>
        <p:txBody>
          <a:bodyPr/>
          <a:lstStyle/>
          <a:p>
            <a:r>
              <a:rPr lang="en-US" b="1" dirty="0"/>
              <a:t>METHODOLOGY AND EXPERIMENTS (CONT.)</a:t>
            </a:r>
            <a:endParaRPr lang="en-US" dirty="0"/>
          </a:p>
        </p:txBody>
      </p:sp>
      <p:sp>
        <p:nvSpPr>
          <p:cNvPr id="3" name="Content Placeholder 2">
            <a:extLst>
              <a:ext uri="{FF2B5EF4-FFF2-40B4-BE49-F238E27FC236}">
                <a16:creationId xmlns:a16="http://schemas.microsoft.com/office/drawing/2014/main" id="{5933A6B1-4A8E-4379-AD2A-9EB5D0B8F9FA}"/>
              </a:ext>
            </a:extLst>
          </p:cNvPr>
          <p:cNvSpPr>
            <a:spLocks noGrp="1"/>
          </p:cNvSpPr>
          <p:nvPr>
            <p:ph sz="half" idx="1"/>
          </p:nvPr>
        </p:nvSpPr>
        <p:spPr>
          <a:xfrm>
            <a:off x="1069847" y="2046779"/>
            <a:ext cx="5415620" cy="3977640"/>
          </a:xfrm>
        </p:spPr>
        <p:txBody>
          <a:bodyPr>
            <a:normAutofit lnSpcReduction="10000"/>
          </a:bodyPr>
          <a:lstStyle/>
          <a:p>
            <a:pPr marL="0" indent="0">
              <a:buNone/>
            </a:pPr>
            <a:r>
              <a:rPr lang="en-US" dirty="0"/>
              <a:t>In this project three forecasting models were used.</a:t>
            </a:r>
          </a:p>
          <a:p>
            <a:r>
              <a:rPr lang="en-US" dirty="0"/>
              <a:t>Experiment 1: </a:t>
            </a:r>
            <a:r>
              <a:rPr lang="en-CA" dirty="0"/>
              <a:t>ARIMA (Autoregressive Integrated Moving Average) </a:t>
            </a:r>
          </a:p>
          <a:p>
            <a:r>
              <a:rPr lang="en-US" dirty="0"/>
              <a:t>Experiment 2: </a:t>
            </a:r>
            <a:r>
              <a:rPr lang="en-CA" dirty="0"/>
              <a:t>SARIMAX (Seasonal Auto Regressive Integrated Moving Averages with </a:t>
            </a:r>
            <a:r>
              <a:rPr lang="en-CA" dirty="0" err="1"/>
              <a:t>eXogenous</a:t>
            </a:r>
            <a:r>
              <a:rPr lang="en-CA" dirty="0"/>
              <a:t> regressor) </a:t>
            </a:r>
          </a:p>
          <a:p>
            <a:r>
              <a:rPr lang="en-CA" dirty="0"/>
              <a:t>Experiment 3: Seasonal Decomposition</a:t>
            </a:r>
          </a:p>
          <a:p>
            <a:pPr marL="0" indent="0">
              <a:buNone/>
            </a:pPr>
            <a:r>
              <a:rPr lang="en-CA" dirty="0"/>
              <a:t>Evaluate Model Performances:</a:t>
            </a:r>
          </a:p>
          <a:p>
            <a:pPr marL="457200" indent="-457200">
              <a:buAutoNum type="arabicPeriod"/>
            </a:pPr>
            <a:r>
              <a:rPr lang="en-CA" dirty="0"/>
              <a:t>Root Mean Square Error (RMSE) </a:t>
            </a:r>
          </a:p>
          <a:p>
            <a:pPr marL="457200" indent="-457200">
              <a:buAutoNum type="arabicPeriod"/>
            </a:pPr>
            <a:r>
              <a:rPr lang="en-CA" dirty="0"/>
              <a:t>Mean Absolute Percentage Error (MAPE)</a:t>
            </a:r>
            <a:endParaRPr lang="en-US" dirty="0"/>
          </a:p>
        </p:txBody>
      </p:sp>
      <p:pic>
        <p:nvPicPr>
          <p:cNvPr id="20" name="Content Placeholder 19">
            <a:extLst>
              <a:ext uri="{FF2B5EF4-FFF2-40B4-BE49-F238E27FC236}">
                <a16:creationId xmlns:a16="http://schemas.microsoft.com/office/drawing/2014/main" id="{FCFB2056-7AF4-4904-81AB-655E58D108F6}"/>
              </a:ext>
            </a:extLst>
          </p:cNvPr>
          <p:cNvPicPr>
            <a:picLocks noGrp="1" noChangeAspect="1"/>
          </p:cNvPicPr>
          <p:nvPr>
            <p:ph sz="half" idx="2"/>
          </p:nvPr>
        </p:nvPicPr>
        <p:blipFill>
          <a:blip r:embed="rId2"/>
          <a:stretch>
            <a:fillRect/>
          </a:stretch>
        </p:blipFill>
        <p:spPr>
          <a:xfrm>
            <a:off x="6367589" y="2117434"/>
            <a:ext cx="5177865" cy="3669748"/>
          </a:xfrm>
          <a:prstGeom prst="rect">
            <a:avLst/>
          </a:prstGeom>
          <a:ln w="38100">
            <a:solidFill>
              <a:schemeClr val="bg1">
                <a:lumMod val="85000"/>
              </a:schemeClr>
            </a:solidFill>
          </a:ln>
        </p:spPr>
      </p:pic>
      <p:sp>
        <p:nvSpPr>
          <p:cNvPr id="7" name="Slide Number Placeholder 6">
            <a:extLst>
              <a:ext uri="{FF2B5EF4-FFF2-40B4-BE49-F238E27FC236}">
                <a16:creationId xmlns:a16="http://schemas.microsoft.com/office/drawing/2014/main" id="{13BE6E67-B5A3-475D-B935-01E32979C5E6}"/>
              </a:ext>
            </a:extLst>
          </p:cNvPr>
          <p:cNvSpPr>
            <a:spLocks noGrp="1"/>
          </p:cNvSpPr>
          <p:nvPr>
            <p:ph type="sldNum" sz="quarter" idx="12"/>
          </p:nvPr>
        </p:nvSpPr>
        <p:spPr>
          <a:xfrm>
            <a:off x="10756953" y="6272784"/>
            <a:ext cx="640080" cy="365125"/>
          </a:xfrm>
        </p:spPr>
        <p:txBody>
          <a:bodyPr/>
          <a:lstStyle/>
          <a:p>
            <a:fld id="{F213A220-D006-488C-ABCB-D39E45C4B631}" type="slidenum">
              <a:rPr lang="en-CA" sz="1600" smtClean="0">
                <a:solidFill>
                  <a:schemeClr val="tx1"/>
                </a:solidFill>
              </a:rPr>
              <a:t>4</a:t>
            </a:fld>
            <a:endParaRPr lang="en-CA" sz="1600" dirty="0">
              <a:solidFill>
                <a:schemeClr val="tx1"/>
              </a:solidFill>
            </a:endParaRPr>
          </a:p>
        </p:txBody>
      </p:sp>
      <p:sp>
        <p:nvSpPr>
          <p:cNvPr id="10" name="Rectangle 9">
            <a:extLst>
              <a:ext uri="{FF2B5EF4-FFF2-40B4-BE49-F238E27FC236}">
                <a16:creationId xmlns:a16="http://schemas.microsoft.com/office/drawing/2014/main" id="{DBD99C7F-23EB-4D70-9228-E662277F1378}"/>
              </a:ext>
            </a:extLst>
          </p:cNvPr>
          <p:cNvSpPr/>
          <p:nvPr/>
        </p:nvSpPr>
        <p:spPr>
          <a:xfrm>
            <a:off x="6226173" y="5810640"/>
            <a:ext cx="5864227" cy="584775"/>
          </a:xfrm>
          <a:prstGeom prst="rect">
            <a:avLst/>
          </a:prstGeom>
        </p:spPr>
        <p:txBody>
          <a:bodyPr wrap="square">
            <a:spAutoFit/>
          </a:bodyPr>
          <a:lstStyle/>
          <a:p>
            <a:r>
              <a:rPr lang="en-CA" sz="1600" dirty="0"/>
              <a:t>Figure: </a:t>
            </a:r>
            <a:r>
              <a:rPr lang="en-US" sz="1600" dirty="0"/>
              <a:t>Forecasting techniques and error measurements</a:t>
            </a:r>
          </a:p>
          <a:p>
            <a:endParaRPr lang="en-US" sz="1600" dirty="0"/>
          </a:p>
        </p:txBody>
      </p:sp>
    </p:spTree>
    <p:extLst>
      <p:ext uri="{BB962C8B-B14F-4D97-AF65-F5344CB8AC3E}">
        <p14:creationId xmlns:p14="http://schemas.microsoft.com/office/powerpoint/2010/main" val="66738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768B-1CCF-4BA9-A721-A661F6FEB09F}"/>
              </a:ext>
            </a:extLst>
          </p:cNvPr>
          <p:cNvSpPr>
            <a:spLocks noGrp="1"/>
          </p:cNvSpPr>
          <p:nvPr>
            <p:ph type="title"/>
          </p:nvPr>
        </p:nvSpPr>
        <p:spPr/>
        <p:txBody>
          <a:bodyPr/>
          <a:lstStyle/>
          <a:p>
            <a:r>
              <a:rPr lang="en-CA" dirty="0"/>
              <a:t>RESULTS</a:t>
            </a:r>
            <a:endParaRPr lang="en-US" dirty="0"/>
          </a:p>
        </p:txBody>
      </p:sp>
      <p:pic>
        <p:nvPicPr>
          <p:cNvPr id="11" name="Content Placeholder 10">
            <a:extLst>
              <a:ext uri="{FF2B5EF4-FFF2-40B4-BE49-F238E27FC236}">
                <a16:creationId xmlns:a16="http://schemas.microsoft.com/office/drawing/2014/main" id="{618DF22A-054C-431E-848E-6CEFF9D8F888}"/>
              </a:ext>
            </a:extLst>
          </p:cNvPr>
          <p:cNvPicPr>
            <a:picLocks noGrp="1"/>
          </p:cNvPicPr>
          <p:nvPr>
            <p:ph sz="half" idx="1"/>
          </p:nvPr>
        </p:nvPicPr>
        <p:blipFill>
          <a:blip r:embed="rId2"/>
          <a:stretch>
            <a:fillRect/>
          </a:stretch>
        </p:blipFill>
        <p:spPr>
          <a:xfrm>
            <a:off x="8037304" y="1149785"/>
            <a:ext cx="2808496" cy="1628753"/>
          </a:xfrm>
          <a:prstGeom prst="rect">
            <a:avLst/>
          </a:prstGeom>
          <a:ln>
            <a:solidFill>
              <a:schemeClr val="bg1">
                <a:lumMod val="75000"/>
              </a:schemeClr>
            </a:solidFill>
          </a:ln>
        </p:spPr>
      </p:pic>
      <p:sp>
        <p:nvSpPr>
          <p:cNvPr id="6" name="Slide Number Placeholder 5">
            <a:extLst>
              <a:ext uri="{FF2B5EF4-FFF2-40B4-BE49-F238E27FC236}">
                <a16:creationId xmlns:a16="http://schemas.microsoft.com/office/drawing/2014/main" id="{4327DBB7-B4AF-4AD6-AF05-C9440DD4FFEA}"/>
              </a:ext>
            </a:extLst>
          </p:cNvPr>
          <p:cNvSpPr>
            <a:spLocks noGrp="1"/>
          </p:cNvSpPr>
          <p:nvPr>
            <p:ph type="sldNum" sz="quarter" idx="12"/>
          </p:nvPr>
        </p:nvSpPr>
        <p:spPr>
          <a:xfrm>
            <a:off x="10766189" y="6272784"/>
            <a:ext cx="640080" cy="365125"/>
          </a:xfrm>
        </p:spPr>
        <p:txBody>
          <a:bodyPr/>
          <a:lstStyle/>
          <a:p>
            <a:fld id="{F213A220-D006-488C-ABCB-D39E45C4B631}" type="slidenum">
              <a:rPr lang="en-CA" sz="1600" smtClean="0">
                <a:solidFill>
                  <a:schemeClr val="tx1"/>
                </a:solidFill>
              </a:rPr>
              <a:t>5</a:t>
            </a:fld>
            <a:endParaRPr lang="en-CA" sz="1600" dirty="0">
              <a:solidFill>
                <a:schemeClr val="tx1"/>
              </a:solidFill>
            </a:endParaRPr>
          </a:p>
        </p:txBody>
      </p:sp>
      <p:pic>
        <p:nvPicPr>
          <p:cNvPr id="12" name="Picture 11">
            <a:extLst>
              <a:ext uri="{FF2B5EF4-FFF2-40B4-BE49-F238E27FC236}">
                <a16:creationId xmlns:a16="http://schemas.microsoft.com/office/drawing/2014/main" id="{3DDDF29C-F632-4499-8906-90358680E6D5}"/>
              </a:ext>
            </a:extLst>
          </p:cNvPr>
          <p:cNvPicPr/>
          <p:nvPr/>
        </p:nvPicPr>
        <p:blipFill>
          <a:blip r:embed="rId3"/>
          <a:stretch>
            <a:fillRect/>
          </a:stretch>
        </p:blipFill>
        <p:spPr>
          <a:xfrm>
            <a:off x="8037303" y="2944276"/>
            <a:ext cx="2825429" cy="1626191"/>
          </a:xfrm>
          <a:prstGeom prst="rect">
            <a:avLst/>
          </a:prstGeom>
          <a:ln>
            <a:solidFill>
              <a:schemeClr val="bg1">
                <a:lumMod val="75000"/>
              </a:schemeClr>
            </a:solidFill>
          </a:ln>
        </p:spPr>
      </p:pic>
      <p:pic>
        <p:nvPicPr>
          <p:cNvPr id="13" name="Picture 12">
            <a:extLst>
              <a:ext uri="{FF2B5EF4-FFF2-40B4-BE49-F238E27FC236}">
                <a16:creationId xmlns:a16="http://schemas.microsoft.com/office/drawing/2014/main" id="{9EDDE1EF-C857-49AE-B978-7898ED330F4C}"/>
              </a:ext>
            </a:extLst>
          </p:cNvPr>
          <p:cNvPicPr/>
          <p:nvPr/>
        </p:nvPicPr>
        <p:blipFill>
          <a:blip r:embed="rId4"/>
          <a:stretch>
            <a:fillRect/>
          </a:stretch>
        </p:blipFill>
        <p:spPr>
          <a:xfrm>
            <a:off x="8037304" y="4775667"/>
            <a:ext cx="2825428" cy="1471198"/>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ED9BD819-77D6-4519-A296-975E56B34A07}"/>
              </a:ext>
            </a:extLst>
          </p:cNvPr>
          <p:cNvSpPr/>
          <p:nvPr/>
        </p:nvSpPr>
        <p:spPr>
          <a:xfrm>
            <a:off x="1088570" y="1647222"/>
            <a:ext cx="7039429" cy="2862322"/>
          </a:xfrm>
          <a:prstGeom prst="rect">
            <a:avLst/>
          </a:prstGeom>
        </p:spPr>
        <p:txBody>
          <a:bodyPr wrap="square">
            <a:spAutoFit/>
          </a:bodyPr>
          <a:lstStyle/>
          <a:p>
            <a:r>
              <a:rPr lang="en-CA" dirty="0"/>
              <a:t>According to the hyper parameter settings from validation result below parameter settings were applied on total wholesale sales and 23 different wholesale products.</a:t>
            </a:r>
          </a:p>
          <a:p>
            <a:r>
              <a:rPr lang="en-CA" dirty="0"/>
              <a:t>Experiment 1: ARIMA model (p, d, q) = (0, 1, 0).</a:t>
            </a:r>
          </a:p>
          <a:p>
            <a:r>
              <a:rPr lang="en-CA" dirty="0"/>
              <a:t>Experiment 2: SARIMAX model (p, d, q) = (6, 1, 1).</a:t>
            </a:r>
          </a:p>
          <a:p>
            <a:r>
              <a:rPr lang="en-CA" dirty="0"/>
              <a:t>Experiment 3: Seasonal Decomposition Model ‘</a:t>
            </a:r>
            <a:r>
              <a:rPr lang="en-CA" dirty="0" err="1"/>
              <a:t>freq</a:t>
            </a:r>
            <a:r>
              <a:rPr lang="en-CA" dirty="0"/>
              <a:t>’ = 12 (Monthly data).</a:t>
            </a:r>
          </a:p>
          <a:p>
            <a:endParaRPr lang="en-CA" dirty="0"/>
          </a:p>
          <a:p>
            <a:r>
              <a:rPr lang="en-US" dirty="0"/>
              <a:t>According to the result from ARIMA and SARIMAX, SARIMAX model shows better performing compared to ARIMA.</a:t>
            </a:r>
          </a:p>
        </p:txBody>
      </p:sp>
      <p:pic>
        <p:nvPicPr>
          <p:cNvPr id="16" name="Picture 15">
            <a:extLst>
              <a:ext uri="{FF2B5EF4-FFF2-40B4-BE49-F238E27FC236}">
                <a16:creationId xmlns:a16="http://schemas.microsoft.com/office/drawing/2014/main" id="{DAE816C9-7A96-44B6-972C-8E081181E222}"/>
              </a:ext>
            </a:extLst>
          </p:cNvPr>
          <p:cNvPicPr/>
          <p:nvPr/>
        </p:nvPicPr>
        <p:blipFill>
          <a:blip r:embed="rId5"/>
          <a:stretch>
            <a:fillRect/>
          </a:stretch>
        </p:blipFill>
        <p:spPr>
          <a:xfrm>
            <a:off x="1161141" y="5523222"/>
            <a:ext cx="6653592" cy="555845"/>
          </a:xfrm>
          <a:prstGeom prst="rect">
            <a:avLst/>
          </a:prstGeom>
          <a:ln>
            <a:solidFill>
              <a:schemeClr val="bg1">
                <a:lumMod val="85000"/>
              </a:schemeClr>
            </a:solidFill>
          </a:ln>
        </p:spPr>
      </p:pic>
      <p:sp>
        <p:nvSpPr>
          <p:cNvPr id="17" name="Rectangle 16">
            <a:extLst>
              <a:ext uri="{FF2B5EF4-FFF2-40B4-BE49-F238E27FC236}">
                <a16:creationId xmlns:a16="http://schemas.microsoft.com/office/drawing/2014/main" id="{CBAFAA95-303D-4445-BC5D-4FA3ADC5530F}"/>
              </a:ext>
            </a:extLst>
          </p:cNvPr>
          <p:cNvSpPr/>
          <p:nvPr/>
        </p:nvSpPr>
        <p:spPr>
          <a:xfrm>
            <a:off x="1063753" y="4789685"/>
            <a:ext cx="6360886" cy="923330"/>
          </a:xfrm>
          <a:prstGeom prst="rect">
            <a:avLst/>
          </a:prstGeom>
        </p:spPr>
        <p:txBody>
          <a:bodyPr wrap="square">
            <a:spAutoFit/>
          </a:bodyPr>
          <a:lstStyle/>
          <a:p>
            <a:r>
              <a:rPr lang="en-CA" dirty="0"/>
              <a:t>RMSE and MAPE between actual and predicted data on total wholesale sales</a:t>
            </a:r>
          </a:p>
          <a:p>
            <a:endParaRPr lang="en-US" dirty="0"/>
          </a:p>
        </p:txBody>
      </p:sp>
      <p:sp>
        <p:nvSpPr>
          <p:cNvPr id="18" name="Rectangle 17">
            <a:extLst>
              <a:ext uri="{FF2B5EF4-FFF2-40B4-BE49-F238E27FC236}">
                <a16:creationId xmlns:a16="http://schemas.microsoft.com/office/drawing/2014/main" id="{9949A5A2-BC40-4DF7-B01A-8AC7EF98FEFE}"/>
              </a:ext>
            </a:extLst>
          </p:cNvPr>
          <p:cNvSpPr/>
          <p:nvPr/>
        </p:nvSpPr>
        <p:spPr>
          <a:xfrm>
            <a:off x="7928303" y="2737066"/>
            <a:ext cx="3081914" cy="253916"/>
          </a:xfrm>
          <a:prstGeom prst="rect">
            <a:avLst/>
          </a:prstGeom>
        </p:spPr>
        <p:txBody>
          <a:bodyPr wrap="square">
            <a:spAutoFit/>
          </a:bodyPr>
          <a:lstStyle/>
          <a:p>
            <a:r>
              <a:rPr lang="en-CA" sz="1000" dirty="0"/>
              <a:t>Figure: ARIMA model for total wholesale sales</a:t>
            </a:r>
            <a:endParaRPr lang="en-US" sz="1000" dirty="0"/>
          </a:p>
        </p:txBody>
      </p:sp>
      <p:sp>
        <p:nvSpPr>
          <p:cNvPr id="19" name="Rectangle 18">
            <a:extLst>
              <a:ext uri="{FF2B5EF4-FFF2-40B4-BE49-F238E27FC236}">
                <a16:creationId xmlns:a16="http://schemas.microsoft.com/office/drawing/2014/main" id="{3B43F678-E7BC-4F39-869E-5540AE746516}"/>
              </a:ext>
            </a:extLst>
          </p:cNvPr>
          <p:cNvSpPr/>
          <p:nvPr/>
        </p:nvSpPr>
        <p:spPr>
          <a:xfrm>
            <a:off x="7927415" y="6215246"/>
            <a:ext cx="3081914" cy="415498"/>
          </a:xfrm>
          <a:prstGeom prst="rect">
            <a:avLst/>
          </a:prstGeom>
        </p:spPr>
        <p:txBody>
          <a:bodyPr wrap="square">
            <a:spAutoFit/>
          </a:bodyPr>
          <a:lstStyle/>
          <a:p>
            <a:r>
              <a:rPr lang="en-CA" sz="1000" dirty="0"/>
              <a:t>Figure: Seasonal Decomposition model</a:t>
            </a:r>
          </a:p>
          <a:p>
            <a:endParaRPr lang="en-US" sz="1000" dirty="0"/>
          </a:p>
        </p:txBody>
      </p:sp>
      <p:sp>
        <p:nvSpPr>
          <p:cNvPr id="20" name="Rectangle 19">
            <a:extLst>
              <a:ext uri="{FF2B5EF4-FFF2-40B4-BE49-F238E27FC236}">
                <a16:creationId xmlns:a16="http://schemas.microsoft.com/office/drawing/2014/main" id="{24A3224C-0958-4B35-B634-2A0F63FC1FE1}"/>
              </a:ext>
            </a:extLst>
          </p:cNvPr>
          <p:cNvSpPr/>
          <p:nvPr/>
        </p:nvSpPr>
        <p:spPr>
          <a:xfrm>
            <a:off x="7936651" y="4528832"/>
            <a:ext cx="3322476" cy="415498"/>
          </a:xfrm>
          <a:prstGeom prst="rect">
            <a:avLst/>
          </a:prstGeom>
        </p:spPr>
        <p:txBody>
          <a:bodyPr wrap="square">
            <a:spAutoFit/>
          </a:bodyPr>
          <a:lstStyle/>
          <a:p>
            <a:r>
              <a:rPr lang="en-CA" sz="1000" dirty="0"/>
              <a:t>Figure: SARIMAX model for total wholesale sales</a:t>
            </a:r>
            <a:endParaRPr lang="en-US" sz="1000" dirty="0"/>
          </a:p>
          <a:p>
            <a:endParaRPr lang="en-US" sz="1000" dirty="0"/>
          </a:p>
        </p:txBody>
      </p:sp>
    </p:spTree>
    <p:extLst>
      <p:ext uri="{BB962C8B-B14F-4D97-AF65-F5344CB8AC3E}">
        <p14:creationId xmlns:p14="http://schemas.microsoft.com/office/powerpoint/2010/main" val="2925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9FC1-6DFF-4597-A6F2-39B21D2471E6}"/>
              </a:ext>
            </a:extLst>
          </p:cNvPr>
          <p:cNvSpPr>
            <a:spLocks noGrp="1"/>
          </p:cNvSpPr>
          <p:nvPr>
            <p:ph type="title"/>
          </p:nvPr>
        </p:nvSpPr>
        <p:spPr/>
        <p:txBody>
          <a:bodyPr/>
          <a:lstStyle/>
          <a:p>
            <a:r>
              <a:rPr lang="en-CA" dirty="0"/>
              <a:t>RESULTS (Contd.)</a:t>
            </a:r>
            <a:endParaRPr lang="en-US" dirty="0"/>
          </a:p>
        </p:txBody>
      </p:sp>
      <p:pic>
        <p:nvPicPr>
          <p:cNvPr id="7" name="Content Placeholder 6">
            <a:extLst>
              <a:ext uri="{FF2B5EF4-FFF2-40B4-BE49-F238E27FC236}">
                <a16:creationId xmlns:a16="http://schemas.microsoft.com/office/drawing/2014/main" id="{BA929544-42A2-4107-A9C2-686364B68FAA}"/>
              </a:ext>
            </a:extLst>
          </p:cNvPr>
          <p:cNvPicPr>
            <a:picLocks noGrp="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6493072" y="2656665"/>
            <a:ext cx="4395752" cy="1879258"/>
          </a:xfrm>
          <a:prstGeom prst="rect">
            <a:avLst/>
          </a:prstGeom>
          <a:noFill/>
        </p:spPr>
      </p:pic>
      <p:pic>
        <p:nvPicPr>
          <p:cNvPr id="6" name="Content Placeholder 5">
            <a:extLst>
              <a:ext uri="{FF2B5EF4-FFF2-40B4-BE49-F238E27FC236}">
                <a16:creationId xmlns:a16="http://schemas.microsoft.com/office/drawing/2014/main" id="{10D5A19B-D682-4E92-8B5D-BEDD69FF0303}"/>
              </a:ext>
            </a:extLst>
          </p:cNvPr>
          <p:cNvPicPr>
            <a:picLocks noGrp="1" noChangeAspect="1"/>
          </p:cNvPicPr>
          <p:nvPr>
            <p:ph sz="half" idx="2"/>
          </p:nvPr>
        </p:nvPicPr>
        <p:blipFill>
          <a:blip r:embed="rId3"/>
          <a:stretch>
            <a:fillRect/>
          </a:stretch>
        </p:blipFill>
        <p:spPr>
          <a:xfrm>
            <a:off x="1003576" y="2624741"/>
            <a:ext cx="4544914" cy="3894597"/>
          </a:xfrm>
          <a:prstGeom prst="rect">
            <a:avLst/>
          </a:prstGeom>
        </p:spPr>
      </p:pic>
      <p:sp>
        <p:nvSpPr>
          <p:cNvPr id="10" name="Slide Number Placeholder 9">
            <a:extLst>
              <a:ext uri="{FF2B5EF4-FFF2-40B4-BE49-F238E27FC236}">
                <a16:creationId xmlns:a16="http://schemas.microsoft.com/office/drawing/2014/main" id="{DB202455-4C9F-4596-B58F-9901BD1C9964}"/>
              </a:ext>
            </a:extLst>
          </p:cNvPr>
          <p:cNvSpPr>
            <a:spLocks noGrp="1"/>
          </p:cNvSpPr>
          <p:nvPr>
            <p:ph type="sldNum" sz="quarter" idx="12"/>
          </p:nvPr>
        </p:nvSpPr>
        <p:spPr>
          <a:xfrm>
            <a:off x="10775425" y="6272784"/>
            <a:ext cx="640080" cy="365125"/>
          </a:xfrm>
        </p:spPr>
        <p:txBody>
          <a:bodyPr/>
          <a:lstStyle/>
          <a:p>
            <a:fld id="{F213A220-D006-488C-ABCB-D39E45C4B631}" type="slidenum">
              <a:rPr lang="en-CA" sz="1600" smtClean="0">
                <a:solidFill>
                  <a:schemeClr val="tx1"/>
                </a:solidFill>
              </a:rPr>
              <a:t>6</a:t>
            </a:fld>
            <a:endParaRPr lang="en-CA" sz="1600" dirty="0">
              <a:solidFill>
                <a:schemeClr val="tx1"/>
              </a:solidFill>
            </a:endParaRPr>
          </a:p>
        </p:txBody>
      </p:sp>
      <p:pic>
        <p:nvPicPr>
          <p:cNvPr id="8" name="Picture 7">
            <a:extLst>
              <a:ext uri="{FF2B5EF4-FFF2-40B4-BE49-F238E27FC236}">
                <a16:creationId xmlns:a16="http://schemas.microsoft.com/office/drawing/2014/main" id="{20D084E4-D643-4AAA-850F-3B84DCBBC7E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93072" y="4641707"/>
            <a:ext cx="4395752" cy="1685439"/>
          </a:xfrm>
          <a:prstGeom prst="rect">
            <a:avLst/>
          </a:prstGeom>
          <a:noFill/>
        </p:spPr>
      </p:pic>
      <p:sp>
        <p:nvSpPr>
          <p:cNvPr id="9" name="Rectangle 8">
            <a:extLst>
              <a:ext uri="{FF2B5EF4-FFF2-40B4-BE49-F238E27FC236}">
                <a16:creationId xmlns:a16="http://schemas.microsoft.com/office/drawing/2014/main" id="{E220108D-F459-4246-9FE3-BFA9079EAFCA}"/>
              </a:ext>
            </a:extLst>
          </p:cNvPr>
          <p:cNvSpPr/>
          <p:nvPr/>
        </p:nvSpPr>
        <p:spPr>
          <a:xfrm>
            <a:off x="911288" y="1644189"/>
            <a:ext cx="10950511" cy="923330"/>
          </a:xfrm>
          <a:prstGeom prst="rect">
            <a:avLst/>
          </a:prstGeom>
        </p:spPr>
        <p:txBody>
          <a:bodyPr wrap="square">
            <a:spAutoFit/>
          </a:bodyPr>
          <a:lstStyle/>
          <a:p>
            <a:r>
              <a:rPr lang="en-CA" dirty="0"/>
              <a:t>Below result from three time-series forecasting models ARIMA, SARIMAX and Seasonal Decomposition applied on 23 different wholesale products. </a:t>
            </a:r>
          </a:p>
          <a:p>
            <a:r>
              <a:rPr lang="en-US" dirty="0"/>
              <a:t>In the case of MAPE, SARIMAX model gives the minimum errors for all wholesale sales product type.</a:t>
            </a:r>
          </a:p>
        </p:txBody>
      </p:sp>
    </p:spTree>
    <p:extLst>
      <p:ext uri="{BB962C8B-B14F-4D97-AF65-F5344CB8AC3E}">
        <p14:creationId xmlns:p14="http://schemas.microsoft.com/office/powerpoint/2010/main" val="368186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2486-C835-4371-8444-D88DB8B4C99E}"/>
              </a:ext>
            </a:extLst>
          </p:cNvPr>
          <p:cNvSpPr>
            <a:spLocks noGrp="1"/>
          </p:cNvSpPr>
          <p:nvPr>
            <p:ph type="title"/>
          </p:nvPr>
        </p:nvSpPr>
        <p:spPr/>
        <p:txBody>
          <a:bodyPr/>
          <a:lstStyle/>
          <a:p>
            <a:r>
              <a:rPr lang="en-US" dirty="0"/>
              <a:t>CONCLUSION</a:t>
            </a:r>
          </a:p>
        </p:txBody>
      </p:sp>
      <p:sp>
        <p:nvSpPr>
          <p:cNvPr id="7" name="Slide Number Placeholder 6">
            <a:extLst>
              <a:ext uri="{FF2B5EF4-FFF2-40B4-BE49-F238E27FC236}">
                <a16:creationId xmlns:a16="http://schemas.microsoft.com/office/drawing/2014/main" id="{F62B5F0A-4730-4D1D-9996-0ECF9475867B}"/>
              </a:ext>
            </a:extLst>
          </p:cNvPr>
          <p:cNvSpPr>
            <a:spLocks noGrp="1"/>
          </p:cNvSpPr>
          <p:nvPr>
            <p:ph type="sldNum" sz="quarter" idx="12"/>
          </p:nvPr>
        </p:nvSpPr>
        <p:spPr>
          <a:xfrm>
            <a:off x="10766187" y="6272784"/>
            <a:ext cx="640080" cy="365125"/>
          </a:xfrm>
        </p:spPr>
        <p:txBody>
          <a:bodyPr/>
          <a:lstStyle/>
          <a:p>
            <a:fld id="{F213A220-D006-488C-ABCB-D39E45C4B631}" type="slidenum">
              <a:rPr lang="en-CA" sz="1600" smtClean="0">
                <a:solidFill>
                  <a:schemeClr val="tx1"/>
                </a:solidFill>
              </a:rPr>
              <a:t>7</a:t>
            </a:fld>
            <a:endParaRPr lang="en-CA" sz="1600" dirty="0">
              <a:solidFill>
                <a:schemeClr val="tx1"/>
              </a:solidFill>
            </a:endParaRPr>
          </a:p>
        </p:txBody>
      </p:sp>
      <p:sp>
        <p:nvSpPr>
          <p:cNvPr id="5" name="Rectangle 4">
            <a:extLst>
              <a:ext uri="{FF2B5EF4-FFF2-40B4-BE49-F238E27FC236}">
                <a16:creationId xmlns:a16="http://schemas.microsoft.com/office/drawing/2014/main" id="{9A2EC39B-353D-4292-8D47-E3D7122C4741}"/>
              </a:ext>
            </a:extLst>
          </p:cNvPr>
          <p:cNvSpPr/>
          <p:nvPr/>
        </p:nvSpPr>
        <p:spPr>
          <a:xfrm>
            <a:off x="1148860" y="1846384"/>
            <a:ext cx="10711963" cy="4053253"/>
          </a:xfrm>
          <a:prstGeom prst="rect">
            <a:avLst/>
          </a:prstGeom>
        </p:spPr>
        <p:txBody>
          <a:bodyPr vert="horz" lIns="91440" tIns="45720" rIns="91440" bIns="45720" rtlCol="0">
            <a:norm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en-CA" sz="2000" dirty="0"/>
              <a:t>SARIMAX is the best model to predict the wholesale sales data. Seasonal Decomposition model gives the minimum number of errors, but this model has no feature to consider previous values. </a:t>
            </a:r>
          </a:p>
          <a:p>
            <a:pPr marL="182880" indent="-182880" defTabSz="914400">
              <a:lnSpc>
                <a:spcPct val="90000"/>
              </a:lnSpc>
              <a:spcBef>
                <a:spcPts val="1200"/>
              </a:spcBef>
              <a:buClr>
                <a:schemeClr val="accent1">
                  <a:lumMod val="75000"/>
                </a:schemeClr>
              </a:buClr>
              <a:buSzPct val="85000"/>
              <a:buFont typeface="Wingdings" pitchFamily="2" charset="2"/>
              <a:buChar char="§"/>
            </a:pPr>
            <a:r>
              <a:rPr lang="en-CA" sz="2000" dirty="0"/>
              <a:t>The forecasting models were implemented independently without considered merging or ensemble methods. In future research include an ensemble method to combine different forecasting techniques and minimize the errors between actual and predicted data. </a:t>
            </a:r>
          </a:p>
          <a:p>
            <a:pPr marL="182880" indent="-182880" defTabSz="914400">
              <a:lnSpc>
                <a:spcPct val="90000"/>
              </a:lnSpc>
              <a:spcBef>
                <a:spcPts val="1200"/>
              </a:spcBef>
              <a:buClr>
                <a:schemeClr val="accent1">
                  <a:lumMod val="75000"/>
                </a:schemeClr>
              </a:buClr>
              <a:buSzPct val="85000"/>
              <a:buFont typeface="Wingdings" pitchFamily="2" charset="2"/>
              <a:buChar char="§"/>
            </a:pPr>
            <a:r>
              <a:rPr lang="en-CA" sz="2000" dirty="0"/>
              <a:t>The future work will anticipate geographical location, population and weather as external attributes to build the inimitable model that can help to forecast the specific type of time series data. </a:t>
            </a:r>
            <a:endParaRPr lang="en-US" sz="2000" dirty="0"/>
          </a:p>
          <a:p>
            <a:pPr marL="182880" indent="-182880" defTabSz="914400">
              <a:lnSpc>
                <a:spcPct val="90000"/>
              </a:lnSpc>
              <a:spcBef>
                <a:spcPts val="1200"/>
              </a:spcBef>
              <a:buClr>
                <a:schemeClr val="accent1">
                  <a:lumMod val="75000"/>
                </a:schemeClr>
              </a:buClr>
              <a:buSzPct val="85000"/>
              <a:buFont typeface="Wingdings" pitchFamily="2" charset="2"/>
              <a:buChar char="§"/>
            </a:pPr>
            <a:endParaRPr lang="en-CA" sz="2000" dirty="0"/>
          </a:p>
          <a:p>
            <a:pPr defTabSz="914400">
              <a:lnSpc>
                <a:spcPct val="90000"/>
              </a:lnSpc>
              <a:spcBef>
                <a:spcPts val="1200"/>
              </a:spcBef>
              <a:buClr>
                <a:schemeClr val="accent1">
                  <a:lumMod val="75000"/>
                </a:schemeClr>
              </a:buClr>
              <a:buSzPct val="85000"/>
            </a:pPr>
            <a:endParaRPr lang="en-US" sz="2000" dirty="0"/>
          </a:p>
        </p:txBody>
      </p:sp>
    </p:spTree>
    <p:extLst>
      <p:ext uri="{BB962C8B-B14F-4D97-AF65-F5344CB8AC3E}">
        <p14:creationId xmlns:p14="http://schemas.microsoft.com/office/powerpoint/2010/main" val="250115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DATA SOURCE AND GITHUB LINK</a:t>
            </a:r>
          </a:p>
        </p:txBody>
      </p:sp>
      <p:sp>
        <p:nvSpPr>
          <p:cNvPr id="6" name="Content Placeholder 5"/>
          <p:cNvSpPr>
            <a:spLocks noGrp="1"/>
          </p:cNvSpPr>
          <p:nvPr>
            <p:ph idx="1"/>
          </p:nvPr>
        </p:nvSpPr>
        <p:spPr/>
        <p:txBody>
          <a:bodyPr>
            <a:normAutofit/>
          </a:bodyPr>
          <a:lstStyle/>
          <a:p>
            <a:pPr marL="0" indent="0">
              <a:buNone/>
            </a:pPr>
            <a:r>
              <a:rPr lang="en-CA" sz="2400" dirty="0"/>
              <a:t>In this major research project, the datasets that used in this project has been downloaded from Statistics Canada website. </a:t>
            </a:r>
          </a:p>
          <a:p>
            <a:pPr marL="0" indent="0">
              <a:buNone/>
            </a:pPr>
            <a:r>
              <a:rPr lang="en-US" sz="2400" dirty="0"/>
              <a:t>Dataset Link:</a:t>
            </a:r>
            <a:r>
              <a:rPr lang="en-CA" sz="2400" dirty="0"/>
              <a:t> </a:t>
            </a:r>
            <a:r>
              <a:rPr lang="en-CA" sz="2400" dirty="0">
                <a:solidFill>
                  <a:srgbClr val="0000FF"/>
                </a:solidFill>
                <a:hlinkClick r:id="rId2">
                  <a:extLst>
                    <a:ext uri="{A12FA001-AC4F-418D-AE19-62706E023703}">
                      <ahyp:hlinkClr xmlns:ahyp="http://schemas.microsoft.com/office/drawing/2018/hyperlinkcolor" val="tx"/>
                    </a:ext>
                  </a:extLst>
                </a:hlinkClick>
              </a:rPr>
              <a:t>https://www150.statcan.gc.ca/n1/tbl/csv/20100003-eng.zip</a:t>
            </a:r>
            <a:endParaRPr lang="en-CA" sz="2400" dirty="0">
              <a:solidFill>
                <a:srgbClr val="0000FF"/>
              </a:solidFill>
            </a:endParaRPr>
          </a:p>
          <a:p>
            <a:pPr marL="0" indent="0">
              <a:buNone/>
            </a:pPr>
            <a:endParaRPr lang="en-CA" sz="2400" dirty="0">
              <a:solidFill>
                <a:srgbClr val="0000FF"/>
              </a:solidFill>
            </a:endParaRPr>
          </a:p>
          <a:p>
            <a:pPr marL="0" indent="0">
              <a:buNone/>
            </a:pPr>
            <a:r>
              <a:rPr lang="en-CA" sz="2400" dirty="0" err="1"/>
              <a:t>Pyhton</a:t>
            </a:r>
            <a:r>
              <a:rPr lang="en-CA" sz="2400" dirty="0"/>
              <a:t> code used to analyze the wholesale sales data and implement different forecasting models to evaluate the performances.</a:t>
            </a:r>
          </a:p>
          <a:p>
            <a:pPr marL="0" indent="0">
              <a:buNone/>
            </a:pPr>
            <a:r>
              <a:rPr lang="en-CA" sz="2400" dirty="0" err="1"/>
              <a:t>Github</a:t>
            </a:r>
            <a:r>
              <a:rPr lang="en-CA" sz="2400" dirty="0"/>
              <a:t> Link: </a:t>
            </a:r>
            <a:r>
              <a:rPr lang="en-US" sz="2400" dirty="0">
                <a:solidFill>
                  <a:srgbClr val="0000FF"/>
                </a:solidFill>
                <a:hlinkClick r:id="rId3">
                  <a:extLst>
                    <a:ext uri="{A12FA001-AC4F-418D-AE19-62706E023703}">
                      <ahyp:hlinkClr xmlns:ahyp="http://schemas.microsoft.com/office/drawing/2018/hyperlinkcolor" val="tx"/>
                    </a:ext>
                  </a:extLst>
                </a:hlinkClick>
              </a:rPr>
              <a:t>https://github.com/wimurad/DS_MRP_2020</a:t>
            </a:r>
            <a:endParaRPr lang="en-CA" sz="2400" dirty="0">
              <a:solidFill>
                <a:srgbClr val="0000FF"/>
              </a:solidFill>
            </a:endParaRPr>
          </a:p>
          <a:p>
            <a:endParaRPr lang="en-CA" sz="2400" dirty="0"/>
          </a:p>
          <a:p>
            <a:endParaRPr lang="en-CA" sz="2400" dirty="0"/>
          </a:p>
          <a:p>
            <a:endParaRPr lang="en-CA" sz="2400" dirty="0"/>
          </a:p>
        </p:txBody>
      </p:sp>
      <p:sp>
        <p:nvSpPr>
          <p:cNvPr id="7" name="Slide Number Placeholder 6">
            <a:extLst>
              <a:ext uri="{FF2B5EF4-FFF2-40B4-BE49-F238E27FC236}">
                <a16:creationId xmlns:a16="http://schemas.microsoft.com/office/drawing/2014/main" id="{B2490100-9405-45E1-87E3-2F245774E94C}"/>
              </a:ext>
            </a:extLst>
          </p:cNvPr>
          <p:cNvSpPr>
            <a:spLocks noGrp="1"/>
          </p:cNvSpPr>
          <p:nvPr>
            <p:ph type="sldNum" sz="quarter" idx="12"/>
          </p:nvPr>
        </p:nvSpPr>
        <p:spPr>
          <a:xfrm>
            <a:off x="10766190" y="6272784"/>
            <a:ext cx="640080" cy="365125"/>
          </a:xfrm>
        </p:spPr>
        <p:txBody>
          <a:bodyPr/>
          <a:lstStyle/>
          <a:p>
            <a:fld id="{F213A220-D006-488C-ABCB-D39E45C4B631}" type="slidenum">
              <a:rPr lang="en-CA" sz="1600" smtClean="0">
                <a:solidFill>
                  <a:schemeClr val="tx1"/>
                </a:solidFill>
              </a:rPr>
              <a:t>8</a:t>
            </a:fld>
            <a:endParaRPr lang="en-CA" sz="1600" dirty="0">
              <a:solidFill>
                <a:schemeClr val="tx1"/>
              </a:solidFill>
            </a:endParaRPr>
          </a:p>
        </p:txBody>
      </p:sp>
    </p:spTree>
    <p:extLst>
      <p:ext uri="{BB962C8B-B14F-4D97-AF65-F5344CB8AC3E}">
        <p14:creationId xmlns:p14="http://schemas.microsoft.com/office/powerpoint/2010/main" val="98069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a:xfrm>
            <a:off x="1069848" y="2121408"/>
            <a:ext cx="10360152" cy="4050792"/>
          </a:xfrm>
        </p:spPr>
        <p:txBody>
          <a:bodyPr>
            <a:normAutofit/>
          </a:bodyPr>
          <a:lstStyle/>
          <a:p>
            <a:pPr marL="0" indent="0" algn="just">
              <a:buNone/>
            </a:pPr>
            <a:r>
              <a:rPr lang="en-CA" sz="2400" dirty="0"/>
              <a:t>In this major research project different references from published journal and paper used in the area of sales forecasting in supply chain management and implementation using different forecasting models and machine learning algorithms.</a:t>
            </a:r>
          </a:p>
          <a:p>
            <a:pPr marL="0" indent="0" algn="just">
              <a:buNone/>
            </a:pPr>
            <a:r>
              <a:rPr lang="en-CA" sz="2400" dirty="0"/>
              <a:t>Details of references are included in the major research project report.</a:t>
            </a:r>
          </a:p>
          <a:p>
            <a:pPr marL="0" indent="0">
              <a:buNone/>
            </a:pPr>
            <a:r>
              <a:rPr lang="en-CA" sz="2400" dirty="0"/>
              <a:t>  </a:t>
            </a:r>
          </a:p>
          <a:p>
            <a:pPr marL="0" indent="0">
              <a:buNone/>
            </a:pPr>
            <a:r>
              <a:rPr lang="en-CA" sz="2400" dirty="0"/>
              <a:t>MRP Report Link: </a:t>
            </a:r>
            <a:r>
              <a:rPr lang="en-US" dirty="0">
                <a:solidFill>
                  <a:srgbClr val="0000FF"/>
                </a:solidFill>
                <a:hlinkClick r:id="rId2">
                  <a:extLst>
                    <a:ext uri="{A12FA001-AC4F-418D-AE19-62706E023703}">
                      <ahyp:hlinkClr xmlns:ahyp="http://schemas.microsoft.com/office/drawing/2018/hyperlinkcolor" val="tx"/>
                    </a:ext>
                  </a:extLst>
                </a:hlinkClick>
              </a:rPr>
              <a:t>https://github.com/wimurad/DS_MRP_2020/blob/master/MRP_Report_Mohammad%20Murad.pdf</a:t>
            </a:r>
            <a:endParaRPr lang="en-US" dirty="0">
              <a:solidFill>
                <a:srgbClr val="0000FF"/>
              </a:solidFill>
            </a:endParaRPr>
          </a:p>
          <a:p>
            <a:pPr marL="0" indent="0">
              <a:buNone/>
            </a:pPr>
            <a:endParaRPr lang="en-CA" dirty="0"/>
          </a:p>
        </p:txBody>
      </p:sp>
      <p:sp>
        <p:nvSpPr>
          <p:cNvPr id="7" name="Slide Number Placeholder 6">
            <a:extLst>
              <a:ext uri="{FF2B5EF4-FFF2-40B4-BE49-F238E27FC236}">
                <a16:creationId xmlns:a16="http://schemas.microsoft.com/office/drawing/2014/main" id="{514FFFAA-F5CB-4D6F-A340-28DC6CBDEFCB}"/>
              </a:ext>
            </a:extLst>
          </p:cNvPr>
          <p:cNvSpPr>
            <a:spLocks noGrp="1"/>
          </p:cNvSpPr>
          <p:nvPr>
            <p:ph type="sldNum" sz="quarter" idx="12"/>
          </p:nvPr>
        </p:nvSpPr>
        <p:spPr>
          <a:xfrm>
            <a:off x="10766187" y="6272784"/>
            <a:ext cx="640080" cy="365125"/>
          </a:xfrm>
        </p:spPr>
        <p:txBody>
          <a:bodyPr/>
          <a:lstStyle/>
          <a:p>
            <a:fld id="{F213A220-D006-488C-ABCB-D39E45C4B631}" type="slidenum">
              <a:rPr lang="en-CA" sz="1600" smtClean="0">
                <a:solidFill>
                  <a:schemeClr val="tx1"/>
                </a:solidFill>
              </a:rPr>
              <a:t>9</a:t>
            </a:fld>
            <a:endParaRPr lang="en-CA" sz="1600" dirty="0">
              <a:solidFill>
                <a:schemeClr val="tx1"/>
              </a:solidFill>
            </a:endParaRPr>
          </a:p>
        </p:txBody>
      </p:sp>
    </p:spTree>
    <p:extLst>
      <p:ext uri="{BB962C8B-B14F-4D97-AF65-F5344CB8AC3E}">
        <p14:creationId xmlns:p14="http://schemas.microsoft.com/office/powerpoint/2010/main" val="1600490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553</TotalTime>
  <Words>721</Words>
  <Application>Microsoft Office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Rockwell</vt:lpstr>
      <vt:lpstr>Rockwell Condensed</vt:lpstr>
      <vt:lpstr>Wingdings</vt:lpstr>
      <vt:lpstr>Wood Type</vt:lpstr>
      <vt:lpstr>DEMAND FORECASTING FOR WHOLESALE SALES BY INDUSTRY CONSIDERING SEASONALITY IN DEMAND. </vt:lpstr>
      <vt:lpstr>INTRODUCTION AND BACKGROUND</vt:lpstr>
      <vt:lpstr>METHODOLOGY AND EXPERIMENTS</vt:lpstr>
      <vt:lpstr>METHODOLOGY AND EXPERIMENTS (CONT.)</vt:lpstr>
      <vt:lpstr>RESULTS</vt:lpstr>
      <vt:lpstr>RESULTS (Contd.)</vt:lpstr>
      <vt:lpstr>CONCLUSION</vt:lpstr>
      <vt:lpstr>DATA SOURCE AND GITHUB LINK</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forecasting for wholesale sales by industry considering seasonality in demand.</dc:title>
  <dc:creator>Murad</dc:creator>
  <cp:lastModifiedBy>Sharmin</cp:lastModifiedBy>
  <cp:revision>48</cp:revision>
  <dcterms:created xsi:type="dcterms:W3CDTF">2020-08-08T04:07:40Z</dcterms:created>
  <dcterms:modified xsi:type="dcterms:W3CDTF">2020-08-17T01:08:02Z</dcterms:modified>
</cp:coreProperties>
</file>