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f220be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4f220be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4f220be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4f220be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4f220bed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4f220be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4f220bed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4f220bed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f220be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4f220be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4f220be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4f220be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4f220be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4f220be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4f220bed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4f220bed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4f220bed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4f220bed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4f220bed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4f220bed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4f220bed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4f220bed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4f220bed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4f220bed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4f220bed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4f220bed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4f220bed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4f220bed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4f220be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4f220be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4f220be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4f220be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4f220b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4f220b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f220be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f220be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f220bed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f220bed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4f220bed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4f220bed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4f220bed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4f220bed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in.thie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RENOVATION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Quarterly Marketing Source Analysis</a:t>
            </a:r>
            <a:endParaRPr sz="28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Thien Win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6/15/2022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win.thien@gmail.com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HS Email -</a:t>
            </a:r>
            <a:r>
              <a:rPr lang="en"/>
              <a:t> inconsistent, well below average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71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Youtube -</a:t>
            </a:r>
            <a:r>
              <a:rPr lang="en"/>
              <a:t> one point for comparison, well below average, surprising not more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2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Geist M -</a:t>
            </a:r>
            <a:r>
              <a:rPr lang="en"/>
              <a:t> inconsistent contributor, impactful when it does contribute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71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Source -</a:t>
            </a:r>
            <a:r>
              <a:rPr lang="en"/>
              <a:t> one point for comparison, below average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2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Brownstoner -</a:t>
            </a:r>
            <a:r>
              <a:rPr lang="en"/>
              <a:t> slight increase from coinciding quarters, below average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2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OKL -</a:t>
            </a:r>
            <a:r>
              <a:rPr lang="en"/>
              <a:t> </a:t>
            </a:r>
            <a:r>
              <a:rPr lang="en"/>
              <a:t>slight increase from coinciding quarters, below average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2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Plan -</a:t>
            </a:r>
            <a:r>
              <a:rPr lang="en"/>
              <a:t> one point for comparison, below average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2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Referral -</a:t>
            </a:r>
            <a:r>
              <a:rPr lang="en"/>
              <a:t> large increase from coinciding quarters, below average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71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Attentive -</a:t>
            </a:r>
            <a:r>
              <a:rPr lang="en"/>
              <a:t> only one point for comparison, well below average 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2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Houzz -</a:t>
            </a:r>
            <a:r>
              <a:rPr lang="en"/>
              <a:t> only one point for comparison, below average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2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why…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00" y="1723450"/>
            <a:ext cx="63216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the available data, I look to achieve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insight on marketing source quarterly performance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Institute a </a:t>
            </a:r>
            <a:r>
              <a:rPr lang="en"/>
              <a:t>pseudo</a:t>
            </a:r>
            <a:r>
              <a:rPr lang="en"/>
              <a:t>-benchmark for source comparison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recommendations to drive marketing efforts and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25" y="575950"/>
            <a:ext cx="1891100" cy="14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25" y="1983450"/>
            <a:ext cx="1891100" cy="141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925" y="3401775"/>
            <a:ext cx="1891099" cy="153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2400250" y="1312200"/>
            <a:ext cx="63216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Some factors that may skew analysis: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Much, if not all of the data has occurred in a pandemic environment which may have limited the potential effectiveness of these marketing efforts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Additional context for these efforts such as cost, campaign duration etc. could elevate this analysis further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Limited/incomplete data</a:t>
            </a:r>
            <a:endParaRPr sz="1500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5" y="575950"/>
            <a:ext cx="2274875" cy="11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5" y="1766375"/>
            <a:ext cx="2274875" cy="149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75" y="3258700"/>
            <a:ext cx="2274875" cy="13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2410100" y="1479725"/>
            <a:ext cx="63216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3406"/>
              <a:buFont typeface="Arial"/>
              <a:buNone/>
            </a:pPr>
            <a:r>
              <a:rPr b="1" lang="en" sz="2534"/>
              <a:t>1. Request that each employee post about Block Renovation on their professional/personal social media page, offering an incentive for referral.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3406"/>
              <a:buFont typeface="Arial"/>
              <a:buNone/>
            </a:pPr>
            <a:r>
              <a:rPr b="1" lang="en" sz="2534"/>
              <a:t>2. Generate more video content for Facebook and Youtube to increase visibility and educate people on the process and benefits. </a:t>
            </a:r>
            <a:r>
              <a:rPr b="1" lang="en" sz="2534"/>
              <a:t>Case Studies</a:t>
            </a:r>
            <a:r>
              <a:rPr b="1" lang="en" sz="2534"/>
              <a:t> and testimonials could be great here.    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3406"/>
              <a:buFont typeface="Arial"/>
              <a:buNone/>
            </a:pPr>
            <a:r>
              <a:rPr b="1" lang="en" sz="2534"/>
              <a:t>3. Maintain efforts on Adwords source as that has been proven to contribute the most to quarterly success.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3406"/>
              <a:buFont typeface="Arial"/>
              <a:buNone/>
            </a:pPr>
            <a:r>
              <a:rPr b="1" lang="en" sz="2534"/>
              <a:t>4. Further analysis of unsigned/rejected proposals, ROI on marketing efforts, and average deal amount per source.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3406"/>
              <a:buFont typeface="Arial"/>
              <a:buNone/>
            </a:pPr>
            <a:r>
              <a:rPr b="1" lang="en" sz="2534"/>
              <a:t>5. Increase visibility on Geist M as that has shown potential of exceeding the quarterly average.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575942"/>
            <a:ext cx="2185899" cy="14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00" y="2034413"/>
            <a:ext cx="2185899" cy="1305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000" y="3471775"/>
            <a:ext cx="2187723" cy="14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63" y="68350"/>
            <a:ext cx="6566074" cy="35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65450" y="3518900"/>
            <a:ext cx="8213100" cy="1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Quarterly Performance: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Four quarters of growth from 2020Q2 to 2021Q2 (</a:t>
            </a:r>
            <a:r>
              <a:rPr b="1" lang="en" sz="1500">
                <a:solidFill>
                  <a:srgbClr val="38761D"/>
                </a:solidFill>
              </a:rPr>
              <a:t>+1,583% increase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38761D"/>
                </a:solidFill>
              </a:rPr>
              <a:t>+152%</a:t>
            </a:r>
            <a:r>
              <a:rPr lang="en" sz="1500"/>
              <a:t> increase - </a:t>
            </a:r>
            <a:r>
              <a:rPr lang="en" sz="1500"/>
              <a:t>2021Q1 to 2021Q2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A61C00"/>
                </a:solidFill>
              </a:rPr>
              <a:t>-86%</a:t>
            </a:r>
            <a:r>
              <a:rPr lang="en" sz="1500"/>
              <a:t> decrease - 2021Q2 to 2021Q3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91" y="345700"/>
            <a:ext cx="7036009" cy="34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502300" y="3586125"/>
            <a:ext cx="8213100" cy="1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Source</a:t>
            </a:r>
            <a:r>
              <a:rPr b="1" lang="en" sz="1600"/>
              <a:t> Performance: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Adwords has contributed the most to total of won contracts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Facebook and Geist M strong supporters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Youtube has contributed the least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00" y="42025"/>
            <a:ext cx="8597801" cy="36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65450" y="3552475"/>
            <a:ext cx="8213100" cy="1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Source Performance per Quarter: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Adwords consistently outperforms the quarterly average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Facebook contribution </a:t>
            </a:r>
            <a:r>
              <a:rPr b="1" lang="en" sz="1500">
                <a:solidFill>
                  <a:srgbClr val="38761D"/>
                </a:solidFill>
              </a:rPr>
              <a:t>+1,153%</a:t>
            </a:r>
            <a:r>
              <a:rPr lang="en" sz="1500"/>
              <a:t> from 2021Q1 to 2021Q2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Geist M has shown increased contribution 2020Q4 to </a:t>
            </a:r>
            <a:r>
              <a:rPr lang="en" sz="1500"/>
              <a:t>2021Q2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Adwords</a:t>
            </a:r>
            <a:r>
              <a:rPr lang="en"/>
              <a:t> </a:t>
            </a:r>
            <a:r>
              <a:rPr b="1" lang="en"/>
              <a:t>-</a:t>
            </a:r>
            <a:r>
              <a:rPr lang="en"/>
              <a:t> consistently above quarterly average, large increase in 2021Q2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75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Brick Underground - </a:t>
            </a:r>
            <a:r>
              <a:rPr lang="en"/>
              <a:t>inconsistent in contribution, below quarterly average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2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Facebook -</a:t>
            </a:r>
            <a:r>
              <a:rPr lang="en"/>
              <a:t> consistent contributor, large growth seen in 2019Q5 and 2021Q2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77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HS Automation -</a:t>
            </a:r>
            <a:r>
              <a:rPr lang="en"/>
              <a:t> inconsistent, well below average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71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