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324" r:id="rId3"/>
    <p:sldId id="349" r:id="rId4"/>
    <p:sldId id="350" r:id="rId5"/>
    <p:sldId id="351" r:id="rId6"/>
    <p:sldId id="374" r:id="rId7"/>
    <p:sldId id="352" r:id="rId8"/>
    <p:sldId id="353" r:id="rId9"/>
    <p:sldId id="377" r:id="rId10"/>
    <p:sldId id="375" r:id="rId11"/>
    <p:sldId id="376" r:id="rId12"/>
    <p:sldId id="378" r:id="rId13"/>
    <p:sldId id="356" r:id="rId14"/>
    <p:sldId id="371" r:id="rId15"/>
    <p:sldId id="379" r:id="rId16"/>
    <p:sldId id="364" r:id="rId17"/>
    <p:sldId id="365" r:id="rId18"/>
    <p:sldId id="368" r:id="rId19"/>
    <p:sldId id="337" r:id="rId20"/>
    <p:sldId id="338" r:id="rId21"/>
    <p:sldId id="296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7C1"/>
    <a:srgbClr val="E5E6E8"/>
    <a:srgbClr val="EBF1F9"/>
    <a:srgbClr val="69BFFF"/>
    <a:srgbClr val="ED9393"/>
    <a:srgbClr val="B28659"/>
    <a:srgbClr val="E5D8C9"/>
    <a:srgbClr val="FDC467"/>
    <a:srgbClr val="05264E"/>
    <a:srgbClr val="3F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71654" autoAdjust="0"/>
  </p:normalViewPr>
  <p:slideViewPr>
    <p:cSldViewPr snapToGrid="0" showGuides="1">
      <p:cViewPr varScale="1">
        <p:scale>
          <a:sx n="82" d="100"/>
          <a:sy n="82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65EA-7CC2-4606-9F91-C4DAE2776A80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46F8-9B5C-4287-BF3D-9B6B1A8DE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50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5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2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3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4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0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3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8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8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8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301880" y="2767280"/>
            <a:ext cx="7588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신입생 </a:t>
            </a:r>
            <a:r>
              <a:rPr lang="en-US" altLang="ko-KR" sz="8000" b="1" dirty="0">
                <a:solidFill>
                  <a:schemeClr val="bg1"/>
                </a:solidFill>
              </a:rPr>
              <a:t>Java </a:t>
            </a:r>
            <a:r>
              <a:rPr lang="ko-KR" altLang="en-US" sz="8000" b="1" dirty="0">
                <a:solidFill>
                  <a:schemeClr val="bg1"/>
                </a:solidFill>
              </a:rPr>
              <a:t>교육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400661" y="5189586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교육부장   </a:t>
            </a:r>
            <a:r>
              <a:rPr lang="en-US" altLang="ko-KR" sz="2800" dirty="0">
                <a:solidFill>
                  <a:schemeClr val="bg1"/>
                </a:solidFill>
              </a:rPr>
              <a:t>20 </a:t>
            </a:r>
            <a:r>
              <a:rPr lang="ko-KR" altLang="en-US" sz="2800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250-E268-44F1-68C7-59038360A76B}"/>
              </a:ext>
            </a:extLst>
          </p:cNvPr>
          <p:cNvSpPr txBox="1"/>
          <p:nvPr/>
        </p:nvSpPr>
        <p:spPr>
          <a:xfrm>
            <a:off x="4014336" y="2059394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2024</a:t>
            </a:r>
            <a:r>
              <a:rPr lang="ko-KR" altLang="en-US" sz="4000" b="1" dirty="0">
                <a:solidFill>
                  <a:schemeClr val="bg1"/>
                </a:solidFill>
              </a:rPr>
              <a:t>학년도 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</a:rPr>
              <a:t>학기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F4FDB-5D76-A9C5-A013-305A5CCD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7" y="960527"/>
            <a:ext cx="294919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579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오버라이딩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927BEA-A5CE-EA2C-1F83-F949A5E8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77" y="1575508"/>
            <a:ext cx="4382112" cy="4496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6B46E0-0E7D-91C1-322E-74741B1E9FEB}"/>
              </a:ext>
            </a:extLst>
          </p:cNvPr>
          <p:cNvSpPr txBox="1"/>
          <p:nvPr/>
        </p:nvSpPr>
        <p:spPr>
          <a:xfrm>
            <a:off x="5502443" y="1575508"/>
            <a:ext cx="636871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부모</a:t>
            </a:r>
            <a:r>
              <a:rPr lang="en-US" altLang="ko-KR" sz="2500" dirty="0"/>
              <a:t>(Car class)</a:t>
            </a:r>
            <a:r>
              <a:rPr lang="ko-KR" altLang="en-US" sz="2500" dirty="0"/>
              <a:t>의 </a:t>
            </a:r>
            <a:r>
              <a:rPr lang="en-US" altLang="ko-KR" sz="2500" dirty="0"/>
              <a:t>run()</a:t>
            </a:r>
            <a:r>
              <a:rPr lang="ko-KR" altLang="en-US" sz="2500" dirty="0"/>
              <a:t>과 같은 이름의 </a:t>
            </a:r>
            <a:endParaRPr lang="en-US" altLang="ko-KR" sz="2500" dirty="0"/>
          </a:p>
          <a:p>
            <a:r>
              <a:rPr lang="ko-KR" altLang="en-US" sz="2500" dirty="0"/>
              <a:t>메소드를 자식</a:t>
            </a:r>
            <a:r>
              <a:rPr lang="en-US" altLang="ko-KR" sz="2500" dirty="0"/>
              <a:t>(Bus class)</a:t>
            </a:r>
            <a:r>
              <a:rPr lang="ko-KR" altLang="en-US" sz="2500" dirty="0"/>
              <a:t>에서 </a:t>
            </a:r>
            <a:r>
              <a:rPr lang="ko-KR" altLang="en-US" sz="2500" dirty="0" err="1"/>
              <a:t>오버라이딩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=&gt; bus</a:t>
            </a:r>
            <a:r>
              <a:rPr lang="ko-KR" altLang="en-US" sz="2500" dirty="0"/>
              <a:t>의 </a:t>
            </a:r>
            <a:r>
              <a:rPr lang="en-US" altLang="ko-KR" sz="2500" dirty="0"/>
              <a:t>run()</a:t>
            </a:r>
            <a:r>
              <a:rPr lang="ko-KR" altLang="en-US" sz="2500" dirty="0"/>
              <a:t>을 실행하면 </a:t>
            </a:r>
            <a:r>
              <a:rPr lang="en-US" altLang="ko-KR" sz="2500" dirty="0"/>
              <a:t>Car</a:t>
            </a:r>
            <a:r>
              <a:rPr lang="ko-KR" altLang="en-US" sz="2500" dirty="0"/>
              <a:t>의 </a:t>
            </a:r>
            <a:r>
              <a:rPr lang="en-US" altLang="ko-KR" sz="2500" dirty="0"/>
              <a:t>run()</a:t>
            </a:r>
            <a:r>
              <a:rPr lang="ko-KR" altLang="en-US" sz="2500" dirty="0"/>
              <a:t>이 아닌 </a:t>
            </a:r>
            <a:r>
              <a:rPr lang="en-US" altLang="ko-KR" sz="2500" dirty="0"/>
              <a:t>Bus</a:t>
            </a:r>
            <a:r>
              <a:rPr lang="ko-KR" altLang="en-US" sz="2500" dirty="0"/>
              <a:t>의 </a:t>
            </a:r>
            <a:r>
              <a:rPr lang="en-US" altLang="ko-KR" sz="2500" dirty="0"/>
              <a:t>run()</a:t>
            </a:r>
            <a:r>
              <a:rPr lang="ko-KR" altLang="en-US" sz="2500" dirty="0"/>
              <a:t>이 실행된다</a:t>
            </a:r>
            <a:r>
              <a:rPr lang="en-US" altLang="ko-KR" sz="25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91A415-2CDA-4C08-2577-2A1785E90F6E}"/>
              </a:ext>
            </a:extLst>
          </p:cNvPr>
          <p:cNvSpPr/>
          <p:nvPr/>
        </p:nvSpPr>
        <p:spPr>
          <a:xfrm>
            <a:off x="1303472" y="4980769"/>
            <a:ext cx="907883" cy="197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4F6BE-B2C4-F62A-0E91-70E9C36BA936}"/>
              </a:ext>
            </a:extLst>
          </p:cNvPr>
          <p:cNvSpPr txBox="1"/>
          <p:nvPr/>
        </p:nvSpPr>
        <p:spPr>
          <a:xfrm>
            <a:off x="5502443" y="3972801"/>
            <a:ext cx="6368716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@Override</a:t>
            </a:r>
            <a:r>
              <a:rPr lang="ko-KR" altLang="en-US" sz="2500" dirty="0"/>
              <a:t>를 쓰는 이유</a:t>
            </a:r>
            <a:r>
              <a:rPr lang="en-US" altLang="ko-KR" sz="2500" dirty="0"/>
              <a:t>?</a:t>
            </a:r>
          </a:p>
          <a:p>
            <a:endParaRPr lang="en-US" altLang="ko-KR" sz="25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 err="1"/>
              <a:t>오버라이딩을</a:t>
            </a:r>
            <a:r>
              <a:rPr lang="ko-KR" altLang="en-US" sz="2500" dirty="0"/>
              <a:t> 할 때 메소드 이름에 오타가 있을 경우 발견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오버라이딩하는</a:t>
            </a:r>
            <a:r>
              <a:rPr lang="ko-KR" altLang="en-US" sz="2500" dirty="0"/>
              <a:t> 메소드가 부모 메소드에 없다면 컴파일러 오류 발생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필수는 아니지만</a:t>
            </a:r>
            <a:r>
              <a:rPr lang="en-US" altLang="ko-KR" sz="2500" dirty="0"/>
              <a:t>, </a:t>
            </a:r>
            <a:r>
              <a:rPr lang="ko-KR" altLang="en-US" sz="2500" dirty="0"/>
              <a:t>권장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4407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super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B46E0-0E7D-91C1-322E-74741B1E9FEB}"/>
              </a:ext>
            </a:extLst>
          </p:cNvPr>
          <p:cNvSpPr txBox="1"/>
          <p:nvPr/>
        </p:nvSpPr>
        <p:spPr>
          <a:xfrm>
            <a:off x="5303889" y="3499137"/>
            <a:ext cx="656727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오버라이딩</a:t>
            </a:r>
            <a:r>
              <a:rPr lang="ko-KR" altLang="en-US" sz="2500" dirty="0"/>
              <a:t> 한다고 해서 부모의 메소드가</a:t>
            </a:r>
            <a:endParaRPr lang="en-US" altLang="ko-KR" sz="2500" dirty="0"/>
          </a:p>
          <a:p>
            <a:r>
              <a:rPr lang="ko-KR" altLang="en-US" sz="2500" dirty="0"/>
              <a:t>사라지는 것은 아니다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super </a:t>
            </a:r>
            <a:r>
              <a:rPr lang="ko-KR" altLang="en-US" sz="2500" dirty="0"/>
              <a:t>키워드를 사용하면</a:t>
            </a:r>
            <a:r>
              <a:rPr lang="en-US" altLang="ko-KR" sz="2500" dirty="0"/>
              <a:t>, </a:t>
            </a:r>
            <a:r>
              <a:rPr lang="ko-KR" altLang="en-US" sz="2500" dirty="0"/>
              <a:t>부모의 메소드를</a:t>
            </a:r>
            <a:endParaRPr lang="en-US" altLang="ko-KR" sz="2500" dirty="0"/>
          </a:p>
          <a:p>
            <a:r>
              <a:rPr lang="ko-KR" altLang="en-US" sz="2500" dirty="0"/>
              <a:t>호출 할 수 있다</a:t>
            </a:r>
            <a:r>
              <a:rPr lang="en-US" altLang="ko-KR" sz="25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00FE7C-E00B-A164-E6EE-6168F232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8" y="1575508"/>
            <a:ext cx="4458322" cy="47155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C91A415-2CDA-4C08-2577-2A1785E90F6E}"/>
              </a:ext>
            </a:extLst>
          </p:cNvPr>
          <p:cNvSpPr/>
          <p:nvPr/>
        </p:nvSpPr>
        <p:spPr>
          <a:xfrm>
            <a:off x="1350453" y="5375797"/>
            <a:ext cx="1150151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11AA27-FF2C-3EA1-B703-C1C9E2BC4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531" y="2107751"/>
            <a:ext cx="2760496" cy="8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156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오버로딩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 </a:t>
            </a:r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오버라이딩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4B2783B7-87D9-D61F-AA5D-72FB7A46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31" y="1439697"/>
            <a:ext cx="10585337" cy="1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431DA1-6D3E-7DFE-57A5-339435A9B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958" y="3251234"/>
            <a:ext cx="7052082" cy="30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5080336" y="15600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9330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800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패키지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(package)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Object 10">
            <a:extLst>
              <a:ext uri="{FF2B5EF4-FFF2-40B4-BE49-F238E27FC236}">
                <a16:creationId xmlns:a16="http://schemas.microsoft.com/office/drawing/2014/main" id="{C49C7DF4-4627-5D15-905C-9AF8C5E7C5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796" y="2024891"/>
            <a:ext cx="10168635" cy="5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118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패키지의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028C9-951C-41B1-E475-29FEDA5F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35" y="1203656"/>
            <a:ext cx="2381638" cy="1369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FD75EE-AFFA-C7EF-1118-49F4ED0D5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525" y="1156629"/>
            <a:ext cx="2528563" cy="1215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9760BA-58C9-957B-B49A-DFEA033F76CF}"/>
              </a:ext>
            </a:extLst>
          </p:cNvPr>
          <p:cNvSpPr txBox="1"/>
          <p:nvPr/>
        </p:nvSpPr>
        <p:spPr>
          <a:xfrm>
            <a:off x="1548525" y="2603797"/>
            <a:ext cx="101470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패키지는 소스파일에 첫 번째 문장</a:t>
            </a:r>
            <a:r>
              <a:rPr lang="en-US" altLang="ko-KR" sz="2500" dirty="0"/>
              <a:t>(</a:t>
            </a:r>
            <a:r>
              <a:rPr lang="ko-KR" altLang="en-US" sz="2500" dirty="0"/>
              <a:t>주석 제외</a:t>
            </a:r>
            <a:r>
              <a:rPr lang="en-US" altLang="ko-KR" sz="2500" dirty="0"/>
              <a:t>)</a:t>
            </a:r>
            <a:r>
              <a:rPr lang="ko-KR" altLang="en-US" sz="2500" dirty="0"/>
              <a:t>으로 단 한 번 선언한다</a:t>
            </a:r>
            <a:r>
              <a:rPr lang="en-US" altLang="ko-KR" sz="25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하나의 소스파일에 둘 이상의 클래스가 포함 된 경우</a:t>
            </a:r>
            <a:r>
              <a:rPr lang="en-US" altLang="ko-KR" sz="2500" dirty="0"/>
              <a:t>, </a:t>
            </a:r>
            <a:r>
              <a:rPr lang="ko-KR" altLang="en-US" sz="2500" dirty="0"/>
              <a:t>모두 같은 패키지에 속하게 된다</a:t>
            </a:r>
            <a:r>
              <a:rPr lang="en-US" altLang="ko-KR" sz="2500" dirty="0"/>
              <a:t>. (</a:t>
            </a:r>
            <a:r>
              <a:rPr lang="ko-KR" altLang="en-US" sz="2500" dirty="0"/>
              <a:t>하나의 소스파일에 단 하나의 </a:t>
            </a:r>
            <a:r>
              <a:rPr lang="en-US" altLang="ko-KR" sz="2500" dirty="0"/>
              <a:t>public </a:t>
            </a:r>
            <a:r>
              <a:rPr lang="ko-KR" altLang="en-US" sz="2500" dirty="0"/>
              <a:t>클래스만 허용</a:t>
            </a:r>
            <a:r>
              <a:rPr lang="en-US" altLang="ko-KR" sz="25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500" dirty="0"/>
              <a:t>모든 클래스는 하나의 패키지에 속하며</a:t>
            </a:r>
            <a:r>
              <a:rPr lang="en-US" altLang="ko-KR" sz="2500" dirty="0"/>
              <a:t>, </a:t>
            </a:r>
            <a:r>
              <a:rPr lang="ko-KR" altLang="en-US" sz="2500" dirty="0"/>
              <a:t>패키지가 선언되지 않은 클래스는 자동적으로 이름없는</a:t>
            </a:r>
            <a:r>
              <a:rPr lang="en-US" altLang="ko-KR" sz="2500" dirty="0"/>
              <a:t>(unnamed) </a:t>
            </a:r>
            <a:r>
              <a:rPr lang="ko-KR" altLang="en-US" sz="2500" dirty="0"/>
              <a:t>패키지에 속하게 됨</a:t>
            </a:r>
            <a:r>
              <a:rPr lang="en-US" altLang="ko-KR" sz="25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CB8F3C-640E-3F73-8234-1625E8F1A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278" y="5248870"/>
            <a:ext cx="7706801" cy="905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809BF5-C434-C086-BC4E-BCD55543A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911" y="4624895"/>
            <a:ext cx="2048161" cy="215295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670C0C-DB5A-74E9-0E88-32E434C58D85}"/>
              </a:ext>
            </a:extLst>
          </p:cNvPr>
          <p:cNvCxnSpPr>
            <a:cxnSpLocks/>
          </p:cNvCxnSpPr>
          <p:nvPr/>
        </p:nvCxnSpPr>
        <p:spPr>
          <a:xfrm>
            <a:off x="1168911" y="6153871"/>
            <a:ext cx="6232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5131632" y="1560058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import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35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198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>
                <a:solidFill>
                  <a:schemeClr val="tx1">
                    <a:lumMod val="85000"/>
                    <a:lumOff val="15000"/>
                  </a:schemeClr>
                </a:solidFill>
              </a:rPr>
              <a:t>import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535485" y="1447772"/>
            <a:ext cx="10042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</a:t>
            </a:r>
            <a:r>
              <a:rPr lang="ko-KR" altLang="en-US" sz="2500" dirty="0"/>
              <a:t>사용할 클래스가 속한 패키지를 지정하는데 사용</a:t>
            </a:r>
            <a:endParaRPr lang="en-US" altLang="ko-KR" sz="2500" dirty="0"/>
          </a:p>
          <a:p>
            <a:r>
              <a:rPr lang="en-US" altLang="ko-KR" sz="2500" dirty="0"/>
              <a:t>- import</a:t>
            </a:r>
            <a:r>
              <a:rPr lang="ko-KR" altLang="en-US" sz="2500" dirty="0"/>
              <a:t>문을 사용하면 클래스를 사용할 때 패키지명을 생략할 수 있다</a:t>
            </a:r>
            <a:r>
              <a:rPr lang="en-US" altLang="ko-KR" sz="2500" dirty="0"/>
              <a:t>.</a:t>
            </a: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A85B0706-BBEE-53E6-216B-5C6B9D8D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92" y="2836652"/>
            <a:ext cx="21955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>
            <a:extLst>
              <a:ext uri="{FF2B5EF4-FFF2-40B4-BE49-F238E27FC236}">
                <a16:creationId xmlns:a16="http://schemas.microsoft.com/office/drawing/2014/main" id="{67EB23FD-3A87-4472-B252-E399D425F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29" y="2917614"/>
            <a:ext cx="39608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2">
            <a:extLst>
              <a:ext uri="{FF2B5EF4-FFF2-40B4-BE49-F238E27FC236}">
                <a16:creationId xmlns:a16="http://schemas.microsoft.com/office/drawing/2014/main" id="{6A68CEEB-01E8-AD7B-2AE4-11ECEB343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179" y="2846177"/>
            <a:ext cx="4319588" cy="79216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56E5AB67-3C73-84BD-44BA-1D6DD9B6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642" y="2774739"/>
            <a:ext cx="2700337" cy="93503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Line 46">
            <a:extLst>
              <a:ext uri="{FF2B5EF4-FFF2-40B4-BE49-F238E27FC236}">
                <a16:creationId xmlns:a16="http://schemas.microsoft.com/office/drawing/2014/main" id="{2230467E-E6BE-4067-DA12-613EC777C8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9429" y="3277977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4FECC-1233-A128-48FE-4414A40E25DB}"/>
              </a:ext>
            </a:extLst>
          </p:cNvPr>
          <p:cNvSpPr txBox="1"/>
          <p:nvPr/>
        </p:nvSpPr>
        <p:spPr>
          <a:xfrm>
            <a:off x="1274763" y="4105065"/>
            <a:ext cx="10042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 err="1"/>
              <a:t>java.lang</a:t>
            </a:r>
            <a:r>
              <a:rPr lang="en-US" altLang="ko-KR" sz="2500" dirty="0"/>
              <a:t> </a:t>
            </a:r>
            <a:r>
              <a:rPr lang="ko-KR" altLang="en-US" sz="2500" dirty="0"/>
              <a:t>패키지의 클래스는 </a:t>
            </a:r>
            <a:r>
              <a:rPr lang="en-US" altLang="ko-KR" sz="2500" dirty="0"/>
              <a:t>import </a:t>
            </a:r>
            <a:r>
              <a:rPr lang="ko-KR" altLang="en-US" sz="2500" dirty="0"/>
              <a:t>하지 않고도 사용할 수 있다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(String, Object, System, Thread, …)</a:t>
            </a:r>
          </a:p>
        </p:txBody>
      </p:sp>
      <p:pic>
        <p:nvPicPr>
          <p:cNvPr id="19" name="Picture 25">
            <a:extLst>
              <a:ext uri="{FF2B5EF4-FFF2-40B4-BE49-F238E27FC236}">
                <a16:creationId xmlns:a16="http://schemas.microsoft.com/office/drawing/2014/main" id="{DA604D14-765C-D058-D82B-95F04BC8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157788"/>
            <a:ext cx="37449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28">
            <a:extLst>
              <a:ext uri="{FF2B5EF4-FFF2-40B4-BE49-F238E27FC236}">
                <a16:creationId xmlns:a16="http://schemas.microsoft.com/office/drawing/2014/main" id="{B5298AD8-67A3-52D7-893A-313D255A578A}"/>
              </a:ext>
            </a:extLst>
          </p:cNvPr>
          <p:cNvGrpSpPr>
            <a:grpSpLocks/>
          </p:cNvGrpSpPr>
          <p:nvPr/>
        </p:nvGrpSpPr>
        <p:grpSpPr bwMode="auto">
          <a:xfrm>
            <a:off x="6366585" y="5142552"/>
            <a:ext cx="3997325" cy="725488"/>
            <a:chOff x="3106" y="3158"/>
            <a:chExt cx="2518" cy="457"/>
          </a:xfrm>
        </p:grpSpPr>
        <p:pic>
          <p:nvPicPr>
            <p:cNvPr id="21" name="Picture 26">
              <a:extLst>
                <a:ext uri="{FF2B5EF4-FFF2-40B4-BE49-F238E27FC236}">
                  <a16:creationId xmlns:a16="http://schemas.microsoft.com/office/drawing/2014/main" id="{29B76884-7ECE-752E-4DB4-BF5C743D5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3203"/>
              <a:ext cx="247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763B8EEF-3457-63E4-9063-1EEFCFDBD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3158"/>
              <a:ext cx="2518" cy="45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8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746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선언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12A2E483-3AA3-BF6D-A91B-2A3476A8B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63" y="1188747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패키지문과 클래스선언의 사이에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D3355352-5C9E-0BF6-438B-AB3F09A5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76" y="1517360"/>
            <a:ext cx="71643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">
            <a:extLst>
              <a:ext uri="{FF2B5EF4-FFF2-40B4-BE49-F238E27FC236}">
                <a16:creationId xmlns:a16="http://schemas.microsoft.com/office/drawing/2014/main" id="{9825B1FA-4277-BE93-F920-B87556688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63" y="3241385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선언하는 방법은 다음과 같다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13ED0CF3-6D19-398D-035B-19EC7F9B0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76" y="3601747"/>
            <a:ext cx="716438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>
            <a:extLst>
              <a:ext uri="{FF2B5EF4-FFF2-40B4-BE49-F238E27FC236}">
                <a16:creationId xmlns:a16="http://schemas.microsoft.com/office/drawing/2014/main" id="{405471A1-C5FC-4892-2408-96AB2E01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38" y="4284372"/>
            <a:ext cx="6300788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D1F27-E59F-B869-5248-41B19956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E2E9F46A-5875-DAF7-19A0-0D700569E0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2BA735-460B-AD9D-F2C0-307C56207226}"/>
              </a:ext>
            </a:extLst>
          </p:cNvPr>
          <p:cNvSpPr txBox="1"/>
          <p:nvPr/>
        </p:nvSpPr>
        <p:spPr>
          <a:xfrm>
            <a:off x="479503" y="41259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C4682-E5C1-8409-DEA9-C4F49B6B4576}"/>
              </a:ext>
            </a:extLst>
          </p:cNvPr>
          <p:cNvSpPr txBox="1"/>
          <p:nvPr/>
        </p:nvSpPr>
        <p:spPr>
          <a:xfrm>
            <a:off x="1163463" y="1655834"/>
            <a:ext cx="9865073" cy="240065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문제</a:t>
            </a:r>
            <a:r>
              <a:rPr lang="en-US" altLang="ko-KR" sz="2500" dirty="0"/>
              <a:t>]</a:t>
            </a:r>
          </a:p>
          <a:p>
            <a:r>
              <a:rPr lang="ko-KR" altLang="en-US" sz="2500" dirty="0"/>
              <a:t>이름</a:t>
            </a:r>
            <a:r>
              <a:rPr lang="en-US" altLang="ko-KR" sz="2500" dirty="0"/>
              <a:t>, </a:t>
            </a:r>
            <a:r>
              <a:rPr lang="ko-KR" altLang="en-US" sz="2500" dirty="0"/>
              <a:t>나이</a:t>
            </a:r>
            <a:r>
              <a:rPr lang="en-US" altLang="ko-KR" sz="2500" dirty="0"/>
              <a:t>, </a:t>
            </a:r>
            <a:r>
              <a:rPr lang="ko-KR" altLang="en-US" sz="2500" dirty="0"/>
              <a:t>급여를 입력 받고 </a:t>
            </a:r>
            <a:r>
              <a:rPr lang="en-US" altLang="ko-KR" sz="2500" dirty="0"/>
              <a:t>Person</a:t>
            </a:r>
            <a:r>
              <a:rPr lang="ko-KR" altLang="en-US" sz="2500" dirty="0"/>
              <a:t>일 때와 </a:t>
            </a:r>
            <a:r>
              <a:rPr lang="en-US" altLang="ko-KR" sz="2500" dirty="0"/>
              <a:t>Manager</a:t>
            </a:r>
            <a:r>
              <a:rPr lang="ko-KR" altLang="en-US" sz="2500" dirty="0"/>
              <a:t>일 때를 출력한다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[</a:t>
            </a:r>
            <a:r>
              <a:rPr lang="ko-KR" altLang="en-US" sz="2500" dirty="0"/>
              <a:t>조건</a:t>
            </a:r>
            <a:r>
              <a:rPr lang="en-US" altLang="ko-KR" sz="2500" dirty="0"/>
              <a:t>]</a:t>
            </a:r>
          </a:p>
          <a:p>
            <a:r>
              <a:rPr lang="en-US" altLang="ko-KR" sz="2500" dirty="0"/>
              <a:t>· Manager </a:t>
            </a:r>
            <a:r>
              <a:rPr lang="ko-KR" altLang="en-US" sz="2500" dirty="0"/>
              <a:t>클래스는 </a:t>
            </a:r>
            <a:r>
              <a:rPr lang="en-US" altLang="ko-KR" sz="2500" dirty="0"/>
              <a:t>Person </a:t>
            </a:r>
            <a:r>
              <a:rPr lang="ko-KR" altLang="en-US" sz="2500" dirty="0"/>
              <a:t>클래스를 상속받는다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· </a:t>
            </a:r>
            <a:r>
              <a:rPr lang="ko-KR" altLang="en-US" sz="2500" dirty="0"/>
              <a:t>보너스는 급여의 </a:t>
            </a:r>
            <a:r>
              <a:rPr lang="en-US" altLang="ko-KR" sz="2500" dirty="0"/>
              <a:t>0.5</a:t>
            </a:r>
            <a:r>
              <a:rPr lang="ko-KR" altLang="en-US" sz="2500" dirty="0"/>
              <a:t>배이다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· super </a:t>
            </a:r>
            <a:r>
              <a:rPr lang="ko-KR" altLang="en-US" sz="2500" dirty="0"/>
              <a:t>사용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4719D-BA20-09D5-8CD4-87A0581C5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3"/>
          <a:stretch/>
        </p:blipFill>
        <p:spPr>
          <a:xfrm>
            <a:off x="3877806" y="4896275"/>
            <a:ext cx="2022475" cy="1121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C45BE9-5140-9160-90CC-18CEAD6F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158" y="4759711"/>
            <a:ext cx="1790950" cy="1943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2A788-EEFD-EE85-94BC-4162B69BA7E8}"/>
              </a:ext>
            </a:extLst>
          </p:cNvPr>
          <p:cNvSpPr txBox="1"/>
          <p:nvPr/>
        </p:nvSpPr>
        <p:spPr>
          <a:xfrm>
            <a:off x="4254896" y="4301356"/>
            <a:ext cx="126829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입력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A0814-6935-F505-4FF6-2D5499625977}"/>
              </a:ext>
            </a:extLst>
          </p:cNvPr>
          <p:cNvSpPr txBox="1"/>
          <p:nvPr/>
        </p:nvSpPr>
        <p:spPr>
          <a:xfrm>
            <a:off x="6721485" y="4301356"/>
            <a:ext cx="126829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출력 예시</a:t>
            </a:r>
          </a:p>
        </p:txBody>
      </p:sp>
    </p:spTree>
    <p:extLst>
      <p:ext uri="{BB962C8B-B14F-4D97-AF65-F5344CB8AC3E}">
        <p14:creationId xmlns:p14="http://schemas.microsoft.com/office/powerpoint/2010/main" val="19977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2C389-9A93-50EF-AB49-A72A5038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16877C-99B8-BAD8-01B0-D7B8A018D491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B2EF43-055C-DCF4-9109-0EA297278B74}"/>
              </a:ext>
            </a:extLst>
          </p:cNvPr>
          <p:cNvSpPr txBox="1"/>
          <p:nvPr/>
        </p:nvSpPr>
        <p:spPr>
          <a:xfrm>
            <a:off x="568712" y="613318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 커리큘럼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69D4411-965E-2813-7EFA-89222C3593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106" y="844152"/>
            <a:ext cx="2684538" cy="499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F9A52-5713-9C9B-1446-DB44DCDC199B}"/>
              </a:ext>
            </a:extLst>
          </p:cNvPr>
          <p:cNvSpPr txBox="1"/>
          <p:nvPr/>
        </p:nvSpPr>
        <p:spPr>
          <a:xfrm>
            <a:off x="568712" y="1312652"/>
            <a:ext cx="5870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</a:t>
            </a:r>
            <a:r>
              <a:rPr lang="ko-KR" altLang="en-US" sz="2500" dirty="0"/>
              <a:t>주차 변수</a:t>
            </a:r>
            <a:r>
              <a:rPr lang="en-US" altLang="ko-KR" sz="2500" dirty="0"/>
              <a:t>,</a:t>
            </a:r>
            <a:r>
              <a:rPr lang="ko-KR" altLang="en-US" sz="2500" dirty="0"/>
              <a:t>연산자</a:t>
            </a:r>
            <a:r>
              <a:rPr lang="en-US" altLang="ko-KR" sz="2500" dirty="0"/>
              <a:t> + </a:t>
            </a:r>
            <a:r>
              <a:rPr lang="ko-KR" altLang="en-US" sz="2500" dirty="0"/>
              <a:t>조건문</a:t>
            </a:r>
            <a:r>
              <a:rPr lang="en-US" altLang="ko-KR" sz="2500" dirty="0"/>
              <a:t>(if)</a:t>
            </a:r>
            <a:endParaRPr lang="ko-KR" altLang="en-US" sz="2500" dirty="0"/>
          </a:p>
          <a:p>
            <a:r>
              <a:rPr lang="en-US" altLang="ko-KR" sz="2500" dirty="0"/>
              <a:t>2</a:t>
            </a:r>
            <a:r>
              <a:rPr lang="ko-KR" altLang="en-US" sz="2500" dirty="0"/>
              <a:t>주차 조건문</a:t>
            </a:r>
            <a:r>
              <a:rPr lang="en-US" altLang="ko-KR" sz="2500" dirty="0"/>
              <a:t>(switch) + </a:t>
            </a:r>
            <a:r>
              <a:rPr lang="ko-KR" altLang="en-US" sz="2500" dirty="0" err="1"/>
              <a:t>반복문</a:t>
            </a:r>
            <a:endParaRPr lang="ko-KR" altLang="en-US" sz="2500" dirty="0"/>
          </a:p>
          <a:p>
            <a:r>
              <a:rPr lang="en-US" altLang="ko-KR" sz="2500" dirty="0"/>
              <a:t>3</a:t>
            </a:r>
            <a:r>
              <a:rPr lang="ko-KR" altLang="en-US" sz="2500" dirty="0"/>
              <a:t>주차 배열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중간고사</a:t>
            </a:r>
            <a:r>
              <a:rPr lang="en-US" altLang="ko-KR" sz="2500" dirty="0"/>
              <a:t>&gt;</a:t>
            </a:r>
          </a:p>
          <a:p>
            <a:endParaRPr lang="en-US" altLang="ko-KR" sz="2500" dirty="0"/>
          </a:p>
          <a:p>
            <a:r>
              <a:rPr lang="en-US" altLang="ko-KR" sz="2500" dirty="0"/>
              <a:t>4</a:t>
            </a:r>
            <a:r>
              <a:rPr lang="ko-KR" altLang="en-US" sz="2500" dirty="0"/>
              <a:t>주차 객체</a:t>
            </a:r>
            <a:r>
              <a:rPr lang="en-US" altLang="ko-KR" sz="2500" dirty="0"/>
              <a:t>, </a:t>
            </a:r>
            <a:r>
              <a:rPr lang="ko-KR" altLang="en-US" sz="2500" dirty="0"/>
              <a:t>메소드 오버로딩과 생성자</a:t>
            </a:r>
          </a:p>
          <a:p>
            <a:r>
              <a:rPr lang="en-US" altLang="ko-KR" sz="2500" dirty="0">
                <a:solidFill>
                  <a:srgbClr val="FF0000"/>
                </a:solidFill>
              </a:rPr>
              <a:t>5</a:t>
            </a:r>
            <a:r>
              <a:rPr lang="ko-KR" altLang="en-US" sz="2500" dirty="0">
                <a:solidFill>
                  <a:srgbClr val="FF0000"/>
                </a:solidFill>
              </a:rPr>
              <a:t>주차 상속과 </a:t>
            </a:r>
            <a:r>
              <a:rPr lang="ko-KR" altLang="en-US" sz="2500" dirty="0" err="1">
                <a:solidFill>
                  <a:srgbClr val="FF0000"/>
                </a:solidFill>
              </a:rPr>
              <a:t>오버라이딩</a:t>
            </a:r>
            <a:endParaRPr lang="ko-KR" altLang="en-US" sz="2500" dirty="0">
              <a:solidFill>
                <a:srgbClr val="FF0000"/>
              </a:solidFill>
            </a:endParaRPr>
          </a:p>
          <a:p>
            <a:r>
              <a:rPr lang="en-US" altLang="ko-KR" sz="2500" dirty="0"/>
              <a:t>6</a:t>
            </a:r>
            <a:r>
              <a:rPr lang="ko-KR" altLang="en-US" sz="2500" dirty="0"/>
              <a:t>주차 다형성과 인터페이스</a:t>
            </a:r>
          </a:p>
          <a:p>
            <a:r>
              <a:rPr lang="en-US" altLang="ko-KR" sz="2500" dirty="0"/>
              <a:t>7</a:t>
            </a:r>
            <a:r>
              <a:rPr lang="ko-KR" altLang="en-US" sz="2500" dirty="0"/>
              <a:t>주차 예외처리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기말고사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813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920E-9835-FEAF-4323-34DAD26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CA5F5B99-24A1-3948-1317-ACC0216DEA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A14413-9963-E44D-8BDF-DCCB72EE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9" y="1479233"/>
            <a:ext cx="4706007" cy="5220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A6423-B158-8AE1-DEFA-D3B884C9AE24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1A9D80-E866-140F-2C8B-E32E1510E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89" y="307495"/>
            <a:ext cx="4696480" cy="639216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2842B9-A43B-6ECB-1973-885F3BC28A77}"/>
              </a:ext>
            </a:extLst>
          </p:cNvPr>
          <p:cNvSpPr/>
          <p:nvPr/>
        </p:nvSpPr>
        <p:spPr>
          <a:xfrm>
            <a:off x="7241405" y="4920905"/>
            <a:ext cx="2014562" cy="276998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3C5CB-1C0E-83ED-2ACE-623D59DFF974}"/>
              </a:ext>
            </a:extLst>
          </p:cNvPr>
          <p:cNvSpPr txBox="1"/>
          <p:nvPr/>
        </p:nvSpPr>
        <p:spPr>
          <a:xfrm>
            <a:off x="9335307" y="4920904"/>
            <a:ext cx="183736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super</a:t>
            </a:r>
            <a:r>
              <a:rPr lang="ko-KR" altLang="en-US" sz="1200" dirty="0">
                <a:solidFill>
                  <a:srgbClr val="FF0000"/>
                </a:solidFill>
              </a:rPr>
              <a:t>를 사용해서 초기화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D41208-353A-3D52-AA2B-9EDCB7C98235}"/>
              </a:ext>
            </a:extLst>
          </p:cNvPr>
          <p:cNvSpPr/>
          <p:nvPr/>
        </p:nvSpPr>
        <p:spPr>
          <a:xfrm>
            <a:off x="7167701" y="5810283"/>
            <a:ext cx="4004968" cy="478550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DE281-58AD-244D-AE7D-C12135A9F2D0}"/>
              </a:ext>
            </a:extLst>
          </p:cNvPr>
          <p:cNvSpPr txBox="1"/>
          <p:nvPr/>
        </p:nvSpPr>
        <p:spPr>
          <a:xfrm>
            <a:off x="9412251" y="6412005"/>
            <a:ext cx="1683474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super</a:t>
            </a:r>
            <a:r>
              <a:rPr lang="ko-KR" altLang="en-US" sz="1200" dirty="0">
                <a:solidFill>
                  <a:srgbClr val="FF0000"/>
                </a:solidFill>
              </a:rPr>
              <a:t>를 사용해서 출력</a:t>
            </a:r>
          </a:p>
        </p:txBody>
      </p:sp>
    </p:spTree>
    <p:extLst>
      <p:ext uri="{BB962C8B-B14F-4D97-AF65-F5344CB8AC3E}">
        <p14:creationId xmlns:p14="http://schemas.microsoft.com/office/powerpoint/2010/main" val="1357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31F7-B5FC-4792-AA64-1745B279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1661F6F-0936-BDAE-546D-267F2D2227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6FB43-AA69-A2B8-13F7-B742C4D8F9CA}"/>
              </a:ext>
            </a:extLst>
          </p:cNvPr>
          <p:cNvSpPr txBox="1"/>
          <p:nvPr/>
        </p:nvSpPr>
        <p:spPr>
          <a:xfrm>
            <a:off x="479503" y="41259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Q&amp;A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605301" y="2613392"/>
            <a:ext cx="6981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spc="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5388113" y="156403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상속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1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1107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420689" y="1556996"/>
            <a:ext cx="61365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부모가 가진 것을 자식에게 물려주는 것</a:t>
            </a:r>
            <a:endParaRPr lang="en-US" altLang="ko-KR" sz="25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BFDCFD-867D-E5E9-E595-4ECFBFF2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50" y="2500183"/>
            <a:ext cx="7842614" cy="34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상속 예시</a:t>
            </a:r>
          </a:p>
        </p:txBody>
      </p:sp>
      <p:pic>
        <p:nvPicPr>
          <p:cNvPr id="7" name="Object 30">
            <a:extLst>
              <a:ext uri="{FF2B5EF4-FFF2-40B4-BE49-F238E27FC236}">
                <a16:creationId xmlns:a16="http://schemas.microsoft.com/office/drawing/2014/main" id="{1F3463B6-A2B4-C0F6-3C35-9078DC52E2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170" y="2341783"/>
            <a:ext cx="4895540" cy="2599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6BFAF1-D0AE-0CB6-36EC-FEBD2BBC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525" y="2341783"/>
            <a:ext cx="3537781" cy="25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상속 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495F8-0CC1-0C83-22A4-1EEE8743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96" y="1899219"/>
            <a:ext cx="4391638" cy="3829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423DCE-9570-CD36-D679-43D14DE93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607" y="2563209"/>
            <a:ext cx="2903167" cy="480780"/>
          </a:xfrm>
          <a:prstGeom prst="rect">
            <a:avLst/>
          </a:prstGeom>
        </p:spPr>
      </p:pic>
      <p:pic>
        <p:nvPicPr>
          <p:cNvPr id="11" name="Object 21">
            <a:extLst>
              <a:ext uri="{FF2B5EF4-FFF2-40B4-BE49-F238E27FC236}">
                <a16:creationId xmlns:a16="http://schemas.microsoft.com/office/drawing/2014/main" id="{E0BE6C0E-DBF9-21B2-DDB5-14B353F1D22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8402" y="3814011"/>
            <a:ext cx="7392546" cy="6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464783" y="153194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>
                <a:solidFill>
                  <a:schemeClr val="bg1"/>
                </a:solidFill>
                <a:latin typeface="+mj-ea"/>
                <a:ea typeface="+mj-ea"/>
              </a:rPr>
              <a:t>오버라이딩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13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오버라이딩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2745976" y="1553210"/>
            <a:ext cx="6700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부모가 가지고 있는 메소드와 </a:t>
            </a:r>
            <a:endParaRPr lang="en-US" altLang="ko-KR" sz="2500" dirty="0"/>
          </a:p>
          <a:p>
            <a:r>
              <a:rPr lang="ko-KR" altLang="en-US" sz="2500" dirty="0"/>
              <a:t>똑같은 모양의 메소드를 자식이 가지고 있는 것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즉</a:t>
            </a:r>
            <a:r>
              <a:rPr lang="en-US" altLang="ko-KR" sz="2500" dirty="0"/>
              <a:t>, </a:t>
            </a:r>
            <a:r>
              <a:rPr lang="ko-KR" altLang="en-US" sz="2500" dirty="0"/>
              <a:t>메소드를 재정의 하는 것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6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579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오버라이딩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2523315" y="1502210"/>
            <a:ext cx="71453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메소드의 이름</a:t>
            </a:r>
            <a:r>
              <a:rPr lang="en-US" altLang="ko-KR" sz="2500" dirty="0"/>
              <a:t>, </a:t>
            </a:r>
            <a:r>
              <a:rPr lang="ko-KR" altLang="en-US" sz="2500" dirty="0"/>
              <a:t>매개변수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리턴타입이</a:t>
            </a:r>
            <a:r>
              <a:rPr lang="ko-KR" altLang="en-US" sz="2500" dirty="0"/>
              <a:t> 같아야 한다</a:t>
            </a:r>
            <a:r>
              <a:rPr lang="en-US" altLang="ko-KR" sz="25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661482-0075-96E0-CDA4-EC5F2FC9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47" y="2390611"/>
            <a:ext cx="9424905" cy="34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9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448</Words>
  <Application>Microsoft Office PowerPoint</Application>
  <PresentationFormat>와이드스크린</PresentationFormat>
  <Paragraphs>106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Pretendard</vt:lpstr>
      <vt:lpstr>Pretendard Black</vt:lpstr>
      <vt:lpstr>견명조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어진 이</cp:lastModifiedBy>
  <cp:revision>69</cp:revision>
  <dcterms:created xsi:type="dcterms:W3CDTF">2023-04-24T02:25:46Z</dcterms:created>
  <dcterms:modified xsi:type="dcterms:W3CDTF">2024-05-11T04:58:32Z</dcterms:modified>
</cp:coreProperties>
</file>