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324" r:id="rId3"/>
    <p:sldId id="349" r:id="rId4"/>
    <p:sldId id="350" r:id="rId5"/>
    <p:sldId id="351" r:id="rId6"/>
    <p:sldId id="374" r:id="rId7"/>
    <p:sldId id="380" r:id="rId8"/>
    <p:sldId id="381" r:id="rId9"/>
    <p:sldId id="382" r:id="rId10"/>
    <p:sldId id="352" r:id="rId11"/>
    <p:sldId id="353" r:id="rId12"/>
    <p:sldId id="383" r:id="rId13"/>
    <p:sldId id="384" r:id="rId14"/>
    <p:sldId id="356" r:id="rId15"/>
    <p:sldId id="371" r:id="rId16"/>
    <p:sldId id="385" r:id="rId17"/>
    <p:sldId id="337" r:id="rId18"/>
    <p:sldId id="338" r:id="rId19"/>
    <p:sldId id="296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E5E6E8"/>
    <a:srgbClr val="EBF1F9"/>
    <a:srgbClr val="69BFFF"/>
    <a:srgbClr val="ED9393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8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9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2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5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4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3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464783" y="156005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추상클래스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13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253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추상클래스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(abstract class)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712263" y="1505084"/>
            <a:ext cx="87674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선언부만 있고 구현부가 없는 메서드를 포함하고 있는 클래스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클래스가 </a:t>
            </a:r>
            <a:r>
              <a:rPr lang="en-US" altLang="ko-KR" sz="2500" dirty="0"/>
              <a:t>‘</a:t>
            </a:r>
            <a:r>
              <a:rPr lang="ko-KR" altLang="en-US" sz="2500" dirty="0"/>
              <a:t>설계도</a:t>
            </a:r>
            <a:r>
              <a:rPr lang="en-US" altLang="ko-KR" sz="2500" dirty="0"/>
              <a:t>’</a:t>
            </a:r>
            <a:r>
              <a:rPr lang="ko-KR" altLang="en-US" sz="2500" dirty="0"/>
              <a:t>라면</a:t>
            </a:r>
            <a:r>
              <a:rPr lang="en-US" altLang="ko-KR" sz="2500" dirty="0"/>
              <a:t>, </a:t>
            </a:r>
            <a:r>
              <a:rPr lang="ko-KR" altLang="en-US" sz="2500" dirty="0"/>
              <a:t>추상클래스는 </a:t>
            </a:r>
            <a:r>
              <a:rPr lang="en-US" altLang="ko-KR" sz="2500" dirty="0"/>
              <a:t>‘</a:t>
            </a:r>
            <a:r>
              <a:rPr lang="ko-KR" altLang="en-US" sz="2500" dirty="0"/>
              <a:t>미완성 설계도</a:t>
            </a:r>
            <a:r>
              <a:rPr lang="en-US" altLang="ko-KR" sz="2500" dirty="0"/>
              <a:t>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FFB4F6-5E5E-2F77-340E-E752A0B3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46" y="3656904"/>
            <a:ext cx="3589307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672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추상메소드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(abstract method)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454952" y="1458065"/>
            <a:ext cx="52820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선언부만 있고 구현부가 없는 메소드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>
                <a:solidFill>
                  <a:srgbClr val="FF0000"/>
                </a:solidFill>
              </a:rPr>
              <a:t>abstract </a:t>
            </a:r>
            <a:r>
              <a:rPr lang="en-US" altLang="ko-KR" sz="2500" dirty="0"/>
              <a:t>  </a:t>
            </a:r>
            <a:r>
              <a:rPr lang="ko-KR" altLang="en-US" sz="2500" dirty="0" err="1"/>
              <a:t>리턴타입</a:t>
            </a:r>
            <a:r>
              <a:rPr lang="ko-KR" altLang="en-US" sz="2500" dirty="0"/>
              <a:t>   </a:t>
            </a:r>
            <a:r>
              <a:rPr lang="ko-KR" altLang="en-US" sz="2500" dirty="0" err="1"/>
              <a:t>메소드이름</a:t>
            </a:r>
            <a:r>
              <a:rPr lang="en-US" altLang="ko-KR" sz="2500" dirty="0"/>
              <a:t>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C439BD-25E8-2AE9-5096-1676A7DF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19" y="3071762"/>
            <a:ext cx="4304560" cy="1246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4CB84-60C7-B8A6-90EF-AD353E7481D3}"/>
              </a:ext>
            </a:extLst>
          </p:cNvPr>
          <p:cNvSpPr txBox="1"/>
          <p:nvPr/>
        </p:nvSpPr>
        <p:spPr>
          <a:xfrm>
            <a:off x="649704" y="4776687"/>
            <a:ext cx="10892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꼭 필요하지만 자손마다 다르게 구현될 것으로 예상되는 경우에 사용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추상클래스를 상속받는 자식 클래스는 반드시 </a:t>
            </a:r>
            <a:r>
              <a:rPr lang="ko-KR" altLang="en-US" sz="2500" dirty="0" err="1"/>
              <a:t>추상메소드를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오버라이딩하여</a:t>
            </a:r>
            <a:r>
              <a:rPr lang="ko-KR" altLang="en-US" sz="2500" dirty="0"/>
              <a:t> 구현해야 함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10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추상클래스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88968-7D61-0F4A-A3B6-0EE88A0A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1" y="1682615"/>
            <a:ext cx="3313504" cy="1012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38E0D3-D6BC-D50E-687F-06CF6C5C8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61" y="3131761"/>
            <a:ext cx="3482998" cy="3189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D69BA2-F8CD-EF12-535C-57FC6EA74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570" y="1696515"/>
            <a:ext cx="5363927" cy="28704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539A63-49AC-F36A-4F2A-B990FAD6E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688" y="4950709"/>
            <a:ext cx="911533" cy="10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464783" y="156005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인터페이스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0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995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인터페이스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(interface)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50096-FA7E-EB33-7105-713011215A2E}"/>
              </a:ext>
            </a:extLst>
          </p:cNvPr>
          <p:cNvSpPr txBox="1"/>
          <p:nvPr/>
        </p:nvSpPr>
        <p:spPr>
          <a:xfrm>
            <a:off x="1712263" y="1505084"/>
            <a:ext cx="8767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추상클래스의 극단적인 경우로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내부의 메소드가 </a:t>
            </a:r>
            <a:r>
              <a:rPr lang="ko-KR" altLang="en-US" sz="2500" dirty="0">
                <a:solidFill>
                  <a:srgbClr val="FF0000"/>
                </a:solidFill>
              </a:rPr>
              <a:t>모두 </a:t>
            </a:r>
            <a:r>
              <a:rPr lang="ko-KR" altLang="en-US" sz="2500" dirty="0" err="1">
                <a:solidFill>
                  <a:srgbClr val="FF0000"/>
                </a:solidFill>
              </a:rPr>
              <a:t>추상메소드로만</a:t>
            </a:r>
            <a:r>
              <a:rPr lang="ko-KR" altLang="en-US" sz="2500" dirty="0">
                <a:solidFill>
                  <a:srgbClr val="FF0000"/>
                </a:solidFill>
              </a:rPr>
              <a:t> </a:t>
            </a:r>
            <a:r>
              <a:rPr lang="ko-KR" altLang="en-US" sz="2500" dirty="0"/>
              <a:t>이루어진 경우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D474CA-D332-7E9E-3B5C-3DB4FD25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98" y="3429000"/>
            <a:ext cx="4701400" cy="1447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B2F146-550E-40ED-6F3F-1409C9E672CB}"/>
              </a:ext>
            </a:extLst>
          </p:cNvPr>
          <p:cNvSpPr txBox="1"/>
          <p:nvPr/>
        </p:nvSpPr>
        <p:spPr>
          <a:xfrm>
            <a:off x="1420669" y="5098346"/>
            <a:ext cx="935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class </a:t>
            </a:r>
            <a:r>
              <a:rPr lang="ko-KR" altLang="en-US" sz="2500" dirty="0"/>
              <a:t>대신 </a:t>
            </a:r>
            <a:r>
              <a:rPr lang="en-US" altLang="ko-KR" sz="2500" dirty="0"/>
              <a:t>interface</a:t>
            </a:r>
            <a:r>
              <a:rPr lang="ko-KR" altLang="en-US" sz="2500" dirty="0"/>
              <a:t>를 사용한다는 것 외에는 클래스 작성과 동일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하지만</a:t>
            </a:r>
            <a:r>
              <a:rPr lang="en-US" altLang="ko-KR" sz="2500" dirty="0"/>
              <a:t>, </a:t>
            </a:r>
            <a:r>
              <a:rPr lang="ko-KR" altLang="en-US" sz="2500" dirty="0"/>
              <a:t>구성요소</a:t>
            </a:r>
            <a:r>
              <a:rPr lang="en-US" altLang="ko-KR" sz="2500" dirty="0"/>
              <a:t>(</a:t>
            </a:r>
            <a:r>
              <a:rPr lang="ko-KR" altLang="en-US" sz="2500" dirty="0"/>
              <a:t>멤버</a:t>
            </a:r>
            <a:r>
              <a:rPr lang="en-US" altLang="ko-KR" sz="2500" dirty="0"/>
              <a:t>)</a:t>
            </a:r>
            <a:r>
              <a:rPr lang="ko-KR" altLang="en-US" sz="2500" dirty="0"/>
              <a:t>는 </a:t>
            </a:r>
            <a:r>
              <a:rPr lang="ko-KR" altLang="en-US" sz="2500" dirty="0" err="1">
                <a:solidFill>
                  <a:srgbClr val="FF0000"/>
                </a:solidFill>
              </a:rPr>
              <a:t>추상메소드</a:t>
            </a:r>
            <a:r>
              <a:rPr lang="ko-KR" altLang="en-US" sz="2500" dirty="0" err="1"/>
              <a:t>와</a:t>
            </a:r>
            <a:r>
              <a:rPr lang="ko-KR" altLang="en-US" sz="2500" dirty="0"/>
              <a:t> </a:t>
            </a:r>
            <a:r>
              <a:rPr lang="ko-KR" altLang="en-US" sz="2500" dirty="0">
                <a:solidFill>
                  <a:srgbClr val="FF0000"/>
                </a:solidFill>
              </a:rPr>
              <a:t>상수</a:t>
            </a:r>
            <a:r>
              <a:rPr lang="ko-KR" altLang="en-US" sz="2500" dirty="0"/>
              <a:t>만 가능</a:t>
            </a:r>
            <a:endParaRPr lang="en-US" altLang="ko-KR" sz="2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4C4B4-5EB4-031E-F2FE-AADE75A21B78}"/>
              </a:ext>
            </a:extLst>
          </p:cNvPr>
          <p:cNvSpPr/>
          <p:nvPr/>
        </p:nvSpPr>
        <p:spPr>
          <a:xfrm>
            <a:off x="3773290" y="3419159"/>
            <a:ext cx="1741102" cy="527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39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041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인터페이스의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50096-FA7E-EB33-7105-713011215A2E}"/>
              </a:ext>
            </a:extLst>
          </p:cNvPr>
          <p:cNvSpPr txBox="1"/>
          <p:nvPr/>
        </p:nvSpPr>
        <p:spPr>
          <a:xfrm>
            <a:off x="1317725" y="4382285"/>
            <a:ext cx="4224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extends </a:t>
            </a:r>
            <a:r>
              <a:rPr lang="ko-KR" altLang="en-US" sz="2500" dirty="0"/>
              <a:t>대신 </a:t>
            </a:r>
            <a:r>
              <a:rPr lang="en-US" altLang="ko-KR" sz="2500" dirty="0"/>
              <a:t>implements</a:t>
            </a:r>
            <a:r>
              <a:rPr lang="ko-KR" altLang="en-US" sz="2500" dirty="0"/>
              <a:t> 사용</a:t>
            </a:r>
            <a:endParaRPr lang="en-US" altLang="ko-KR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9928F9-D7CA-C822-6252-7C90CB10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26" y="2590851"/>
            <a:ext cx="4224842" cy="14947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C39E8A-33FB-A235-7A95-5DC14D489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690" y="1180514"/>
            <a:ext cx="3648584" cy="4315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EDB0C5-F873-C5A9-8112-6C9C574345B3}"/>
              </a:ext>
            </a:extLst>
          </p:cNvPr>
          <p:cNvSpPr txBox="1"/>
          <p:nvPr/>
        </p:nvSpPr>
        <p:spPr>
          <a:xfrm>
            <a:off x="7908108" y="5682241"/>
            <a:ext cx="2283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다중 상속 허용</a:t>
            </a:r>
            <a:endParaRPr lang="en-US" altLang="ko-KR" sz="2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DE61CC-DC4E-C643-8DA8-84C4ED46DD82}"/>
              </a:ext>
            </a:extLst>
          </p:cNvPr>
          <p:cNvSpPr/>
          <p:nvPr/>
        </p:nvSpPr>
        <p:spPr>
          <a:xfrm>
            <a:off x="2476335" y="2606893"/>
            <a:ext cx="1265241" cy="313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17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1F27-E59F-B869-5248-41B19956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E2E9F46A-5875-DAF7-19A0-0D700569E0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BA735-460B-AD9D-F2C0-307C56207226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C4682-E5C1-8409-DEA9-C4F49B6B4576}"/>
              </a:ext>
            </a:extLst>
          </p:cNvPr>
          <p:cNvSpPr txBox="1"/>
          <p:nvPr/>
        </p:nvSpPr>
        <p:spPr>
          <a:xfrm>
            <a:off x="968635" y="2228671"/>
            <a:ext cx="10254730" cy="240065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문제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1. </a:t>
            </a:r>
            <a:r>
              <a:rPr lang="ko-KR" altLang="en-US" sz="2500" dirty="0"/>
              <a:t>추상클래스 </a:t>
            </a:r>
            <a:r>
              <a:rPr lang="en-US" altLang="ko-KR" sz="2500" dirty="0"/>
              <a:t>or </a:t>
            </a:r>
            <a:r>
              <a:rPr lang="ko-KR" altLang="en-US" sz="2500" dirty="0"/>
              <a:t>인터페이스를 사용해서 </a:t>
            </a:r>
            <a:r>
              <a:rPr lang="en-US" altLang="ko-KR" sz="2500" dirty="0"/>
              <a:t>Vehicle </a:t>
            </a:r>
            <a:r>
              <a:rPr lang="ko-KR" altLang="en-US" sz="2500" dirty="0"/>
              <a:t>클래스를 정의하고</a:t>
            </a:r>
            <a:endParaRPr lang="en-US" altLang="ko-KR" sz="2500" dirty="0"/>
          </a:p>
          <a:p>
            <a:r>
              <a:rPr lang="en-US" altLang="ko-KR" sz="2500" dirty="0"/>
              <a:t>     Vehicle </a:t>
            </a:r>
            <a:r>
              <a:rPr lang="ko-KR" altLang="en-US" sz="2500" dirty="0"/>
              <a:t>클래스를 상속받는 </a:t>
            </a:r>
            <a:r>
              <a:rPr lang="en-US" altLang="ko-KR" sz="2500" dirty="0"/>
              <a:t>Car, Bicycle </a:t>
            </a:r>
            <a:r>
              <a:rPr lang="ko-KR" altLang="en-US" sz="2500" dirty="0"/>
              <a:t>클래스를 만들어보기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     (</a:t>
            </a:r>
            <a:r>
              <a:rPr lang="ko-KR" altLang="en-US" sz="2500" dirty="0"/>
              <a:t>왜 추상클래스 </a:t>
            </a:r>
            <a:r>
              <a:rPr lang="en-US" altLang="ko-KR" sz="2500" dirty="0"/>
              <a:t>or </a:t>
            </a:r>
            <a:r>
              <a:rPr lang="ko-KR" altLang="en-US" sz="2500" dirty="0"/>
              <a:t>인터페이스를 사용해서 만들어야 되는지 이유 생각</a:t>
            </a:r>
            <a:r>
              <a:rPr lang="en-US" altLang="ko-KR" sz="2500" dirty="0"/>
              <a:t>)</a:t>
            </a:r>
          </a:p>
          <a:p>
            <a:endParaRPr lang="en-US" altLang="ko-KR" sz="2500" dirty="0"/>
          </a:p>
          <a:p>
            <a:r>
              <a:rPr lang="en-US" altLang="ko-KR" sz="2500" dirty="0"/>
              <a:t>2. </a:t>
            </a:r>
            <a:r>
              <a:rPr lang="ko-KR" altLang="en-US" sz="2500" dirty="0"/>
              <a:t>빨간 박스 안에 있는 코드의 </a:t>
            </a:r>
            <a:r>
              <a:rPr lang="ko-KR" altLang="en-US" sz="2500" dirty="0" err="1"/>
              <a:t>출력문</a:t>
            </a:r>
            <a:r>
              <a:rPr lang="ko-KR" altLang="en-US" sz="2500" dirty="0"/>
              <a:t> 예상해보기 </a:t>
            </a:r>
            <a:r>
              <a:rPr lang="en-US" altLang="ko-KR" sz="2500" dirty="0"/>
              <a:t>(</a:t>
            </a:r>
            <a:r>
              <a:rPr lang="ko-KR" altLang="en-US" sz="2500" dirty="0"/>
              <a:t>이유까지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7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20E-9835-FEAF-4323-34DAD26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CA5F5B99-24A1-3948-1317-ACC0216DE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E66A5D-D4A1-2491-0792-F487FB77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39" y="295022"/>
            <a:ext cx="3333367" cy="64661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A6423-B158-8AE1-DEFA-D3B884C9AE24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B2903-A293-78FA-ED91-FBC16FA5F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46" y="1522389"/>
            <a:ext cx="4239217" cy="47441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CB0A84-128B-A029-BBCF-1DA01A9E33D5}"/>
              </a:ext>
            </a:extLst>
          </p:cNvPr>
          <p:cNvSpPr/>
          <p:nvPr/>
        </p:nvSpPr>
        <p:spPr>
          <a:xfrm>
            <a:off x="1403315" y="4639099"/>
            <a:ext cx="3224669" cy="1209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BB08F-8AB9-6670-3C31-03F1F2DB0ED8}"/>
              </a:ext>
            </a:extLst>
          </p:cNvPr>
          <p:cNvSpPr/>
          <p:nvPr/>
        </p:nvSpPr>
        <p:spPr>
          <a:xfrm>
            <a:off x="7146441" y="315244"/>
            <a:ext cx="1072917" cy="194704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B5629-425A-6C33-0D33-E73CA945AAF7}"/>
              </a:ext>
            </a:extLst>
          </p:cNvPr>
          <p:cNvSpPr/>
          <p:nvPr/>
        </p:nvSpPr>
        <p:spPr>
          <a:xfrm>
            <a:off x="7893697" y="3032610"/>
            <a:ext cx="604831" cy="202795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663D4C-B908-A9CD-8162-BAC46CEA33DB}"/>
              </a:ext>
            </a:extLst>
          </p:cNvPr>
          <p:cNvSpPr/>
          <p:nvPr/>
        </p:nvSpPr>
        <p:spPr>
          <a:xfrm>
            <a:off x="8190100" y="4733908"/>
            <a:ext cx="604831" cy="202795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A2015-DF63-7626-739E-36940B590F89}"/>
              </a:ext>
            </a:extLst>
          </p:cNvPr>
          <p:cNvSpPr txBox="1"/>
          <p:nvPr/>
        </p:nvSpPr>
        <p:spPr>
          <a:xfrm>
            <a:off x="3786028" y="819915"/>
            <a:ext cx="343876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클래스 내부의 메소드가 </a:t>
            </a:r>
            <a:r>
              <a:rPr lang="ko-KR" altLang="en-US" sz="1200" dirty="0" err="1">
                <a:solidFill>
                  <a:srgbClr val="FF0000"/>
                </a:solidFill>
              </a:rPr>
              <a:t>추상메소드만</a:t>
            </a:r>
            <a:r>
              <a:rPr lang="ko-KR" altLang="en-US" sz="1200" dirty="0">
                <a:solidFill>
                  <a:srgbClr val="FF0000"/>
                </a:solidFill>
              </a:rPr>
              <a:t> 있는 것이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 abstract class</a:t>
            </a:r>
            <a:r>
              <a:rPr lang="ko-KR" altLang="en-US" sz="1200" dirty="0">
                <a:solidFill>
                  <a:srgbClr val="FF0000"/>
                </a:solidFill>
              </a:rPr>
              <a:t>로 만들어야 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15C19-73A1-73FD-FB03-CB123EDFF23A}"/>
              </a:ext>
            </a:extLst>
          </p:cNvPr>
          <p:cNvSpPr txBox="1"/>
          <p:nvPr/>
        </p:nvSpPr>
        <p:spPr>
          <a:xfrm>
            <a:off x="4763739" y="4907902"/>
            <a:ext cx="1733167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Vehicle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참조변수 타입에 영향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840CA-891B-4827-59E0-A5219A13E51A}"/>
              </a:ext>
            </a:extLst>
          </p:cNvPr>
          <p:cNvSpPr/>
          <p:nvPr/>
        </p:nvSpPr>
        <p:spPr>
          <a:xfrm>
            <a:off x="7333861" y="1007707"/>
            <a:ext cx="3097763" cy="137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9E11-EC22-A28F-6EF8-406E3E397F73}"/>
              </a:ext>
            </a:extLst>
          </p:cNvPr>
          <p:cNvSpPr txBox="1"/>
          <p:nvPr/>
        </p:nvSpPr>
        <p:spPr>
          <a:xfrm>
            <a:off x="3139697" y="5595748"/>
            <a:ext cx="207620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따르릉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실제 인스턴스 타입에 영향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4185D-019A-82A0-FF4C-4AD1F1784925}"/>
              </a:ext>
            </a:extLst>
          </p:cNvPr>
          <p:cNvSpPr txBox="1"/>
          <p:nvPr/>
        </p:nvSpPr>
        <p:spPr>
          <a:xfrm>
            <a:off x="3620477" y="2759822"/>
            <a:ext cx="1143262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올바른 </a:t>
            </a:r>
            <a:r>
              <a:rPr lang="ko-KR" altLang="en-US" sz="1200" dirty="0" err="1">
                <a:solidFill>
                  <a:srgbClr val="FF0000"/>
                </a:solidFill>
              </a:rPr>
              <a:t>출력문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7C87EA-0C79-87E1-C533-3572F3B11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409" y="3108289"/>
            <a:ext cx="881399" cy="13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2C389-9A93-50EF-AB49-A72A5038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16877C-99B8-BAD8-01B0-D7B8A018D491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2EF43-055C-DCF4-9109-0EA297278B74}"/>
              </a:ext>
            </a:extLst>
          </p:cNvPr>
          <p:cNvSpPr txBox="1"/>
          <p:nvPr/>
        </p:nvSpPr>
        <p:spPr>
          <a:xfrm>
            <a:off x="568712" y="613318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 커리큘럼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69D4411-965E-2813-7EFA-89222C3593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F9A52-5713-9C9B-1446-DB44DCDC199B}"/>
              </a:ext>
            </a:extLst>
          </p:cNvPr>
          <p:cNvSpPr txBox="1"/>
          <p:nvPr/>
        </p:nvSpPr>
        <p:spPr>
          <a:xfrm>
            <a:off x="568712" y="1312652"/>
            <a:ext cx="5870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주차 변수</a:t>
            </a:r>
            <a:r>
              <a:rPr lang="en-US" altLang="ko-KR" sz="2500" dirty="0"/>
              <a:t>,</a:t>
            </a:r>
            <a:r>
              <a:rPr lang="ko-KR" altLang="en-US" sz="2500" dirty="0"/>
              <a:t>연산자</a:t>
            </a:r>
            <a:r>
              <a:rPr lang="en-US" altLang="ko-KR" sz="2500" dirty="0"/>
              <a:t> + </a:t>
            </a:r>
            <a:r>
              <a:rPr lang="ko-KR" altLang="en-US" sz="2500" dirty="0"/>
              <a:t>조건문</a:t>
            </a:r>
            <a:r>
              <a:rPr lang="en-US" altLang="ko-KR" sz="2500" dirty="0"/>
              <a:t>(if)</a:t>
            </a:r>
            <a:endParaRPr lang="ko-KR" altLang="en-US" sz="2500" dirty="0"/>
          </a:p>
          <a:p>
            <a:r>
              <a:rPr lang="en-US" altLang="ko-KR" sz="2500" dirty="0"/>
              <a:t>2</a:t>
            </a:r>
            <a:r>
              <a:rPr lang="ko-KR" altLang="en-US" sz="2500" dirty="0"/>
              <a:t>주차 조건문</a:t>
            </a:r>
            <a:r>
              <a:rPr lang="en-US" altLang="ko-KR" sz="2500" dirty="0"/>
              <a:t>(switch) + </a:t>
            </a:r>
            <a:r>
              <a:rPr lang="ko-KR" altLang="en-US" sz="2500" dirty="0" err="1"/>
              <a:t>반복문</a:t>
            </a:r>
            <a:endParaRPr lang="ko-KR" altLang="en-US" sz="2500" dirty="0"/>
          </a:p>
          <a:p>
            <a:r>
              <a:rPr lang="en-US" altLang="ko-KR" sz="2500" dirty="0"/>
              <a:t>3</a:t>
            </a:r>
            <a:r>
              <a:rPr lang="ko-KR" altLang="en-US" sz="2500" dirty="0"/>
              <a:t>주차 배열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중간고사</a:t>
            </a:r>
            <a:r>
              <a:rPr lang="en-US" altLang="ko-KR" sz="2500" dirty="0"/>
              <a:t>&gt;</a:t>
            </a:r>
          </a:p>
          <a:p>
            <a:endParaRPr lang="en-US" altLang="ko-KR" sz="2500" dirty="0"/>
          </a:p>
          <a:p>
            <a:r>
              <a:rPr lang="en-US" altLang="ko-KR" sz="2500" dirty="0"/>
              <a:t>4</a:t>
            </a:r>
            <a:r>
              <a:rPr lang="ko-KR" altLang="en-US" sz="2500" dirty="0"/>
              <a:t>주차 객체</a:t>
            </a:r>
            <a:r>
              <a:rPr lang="en-US" altLang="ko-KR" sz="2500" dirty="0"/>
              <a:t>, </a:t>
            </a:r>
            <a:r>
              <a:rPr lang="ko-KR" altLang="en-US" sz="2500" dirty="0"/>
              <a:t>메소드 오버로딩과 생성자</a:t>
            </a:r>
          </a:p>
          <a:p>
            <a:r>
              <a:rPr lang="en-US" altLang="ko-KR" sz="2500" dirty="0"/>
              <a:t>5</a:t>
            </a:r>
            <a:r>
              <a:rPr lang="ko-KR" altLang="en-US" sz="2500" dirty="0"/>
              <a:t>주차 상속과 </a:t>
            </a:r>
            <a:r>
              <a:rPr lang="ko-KR" altLang="en-US" sz="2500" dirty="0" err="1"/>
              <a:t>오버라이딩</a:t>
            </a:r>
            <a:endParaRPr lang="ko-KR" altLang="en-US" sz="2500" dirty="0"/>
          </a:p>
          <a:p>
            <a:r>
              <a:rPr lang="en-US" altLang="ko-KR" sz="2500" dirty="0">
                <a:solidFill>
                  <a:srgbClr val="FF0000"/>
                </a:solidFill>
              </a:rPr>
              <a:t>6</a:t>
            </a:r>
            <a:r>
              <a:rPr lang="ko-KR" altLang="en-US" sz="2500" dirty="0">
                <a:solidFill>
                  <a:srgbClr val="FF0000"/>
                </a:solidFill>
              </a:rPr>
              <a:t>주차 다형성과 인터페이스</a:t>
            </a:r>
          </a:p>
          <a:p>
            <a:r>
              <a:rPr lang="en-US" altLang="ko-KR" sz="2500" dirty="0"/>
              <a:t>7</a:t>
            </a:r>
            <a:r>
              <a:rPr lang="ko-KR" altLang="en-US" sz="2500" dirty="0"/>
              <a:t>주차 예외처리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기말고사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813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다형성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1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다형성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829729" y="1449534"/>
            <a:ext cx="8532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/>
              <a:t>한 타입의 참조변수로 여러 타입의 객체를 참조할 수 있는 것</a:t>
            </a:r>
            <a:endParaRPr lang="en-US" altLang="ko-KR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2BC123-55F7-5891-2583-3984D6A0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88" y="2285260"/>
            <a:ext cx="10133823" cy="43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243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다형성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사용의 잘못된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60593-6884-D3CF-31C7-FB54A8BD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2" y="1821574"/>
            <a:ext cx="9975216" cy="44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161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instanceof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5E38-0EC5-7B39-B470-915E89D179FF}"/>
              </a:ext>
            </a:extLst>
          </p:cNvPr>
          <p:cNvSpPr txBox="1"/>
          <p:nvPr/>
        </p:nvSpPr>
        <p:spPr>
          <a:xfrm>
            <a:off x="1436232" y="1164154"/>
            <a:ext cx="9319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참조변수가 참조하는 인스턴스의 실제 타입을 체크하는데 사용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 err="1"/>
              <a:t>instanceof</a:t>
            </a:r>
            <a:r>
              <a:rPr lang="ko-KR" altLang="en-US" sz="2500" dirty="0"/>
              <a:t>의 연산결과가 </a:t>
            </a:r>
            <a:r>
              <a:rPr lang="en-US" altLang="ko-KR" sz="2500" dirty="0"/>
              <a:t>true</a:t>
            </a:r>
            <a:r>
              <a:rPr lang="ko-KR" altLang="en-US" sz="2500" dirty="0"/>
              <a:t>면</a:t>
            </a:r>
            <a:r>
              <a:rPr lang="en-US" altLang="ko-KR" sz="2500" dirty="0"/>
              <a:t>, </a:t>
            </a:r>
            <a:r>
              <a:rPr lang="ko-KR" altLang="en-US" sz="2500" dirty="0"/>
              <a:t>해당 타입으로 형변환이 가능</a:t>
            </a:r>
            <a:endParaRPr lang="en-US" altLang="ko-KR" sz="2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D54502-4FDB-CD89-821C-FA837E35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5" y="2687233"/>
            <a:ext cx="4201369" cy="14835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B70F89-0835-20DB-BA8E-C59C0139E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070" y="4841239"/>
            <a:ext cx="3286584" cy="17052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7E1B52-3EF1-43E4-E28B-2857A9E7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949" y="4656808"/>
            <a:ext cx="4394451" cy="10370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B9618C-7D07-1F40-F7A2-555688AA4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338" y="2687233"/>
            <a:ext cx="4621866" cy="18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974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참조변수와 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인스턴스변수의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5E38-0EC5-7B39-B470-915E89D179FF}"/>
              </a:ext>
            </a:extLst>
          </p:cNvPr>
          <p:cNvSpPr txBox="1"/>
          <p:nvPr/>
        </p:nvSpPr>
        <p:spPr>
          <a:xfrm>
            <a:off x="1399905" y="2228671"/>
            <a:ext cx="93921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rgbClr val="FF0000"/>
                </a:solidFill>
              </a:rPr>
              <a:t>멤버변수</a:t>
            </a:r>
            <a:r>
              <a:rPr lang="ko-KR" altLang="en-US" sz="2500" dirty="0"/>
              <a:t>가 중복정의 된 경우</a:t>
            </a:r>
            <a:r>
              <a:rPr lang="en-US" altLang="ko-KR" sz="2500" dirty="0"/>
              <a:t>, </a:t>
            </a:r>
            <a:r>
              <a:rPr lang="ko-KR" altLang="en-US" sz="2500" dirty="0"/>
              <a:t>참조변수의 타입에 따라 연결되는 멤버변수가 달라진다</a:t>
            </a:r>
            <a:r>
              <a:rPr lang="en-US" altLang="ko-KR" sz="2500" dirty="0"/>
              <a:t>. (</a:t>
            </a:r>
            <a:r>
              <a:rPr lang="ko-KR" altLang="en-US" sz="2500" dirty="0">
                <a:solidFill>
                  <a:srgbClr val="FF0000"/>
                </a:solidFill>
              </a:rPr>
              <a:t>참조변수 타입에 영향 받음</a:t>
            </a:r>
            <a:r>
              <a:rPr lang="en-US" altLang="ko-KR" sz="2500" dirty="0"/>
              <a:t>)</a:t>
            </a:r>
          </a:p>
          <a:p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rgbClr val="FF0000"/>
                </a:solidFill>
              </a:rPr>
              <a:t>메소드</a:t>
            </a:r>
            <a:r>
              <a:rPr lang="ko-KR" altLang="en-US" sz="2500" dirty="0"/>
              <a:t>가 중복정의 된 경우</a:t>
            </a:r>
            <a:r>
              <a:rPr lang="en-US" altLang="ko-KR" sz="2500" dirty="0"/>
              <a:t>, </a:t>
            </a:r>
            <a:r>
              <a:rPr lang="ko-KR" altLang="en-US" sz="2500" dirty="0"/>
              <a:t>참조변수의 타입에 관계없이 항상 실제 인스턴스의 타입에 정의된 메소드가 호출된다</a:t>
            </a:r>
            <a:r>
              <a:rPr lang="en-US" altLang="ko-KR" sz="2500" dirty="0"/>
              <a:t>. (</a:t>
            </a:r>
            <a:r>
              <a:rPr lang="ko-KR" altLang="en-US" sz="2500" dirty="0">
                <a:solidFill>
                  <a:srgbClr val="FF0000"/>
                </a:solidFill>
              </a:rPr>
              <a:t>참조변수 타입에 영향 받지 않음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28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974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참조변수와 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인스턴스변수의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5E38-0EC5-7B39-B470-915E89D179FF}"/>
              </a:ext>
            </a:extLst>
          </p:cNvPr>
          <p:cNvSpPr txBox="1"/>
          <p:nvPr/>
        </p:nvSpPr>
        <p:spPr>
          <a:xfrm>
            <a:off x="1399905" y="1266736"/>
            <a:ext cx="93921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rgbClr val="FF0000"/>
                </a:solidFill>
              </a:rPr>
              <a:t>멤버변수</a:t>
            </a:r>
            <a:r>
              <a:rPr lang="ko-KR" altLang="en-US" sz="2500" dirty="0"/>
              <a:t>가 중복정의 된 경우</a:t>
            </a:r>
            <a:r>
              <a:rPr lang="en-US" altLang="ko-KR" sz="2500" dirty="0"/>
              <a:t>, </a:t>
            </a:r>
            <a:r>
              <a:rPr lang="ko-KR" altLang="en-US" sz="2500" dirty="0"/>
              <a:t>참조변수의 타입에 따라 연결되는 멤버변수가 달라진다</a:t>
            </a:r>
            <a:r>
              <a:rPr lang="en-US" altLang="ko-KR" sz="2500" dirty="0"/>
              <a:t>. (</a:t>
            </a:r>
            <a:r>
              <a:rPr lang="ko-KR" altLang="en-US" sz="2500" dirty="0">
                <a:solidFill>
                  <a:srgbClr val="FF0000"/>
                </a:solidFill>
              </a:rPr>
              <a:t>참조변수 타입에 영향 받음</a:t>
            </a:r>
            <a:r>
              <a:rPr lang="en-US" altLang="ko-KR" sz="25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110F2C-0818-AD25-D3C8-542B7DFA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29" y="4238588"/>
            <a:ext cx="515370" cy="837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D744BA-E229-05C0-56D4-DDCB550FD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93" y="4253766"/>
            <a:ext cx="515370" cy="475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0261B1-C50B-BD7D-7FF6-7AC24D936F51}"/>
              </a:ext>
            </a:extLst>
          </p:cNvPr>
          <p:cNvSpPr txBox="1"/>
          <p:nvPr/>
        </p:nvSpPr>
        <p:spPr>
          <a:xfrm>
            <a:off x="7755350" y="3294478"/>
            <a:ext cx="1607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7030A0"/>
                </a:solidFill>
              </a:rPr>
              <a:t>참조변수</a:t>
            </a:r>
            <a:endParaRPr lang="en-US" altLang="ko-KR" sz="25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54AC1-DB10-4E1A-B08A-CC78B138F5C8}"/>
              </a:ext>
            </a:extLst>
          </p:cNvPr>
          <p:cNvSpPr txBox="1"/>
          <p:nvPr/>
        </p:nvSpPr>
        <p:spPr>
          <a:xfrm>
            <a:off x="10453039" y="3278412"/>
            <a:ext cx="21392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인스턴스</a:t>
            </a:r>
            <a:endParaRPr lang="en-US" altLang="ko-KR" sz="2500" dirty="0">
              <a:solidFill>
                <a:srgbClr val="0070C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805A68-3312-45F2-2C97-7B416E6E5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22" y="2688829"/>
            <a:ext cx="3539884" cy="20911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630571-7824-72B0-ABE2-21BBF11B2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358" y="2711106"/>
            <a:ext cx="2257740" cy="11812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A9FD61-9A2B-4505-C800-9E101812F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0552" y="2686658"/>
            <a:ext cx="3620388" cy="5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974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참조변수와 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인스턴스변수의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5E38-0EC5-7B39-B470-915E89D179FF}"/>
              </a:ext>
            </a:extLst>
          </p:cNvPr>
          <p:cNvSpPr txBox="1"/>
          <p:nvPr/>
        </p:nvSpPr>
        <p:spPr>
          <a:xfrm>
            <a:off x="1399905" y="1330313"/>
            <a:ext cx="93921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rgbClr val="FF0000"/>
                </a:solidFill>
              </a:rPr>
              <a:t>메소드</a:t>
            </a:r>
            <a:r>
              <a:rPr lang="ko-KR" altLang="en-US" sz="2500" dirty="0"/>
              <a:t>가 중복정의 된 경우</a:t>
            </a:r>
            <a:r>
              <a:rPr lang="en-US" altLang="ko-KR" sz="2500" dirty="0"/>
              <a:t>, </a:t>
            </a:r>
            <a:r>
              <a:rPr lang="ko-KR" altLang="en-US" sz="2500" dirty="0"/>
              <a:t>참조변수의 타입에 관계없이 항상 실제 인스턴스의 타입에 정의된 메소드가 호출된다</a:t>
            </a:r>
            <a:r>
              <a:rPr lang="en-US" altLang="ko-KR" sz="2500" dirty="0"/>
              <a:t>. (</a:t>
            </a:r>
            <a:r>
              <a:rPr lang="ko-KR" altLang="en-US" sz="2500" dirty="0">
                <a:solidFill>
                  <a:srgbClr val="FF0000"/>
                </a:solidFill>
              </a:rPr>
              <a:t>참조변수 타입에 영향 받지 않음</a:t>
            </a:r>
            <a:r>
              <a:rPr lang="en-US" altLang="ko-KR" sz="25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60163B-3BEF-F385-CE7D-F4334D01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56" y="4542935"/>
            <a:ext cx="1110278" cy="717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C4EAB-1617-88CF-4356-82CDB8A25164}"/>
              </a:ext>
            </a:extLst>
          </p:cNvPr>
          <p:cNvSpPr txBox="1"/>
          <p:nvPr/>
        </p:nvSpPr>
        <p:spPr>
          <a:xfrm>
            <a:off x="7590865" y="3807393"/>
            <a:ext cx="1607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7030A0"/>
                </a:solidFill>
              </a:rPr>
              <a:t>참조변수</a:t>
            </a:r>
            <a:endParaRPr lang="en-US" altLang="ko-KR" sz="25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0F272-B5B4-ECF8-FF6B-7DC58CE56C8F}"/>
              </a:ext>
            </a:extLst>
          </p:cNvPr>
          <p:cNvSpPr txBox="1"/>
          <p:nvPr/>
        </p:nvSpPr>
        <p:spPr>
          <a:xfrm>
            <a:off x="10288554" y="3791327"/>
            <a:ext cx="21392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인스턴스</a:t>
            </a:r>
            <a:endParaRPr lang="en-US" altLang="ko-KR" sz="2500" dirty="0">
              <a:solidFill>
                <a:srgbClr val="0070C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735FB4-09E9-CF20-B858-D800CC4D1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429" y="4542935"/>
            <a:ext cx="1140776" cy="477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E35AAC-A59E-E547-F6BD-736935F70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281" y="3221523"/>
            <a:ext cx="2305372" cy="1171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84B264-7099-25C3-A55A-450BDA26F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486" y="3201744"/>
            <a:ext cx="3467584" cy="2524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D3B489-70CC-19E9-3480-13F72FEF5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2623" y="3173669"/>
            <a:ext cx="3620388" cy="5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428</Words>
  <Application>Microsoft Office PowerPoint</Application>
  <PresentationFormat>와이드스크린</PresentationFormat>
  <Paragraphs>108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어진 이</cp:lastModifiedBy>
  <cp:revision>82</cp:revision>
  <dcterms:created xsi:type="dcterms:W3CDTF">2023-04-24T02:25:46Z</dcterms:created>
  <dcterms:modified xsi:type="dcterms:W3CDTF">2024-05-18T06:11:58Z</dcterms:modified>
</cp:coreProperties>
</file>