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324" r:id="rId3"/>
    <p:sldId id="349" r:id="rId4"/>
    <p:sldId id="350" r:id="rId5"/>
    <p:sldId id="351" r:id="rId6"/>
    <p:sldId id="374" r:id="rId7"/>
    <p:sldId id="380" r:id="rId8"/>
    <p:sldId id="381" r:id="rId9"/>
    <p:sldId id="391" r:id="rId10"/>
    <p:sldId id="392" r:id="rId11"/>
    <p:sldId id="382" r:id="rId12"/>
    <p:sldId id="386" r:id="rId13"/>
    <p:sldId id="387" r:id="rId14"/>
    <p:sldId id="390" r:id="rId15"/>
    <p:sldId id="337" r:id="rId16"/>
    <p:sldId id="338" r:id="rId17"/>
    <p:sldId id="296" r:id="rId18"/>
    <p:sldId id="28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7C1"/>
    <a:srgbClr val="E5E6E8"/>
    <a:srgbClr val="EBF1F9"/>
    <a:srgbClr val="69BFFF"/>
    <a:srgbClr val="ED9393"/>
    <a:srgbClr val="B28659"/>
    <a:srgbClr val="E5D8C9"/>
    <a:srgbClr val="FDC467"/>
    <a:srgbClr val="05264E"/>
    <a:srgbClr val="3F66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71654" autoAdjust="0"/>
  </p:normalViewPr>
  <p:slideViewPr>
    <p:cSldViewPr snapToGrid="0" showGuides="1"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A65EA-7CC2-4606-9F91-C4DAE2776A80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046F8-9B5C-4287-BF3D-9B6B1A8DE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2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20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2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3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5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2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1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7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6D30-2C26-9F9A-BD87-762F6E25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F0665-7997-AA81-12C1-57ADF31BD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843C1-0B29-A1B2-0D7A-C613B594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F5AC4-CCF3-7730-E42E-D0E2D7B8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046F8-9B5C-4287-BF3D-9B6B1A8DE3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37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2301880" y="2767280"/>
            <a:ext cx="7588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</a:rPr>
              <a:t>신입생 </a:t>
            </a:r>
            <a:r>
              <a:rPr lang="en-US" altLang="ko-KR" sz="8000" b="1" dirty="0">
                <a:solidFill>
                  <a:schemeClr val="bg1"/>
                </a:solidFill>
              </a:rPr>
              <a:t>Java </a:t>
            </a:r>
            <a:r>
              <a:rPr lang="ko-KR" altLang="en-US" sz="8000" b="1" dirty="0">
                <a:solidFill>
                  <a:schemeClr val="bg1"/>
                </a:solidFill>
              </a:rPr>
              <a:t>교육</a:t>
            </a:r>
            <a:endParaRPr lang="en-US" altLang="ko-KR" sz="8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D3EC3-3C78-52B6-A885-B7CACDBE48C7}"/>
              </a:ext>
            </a:extLst>
          </p:cNvPr>
          <p:cNvSpPr txBox="1"/>
          <p:nvPr/>
        </p:nvSpPr>
        <p:spPr>
          <a:xfrm>
            <a:off x="4400661" y="5189586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교육부장   </a:t>
            </a:r>
            <a:r>
              <a:rPr lang="en-US" altLang="ko-KR" sz="2800" dirty="0">
                <a:solidFill>
                  <a:schemeClr val="bg1"/>
                </a:solidFill>
              </a:rPr>
              <a:t>20 </a:t>
            </a:r>
            <a:r>
              <a:rPr lang="ko-KR" altLang="en-US" sz="2800" dirty="0">
                <a:solidFill>
                  <a:schemeClr val="bg1"/>
                </a:solidFill>
              </a:rPr>
              <a:t>이어진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250-E268-44F1-68C7-59038360A76B}"/>
              </a:ext>
            </a:extLst>
          </p:cNvPr>
          <p:cNvSpPr txBox="1"/>
          <p:nvPr/>
        </p:nvSpPr>
        <p:spPr>
          <a:xfrm>
            <a:off x="4014336" y="2059394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2024</a:t>
            </a:r>
            <a:r>
              <a:rPr lang="ko-KR" altLang="en-US" sz="4000" b="1" dirty="0">
                <a:solidFill>
                  <a:schemeClr val="bg1"/>
                </a:solidFill>
              </a:rPr>
              <a:t>학년도 </a:t>
            </a:r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ko-KR" altLang="en-US" sz="4000" b="1" dirty="0">
                <a:solidFill>
                  <a:schemeClr val="bg1"/>
                </a:solidFill>
              </a:rPr>
              <a:t>학기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4F4FDB-5D76-A9C5-A013-305A5CCD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97" y="960527"/>
            <a:ext cx="294919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8285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실행 예외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RuntimeException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10B0E-FDC6-A5EB-EF02-ACD76DD3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96" y="1781515"/>
            <a:ext cx="9807607" cy="3294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640E6-A717-8BAC-21BE-D2526E732746}"/>
              </a:ext>
            </a:extLst>
          </p:cNvPr>
          <p:cNvSpPr txBox="1"/>
          <p:nvPr/>
        </p:nvSpPr>
        <p:spPr>
          <a:xfrm>
            <a:off x="1192196" y="5290082"/>
            <a:ext cx="98076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/>
              <a:t>InputMismatchException</a:t>
            </a:r>
            <a:r>
              <a:rPr lang="en-US" altLang="ko-KR" sz="2500" dirty="0"/>
              <a:t> : </a:t>
            </a:r>
            <a:r>
              <a:rPr lang="ko-KR" altLang="en-US" sz="2500" dirty="0"/>
              <a:t>정수로 입력해야 하는데 문자를 입력한 경우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5391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591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예외의 발생과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catch</a:t>
            </a:r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블럭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A4DA5D12-2789-51FA-B29A-F5E4C49F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1347334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- try</a:t>
            </a:r>
            <a:r>
              <a:rPr lang="ko-KR" altLang="en-US" sz="1800" dirty="0" err="1">
                <a:latin typeface="견명조" pitchFamily="18" charset="-127"/>
              </a:rPr>
              <a:t>블럭에서</a:t>
            </a:r>
            <a:r>
              <a:rPr lang="ko-KR" altLang="en-US" sz="1800" dirty="0">
                <a:latin typeface="견명조" pitchFamily="18" charset="-127"/>
              </a:rPr>
              <a:t> 예외가 발생하면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발생한 예외를 처리할 </a:t>
            </a:r>
            <a:r>
              <a:rPr lang="en-US" altLang="ko-KR" sz="1800" dirty="0">
                <a:latin typeface="견명조" pitchFamily="18" charset="-127"/>
              </a:rPr>
              <a:t>catch</a:t>
            </a:r>
            <a:r>
              <a:rPr lang="ko-KR" altLang="en-US" sz="1800" dirty="0" err="1">
                <a:latin typeface="견명조" pitchFamily="18" charset="-127"/>
              </a:rPr>
              <a:t>블럭을</a:t>
            </a:r>
            <a:r>
              <a:rPr lang="ko-KR" altLang="en-US" sz="1800" dirty="0">
                <a:latin typeface="견명조" pitchFamily="18" charset="-127"/>
              </a:rPr>
              <a:t> 찾는다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E3087349-7E64-5B26-AF3A-3BB5E704C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25" y="1744209"/>
            <a:ext cx="860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- </a:t>
            </a:r>
            <a:r>
              <a:rPr lang="ko-KR" altLang="en-US" sz="1800" dirty="0">
                <a:latin typeface="견명조" pitchFamily="18" charset="-127"/>
              </a:rPr>
              <a:t>첫번째 </a:t>
            </a:r>
            <a:r>
              <a:rPr lang="en-US" altLang="ko-KR" sz="1800" dirty="0">
                <a:latin typeface="견명조" pitchFamily="18" charset="-127"/>
              </a:rPr>
              <a:t>catch</a:t>
            </a:r>
            <a:r>
              <a:rPr lang="ko-KR" altLang="en-US" sz="1800" dirty="0" err="1">
                <a:latin typeface="견명조" pitchFamily="18" charset="-127"/>
              </a:rPr>
              <a:t>블럭부터</a:t>
            </a:r>
            <a:r>
              <a:rPr lang="ko-KR" altLang="en-US" sz="1800" dirty="0">
                <a:latin typeface="견명조" pitchFamily="18" charset="-127"/>
              </a:rPr>
              <a:t> 순서대로 찾아 내려가며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일치하는 </a:t>
            </a:r>
            <a:r>
              <a:rPr lang="en-US" altLang="ko-KR" sz="1800" dirty="0">
                <a:latin typeface="견명조" pitchFamily="18" charset="-127"/>
              </a:rPr>
              <a:t>catch</a:t>
            </a:r>
            <a:r>
              <a:rPr lang="ko-KR" altLang="en-US" sz="1800" dirty="0" err="1">
                <a:latin typeface="견명조" pitchFamily="18" charset="-127"/>
              </a:rPr>
              <a:t>블럭이</a:t>
            </a:r>
            <a:r>
              <a:rPr lang="ko-KR" altLang="en-US" sz="1800" dirty="0">
                <a:latin typeface="견명조" pitchFamily="18" charset="-127"/>
              </a:rPr>
              <a:t> 없으면 예외는 처리되지 않는다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4FFB1514-C3DA-D017-C3E3-DA9D0F46A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112" y="2391909"/>
            <a:ext cx="860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예외의 최고 조상인 </a:t>
            </a:r>
            <a:r>
              <a:rPr lang="en-US" altLang="ko-KR" sz="1800">
                <a:latin typeface="견명조" pitchFamily="18" charset="-127"/>
              </a:rPr>
              <a:t>Exception</a:t>
            </a:r>
            <a:r>
              <a:rPr lang="ko-KR" altLang="en-US" sz="1800">
                <a:latin typeface="견명조" pitchFamily="18" charset="-127"/>
              </a:rPr>
              <a:t>을 처리하는 </a:t>
            </a:r>
            <a:r>
              <a:rPr lang="en-US" altLang="ko-KR" sz="1800">
                <a:latin typeface="견명조" pitchFamily="18" charset="-127"/>
              </a:rPr>
              <a:t>catch</a:t>
            </a:r>
            <a:r>
              <a:rPr lang="ko-KR" altLang="en-US" sz="1800">
                <a:latin typeface="견명조" pitchFamily="18" charset="-127"/>
              </a:rPr>
              <a:t>블럭은 모든 종류의 예외를 처리할 수 있다</a:t>
            </a:r>
            <a:r>
              <a:rPr lang="en-US" altLang="ko-KR" sz="1800">
                <a:latin typeface="견명조" pitchFamily="18" charset="-127"/>
              </a:rPr>
              <a:t>.(</a:t>
            </a:r>
            <a:r>
              <a:rPr lang="ko-KR" altLang="en-US" sz="1800">
                <a:latin typeface="견명조" pitchFamily="18" charset="-127"/>
              </a:rPr>
              <a:t>반드시 마지막 </a:t>
            </a:r>
            <a:r>
              <a:rPr lang="en-US" altLang="ko-KR" sz="1800">
                <a:latin typeface="견명조" pitchFamily="18" charset="-127"/>
              </a:rPr>
              <a:t>catch</a:t>
            </a:r>
            <a:r>
              <a:rPr lang="ko-KR" altLang="en-US" sz="1800">
                <a:latin typeface="견명조" pitchFamily="18" charset="-127"/>
              </a:rPr>
              <a:t>블럭이어야 한다</a:t>
            </a:r>
            <a:r>
              <a:rPr lang="en-US" altLang="ko-KR" sz="1800">
                <a:latin typeface="견명조" pitchFamily="18" charset="-127"/>
              </a:rPr>
              <a:t>.)</a:t>
            </a: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67E94817-EA66-6AEA-04B3-00F62C99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29" y="3063422"/>
            <a:ext cx="6119813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0F5A5256-64AA-FC25-EC64-D9CB87A9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1" y="3063422"/>
            <a:ext cx="4200525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21">
            <a:extLst>
              <a:ext uri="{FF2B5EF4-FFF2-40B4-BE49-F238E27FC236}">
                <a16:creationId xmlns:a16="http://schemas.microsoft.com/office/drawing/2014/main" id="{046419C5-36DA-DE64-2442-7A34D596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27" y="5389562"/>
            <a:ext cx="2479675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6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591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예외의 발생과 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catch</a:t>
            </a:r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블럭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A1CEB9CA-538C-EB05-21DC-A0266445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63" y="141264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- </a:t>
            </a:r>
            <a:r>
              <a:rPr lang="ko-KR" altLang="en-US" sz="1800" dirty="0">
                <a:latin typeface="견명조" pitchFamily="18" charset="-127"/>
              </a:rPr>
              <a:t>발생한 예외 객체를 </a:t>
            </a:r>
            <a:r>
              <a:rPr lang="en-US" altLang="ko-KR" sz="1800" dirty="0">
                <a:latin typeface="견명조" pitchFamily="18" charset="-127"/>
              </a:rPr>
              <a:t>catch</a:t>
            </a:r>
            <a:r>
              <a:rPr lang="ko-KR" altLang="en-US" sz="1800" dirty="0" err="1">
                <a:latin typeface="견명조" pitchFamily="18" charset="-127"/>
              </a:rPr>
              <a:t>블럭의</a:t>
            </a:r>
            <a:r>
              <a:rPr lang="ko-KR" altLang="en-US" sz="1800" dirty="0">
                <a:latin typeface="견명조" pitchFamily="18" charset="-127"/>
              </a:rPr>
              <a:t> 참조변수로 접근할 수 있다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8698D0AA-A872-EE00-F4E5-D01FBC30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25" y="2744561"/>
            <a:ext cx="6408738" cy="306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30111614-F1B4-0E29-7748-9FBCBE39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88" y="1844449"/>
            <a:ext cx="640397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17">
            <a:extLst>
              <a:ext uri="{FF2B5EF4-FFF2-40B4-BE49-F238E27FC236}">
                <a16:creationId xmlns:a16="http://schemas.microsoft.com/office/drawing/2014/main" id="{A5E8070D-79BF-EC9F-C219-C2BA0BED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63" y="4941661"/>
            <a:ext cx="3709987" cy="165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0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27943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finally </a:t>
            </a:r>
            <a:r>
              <a:rPr lang="ko-KR" altLang="en-US" sz="3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블럭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id="{AF4A5D0B-359F-8CCB-AFF1-3749DFE5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106" y="1477963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예외의 발생여부와 관계없이 실행되어야 하는 코드를 넣는다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528744F5-72B0-1E27-0978-23995D928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106" y="1831975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선택적으로 사용할 수 있으며</a:t>
            </a:r>
            <a:r>
              <a:rPr lang="en-US" altLang="ko-KR" sz="1800">
                <a:latin typeface="견명조" pitchFamily="18" charset="-127"/>
              </a:rPr>
              <a:t>, try-catch-finally</a:t>
            </a:r>
            <a:r>
              <a:rPr lang="ko-KR" altLang="en-US" sz="1800">
                <a:latin typeface="견명조" pitchFamily="18" charset="-127"/>
              </a:rPr>
              <a:t>의 순서로 구성된다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9627996B-687D-F7F4-420F-A8F9B92DF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106" y="2192338"/>
            <a:ext cx="86042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예외 발생시</a:t>
            </a:r>
            <a:r>
              <a:rPr lang="en-US" altLang="ko-KR" sz="1800">
                <a:latin typeface="견명조" pitchFamily="18" charset="-127"/>
              </a:rPr>
              <a:t>, try → catch → finally</a:t>
            </a:r>
            <a:r>
              <a:rPr lang="ko-KR" altLang="en-US" sz="1800">
                <a:latin typeface="견명조" pitchFamily="18" charset="-127"/>
              </a:rPr>
              <a:t>의 순서로 실행되고</a:t>
            </a:r>
          </a:p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  </a:t>
            </a:r>
            <a:r>
              <a:rPr lang="ko-KR" altLang="en-US" sz="1800">
                <a:latin typeface="견명조" pitchFamily="18" charset="-127"/>
              </a:rPr>
              <a:t>예외 미발생시</a:t>
            </a:r>
            <a:r>
              <a:rPr lang="en-US" altLang="ko-KR" sz="1800">
                <a:latin typeface="견명조" pitchFamily="18" charset="-127"/>
              </a:rPr>
              <a:t>, try → finally</a:t>
            </a:r>
            <a:r>
              <a:rPr lang="ko-KR" altLang="en-US" sz="1800">
                <a:latin typeface="견명조" pitchFamily="18" charset="-127"/>
              </a:rPr>
              <a:t>의 순서로 실행된다</a:t>
            </a:r>
            <a:r>
              <a:rPr lang="en-US" altLang="ko-KR" sz="1800">
                <a:latin typeface="견명조" pitchFamily="18" charset="-127"/>
              </a:rPr>
              <a:t>.</a:t>
            </a:r>
            <a:endParaRPr lang="en-US" altLang="en-US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31BEC3BC-822E-D805-50E8-D3907C47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56" y="3567113"/>
            <a:ext cx="7812087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 Box 20">
            <a:extLst>
              <a:ext uri="{FF2B5EF4-FFF2-40B4-BE49-F238E27FC236}">
                <a16:creationId xmlns:a16="http://schemas.microsoft.com/office/drawing/2014/main" id="{C9A8C163-5298-8549-3310-8A33E0CE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106" y="2984500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try</a:t>
            </a:r>
            <a:r>
              <a:rPr lang="ko-KR" altLang="en-US" sz="1800">
                <a:latin typeface="견명조" pitchFamily="18" charset="-127"/>
              </a:rPr>
              <a:t> 또는 </a:t>
            </a:r>
            <a:r>
              <a:rPr lang="en-US" altLang="ko-KR" sz="1800">
                <a:latin typeface="견명조" pitchFamily="18" charset="-127"/>
              </a:rPr>
              <a:t>catch</a:t>
            </a:r>
            <a:r>
              <a:rPr lang="ko-KR" altLang="en-US" sz="1800">
                <a:latin typeface="견명조" pitchFamily="18" charset="-127"/>
              </a:rPr>
              <a:t>블럭에서 </a:t>
            </a:r>
            <a:r>
              <a:rPr lang="en-US" altLang="ko-KR" sz="1800">
                <a:latin typeface="견명조" pitchFamily="18" charset="-127"/>
              </a:rPr>
              <a:t>return</a:t>
            </a:r>
            <a:r>
              <a:rPr lang="ko-KR" altLang="en-US" sz="1800">
                <a:latin typeface="견명조" pitchFamily="18" charset="-127"/>
              </a:rPr>
              <a:t>문을 만나도 </a:t>
            </a:r>
            <a:r>
              <a:rPr lang="en-US" altLang="ko-KR" sz="1800">
                <a:latin typeface="견명조" pitchFamily="18" charset="-127"/>
              </a:rPr>
              <a:t>finally</a:t>
            </a:r>
            <a:r>
              <a:rPr lang="ko-KR" altLang="en-US" sz="1800">
                <a:latin typeface="견명조" pitchFamily="18" charset="-127"/>
              </a:rPr>
              <a:t>블럭은 수행된다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1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881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finally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블록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692537-8C0E-6E08-2AA2-A08882D3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97" y="1669374"/>
            <a:ext cx="5542721" cy="44723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B52C8A5-70CA-E547-67D0-3C8F7DD98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69" y="3046345"/>
            <a:ext cx="4283734" cy="17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D1F27-E59F-B869-5248-41B19956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E2E9F46A-5875-DAF7-19A0-0D700569E0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BA735-460B-AD9D-F2C0-307C56207226}"/>
              </a:ext>
            </a:extLst>
          </p:cNvPr>
          <p:cNvSpPr txBox="1"/>
          <p:nvPr/>
        </p:nvSpPr>
        <p:spPr>
          <a:xfrm>
            <a:off x="479503" y="41259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실습문제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BC4682-E5C1-8409-DEA9-C4F49B6B4576}"/>
              </a:ext>
            </a:extLst>
          </p:cNvPr>
          <p:cNvSpPr txBox="1"/>
          <p:nvPr/>
        </p:nvSpPr>
        <p:spPr>
          <a:xfrm>
            <a:off x="1390223" y="1582147"/>
            <a:ext cx="9411551" cy="470898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[</a:t>
            </a:r>
            <a:r>
              <a:rPr lang="ko-KR" altLang="en-US" sz="2500" dirty="0"/>
              <a:t>문제</a:t>
            </a:r>
            <a:r>
              <a:rPr lang="en-US" altLang="ko-KR" sz="2500" dirty="0"/>
              <a:t>]</a:t>
            </a:r>
          </a:p>
          <a:p>
            <a:r>
              <a:rPr lang="ko-KR" altLang="en-US" sz="2500" dirty="0"/>
              <a:t>두 개의 정수를 입력 받아 나눗셈을 하는 프로그램을 만들어보자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[</a:t>
            </a:r>
            <a:r>
              <a:rPr lang="ko-KR" altLang="en-US" sz="2500" dirty="0"/>
              <a:t>조건</a:t>
            </a:r>
            <a:r>
              <a:rPr lang="en-US" altLang="ko-KR" sz="2500" dirty="0"/>
              <a:t>]</a:t>
            </a:r>
          </a:p>
          <a:p>
            <a:r>
              <a:rPr lang="ko-KR" altLang="en-US" sz="2500" dirty="0"/>
              <a:t>정수를 입력하지 않았을 때와 </a:t>
            </a:r>
            <a:r>
              <a:rPr lang="en-US" altLang="ko-KR" sz="2500" dirty="0"/>
              <a:t>0</a:t>
            </a:r>
            <a:r>
              <a:rPr lang="ko-KR" altLang="en-US" sz="2500" dirty="0"/>
              <a:t>으로 나눌 때에 대한 예외처리 필요</a:t>
            </a:r>
            <a:r>
              <a:rPr lang="en-US" altLang="ko-KR" sz="2500" dirty="0"/>
              <a:t>.</a:t>
            </a:r>
          </a:p>
          <a:p>
            <a:endParaRPr lang="en-US" altLang="ko-KR" sz="2500" dirty="0"/>
          </a:p>
          <a:p>
            <a:r>
              <a:rPr lang="en-US" altLang="ko-KR" sz="2500" dirty="0"/>
              <a:t>[</a:t>
            </a:r>
            <a:r>
              <a:rPr lang="ko-KR" altLang="en-US" sz="2500" dirty="0"/>
              <a:t>출력 예시</a:t>
            </a:r>
            <a:r>
              <a:rPr lang="en-US" altLang="ko-KR" sz="2500" dirty="0"/>
              <a:t>]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A72FCA-E950-6274-1433-D5E907EE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39" y="4304167"/>
            <a:ext cx="3667637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920E-9835-FEAF-4323-34DAD26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CA5F5B99-24A1-3948-1317-ACC0216DEA5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D5E411-491C-D2C4-4CDB-A6271FF90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88" y="503853"/>
            <a:ext cx="5459722" cy="6223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A6423-B158-8AE1-DEFA-D3B884C9AE24}"/>
              </a:ext>
            </a:extLst>
          </p:cNvPr>
          <p:cNvSpPr txBox="1"/>
          <p:nvPr/>
        </p:nvSpPr>
        <p:spPr>
          <a:xfrm>
            <a:off x="479503" y="412596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solidFill>
                  <a:schemeClr val="bg1"/>
                </a:solidFill>
              </a:rPr>
              <a:t>해설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BB08F-8AB9-6670-3C31-03F1F2DB0ED8}"/>
              </a:ext>
            </a:extLst>
          </p:cNvPr>
          <p:cNvSpPr/>
          <p:nvPr/>
        </p:nvSpPr>
        <p:spPr>
          <a:xfrm>
            <a:off x="4017046" y="2669049"/>
            <a:ext cx="1652234" cy="152972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B5629-425A-6C33-0D33-E73CA945AAF7}"/>
              </a:ext>
            </a:extLst>
          </p:cNvPr>
          <p:cNvSpPr/>
          <p:nvPr/>
        </p:nvSpPr>
        <p:spPr>
          <a:xfrm>
            <a:off x="4633984" y="4365609"/>
            <a:ext cx="1462016" cy="152973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663D4C-B908-A9CD-8162-BAC46CEA33DB}"/>
              </a:ext>
            </a:extLst>
          </p:cNvPr>
          <p:cNvSpPr/>
          <p:nvPr/>
        </p:nvSpPr>
        <p:spPr>
          <a:xfrm>
            <a:off x="4017047" y="4880478"/>
            <a:ext cx="1462016" cy="141957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DC332-DFDA-AF9E-844F-E9D51A1D216A}"/>
              </a:ext>
            </a:extLst>
          </p:cNvPr>
          <p:cNvSpPr/>
          <p:nvPr/>
        </p:nvSpPr>
        <p:spPr>
          <a:xfrm>
            <a:off x="4065392" y="5384331"/>
            <a:ext cx="1603887" cy="141957"/>
          </a:xfrm>
          <a:prstGeom prst="rect">
            <a:avLst/>
          </a:prstGeom>
          <a:solidFill>
            <a:srgbClr val="E5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B125D-B771-1F5C-2BDF-0632B79540C3}"/>
              </a:ext>
            </a:extLst>
          </p:cNvPr>
          <p:cNvSpPr txBox="1"/>
          <p:nvPr/>
        </p:nvSpPr>
        <p:spPr>
          <a:xfrm>
            <a:off x="8112166" y="2337343"/>
            <a:ext cx="3952316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                                                                                                                                       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98E114-BCAE-C83F-080F-0D3EBB1D1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887" y="2545022"/>
            <a:ext cx="3667637" cy="19433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699164-8009-3E24-4987-2918EFA3728B}"/>
              </a:ext>
            </a:extLst>
          </p:cNvPr>
          <p:cNvSpPr txBox="1"/>
          <p:nvPr/>
        </p:nvSpPr>
        <p:spPr>
          <a:xfrm>
            <a:off x="5951545" y="5245831"/>
            <a:ext cx="19405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&lt;- Exception e </a:t>
            </a:r>
            <a:r>
              <a:rPr lang="ko-KR" altLang="en-US" sz="1200" dirty="0">
                <a:solidFill>
                  <a:srgbClr val="FF0000"/>
                </a:solidFill>
              </a:rPr>
              <a:t>로 바꿔도 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27C12-1824-1D6F-57BA-3CF7227E9221}"/>
              </a:ext>
            </a:extLst>
          </p:cNvPr>
          <p:cNvSpPr txBox="1"/>
          <p:nvPr/>
        </p:nvSpPr>
        <p:spPr>
          <a:xfrm>
            <a:off x="5951546" y="2545022"/>
            <a:ext cx="19405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&lt;- Exception e </a:t>
            </a:r>
            <a:r>
              <a:rPr lang="ko-KR" altLang="en-US" sz="1200" dirty="0">
                <a:solidFill>
                  <a:srgbClr val="FF0000"/>
                </a:solidFill>
              </a:rPr>
              <a:t>로 바꿔도 됨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31F7-B5FC-4792-AA64-1745B279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91661F6F-0936-BDAE-546D-267F2D2227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E6FB43-AA69-A2B8-13F7-B742C4D8F9CA}"/>
              </a:ext>
            </a:extLst>
          </p:cNvPr>
          <p:cNvSpPr txBox="1"/>
          <p:nvPr/>
        </p:nvSpPr>
        <p:spPr>
          <a:xfrm>
            <a:off x="479503" y="412596"/>
            <a:ext cx="19768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>
                <a:solidFill>
                  <a:schemeClr val="bg1"/>
                </a:solidFill>
              </a:rPr>
              <a:t>Q&amp;A</a:t>
            </a:r>
            <a:endParaRPr lang="ko-KR" altLang="en-US" sz="7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FEA01-4083-F9DF-9CC6-2D89665F9A22}"/>
              </a:ext>
            </a:extLst>
          </p:cNvPr>
          <p:cNvSpPr txBox="1"/>
          <p:nvPr/>
        </p:nvSpPr>
        <p:spPr>
          <a:xfrm>
            <a:off x="2605301" y="2613392"/>
            <a:ext cx="69813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spc="6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6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2C389-9A93-50EF-AB49-A72A5038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16877C-99B8-BAD8-01B0-D7B8A018D491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B2EF43-055C-DCF4-9109-0EA297278B74}"/>
              </a:ext>
            </a:extLst>
          </p:cNvPr>
          <p:cNvSpPr txBox="1"/>
          <p:nvPr/>
        </p:nvSpPr>
        <p:spPr>
          <a:xfrm>
            <a:off x="568712" y="613318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교육 커리큘럼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69D4411-965E-2813-7EFA-89222C3593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106" y="844152"/>
            <a:ext cx="2684538" cy="499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F9A52-5713-9C9B-1446-DB44DCDC199B}"/>
              </a:ext>
            </a:extLst>
          </p:cNvPr>
          <p:cNvSpPr txBox="1"/>
          <p:nvPr/>
        </p:nvSpPr>
        <p:spPr>
          <a:xfrm>
            <a:off x="568712" y="1312652"/>
            <a:ext cx="5870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</a:t>
            </a:r>
            <a:r>
              <a:rPr lang="ko-KR" altLang="en-US" sz="2500" dirty="0"/>
              <a:t>주차 변수</a:t>
            </a:r>
            <a:r>
              <a:rPr lang="en-US" altLang="ko-KR" sz="2500" dirty="0"/>
              <a:t>,</a:t>
            </a:r>
            <a:r>
              <a:rPr lang="ko-KR" altLang="en-US" sz="2500" dirty="0"/>
              <a:t>연산자</a:t>
            </a:r>
            <a:r>
              <a:rPr lang="en-US" altLang="ko-KR" sz="2500" dirty="0"/>
              <a:t> + </a:t>
            </a:r>
            <a:r>
              <a:rPr lang="ko-KR" altLang="en-US" sz="2500" dirty="0"/>
              <a:t>조건문</a:t>
            </a:r>
            <a:r>
              <a:rPr lang="en-US" altLang="ko-KR" sz="2500" dirty="0"/>
              <a:t>(if)</a:t>
            </a:r>
            <a:endParaRPr lang="ko-KR" altLang="en-US" sz="2500" dirty="0"/>
          </a:p>
          <a:p>
            <a:r>
              <a:rPr lang="en-US" altLang="ko-KR" sz="2500" dirty="0"/>
              <a:t>2</a:t>
            </a:r>
            <a:r>
              <a:rPr lang="ko-KR" altLang="en-US" sz="2500" dirty="0"/>
              <a:t>주차 조건문</a:t>
            </a:r>
            <a:r>
              <a:rPr lang="en-US" altLang="ko-KR" sz="2500" dirty="0"/>
              <a:t>(switch) + </a:t>
            </a:r>
            <a:r>
              <a:rPr lang="ko-KR" altLang="en-US" sz="2500" dirty="0" err="1"/>
              <a:t>반복문</a:t>
            </a:r>
            <a:endParaRPr lang="ko-KR" altLang="en-US" sz="2500" dirty="0"/>
          </a:p>
          <a:p>
            <a:r>
              <a:rPr lang="en-US" altLang="ko-KR" sz="2500" dirty="0"/>
              <a:t>3</a:t>
            </a:r>
            <a:r>
              <a:rPr lang="ko-KR" altLang="en-US" sz="2500" dirty="0"/>
              <a:t>주차 배열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중간고사</a:t>
            </a:r>
            <a:r>
              <a:rPr lang="en-US" altLang="ko-KR" sz="2500" dirty="0"/>
              <a:t>&gt;</a:t>
            </a:r>
          </a:p>
          <a:p>
            <a:endParaRPr lang="en-US" altLang="ko-KR" sz="2500" dirty="0"/>
          </a:p>
          <a:p>
            <a:r>
              <a:rPr lang="en-US" altLang="ko-KR" sz="2500" dirty="0"/>
              <a:t>4</a:t>
            </a:r>
            <a:r>
              <a:rPr lang="ko-KR" altLang="en-US" sz="2500" dirty="0"/>
              <a:t>주차 객체</a:t>
            </a:r>
            <a:r>
              <a:rPr lang="en-US" altLang="ko-KR" sz="2500" dirty="0"/>
              <a:t>, </a:t>
            </a:r>
            <a:r>
              <a:rPr lang="ko-KR" altLang="en-US" sz="2500" dirty="0"/>
              <a:t>메소드 오버로딩과 생성자</a:t>
            </a:r>
          </a:p>
          <a:p>
            <a:r>
              <a:rPr lang="en-US" altLang="ko-KR" sz="2500" dirty="0"/>
              <a:t>5</a:t>
            </a:r>
            <a:r>
              <a:rPr lang="ko-KR" altLang="en-US" sz="2500" dirty="0"/>
              <a:t>주차 상속과 </a:t>
            </a:r>
            <a:r>
              <a:rPr lang="ko-KR" altLang="en-US" sz="2500" dirty="0" err="1"/>
              <a:t>오버라이딩</a:t>
            </a:r>
            <a:endParaRPr lang="ko-KR" altLang="en-US" sz="2500" dirty="0"/>
          </a:p>
          <a:p>
            <a:r>
              <a:rPr lang="en-US" altLang="ko-KR" sz="2500" dirty="0"/>
              <a:t>6</a:t>
            </a:r>
            <a:r>
              <a:rPr lang="ko-KR" altLang="en-US" sz="2500" dirty="0"/>
              <a:t>주차 다형성과 인터페이스</a:t>
            </a:r>
          </a:p>
          <a:p>
            <a:r>
              <a:rPr lang="en-US" altLang="ko-KR" sz="2500" dirty="0">
                <a:solidFill>
                  <a:srgbClr val="FF0000"/>
                </a:solidFill>
              </a:rPr>
              <a:t>7</a:t>
            </a:r>
            <a:r>
              <a:rPr lang="ko-KR" altLang="en-US" sz="2500" dirty="0">
                <a:solidFill>
                  <a:srgbClr val="FF0000"/>
                </a:solidFill>
              </a:rPr>
              <a:t>주차 예외처리</a:t>
            </a:r>
            <a:endParaRPr lang="en-US" altLang="ko-KR" sz="2500" dirty="0">
              <a:solidFill>
                <a:srgbClr val="FF0000"/>
              </a:solidFill>
            </a:endParaRPr>
          </a:p>
          <a:p>
            <a:endParaRPr lang="ko-KR" altLang="en-US" sz="2500" dirty="0"/>
          </a:p>
          <a:p>
            <a:r>
              <a:rPr lang="en-US" altLang="ko-KR" sz="2500" dirty="0"/>
              <a:t>&lt;</a:t>
            </a:r>
            <a:r>
              <a:rPr lang="ko-KR" altLang="en-US" sz="2500" dirty="0"/>
              <a:t>기말고사</a:t>
            </a:r>
            <a:r>
              <a:rPr lang="en-US" altLang="ko-KR" sz="2500" dirty="0"/>
              <a:t>&gt;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813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EE58-4DBD-4756-B05A-ABFDD616B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C22687F0-D548-ECFA-C952-5A0F64F393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0F991-2324-9512-B375-6AABA411261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CD7B-A7F6-2F60-76F2-B9898959D8FC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6262-2432-A019-CA0C-6309E0635976}"/>
              </a:ext>
            </a:extLst>
          </p:cNvPr>
          <p:cNvSpPr txBox="1"/>
          <p:nvPr/>
        </p:nvSpPr>
        <p:spPr>
          <a:xfrm>
            <a:off x="4772560" y="156403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예외처리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1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118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오류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17718-6CFE-653B-E683-3FFAD700A563}"/>
              </a:ext>
            </a:extLst>
          </p:cNvPr>
          <p:cNvSpPr txBox="1"/>
          <p:nvPr/>
        </p:nvSpPr>
        <p:spPr>
          <a:xfrm>
            <a:off x="1829729" y="1449534"/>
            <a:ext cx="8532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컴파일 에러 </a:t>
            </a:r>
            <a:r>
              <a:rPr lang="en-US" altLang="ko-KR" sz="2500" dirty="0"/>
              <a:t>– </a:t>
            </a:r>
            <a:r>
              <a:rPr lang="ko-KR" altLang="en-US" sz="2500" dirty="0"/>
              <a:t>컴파일 할 때 발생하는 에러</a:t>
            </a:r>
            <a:endParaRPr lang="en-US" altLang="ko-KR" sz="2500" dirty="0"/>
          </a:p>
          <a:p>
            <a:r>
              <a:rPr lang="ko-KR" altLang="en-US" sz="2500" dirty="0"/>
              <a:t>런타임 에러 </a:t>
            </a:r>
            <a:r>
              <a:rPr lang="en-US" altLang="ko-KR" sz="2500" dirty="0"/>
              <a:t>– </a:t>
            </a:r>
            <a:r>
              <a:rPr lang="ko-KR" altLang="en-US" sz="2500" dirty="0"/>
              <a:t>실행할 때 발생하는 에러</a:t>
            </a:r>
            <a:endParaRPr lang="en-US" altLang="ko-KR" sz="2500" dirty="0"/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72E791C4-DC98-094D-5C9A-94AFD816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019" y="2669979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 dirty="0">
                <a:latin typeface="견명조" pitchFamily="18" charset="-127"/>
              </a:rPr>
              <a:t>  - </a:t>
            </a:r>
            <a:r>
              <a:rPr lang="ko-KR" altLang="en-US" sz="1800" dirty="0">
                <a:latin typeface="견명조" pitchFamily="18" charset="-127"/>
              </a:rPr>
              <a:t>에러</a:t>
            </a:r>
            <a:r>
              <a:rPr lang="en-US" altLang="ko-KR" sz="1800" dirty="0">
                <a:latin typeface="견명조" pitchFamily="18" charset="-127"/>
              </a:rPr>
              <a:t>(error)</a:t>
            </a:r>
            <a:r>
              <a:rPr lang="ko-KR" altLang="en-US" sz="1800" dirty="0">
                <a:latin typeface="견명조" pitchFamily="18" charset="-127"/>
              </a:rPr>
              <a:t>는 어쩔 수 없지만</a:t>
            </a:r>
            <a:r>
              <a:rPr lang="en-US" altLang="ko-KR" sz="1800" dirty="0">
                <a:latin typeface="견명조" pitchFamily="18" charset="-127"/>
              </a:rPr>
              <a:t>, </a:t>
            </a:r>
            <a:r>
              <a:rPr lang="ko-KR" altLang="en-US" sz="1800" dirty="0">
                <a:latin typeface="견명조" pitchFamily="18" charset="-127"/>
              </a:rPr>
              <a:t>예외</a:t>
            </a:r>
            <a:r>
              <a:rPr lang="en-US" altLang="ko-KR" sz="1800" dirty="0">
                <a:latin typeface="견명조" pitchFamily="18" charset="-127"/>
              </a:rPr>
              <a:t>(exception)</a:t>
            </a:r>
            <a:r>
              <a:rPr lang="ko-KR" altLang="en-US" sz="1800" dirty="0">
                <a:latin typeface="견명조" pitchFamily="18" charset="-127"/>
              </a:rPr>
              <a:t>는 처리해야 한다</a:t>
            </a:r>
            <a:r>
              <a:rPr lang="en-US" altLang="ko-KR" sz="1800" dirty="0">
                <a:latin typeface="견명조" pitchFamily="18" charset="-127"/>
              </a:rPr>
              <a:t>.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09437938-8686-F4A9-0D33-77A1306FB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31" y="4995666"/>
            <a:ext cx="7053263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20">
            <a:extLst>
              <a:ext uri="{FF2B5EF4-FFF2-40B4-BE49-F238E27FC236}">
                <a16:creationId xmlns:a16="http://schemas.microsoft.com/office/drawing/2014/main" id="{530CBF65-94AB-5B2C-05DE-BFBBDBC45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019" y="4535291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예외처리의 정의와 목적</a:t>
            </a:r>
            <a:endParaRPr lang="en-US" altLang="ko-KR" sz="1800">
              <a:latin typeface="견명조" pitchFamily="18" charset="-127"/>
            </a:endParaRPr>
          </a:p>
        </p:txBody>
      </p:sp>
      <p:pic>
        <p:nvPicPr>
          <p:cNvPr id="11" name="Picture 22">
            <a:extLst>
              <a:ext uri="{FF2B5EF4-FFF2-40B4-BE49-F238E27FC236}">
                <a16:creationId xmlns:a16="http://schemas.microsoft.com/office/drawing/2014/main" id="{478262AA-18A0-E089-431A-BA7FD7D5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94" y="3146229"/>
            <a:ext cx="6877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450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예외처리구문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(try-catch)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93BFBC6-46D6-B626-535B-3DE162D3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96" y="1857890"/>
            <a:ext cx="7907005" cy="292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09102-3BB9-6ED6-B925-E17D3362D586}"/>
              </a:ext>
            </a:extLst>
          </p:cNvPr>
          <p:cNvSpPr txBox="1"/>
          <p:nvPr/>
        </p:nvSpPr>
        <p:spPr>
          <a:xfrm>
            <a:off x="1829729" y="1380836"/>
            <a:ext cx="85325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예외를 처리하려면 </a:t>
            </a:r>
            <a:r>
              <a:rPr lang="en-US" altLang="ko-KR" sz="2500" dirty="0"/>
              <a:t>try-catch</a:t>
            </a:r>
            <a:r>
              <a:rPr lang="ko-KR" altLang="en-US" sz="2500" dirty="0"/>
              <a:t>문을 사용해야 한다</a:t>
            </a:r>
            <a:r>
              <a:rPr lang="en-US" altLang="ko-KR" sz="2500" dirty="0"/>
              <a:t>.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B18B81DD-3FF5-BA4A-6896-BA7F06D1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267" y="4858000"/>
            <a:ext cx="7129462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56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835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try-catch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 예시</a:t>
            </a: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D0350742-986C-C8AC-CCA1-8504A50E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02470"/>
            <a:ext cx="5261330" cy="3752516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FC68CFE8-FA0A-DFF8-2E3E-4C9B4C3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2470"/>
            <a:ext cx="5691506" cy="375251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20">
            <a:extLst>
              <a:ext uri="{FF2B5EF4-FFF2-40B4-BE49-F238E27FC236}">
                <a16:creationId xmlns:a16="http://schemas.microsoft.com/office/drawing/2014/main" id="{00384258-9887-8C72-7E93-E974BB49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82" y="4481923"/>
            <a:ext cx="1017571" cy="1728751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id="{5A606F4E-4DE5-28B5-1CC0-753D88AB4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22" y="4394702"/>
            <a:ext cx="1044408" cy="1815972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5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3579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예외 발생시키기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0DE96F7B-1A29-FE8E-93B6-17A7CBF57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387185"/>
            <a:ext cx="6624637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CEE774B8-3E8F-98D0-6712-8EBEF082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115973"/>
            <a:ext cx="63373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F197C0D3-E896-80DD-C112-33B2EB0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33" y="5436898"/>
            <a:ext cx="3744912" cy="9652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5128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예외 클래스의 계층구조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5E38-0EC5-7B39-B470-915E89D179FF}"/>
              </a:ext>
            </a:extLst>
          </p:cNvPr>
          <p:cNvSpPr txBox="1"/>
          <p:nvPr/>
        </p:nvSpPr>
        <p:spPr>
          <a:xfrm>
            <a:off x="2444371" y="1486639"/>
            <a:ext cx="9392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예외 클래스는 크게 두 그룹으로 나뉜다</a:t>
            </a:r>
            <a:r>
              <a:rPr lang="en-US" altLang="ko-KR" sz="2500" dirty="0"/>
              <a:t>.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D3EE600E-5C3E-44D7-D192-E769476D9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63" y="3728383"/>
            <a:ext cx="4537075" cy="22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4118EBC1-286A-0878-2B29-55B0DD5C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50" y="3522008"/>
            <a:ext cx="4200525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EC82CEF3-0CDC-C670-01D4-B0ADB71D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50" y="2018645"/>
            <a:ext cx="7380288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16">
            <a:extLst>
              <a:ext uri="{FF2B5EF4-FFF2-40B4-BE49-F238E27FC236}">
                <a16:creationId xmlns:a16="http://schemas.microsoft.com/office/drawing/2014/main" id="{4874854D-9A3B-0101-103E-75E5584B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621" y="2289812"/>
            <a:ext cx="1657350" cy="30777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ko-KR" altLang="en-US" dirty="0">
                <a:cs typeface="Courier New" panose="02070309020205020404" pitchFamily="49" charset="0"/>
              </a:rPr>
              <a:t>← </a:t>
            </a:r>
            <a:r>
              <a:rPr lang="ko-KR" altLang="en-US" dirty="0"/>
              <a:t>예외처리 필수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AAE027B0-E348-9861-AC56-7C16C333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684" y="2586675"/>
            <a:ext cx="1836737" cy="304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ko-KR" altLang="en-US">
                <a:cs typeface="Courier New" panose="02070309020205020404" pitchFamily="49" charset="0"/>
              </a:rPr>
              <a:t>← </a:t>
            </a:r>
            <a:r>
              <a:rPr lang="ko-KR" altLang="en-US"/>
              <a:t>예외처리 선택</a:t>
            </a:r>
          </a:p>
        </p:txBody>
      </p:sp>
    </p:spTree>
    <p:extLst>
      <p:ext uri="{BB962C8B-B14F-4D97-AF65-F5344CB8AC3E}">
        <p14:creationId xmlns:p14="http://schemas.microsoft.com/office/powerpoint/2010/main" val="41656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B4D-3A16-9E30-0B96-26AAFA0C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25E8BB-703F-55A0-8FCC-5A7522F961F8}"/>
              </a:ext>
            </a:extLst>
          </p:cNvPr>
          <p:cNvSpPr/>
          <p:nvPr/>
        </p:nvSpPr>
        <p:spPr>
          <a:xfrm>
            <a:off x="495300" y="419100"/>
            <a:ext cx="1140995" cy="65572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3BC21-E4E8-C6DB-963F-D724BD7A1D5A}"/>
              </a:ext>
            </a:extLst>
          </p:cNvPr>
          <p:cNvSpPr txBox="1"/>
          <p:nvPr/>
        </p:nvSpPr>
        <p:spPr>
          <a:xfrm>
            <a:off x="583068" y="508433"/>
            <a:ext cx="9654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Part 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2E8EF-BD64-C83A-3FB0-07F0FB44B2D7}"/>
              </a:ext>
            </a:extLst>
          </p:cNvPr>
          <p:cNvSpPr txBox="1"/>
          <p:nvPr/>
        </p:nvSpPr>
        <p:spPr>
          <a:xfrm>
            <a:off x="1724063" y="536865"/>
            <a:ext cx="6385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일반 예외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(Exception </a:t>
            </a:r>
            <a:r>
              <a:rPr lang="ko-KR" altLang="en-US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클래스</a:t>
            </a:r>
            <a:r>
              <a:rPr lang="en-US" altLang="ko-KR" sz="3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93E559-AF44-17F4-85C5-4067DE46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69" y="1330608"/>
            <a:ext cx="9542461" cy="41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381</Words>
  <Application>Microsoft Office PowerPoint</Application>
  <PresentationFormat>와이드스크린</PresentationFormat>
  <Paragraphs>96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Pretendard</vt:lpstr>
      <vt:lpstr>Pretendard Black</vt:lpstr>
      <vt:lpstr>견명조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어진 이</cp:lastModifiedBy>
  <cp:revision>86</cp:revision>
  <dcterms:created xsi:type="dcterms:W3CDTF">2023-04-24T02:25:46Z</dcterms:created>
  <dcterms:modified xsi:type="dcterms:W3CDTF">2024-05-25T12:41:46Z</dcterms:modified>
</cp:coreProperties>
</file>