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5" r:id="rId2"/>
    <p:sldId id="324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71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8" r:id="rId22"/>
    <p:sldId id="366" r:id="rId23"/>
    <p:sldId id="367" r:id="rId24"/>
    <p:sldId id="369" r:id="rId25"/>
    <p:sldId id="370" r:id="rId26"/>
    <p:sldId id="372" r:id="rId27"/>
    <p:sldId id="373" r:id="rId28"/>
    <p:sldId id="337" r:id="rId29"/>
    <p:sldId id="338" r:id="rId30"/>
    <p:sldId id="296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E5E6E8"/>
    <a:srgbClr val="EBF1F9"/>
    <a:srgbClr val="69BFFF"/>
    <a:srgbClr val="ED9393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3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97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9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50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5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5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0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92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21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4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4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4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82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9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9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3471722" y="1560058"/>
            <a:ext cx="5248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객체변수와 메소드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0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객체의 구성요소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6271126E-7988-1FF3-B789-AA18DE1DF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4" y="1475623"/>
            <a:ext cx="82073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객체는 속성과 기능으로 이루어져 있다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 - </a:t>
            </a:r>
            <a:r>
              <a:rPr lang="ko-KR" altLang="en-US" sz="1800" dirty="0">
                <a:latin typeface="견명조" pitchFamily="18" charset="-127"/>
              </a:rPr>
              <a:t>객체는 속성과 기능의 집합이며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속성과 기능을 객체의 멤버</a:t>
            </a:r>
            <a:r>
              <a:rPr lang="en-US" altLang="ko-KR" sz="1800" dirty="0">
                <a:latin typeface="견명조" pitchFamily="18" charset="-127"/>
              </a:rPr>
              <a:t>(member, </a:t>
            </a:r>
            <a:r>
              <a:rPr lang="ko-KR" altLang="en-US" sz="1800" dirty="0">
                <a:latin typeface="견명조" pitchFamily="18" charset="-127"/>
              </a:rPr>
              <a:t>구성요소</a:t>
            </a:r>
            <a:r>
              <a:rPr lang="en-US" altLang="ko-KR" sz="1800" dirty="0">
                <a:latin typeface="견명조" pitchFamily="18" charset="-127"/>
              </a:rPr>
              <a:t>)</a:t>
            </a:r>
            <a:r>
              <a:rPr lang="ko-KR" altLang="en-US" sz="1800" dirty="0">
                <a:latin typeface="견명조" pitchFamily="18" charset="-127"/>
              </a:rPr>
              <a:t>라고 한다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D1EFF5EA-22A9-A712-39CE-3D6DC4A5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4" y="2736098"/>
            <a:ext cx="81010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속성은 변수로</a:t>
            </a:r>
            <a:r>
              <a:rPr lang="en-US" altLang="ko-KR" sz="2200" dirty="0">
                <a:latin typeface="견명조" pitchFamily="18" charset="-127"/>
              </a:rPr>
              <a:t>, </a:t>
            </a:r>
            <a:r>
              <a:rPr lang="ko-KR" altLang="en-US" sz="2200" dirty="0">
                <a:latin typeface="견명조" pitchFamily="18" charset="-127"/>
              </a:rPr>
              <a:t>기능은 메서드로 정의한다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 - </a:t>
            </a:r>
            <a:r>
              <a:rPr lang="ko-KR" altLang="en-US" sz="1800" dirty="0">
                <a:latin typeface="견명조" pitchFamily="18" charset="-127"/>
              </a:rPr>
              <a:t>클래스를 정의할 때 객체의 속성은 변수로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기능은 메서드로 정의한다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F3427BF0-F2E9-1B72-B350-73EEFAF1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669" y="3721935"/>
            <a:ext cx="4248150" cy="240065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 dirty="0"/>
              <a:t>class Tv {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r>
              <a:rPr lang="en-US" altLang="ko-KR" sz="1000" dirty="0"/>
              <a:t>      </a:t>
            </a:r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endParaRPr lang="en-US" altLang="ko-KR" sz="1000" dirty="0"/>
          </a:p>
          <a:p>
            <a:pPr eaLnBrk="1" hangingPunct="1"/>
            <a:r>
              <a:rPr lang="en-US" altLang="ko-KR" sz="1000" dirty="0"/>
              <a:t>}</a:t>
            </a:r>
          </a:p>
        </p:txBody>
      </p:sp>
      <p:graphicFrame>
        <p:nvGraphicFramePr>
          <p:cNvPr id="10" name="Group 51">
            <a:extLst>
              <a:ext uri="{FF2B5EF4-FFF2-40B4-BE49-F238E27FC236}">
                <a16:creationId xmlns:a16="http://schemas.microsoft.com/office/drawing/2014/main" id="{1535E7B8-469D-4056-93EA-3EB2848D1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42221"/>
              </p:ext>
            </p:extLst>
          </p:nvPr>
        </p:nvGraphicFramePr>
        <p:xfrm>
          <a:off x="1828007" y="3915610"/>
          <a:ext cx="3348037" cy="2052638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속성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크기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길이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높이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색상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볼륨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채널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기능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켜기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끄기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볼륨 높이기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볼륨 낮추기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채널 높이기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46">
            <a:extLst>
              <a:ext uri="{FF2B5EF4-FFF2-40B4-BE49-F238E27FC236}">
                <a16:creationId xmlns:a16="http://schemas.microsoft.com/office/drawing/2014/main" id="{E81E8F4D-C2E5-488E-9EE9-C7F7A20E2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8707" y="4383923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94B51D7A-2B89-99D8-32CB-FA67FD95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994" y="395212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견명조" pitchFamily="18" charset="-127"/>
              </a:rPr>
              <a:t>변수</a:t>
            </a:r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4F98D2CD-9B34-EFC7-C19A-37FD407E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8707" y="5428498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DB59E3E3-9188-0744-C44E-381C56D9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532" y="4996698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견명조" pitchFamily="18" charset="-127"/>
              </a:rPr>
              <a:t>메서드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A9B3AF62-F4F5-6E2A-8BDD-2F00ED1F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982" y="4028323"/>
            <a:ext cx="2700337" cy="701675"/>
          </a:xfrm>
          <a:prstGeom prst="rect">
            <a:avLst/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String color;  // </a:t>
            </a:r>
            <a:r>
              <a:rPr lang="ko-KR" altLang="en-US" sz="1000"/>
              <a:t>색깔</a:t>
            </a:r>
          </a:p>
          <a:p>
            <a:pPr eaLnBrk="1" hangingPunct="1"/>
            <a:r>
              <a:rPr lang="en-US" altLang="ko-KR" sz="1000"/>
              <a:t>boolean power; // </a:t>
            </a:r>
            <a:r>
              <a:rPr lang="ko-KR" altLang="en-US" sz="1000"/>
              <a:t>전원상태</a:t>
            </a:r>
            <a:r>
              <a:rPr lang="en-US" altLang="ko-KR" sz="1000"/>
              <a:t>(on/off)</a:t>
            </a:r>
          </a:p>
          <a:p>
            <a:pPr eaLnBrk="1" hangingPunct="1"/>
            <a:r>
              <a:rPr lang="en-US" altLang="ko-KR" sz="1000"/>
              <a:t>int channel;   // </a:t>
            </a:r>
            <a:r>
              <a:rPr lang="ko-KR" altLang="en-US" sz="1000"/>
              <a:t>채널</a:t>
            </a:r>
          </a:p>
        </p:txBody>
      </p:sp>
      <p:sp>
        <p:nvSpPr>
          <p:cNvPr id="16" name="Text Box 53">
            <a:extLst>
              <a:ext uri="{FF2B5EF4-FFF2-40B4-BE49-F238E27FC236}">
                <a16:creationId xmlns:a16="http://schemas.microsoft.com/office/drawing/2014/main" id="{91CBC925-46C5-1569-0C16-E86DBA04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394" y="5071310"/>
            <a:ext cx="3673475" cy="70167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void power() { power = !power; } // </a:t>
            </a:r>
            <a:r>
              <a:rPr lang="ko-KR" altLang="en-US" sz="1000"/>
              <a:t>전원</a:t>
            </a:r>
            <a:r>
              <a:rPr lang="en-US" altLang="ko-KR" sz="1000"/>
              <a:t>on/off</a:t>
            </a:r>
          </a:p>
          <a:p>
            <a:pPr eaLnBrk="1" hangingPunct="1"/>
            <a:r>
              <a:rPr lang="en-US" altLang="ko-KR" sz="1000"/>
              <a:t>void channelUp( channel++;)      // </a:t>
            </a:r>
            <a:r>
              <a:rPr lang="ko-KR" altLang="en-US" sz="1000"/>
              <a:t>채널 높이기</a:t>
            </a:r>
          </a:p>
          <a:p>
            <a:pPr eaLnBrk="1" hangingPunct="1"/>
            <a:r>
              <a:rPr lang="en-US" altLang="ko-KR" sz="1000"/>
              <a:t>void channelDown {channel--;}    // </a:t>
            </a:r>
            <a:r>
              <a:rPr lang="ko-KR" altLang="en-US" sz="1000"/>
              <a:t>채널 낮추기</a:t>
            </a:r>
          </a:p>
        </p:txBody>
      </p:sp>
    </p:spTree>
    <p:extLst>
      <p:ext uri="{BB962C8B-B14F-4D97-AF65-F5344CB8AC3E}">
        <p14:creationId xmlns:p14="http://schemas.microsoft.com/office/powerpoint/2010/main" val="8739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4304297" y="1547862"/>
            <a:ext cx="358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객체 변수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=&gt; </a:t>
            </a:r>
            <a:r>
              <a:rPr lang="ko-KR" altLang="en-US" sz="2500" dirty="0"/>
              <a:t>클래스에 선언된 변수</a:t>
            </a:r>
            <a:endParaRPr lang="en-US" altLang="ko-KR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C301D-D221-06D0-4769-8FD5ED57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9" y="2866635"/>
            <a:ext cx="10692442" cy="32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2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118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메소드의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4005011" y="1134712"/>
            <a:ext cx="4181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메소드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=&gt; </a:t>
            </a:r>
            <a:r>
              <a:rPr lang="ko-KR" altLang="en-US" sz="2500" dirty="0"/>
              <a:t>클래스 내에 구현된 함수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16FB5B-F989-83F4-5B28-462E425E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8" y="2040335"/>
            <a:ext cx="10157002" cy="1881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10CFCE-FD88-E937-1ACA-FC6B1718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57" y="4241614"/>
            <a:ext cx="4163006" cy="17337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9A2EBA-CB72-D4EA-522D-FED88BDFD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544" y="4292241"/>
            <a:ext cx="4554614" cy="15824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859A8C-F5F1-9993-A816-D7FD8C3BD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839" y="6195129"/>
            <a:ext cx="446912" cy="48754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5805E32F-6ED8-582C-B8A2-F5D86048E9CB}"/>
              </a:ext>
            </a:extLst>
          </p:cNvPr>
          <p:cNvSpPr/>
          <p:nvPr/>
        </p:nvSpPr>
        <p:spPr>
          <a:xfrm>
            <a:off x="8153999" y="4555991"/>
            <a:ext cx="532802" cy="44521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D194A8-33B7-CA13-A168-02CA7BDE9B7A}"/>
              </a:ext>
            </a:extLst>
          </p:cNvPr>
          <p:cNvSpPr/>
          <p:nvPr/>
        </p:nvSpPr>
        <p:spPr>
          <a:xfrm>
            <a:off x="8686801" y="4555991"/>
            <a:ext cx="494521" cy="4452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F588A56-CEBD-5F7D-9F24-829A7397511C}"/>
              </a:ext>
            </a:extLst>
          </p:cNvPr>
          <p:cNvSpPr/>
          <p:nvPr/>
        </p:nvSpPr>
        <p:spPr>
          <a:xfrm>
            <a:off x="9181322" y="4555991"/>
            <a:ext cx="1763486" cy="445218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354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26D4F-4CCA-81BC-58A7-92456903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33" y="2146338"/>
            <a:ext cx="5423515" cy="3504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int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sum</a:t>
            </a:r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int a, int b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a + b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935B25-9FD9-A1F0-B684-6E89ED740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912" y="4990911"/>
            <a:ext cx="554117" cy="6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314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String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say</a:t>
            </a:r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X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“Hi”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BD2A7B-ECD5-9B4D-E38E-B115BD44A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90" y="4966842"/>
            <a:ext cx="680961" cy="6128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B3BA9F-BAE7-CD7B-0980-B66B473D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33" y="2310112"/>
            <a:ext cx="5139613" cy="32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0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3063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void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say_sum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int a, int b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4B51DD-83BC-3E7F-22DF-2A8A6486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90" y="5025708"/>
            <a:ext cx="2171674" cy="553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D01AA3-BA7E-BF78-DD19-140B801C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33" y="2308604"/>
            <a:ext cx="5981842" cy="27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7231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종류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입력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X,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리턴 값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291B-9A7C-5E92-551C-2570070CE799}"/>
              </a:ext>
            </a:extLst>
          </p:cNvPr>
          <p:cNvSpPr txBox="1"/>
          <p:nvPr/>
        </p:nvSpPr>
        <p:spPr>
          <a:xfrm>
            <a:off x="7200690" y="2599618"/>
            <a:ext cx="41819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리턴 자료형 </a:t>
            </a:r>
            <a:r>
              <a:rPr lang="en-US" altLang="ko-KR" sz="2500" dirty="0"/>
              <a:t>: void</a:t>
            </a:r>
          </a:p>
          <a:p>
            <a:r>
              <a:rPr lang="ko-KR" altLang="en-US" sz="2500" dirty="0"/>
              <a:t>메소드 명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say_hi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입력 값 </a:t>
            </a:r>
            <a:r>
              <a:rPr lang="en-US" altLang="ko-KR" sz="2500" dirty="0"/>
              <a:t>: X</a:t>
            </a:r>
          </a:p>
          <a:p>
            <a:r>
              <a:rPr lang="ko-KR" altLang="en-US" sz="2500" dirty="0"/>
              <a:t>리턴 값 </a:t>
            </a:r>
            <a:r>
              <a:rPr lang="en-US" altLang="ko-KR" sz="2500" dirty="0"/>
              <a:t>: X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DC52BA-4A59-CFE5-B50D-D6FE8C67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690" y="4877660"/>
            <a:ext cx="626258" cy="5539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396CB6-35F0-B039-081E-482B1F09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38" y="2382131"/>
            <a:ext cx="5195045" cy="30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734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에서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B0E03-2F8B-2B7A-3C8B-119FC3F6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97" y="1414439"/>
            <a:ext cx="5077705" cy="3820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5FEC60-2160-3C13-5B47-0C6863CE6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37" y="1414439"/>
            <a:ext cx="5132800" cy="3820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16E66F-A3D3-CB2E-C875-D3A18891B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567" y="5642965"/>
            <a:ext cx="1901139" cy="4032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FA091-B8B3-D53C-109A-63B4390EEF8D}"/>
              </a:ext>
            </a:extLst>
          </p:cNvPr>
          <p:cNvSpPr txBox="1"/>
          <p:nvPr/>
        </p:nvSpPr>
        <p:spPr>
          <a:xfrm>
            <a:off x="2907398" y="5574090"/>
            <a:ext cx="1056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출력 </a:t>
            </a:r>
            <a:r>
              <a:rPr lang="en-US" altLang="ko-KR" sz="25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30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3779499" y="1561904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메소드 오버로딩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35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2C389-9A93-50EF-AB49-A72A5038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16877C-99B8-BAD8-01B0-D7B8A018D491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2EF43-055C-DCF4-9109-0EA297278B74}"/>
              </a:ext>
            </a:extLst>
          </p:cNvPr>
          <p:cNvSpPr txBox="1"/>
          <p:nvPr/>
        </p:nvSpPr>
        <p:spPr>
          <a:xfrm>
            <a:off x="568712" y="613318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 커리큘럼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69D4411-965E-2813-7EFA-89222C3593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F9A52-5713-9C9B-1446-DB44DCDC199B}"/>
              </a:ext>
            </a:extLst>
          </p:cNvPr>
          <p:cNvSpPr txBox="1"/>
          <p:nvPr/>
        </p:nvSpPr>
        <p:spPr>
          <a:xfrm>
            <a:off x="568712" y="1312652"/>
            <a:ext cx="5870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주차 변수</a:t>
            </a:r>
            <a:r>
              <a:rPr lang="en-US" altLang="ko-KR" sz="2500" dirty="0"/>
              <a:t>,</a:t>
            </a:r>
            <a:r>
              <a:rPr lang="ko-KR" altLang="en-US" sz="2500" dirty="0"/>
              <a:t>연산자</a:t>
            </a:r>
            <a:r>
              <a:rPr lang="en-US" altLang="ko-KR" sz="2500" dirty="0"/>
              <a:t> + </a:t>
            </a:r>
            <a:r>
              <a:rPr lang="ko-KR" altLang="en-US" sz="2500" dirty="0"/>
              <a:t>조건문</a:t>
            </a:r>
            <a:r>
              <a:rPr lang="en-US" altLang="ko-KR" sz="2500" dirty="0"/>
              <a:t>(if)</a:t>
            </a:r>
            <a:endParaRPr lang="ko-KR" altLang="en-US" sz="2500" dirty="0"/>
          </a:p>
          <a:p>
            <a:r>
              <a:rPr lang="en-US" altLang="ko-KR" sz="2500" dirty="0"/>
              <a:t>2</a:t>
            </a:r>
            <a:r>
              <a:rPr lang="ko-KR" altLang="en-US" sz="2500" dirty="0"/>
              <a:t>주차 조건문</a:t>
            </a:r>
            <a:r>
              <a:rPr lang="en-US" altLang="ko-KR" sz="2500" dirty="0"/>
              <a:t>(switch) + </a:t>
            </a:r>
            <a:r>
              <a:rPr lang="ko-KR" altLang="en-US" sz="2500" dirty="0" err="1"/>
              <a:t>반복문</a:t>
            </a:r>
            <a:endParaRPr lang="ko-KR" altLang="en-US" sz="2500" dirty="0"/>
          </a:p>
          <a:p>
            <a:r>
              <a:rPr lang="en-US" altLang="ko-KR" sz="2500" dirty="0"/>
              <a:t>3</a:t>
            </a:r>
            <a:r>
              <a:rPr lang="ko-KR" altLang="en-US" sz="2500" dirty="0"/>
              <a:t>주차 배열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중간고사</a:t>
            </a:r>
            <a:r>
              <a:rPr lang="en-US" altLang="ko-KR" sz="2500" dirty="0"/>
              <a:t>&gt;</a:t>
            </a:r>
          </a:p>
          <a:p>
            <a:endParaRPr lang="en-US" altLang="ko-KR" sz="2500" dirty="0"/>
          </a:p>
          <a:p>
            <a:r>
              <a:rPr lang="en-US" altLang="ko-KR" sz="2500" dirty="0">
                <a:solidFill>
                  <a:srgbClr val="FF0000"/>
                </a:solidFill>
              </a:rPr>
              <a:t>4</a:t>
            </a:r>
            <a:r>
              <a:rPr lang="ko-KR" altLang="en-US" sz="2500" dirty="0">
                <a:solidFill>
                  <a:srgbClr val="FF0000"/>
                </a:solidFill>
              </a:rPr>
              <a:t>주차 객체</a:t>
            </a:r>
            <a:r>
              <a:rPr lang="en-US" altLang="ko-KR" sz="2500" dirty="0">
                <a:solidFill>
                  <a:srgbClr val="FF0000"/>
                </a:solidFill>
              </a:rPr>
              <a:t>, </a:t>
            </a:r>
            <a:r>
              <a:rPr lang="ko-KR" altLang="en-US" sz="2500" dirty="0">
                <a:solidFill>
                  <a:srgbClr val="FF0000"/>
                </a:solidFill>
              </a:rPr>
              <a:t>메소드 오버로딩과 생성자</a:t>
            </a:r>
          </a:p>
          <a:p>
            <a:r>
              <a:rPr lang="en-US" altLang="ko-KR" sz="2500" dirty="0"/>
              <a:t>5</a:t>
            </a:r>
            <a:r>
              <a:rPr lang="ko-KR" altLang="en-US" sz="2500" dirty="0"/>
              <a:t>주차 상속과 </a:t>
            </a:r>
            <a:r>
              <a:rPr lang="ko-KR" altLang="en-US" sz="2500" dirty="0" err="1"/>
              <a:t>오버라이딩</a:t>
            </a:r>
            <a:endParaRPr lang="ko-KR" altLang="en-US" sz="2500" dirty="0"/>
          </a:p>
          <a:p>
            <a:r>
              <a:rPr lang="en-US" altLang="ko-KR" sz="2500" dirty="0"/>
              <a:t>6</a:t>
            </a:r>
            <a:r>
              <a:rPr lang="ko-KR" altLang="en-US" sz="2500" dirty="0"/>
              <a:t>주차 다형성과 인터페이스</a:t>
            </a:r>
          </a:p>
          <a:p>
            <a:r>
              <a:rPr lang="en-US" altLang="ko-KR" sz="2500" dirty="0"/>
              <a:t>7</a:t>
            </a:r>
            <a:r>
              <a:rPr lang="ko-KR" altLang="en-US" sz="2500" dirty="0"/>
              <a:t>주차 예외처리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기말고사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813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4" y="1223182"/>
            <a:ext cx="60909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메소드 오버로딩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하나의 클래스에 </a:t>
            </a:r>
            <a:r>
              <a:rPr lang="ko-KR" altLang="en-US" sz="2500" dirty="0">
                <a:solidFill>
                  <a:srgbClr val="FF0000"/>
                </a:solidFill>
              </a:rPr>
              <a:t>같은 이름의 메소드</a:t>
            </a:r>
            <a:r>
              <a:rPr lang="ko-KR" altLang="en-US" sz="2500" dirty="0"/>
              <a:t>를 </a:t>
            </a:r>
            <a:r>
              <a:rPr lang="ko-KR" altLang="en-US" sz="2500" dirty="0">
                <a:solidFill>
                  <a:srgbClr val="FF0000"/>
                </a:solidFill>
              </a:rPr>
              <a:t>여러 개 정의</a:t>
            </a:r>
            <a:r>
              <a:rPr lang="ko-KR" altLang="en-US" sz="2500" dirty="0"/>
              <a:t>하는 것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A2F73-F3E5-F796-D8D5-59FA3F3E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05" y="2601996"/>
            <a:ext cx="411278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128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오버로딩의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6" y="1367561"/>
            <a:ext cx="6090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메소드 이름이 같아야 한다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매개변수의 개수 </a:t>
            </a:r>
            <a:r>
              <a:rPr lang="en-US" altLang="ko-KR" sz="2500" dirty="0"/>
              <a:t>or </a:t>
            </a:r>
            <a:r>
              <a:rPr lang="ko-KR" altLang="en-US" sz="2500" dirty="0"/>
              <a:t>타입이 달라야 한다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215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오버로딩이 아닌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6" y="1367561"/>
            <a:ext cx="6090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메소드 이름이 같아야 한다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매개변수의 개수 </a:t>
            </a:r>
            <a:r>
              <a:rPr lang="en-US" altLang="ko-KR" sz="2500" dirty="0"/>
              <a:t>or </a:t>
            </a:r>
            <a:r>
              <a:rPr lang="ko-KR" altLang="en-US" sz="2500" dirty="0"/>
              <a:t>타입이 달라야 한다</a:t>
            </a:r>
            <a:r>
              <a:rPr lang="en-US" altLang="ko-KR" sz="2500" dirty="0"/>
              <a:t>.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6252787E-2581-2206-C38C-4150B2AE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76" y="3165977"/>
            <a:ext cx="81724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54EBE145-11C6-23C7-B8BB-64BFED08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3" y="5259890"/>
            <a:ext cx="82867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0">
            <a:extLst>
              <a:ext uri="{FF2B5EF4-FFF2-40B4-BE49-F238E27FC236}">
                <a16:creationId xmlns:a16="http://schemas.microsoft.com/office/drawing/2014/main" id="{1E747720-D562-5B41-148F-B979683D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26" y="2627815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>
                <a:latin typeface="견명조" pitchFamily="18" charset="-127"/>
              </a:rPr>
              <a:t>매개변수의 이름이 다른 것은 오버로딩이 아니다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013E8534-6D46-2E43-32DC-BE3D7A93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526" y="4931277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 err="1">
                <a:latin typeface="견명조" pitchFamily="18" charset="-127"/>
              </a:rPr>
              <a:t>리턴타입은</a:t>
            </a:r>
            <a:r>
              <a:rPr lang="ko-KR" altLang="en-US" sz="2000" dirty="0">
                <a:latin typeface="견명조" pitchFamily="18" charset="-127"/>
              </a:rPr>
              <a:t> 오버로딩의 성립조건이 아니다</a:t>
            </a:r>
            <a:r>
              <a:rPr lang="en-US" altLang="ko-KR" sz="2000" dirty="0">
                <a:latin typeface="견명조" pitchFamily="18" charset="-127"/>
              </a:rPr>
              <a:t>. </a:t>
            </a:r>
            <a:r>
              <a:rPr lang="ko-KR" altLang="en-US" sz="2000" dirty="0">
                <a:latin typeface="견명조" pitchFamily="18" charset="-127"/>
              </a:rPr>
              <a:t>그냥 다른 함수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8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128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 오버로딩의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3050506" y="1367561"/>
            <a:ext cx="6090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메소드 이름이 같아야 한다</a:t>
            </a:r>
            <a:r>
              <a:rPr lang="en-US" altLang="ko-KR" sz="25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매개변수의 개수 </a:t>
            </a:r>
            <a:r>
              <a:rPr lang="en-US" altLang="ko-KR" sz="2500" dirty="0"/>
              <a:t>or </a:t>
            </a:r>
            <a:r>
              <a:rPr lang="ko-KR" altLang="en-US" sz="2500" dirty="0"/>
              <a:t>타입이 달라야 한다</a:t>
            </a:r>
            <a:r>
              <a:rPr lang="en-US" altLang="ko-KR" sz="2500" dirty="0"/>
              <a:t>.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BADA9D4B-BEDA-6ACB-B0E6-698D9EBD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914260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>
                <a:latin typeface="견명조" pitchFamily="18" charset="-127"/>
              </a:rPr>
              <a:t>매개변수의 타입이 다르므로 오버로딩이 성립한다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3D189BEC-F3F5-B208-746E-036C5A38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5274622"/>
            <a:ext cx="8220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">
            <a:extLst>
              <a:ext uri="{FF2B5EF4-FFF2-40B4-BE49-F238E27FC236}">
                <a16:creationId xmlns:a16="http://schemas.microsoft.com/office/drawing/2014/main" id="{EAC029CC-5FB4-EEBF-C2FD-06C6CD9E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2" y="2635725"/>
            <a:ext cx="817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dirty="0"/>
              <a:t>▶ </a:t>
            </a:r>
            <a:r>
              <a:rPr lang="ko-KR" altLang="en-US" sz="2000" dirty="0">
                <a:latin typeface="견명조" pitchFamily="18" charset="-127"/>
              </a:rPr>
              <a:t>매개변수의 개수가 다르므로 오버로딩이 성립한다</a:t>
            </a:r>
            <a:r>
              <a:rPr lang="en-US" altLang="ko-KR" sz="2000" dirty="0">
                <a:latin typeface="견명조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8E52BE-0AFD-3B01-1E36-6CDBCF4E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319" y="3165849"/>
            <a:ext cx="3431966" cy="16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5080336" y="156005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생성자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797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404936" y="1415687"/>
            <a:ext cx="938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생성자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=&gt; </a:t>
            </a:r>
            <a:r>
              <a:rPr lang="ko-KR" altLang="en-US" sz="2500" dirty="0"/>
              <a:t>인스턴스가 생성될 때마다 호출되는 </a:t>
            </a:r>
            <a:r>
              <a:rPr lang="ko-KR" altLang="en-US" sz="2500" dirty="0">
                <a:solidFill>
                  <a:srgbClr val="FF0000"/>
                </a:solidFill>
              </a:rPr>
              <a:t>인스턴스 초기화 메소드</a:t>
            </a:r>
            <a:endParaRPr lang="en-US" altLang="ko-KR" sz="25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25B195-8157-5E83-14EA-92B6E352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6" y="2509902"/>
            <a:ext cx="2650336" cy="3840282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ADE59E8-9236-E55C-C6B9-363AD1EEFAC4}"/>
              </a:ext>
            </a:extLst>
          </p:cNvPr>
          <p:cNvSpPr/>
          <p:nvPr/>
        </p:nvSpPr>
        <p:spPr>
          <a:xfrm>
            <a:off x="3239691" y="2907663"/>
            <a:ext cx="406400" cy="568960"/>
          </a:xfrm>
          <a:custGeom>
            <a:avLst/>
            <a:gdLst>
              <a:gd name="connsiteX0" fmla="*/ 101600 w 346928"/>
              <a:gd name="connsiteY0" fmla="*/ 0 h 568960"/>
              <a:gd name="connsiteX1" fmla="*/ 345440 w 346928"/>
              <a:gd name="connsiteY1" fmla="*/ 365760 h 568960"/>
              <a:gd name="connsiteX2" fmla="*/ 0 w 346928"/>
              <a:gd name="connsiteY2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928" h="568960">
                <a:moveTo>
                  <a:pt x="101600" y="0"/>
                </a:moveTo>
                <a:cubicBezTo>
                  <a:pt x="231986" y="135466"/>
                  <a:pt x="362373" y="270933"/>
                  <a:pt x="345440" y="365760"/>
                </a:cubicBezTo>
                <a:cubicBezTo>
                  <a:pt x="328507" y="460587"/>
                  <a:pt x="59267" y="526627"/>
                  <a:pt x="0" y="5689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5A1D31-41C5-6CB0-BDF8-56148A2093B8}"/>
              </a:ext>
            </a:extLst>
          </p:cNvPr>
          <p:cNvSpPr txBox="1"/>
          <p:nvPr/>
        </p:nvSpPr>
        <p:spPr>
          <a:xfrm>
            <a:off x="3686422" y="3093837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객체 변수의 초기화 필요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C66B8A5-DFA2-6C5A-AE75-6A7CCD99A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163"/>
          <a:stretch/>
        </p:blipFill>
        <p:spPr>
          <a:xfrm>
            <a:off x="5775158" y="3827921"/>
            <a:ext cx="2069713" cy="223140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7B7AD1-A05C-6C43-1360-291F21A9907A}"/>
              </a:ext>
            </a:extLst>
          </p:cNvPr>
          <p:cNvSpPr/>
          <p:nvPr/>
        </p:nvSpPr>
        <p:spPr>
          <a:xfrm>
            <a:off x="6091827" y="4787991"/>
            <a:ext cx="1753043" cy="1110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D3CD4-87C6-85BB-6002-95C194A55D46}"/>
              </a:ext>
            </a:extLst>
          </p:cNvPr>
          <p:cNvSpPr txBox="1"/>
          <p:nvPr/>
        </p:nvSpPr>
        <p:spPr>
          <a:xfrm>
            <a:off x="5447128" y="6131349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매개변수가 없는 생성자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3E45-AEEC-8B54-E81E-77B30DF85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487"/>
          <a:stretch/>
        </p:blipFill>
        <p:spPr>
          <a:xfrm>
            <a:off x="8045916" y="3959090"/>
            <a:ext cx="3763168" cy="19398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BC1F0-7E26-939A-71C5-E04500590A72}"/>
              </a:ext>
            </a:extLst>
          </p:cNvPr>
          <p:cNvSpPr/>
          <p:nvPr/>
        </p:nvSpPr>
        <p:spPr>
          <a:xfrm>
            <a:off x="8174457" y="4825225"/>
            <a:ext cx="3634627" cy="1006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0F8F3-4325-A57F-C633-6554A49A2346}"/>
              </a:ext>
            </a:extLst>
          </p:cNvPr>
          <p:cNvSpPr txBox="1"/>
          <p:nvPr/>
        </p:nvSpPr>
        <p:spPr>
          <a:xfrm>
            <a:off x="8807115" y="603688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매개변수가 있는 </a:t>
            </a:r>
            <a:r>
              <a:rPr lang="ko-KR" altLang="en-US" dirty="0">
                <a:solidFill>
                  <a:srgbClr val="FF0000"/>
                </a:solidFill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250449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기본생성자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180345" y="1308528"/>
            <a:ext cx="103539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기본생성자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매개변수가 없는 생성자</a:t>
            </a:r>
            <a:endParaRPr lang="en-US" altLang="ko-KR" sz="25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클래스에 생성자가 하나도 없으면 컴파일러가 기본 생성자를 추가한다</a:t>
            </a:r>
            <a:r>
              <a:rPr lang="en-US" altLang="ko-KR" sz="25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9CD7E6-8FEB-3E22-C8E0-E35F1BA0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2704031"/>
            <a:ext cx="2267266" cy="383911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7B7AD1-A05C-6C43-1360-291F21A9907A}"/>
              </a:ext>
            </a:extLst>
          </p:cNvPr>
          <p:cNvSpPr/>
          <p:nvPr/>
        </p:nvSpPr>
        <p:spPr>
          <a:xfrm>
            <a:off x="1378117" y="3795781"/>
            <a:ext cx="1039787" cy="37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D3CD4-87C6-85BB-6002-95C194A55D46}"/>
              </a:ext>
            </a:extLst>
          </p:cNvPr>
          <p:cNvSpPr txBox="1"/>
          <p:nvPr/>
        </p:nvSpPr>
        <p:spPr>
          <a:xfrm>
            <a:off x="2522024" y="377755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기본생성자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B3044-B072-6A10-3271-E712AA946F17}"/>
              </a:ext>
            </a:extLst>
          </p:cNvPr>
          <p:cNvSpPr txBox="1"/>
          <p:nvPr/>
        </p:nvSpPr>
        <p:spPr>
          <a:xfrm>
            <a:off x="5328836" y="3738237"/>
            <a:ext cx="68487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</a:rPr>
              <a:t>모든 클래스</a:t>
            </a:r>
            <a:r>
              <a:rPr lang="ko-KR" altLang="en-US" sz="2500" dirty="0"/>
              <a:t>에는 반드시</a:t>
            </a:r>
            <a:endParaRPr lang="en-US" altLang="ko-KR" sz="2500" dirty="0"/>
          </a:p>
          <a:p>
            <a:r>
              <a:rPr lang="en-US" altLang="ko-KR" sz="2500" dirty="0"/>
              <a:t>	</a:t>
            </a:r>
            <a:r>
              <a:rPr lang="ko-KR" altLang="en-US" sz="2500" dirty="0">
                <a:solidFill>
                  <a:srgbClr val="FF0000"/>
                </a:solidFill>
              </a:rPr>
              <a:t>하나 이상의 생성자</a:t>
            </a:r>
            <a:r>
              <a:rPr lang="ko-KR" altLang="en-US" sz="2500" dirty="0"/>
              <a:t>가 있어야 한다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4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생성자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E7672A-499C-4754-DDF4-F74EE54F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3" y="1164154"/>
            <a:ext cx="4294665" cy="5610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47146-F198-43E6-8663-B77EC263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43" y="2034305"/>
            <a:ext cx="7241277" cy="15707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1BB60A-E47D-CA43-8502-13778CF6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498" y="3969189"/>
            <a:ext cx="6281704" cy="680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2E515-BB8D-8301-BD25-75BFCFBB1C77}"/>
              </a:ext>
            </a:extLst>
          </p:cNvPr>
          <p:cNvSpPr/>
          <p:nvPr/>
        </p:nvSpPr>
        <p:spPr>
          <a:xfrm>
            <a:off x="684276" y="2181585"/>
            <a:ext cx="1797667" cy="112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9AA6F-A070-0C53-0FD8-0BDE1A280CE0}"/>
              </a:ext>
            </a:extLst>
          </p:cNvPr>
          <p:cNvSpPr/>
          <p:nvPr/>
        </p:nvSpPr>
        <p:spPr>
          <a:xfrm>
            <a:off x="5247618" y="2483572"/>
            <a:ext cx="1293142" cy="175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F036E4-D09E-AF7A-FEBF-F6932801A117}"/>
              </a:ext>
            </a:extLst>
          </p:cNvPr>
          <p:cNvSpPr/>
          <p:nvPr/>
        </p:nvSpPr>
        <p:spPr>
          <a:xfrm>
            <a:off x="684275" y="3422780"/>
            <a:ext cx="3992853" cy="1121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B9207F-FD80-611E-9CAE-869DBDDEB6D1}"/>
              </a:ext>
            </a:extLst>
          </p:cNvPr>
          <p:cNvSpPr/>
          <p:nvPr/>
        </p:nvSpPr>
        <p:spPr>
          <a:xfrm>
            <a:off x="5247618" y="2659224"/>
            <a:ext cx="2319509" cy="1756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1F27-E59F-B869-5248-41B19956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E2E9F46A-5875-DAF7-19A0-0D700569E0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BA735-460B-AD9D-F2C0-307C56207226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C4682-E5C1-8409-DEA9-C4F49B6B4576}"/>
              </a:ext>
            </a:extLst>
          </p:cNvPr>
          <p:cNvSpPr txBox="1"/>
          <p:nvPr/>
        </p:nvSpPr>
        <p:spPr>
          <a:xfrm>
            <a:off x="1940054" y="1994743"/>
            <a:ext cx="8311891" cy="240065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문제</a:t>
            </a:r>
            <a:r>
              <a:rPr lang="en-US" altLang="ko-KR" sz="2500" dirty="0"/>
              <a:t>]</a:t>
            </a:r>
          </a:p>
          <a:p>
            <a:r>
              <a:rPr lang="ko-KR" altLang="en-US" sz="2500" dirty="0"/>
              <a:t>사각형의 변의 길이에 따라</a:t>
            </a:r>
            <a:endParaRPr lang="en-US" altLang="ko-KR" sz="2500" dirty="0"/>
          </a:p>
          <a:p>
            <a:r>
              <a:rPr lang="ko-KR" altLang="en-US" sz="2500" dirty="0"/>
              <a:t>사각형의 넓이와 둘레를 다르게 출력하는 클래스를 만들기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[</a:t>
            </a:r>
            <a:r>
              <a:rPr lang="ko-KR" altLang="en-US" sz="2500" dirty="0"/>
              <a:t>조건</a:t>
            </a:r>
            <a:r>
              <a:rPr lang="en-US" altLang="ko-KR" sz="2500" dirty="0"/>
              <a:t>]</a:t>
            </a:r>
          </a:p>
          <a:p>
            <a:r>
              <a:rPr lang="en-US" altLang="ko-KR" sz="2500" dirty="0"/>
              <a:t>· </a:t>
            </a:r>
            <a:r>
              <a:rPr lang="ko-KR" altLang="en-US" sz="2500" dirty="0"/>
              <a:t>사각형의 변의 길이는 </a:t>
            </a:r>
            <a:r>
              <a:rPr lang="en-US" altLang="ko-KR" sz="2500" dirty="0"/>
              <a:t>int</a:t>
            </a:r>
            <a:r>
              <a:rPr lang="ko-KR" altLang="en-US" sz="2500" dirty="0"/>
              <a:t>으로 </a:t>
            </a:r>
            <a:r>
              <a:rPr lang="en-US" altLang="ko-KR" sz="2500" dirty="0"/>
              <a:t>1</a:t>
            </a:r>
            <a:r>
              <a:rPr lang="ko-KR" altLang="en-US" sz="2500" dirty="0"/>
              <a:t>개나 </a:t>
            </a:r>
            <a:r>
              <a:rPr lang="en-US" altLang="ko-KR" sz="2500" dirty="0"/>
              <a:t>2</a:t>
            </a:r>
            <a:r>
              <a:rPr lang="ko-KR" altLang="en-US" sz="2500" dirty="0"/>
              <a:t>개를 입력 받는다</a:t>
            </a:r>
            <a:r>
              <a:rPr lang="en-US" altLang="ko-KR" sz="25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AF4AD-5EE0-390C-8751-73A3C110A15C}"/>
              </a:ext>
            </a:extLst>
          </p:cNvPr>
          <p:cNvSpPr txBox="1"/>
          <p:nvPr/>
        </p:nvSpPr>
        <p:spPr>
          <a:xfrm>
            <a:off x="2080316" y="5003452"/>
            <a:ext cx="8031366" cy="12464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오늘은 백준 사용 </a:t>
            </a:r>
            <a:r>
              <a:rPr lang="en-US" altLang="ko-KR" sz="2500" dirty="0"/>
              <a:t>X</a:t>
            </a:r>
          </a:p>
          <a:p>
            <a:r>
              <a:rPr lang="ko-KR" altLang="en-US" sz="2500" dirty="0"/>
              <a:t>다 푼 사람은 손 들면 임원들이 가서 검사 후 귀가 가능 </a:t>
            </a:r>
            <a:r>
              <a:rPr lang="en-US" altLang="ko-KR" sz="2500" dirty="0"/>
              <a:t>^^</a:t>
            </a:r>
          </a:p>
          <a:p>
            <a:r>
              <a:rPr lang="ko-KR" altLang="en-US" sz="2500" dirty="0"/>
              <a:t>못 풀어도 시간 되면 집 보내 드립니다</a:t>
            </a:r>
            <a:r>
              <a:rPr lang="en-US" altLang="ko-KR" sz="2500" dirty="0"/>
              <a:t>!</a:t>
            </a:r>
            <a:r>
              <a:rPr lang="ko-KR" altLang="en-US" sz="2500" dirty="0"/>
              <a:t> </a:t>
            </a:r>
            <a:r>
              <a:rPr lang="ko-KR" altLang="en-US" sz="2500" dirty="0" err="1"/>
              <a:t>걱정마세요</a:t>
            </a:r>
            <a:r>
              <a:rPr lang="en-US" altLang="ko-KR" sz="25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977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20E-9835-FEAF-4323-34DAD26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CA5F5B99-24A1-3948-1317-ACC0216DE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A6423-B158-8AE1-DEFA-D3B884C9AE24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86F8E-3E82-50E4-EE26-235CCEFCAC46}"/>
              </a:ext>
            </a:extLst>
          </p:cNvPr>
          <p:cNvSpPr txBox="1"/>
          <p:nvPr/>
        </p:nvSpPr>
        <p:spPr>
          <a:xfrm>
            <a:off x="6346099" y="5000809"/>
            <a:ext cx="2379177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</a:t>
            </a:r>
            <a:r>
              <a:rPr lang="ko-KR" altLang="en-US" sz="1500" dirty="0">
                <a:solidFill>
                  <a:srgbClr val="FF0000"/>
                </a:solidFill>
              </a:rPr>
              <a:t>을 </a:t>
            </a:r>
            <a:r>
              <a:rPr lang="ko-KR" altLang="en-US" sz="15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500" dirty="0">
                <a:solidFill>
                  <a:srgbClr val="FF0000"/>
                </a:solidFill>
              </a:rPr>
              <a:t> 경우 출력 </a:t>
            </a:r>
            <a:r>
              <a:rPr lang="en-US" altLang="ko-KR" sz="1500" dirty="0">
                <a:solidFill>
                  <a:srgbClr val="FF0000"/>
                </a:solidFill>
              </a:rPr>
              <a:t>=&gt;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CFC90-C442-A6D5-E31B-B4076B2E4F1A}"/>
              </a:ext>
            </a:extLst>
          </p:cNvPr>
          <p:cNvSpPr txBox="1"/>
          <p:nvPr/>
        </p:nvSpPr>
        <p:spPr>
          <a:xfrm>
            <a:off x="6235044" y="5712322"/>
            <a:ext cx="2520242" cy="3231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3 4</a:t>
            </a:r>
            <a:r>
              <a:rPr lang="ko-KR" altLang="en-US" sz="1500" dirty="0">
                <a:solidFill>
                  <a:srgbClr val="FF0000"/>
                </a:solidFill>
              </a:rPr>
              <a:t>를 </a:t>
            </a:r>
            <a:r>
              <a:rPr lang="ko-KR" altLang="en-US" sz="15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500" dirty="0">
                <a:solidFill>
                  <a:srgbClr val="FF0000"/>
                </a:solidFill>
              </a:rPr>
              <a:t> 경우 출력 </a:t>
            </a:r>
            <a:r>
              <a:rPr lang="en-US" altLang="ko-KR" sz="1500" dirty="0">
                <a:solidFill>
                  <a:srgbClr val="FF0000"/>
                </a:solidFill>
              </a:rPr>
              <a:t>=&gt;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71B21-0C4B-FE02-55F2-FD911E91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14" y="1593740"/>
            <a:ext cx="5906324" cy="268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90E896-10B1-C74B-BE0A-FADA73904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34" y="1593740"/>
            <a:ext cx="2896004" cy="49727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3E05BE3-65A7-E872-1AF5-D324498CBDF3}"/>
              </a:ext>
            </a:extLst>
          </p:cNvPr>
          <p:cNvSpPr/>
          <p:nvPr/>
        </p:nvSpPr>
        <p:spPr>
          <a:xfrm>
            <a:off x="1927387" y="2944975"/>
            <a:ext cx="1082350" cy="195943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323C8-4CFE-DDB7-9418-DC1C12BA6730}"/>
              </a:ext>
            </a:extLst>
          </p:cNvPr>
          <p:cNvSpPr txBox="1"/>
          <p:nvPr/>
        </p:nvSpPr>
        <p:spPr>
          <a:xfrm>
            <a:off x="3058303" y="2728550"/>
            <a:ext cx="229101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매개변수를 하나만 받는 생성자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this.a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this.b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EF906-1236-6C84-85A9-449D2A56846E}"/>
              </a:ext>
            </a:extLst>
          </p:cNvPr>
          <p:cNvSpPr/>
          <p:nvPr/>
        </p:nvSpPr>
        <p:spPr>
          <a:xfrm>
            <a:off x="1940088" y="3854150"/>
            <a:ext cx="985812" cy="164841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6895AF-6EE2-DF5A-9B4D-B8CB71A8F463}"/>
              </a:ext>
            </a:extLst>
          </p:cNvPr>
          <p:cNvSpPr/>
          <p:nvPr/>
        </p:nvSpPr>
        <p:spPr>
          <a:xfrm>
            <a:off x="1958959" y="5000809"/>
            <a:ext cx="1194788" cy="184434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2842B9-A43B-6ECB-1973-885F3BC28A77}"/>
              </a:ext>
            </a:extLst>
          </p:cNvPr>
          <p:cNvSpPr/>
          <p:nvPr/>
        </p:nvSpPr>
        <p:spPr>
          <a:xfrm>
            <a:off x="1930286" y="5883075"/>
            <a:ext cx="1764635" cy="276998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6D846-B130-9746-6532-433C0E2954B0}"/>
              </a:ext>
            </a:extLst>
          </p:cNvPr>
          <p:cNvSpPr txBox="1"/>
          <p:nvPr/>
        </p:nvSpPr>
        <p:spPr>
          <a:xfrm>
            <a:off x="1787287" y="5247777"/>
            <a:ext cx="24449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사각형의 넓이를 반환하는 메소드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3C5CB-1C0E-83ED-2ACE-623D59DFF974}"/>
              </a:ext>
            </a:extLst>
          </p:cNvPr>
          <p:cNvSpPr txBox="1"/>
          <p:nvPr/>
        </p:nvSpPr>
        <p:spPr>
          <a:xfrm>
            <a:off x="1703450" y="6205304"/>
            <a:ext cx="24449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사각형의 둘레를 반환하는 메소드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3EC076-47E8-0BB9-254C-C0907EF8854E}"/>
              </a:ext>
            </a:extLst>
          </p:cNvPr>
          <p:cNvSpPr/>
          <p:nvPr/>
        </p:nvSpPr>
        <p:spPr>
          <a:xfrm>
            <a:off x="1940088" y="2714477"/>
            <a:ext cx="1082350" cy="195943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52A1BD-DE89-9C80-6ED8-FB16CDEAF7A6}"/>
              </a:ext>
            </a:extLst>
          </p:cNvPr>
          <p:cNvSpPr/>
          <p:nvPr/>
        </p:nvSpPr>
        <p:spPr>
          <a:xfrm>
            <a:off x="1940088" y="4101746"/>
            <a:ext cx="985812" cy="164841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CDD79-ADE6-CC69-54D0-8F858C3EA36F}"/>
              </a:ext>
            </a:extLst>
          </p:cNvPr>
          <p:cNvSpPr txBox="1"/>
          <p:nvPr/>
        </p:nvSpPr>
        <p:spPr>
          <a:xfrm>
            <a:off x="2989001" y="3858616"/>
            <a:ext cx="217239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매개변수를 두 개 받는 생성자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this.a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this.b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3EFF314-2327-6D66-BAE2-A4096EE0B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371" y="4756310"/>
            <a:ext cx="2563817" cy="62996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577B49B-A215-0E50-002E-BA099B603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763" y="5506290"/>
            <a:ext cx="2490232" cy="6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9" grpId="0" animBg="1"/>
      <p:bldP spid="20" grpId="0" animBg="1"/>
      <p:bldP spid="11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3094215" y="1580074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1391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921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객체지향 프로그래밍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864895" y="1331404"/>
            <a:ext cx="846221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자바는 객체지향 프로그래밍 언어다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>
                <a:solidFill>
                  <a:srgbClr val="FF0000"/>
                </a:solidFill>
              </a:rPr>
              <a:t>객체지향 프로그래밍</a:t>
            </a:r>
            <a:r>
              <a:rPr lang="ko-KR" altLang="en-US" sz="2500" dirty="0"/>
              <a:t>이란</a:t>
            </a:r>
            <a:r>
              <a:rPr lang="en-US" altLang="ko-KR" sz="2500" dirty="0"/>
              <a:t>?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500" dirty="0"/>
              <a:t>객체를 속성과 기능으로 정의한 다음</a:t>
            </a:r>
            <a:endParaRPr lang="en-US" altLang="ko-KR" sz="2500" dirty="0"/>
          </a:p>
          <a:p>
            <a:r>
              <a:rPr lang="en-US" altLang="ko-KR" sz="2500" dirty="0"/>
              <a:t>     </a:t>
            </a:r>
            <a:r>
              <a:rPr lang="ko-KR" altLang="en-US" sz="2500" dirty="0"/>
              <a:t>객체들 간의 상호동작 방식을 프로그램으로 표현한 것</a:t>
            </a:r>
            <a:endParaRPr lang="en-US" altLang="ko-KR" sz="2500" dirty="0"/>
          </a:p>
        </p:txBody>
      </p:sp>
      <p:pic>
        <p:nvPicPr>
          <p:cNvPr id="1026" name="Picture 2" descr="What-is-OOP">
            <a:extLst>
              <a:ext uri="{FF2B5EF4-FFF2-40B4-BE49-F238E27FC236}">
                <a16:creationId xmlns:a16="http://schemas.microsoft.com/office/drawing/2014/main" id="{A4AC8C0B-B950-6A38-7A70-23752270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3" y="3347340"/>
            <a:ext cx="3829276" cy="344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215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객체지향 프로그래밍의 특성 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FEAA0EE1-A3A7-B64A-9A0E-3B637AB2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2214396"/>
            <a:ext cx="89646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코드의 재사용성이 높다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- </a:t>
            </a:r>
            <a:r>
              <a:rPr lang="ko-KR" altLang="en-US" sz="1800" dirty="0">
                <a:latin typeface="견명조" pitchFamily="18" charset="-127"/>
              </a:rPr>
              <a:t>새로운 코드를 작성할 때 기존의 코드를 이용해서 쉽게 작성할 수 있다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6C020C3F-351A-54A5-13F3-394EF77E4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3337929"/>
            <a:ext cx="89646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코드의 관리가 쉬워졌다</a:t>
            </a:r>
            <a:r>
              <a:rPr lang="en-US" altLang="ko-KR" sz="2200" dirty="0">
                <a:latin typeface="견명조" pitchFamily="18" charset="-127"/>
              </a:rPr>
              <a:t>.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- </a:t>
            </a:r>
            <a:r>
              <a:rPr lang="ko-KR" altLang="en-US" sz="1800" dirty="0" err="1">
                <a:latin typeface="견명조" pitchFamily="18" charset="-127"/>
              </a:rPr>
              <a:t>코드간의</a:t>
            </a:r>
            <a:r>
              <a:rPr lang="ko-KR" altLang="en-US" sz="1800" dirty="0">
                <a:latin typeface="견명조" pitchFamily="18" charset="-127"/>
              </a:rPr>
              <a:t> 관계를 </a:t>
            </a:r>
            <a:r>
              <a:rPr lang="ko-KR" altLang="en-US" sz="1800" dirty="0" err="1">
                <a:latin typeface="견명조" pitchFamily="18" charset="-127"/>
              </a:rPr>
              <a:t>맺어줌으로써</a:t>
            </a:r>
            <a:r>
              <a:rPr lang="ko-KR" altLang="en-US" sz="1800" dirty="0">
                <a:latin typeface="견명조" pitchFamily="18" charset="-127"/>
              </a:rPr>
              <a:t> 보다 적은 노력으로 코드변경이 가능하다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F6D644C5-3890-4A10-105B-73FB2D9C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4461462"/>
            <a:ext cx="896461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▶</a:t>
            </a:r>
            <a:r>
              <a:rPr lang="en-US" altLang="ko-KR" sz="2200" dirty="0">
                <a:latin typeface="견명조" pitchFamily="18" charset="-127"/>
              </a:rPr>
              <a:t> </a:t>
            </a:r>
            <a:r>
              <a:rPr lang="ko-KR" altLang="en-US" sz="2200" dirty="0">
                <a:latin typeface="견명조" pitchFamily="18" charset="-127"/>
              </a:rPr>
              <a:t>신뢰성이 높은 프로그램의 개발을 가능하게 한다</a:t>
            </a:r>
            <a:r>
              <a:rPr lang="en-US" altLang="ko-KR" sz="2200" dirty="0">
                <a:latin typeface="견명조" pitchFamily="18" charset="-127"/>
              </a:rPr>
              <a:t>. </a:t>
            </a:r>
          </a:p>
          <a:p>
            <a:pPr eaLnBrk="1" hangingPunct="1"/>
            <a:r>
              <a:rPr lang="en-US" altLang="ko-KR" sz="1800" dirty="0">
                <a:latin typeface="견명조" pitchFamily="18" charset="-127"/>
              </a:rPr>
              <a:t>- </a:t>
            </a:r>
            <a:r>
              <a:rPr lang="ko-KR" altLang="en-US" sz="1800" dirty="0">
                <a:latin typeface="견명조" pitchFamily="18" charset="-127"/>
              </a:rPr>
              <a:t>제어자와 메서드를 이용해서 데이터를 보호하고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코드의 중복을 제거하여 코드의 불일치로 인한 오류를 방지할 수 있다</a:t>
            </a:r>
            <a:r>
              <a:rPr lang="en-US" altLang="ko-KR" sz="1800" dirty="0">
                <a:latin typeface="견명조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65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087276" y="1560058"/>
            <a:ext cx="401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클래스와 객체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13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클래스와 객체의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977816" y="1713631"/>
            <a:ext cx="62363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클래스 </a:t>
            </a:r>
            <a:r>
              <a:rPr lang="en-US" altLang="ko-KR" sz="2500" dirty="0"/>
              <a:t>: </a:t>
            </a:r>
            <a:r>
              <a:rPr lang="ko-KR" altLang="en-US" sz="2500" dirty="0"/>
              <a:t>객체를 정의하는 틀 또는 설계도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객체 </a:t>
            </a:r>
            <a:r>
              <a:rPr lang="en-US" altLang="ko-KR" sz="2500" dirty="0"/>
              <a:t>: </a:t>
            </a:r>
            <a:r>
              <a:rPr lang="ko-KR" altLang="en-US" sz="2500" dirty="0"/>
              <a:t>실제로 존재하는 것</a:t>
            </a:r>
            <a:r>
              <a:rPr lang="en-US" altLang="ko-KR" sz="2500" dirty="0"/>
              <a:t>. </a:t>
            </a:r>
            <a:r>
              <a:rPr lang="ko-KR" altLang="en-US" sz="2500" dirty="0"/>
              <a:t>사물 또는 개념</a:t>
            </a:r>
            <a:r>
              <a:rPr lang="en-US" altLang="ko-KR" sz="25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55F010-DE2D-7763-F596-9D991817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69" y="2960126"/>
            <a:ext cx="6403615" cy="35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클래스와 객체의 관계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836445" y="1761758"/>
            <a:ext cx="6519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무수히 많은 동물 객체</a:t>
            </a:r>
            <a:r>
              <a:rPr lang="en-US" altLang="ko-KR" sz="2500" dirty="0"/>
              <a:t>(cat, dog, horse, …)</a:t>
            </a:r>
            <a:r>
              <a:rPr lang="ko-KR" altLang="en-US" sz="2500" dirty="0"/>
              <a:t>들을</a:t>
            </a:r>
            <a:endParaRPr lang="en-US" altLang="ko-KR" sz="2500" dirty="0"/>
          </a:p>
          <a:p>
            <a:r>
              <a:rPr lang="en-US" altLang="ko-KR" sz="2500" dirty="0"/>
              <a:t>Animal </a:t>
            </a:r>
            <a:r>
              <a:rPr lang="ko-KR" altLang="en-US" sz="2500" dirty="0"/>
              <a:t>클래스로 만들 수 있다</a:t>
            </a:r>
            <a:r>
              <a:rPr lang="en-US" altLang="ko-KR" sz="2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549FB1-F01E-E606-ED18-BE8F8032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08" y="3017034"/>
            <a:ext cx="9486183" cy="2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2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인스턴스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2213810" y="1568874"/>
            <a:ext cx="77643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클래스에 의해서 만들어진 객체를 </a:t>
            </a:r>
            <a:r>
              <a:rPr lang="ko-KR" altLang="en-US" sz="2500" dirty="0">
                <a:solidFill>
                  <a:srgbClr val="FF0000"/>
                </a:solidFill>
              </a:rPr>
              <a:t>인스턴스</a:t>
            </a:r>
            <a:r>
              <a:rPr lang="ko-KR" altLang="en-US" sz="2500" dirty="0"/>
              <a:t>라고 한다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/>
              <a:t>즉</a:t>
            </a:r>
            <a:r>
              <a:rPr lang="en-US" altLang="ko-KR" sz="2500" dirty="0"/>
              <a:t>, </a:t>
            </a:r>
            <a:r>
              <a:rPr lang="ko-KR" altLang="en-US" sz="2500" dirty="0">
                <a:latin typeface="견명조" pitchFamily="18" charset="-127"/>
              </a:rPr>
              <a:t>객체 ≒ 인스턴스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CFB7CA-A58C-0DB1-0ED7-9C14CC93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0" y="3675835"/>
            <a:ext cx="6463515" cy="18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834</Words>
  <Application>Microsoft Office PowerPoint</Application>
  <PresentationFormat>와이드스크린</PresentationFormat>
  <Paragraphs>212</Paragraphs>
  <Slides>31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Pretendard</vt:lpstr>
      <vt:lpstr>Pretendard Black</vt:lpstr>
      <vt:lpstr>견고딕</vt:lpstr>
      <vt:lpstr>견명조</vt:lpstr>
      <vt:lpstr>굴림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어진 이</cp:lastModifiedBy>
  <cp:revision>63</cp:revision>
  <dcterms:created xsi:type="dcterms:W3CDTF">2023-04-24T02:25:46Z</dcterms:created>
  <dcterms:modified xsi:type="dcterms:W3CDTF">2024-04-29T02:55:04Z</dcterms:modified>
</cp:coreProperties>
</file>