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59" r:id="rId3"/>
    <p:sldId id="271" r:id="rId4"/>
    <p:sldId id="270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923" autoAdjust="0"/>
  </p:normalViewPr>
  <p:slideViewPr>
    <p:cSldViewPr snapToGrid="0">
      <p:cViewPr varScale="1">
        <p:scale>
          <a:sx n="80" d="100"/>
          <a:sy n="80" d="100"/>
        </p:scale>
        <p:origin x="-78" y="-10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ECFB9-4838-4695-8F66-03FFC1661047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ADAA3-AA2C-4EB3-8947-439522D2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3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브라우져에서</a:t>
            </a:r>
            <a:r>
              <a:rPr lang="ko-KR" altLang="en-US" dirty="0" smtClean="0"/>
              <a:t> 프로그래밍을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있는 언어</a:t>
            </a:r>
            <a:endParaRPr lang="en-US" altLang="ko-KR" dirty="0" smtClean="0"/>
          </a:p>
          <a:p>
            <a:r>
              <a:rPr lang="ko-KR" altLang="en-US" dirty="0" smtClean="0"/>
              <a:t>웹 요소를 제어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스타일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위치를 변경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사용자와 실시간으로 정보를 주고 받으면서 애플리케이션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동작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javascript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ADAA3-AA2C-4EB3-8947-439522D27C4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73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네스케이프사에서</a:t>
            </a:r>
            <a:r>
              <a:rPr lang="ko-KR" altLang="en-US" dirty="0" smtClean="0"/>
              <a:t> 문서를 좀더 동적으로 표현하기 위해 라이브스크립트를 만들었습니다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이후 썬 </a:t>
            </a:r>
            <a:r>
              <a:rPr lang="ko-KR" altLang="en-US" dirty="0" err="1" smtClean="0"/>
              <a:t>마이크로시스템즈에서</a:t>
            </a:r>
            <a:r>
              <a:rPr lang="ko-KR" altLang="en-US" dirty="0" smtClean="0"/>
              <a:t> 개발권을 넘겨받아 자바스크립트로 이름을 바꿈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96</a:t>
            </a:r>
            <a:r>
              <a:rPr lang="ko-KR" altLang="en-US" dirty="0" smtClean="0"/>
              <a:t>년도에 자바스크립트에 </a:t>
            </a:r>
            <a:r>
              <a:rPr lang="ko-KR" altLang="en-US" dirty="0" err="1" smtClean="0"/>
              <a:t>자극받은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MS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Jscript</a:t>
            </a:r>
            <a:r>
              <a:rPr lang="ko-KR" altLang="en-US" dirty="0" smtClean="0"/>
              <a:t>를 만들고 </a:t>
            </a:r>
            <a:r>
              <a:rPr lang="ko-KR" altLang="en-US" dirty="0" err="1" smtClean="0"/>
              <a:t>익스플로러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3.0</a:t>
            </a:r>
            <a:r>
              <a:rPr lang="ko-KR" altLang="en-US" dirty="0" smtClean="0"/>
              <a:t>부터 지원하기 시작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이에대응</a:t>
            </a:r>
            <a:r>
              <a:rPr lang="ko-KR" altLang="en-US" dirty="0" smtClean="0"/>
              <a:t> 하여 </a:t>
            </a:r>
            <a:r>
              <a:rPr lang="ko-KR" altLang="en-US" dirty="0" err="1" smtClean="0"/>
              <a:t>네스케이프사에서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ECMA(</a:t>
            </a:r>
            <a:r>
              <a:rPr lang="ko-KR" altLang="en-US" dirty="0" smtClean="0"/>
              <a:t>유럽컴퓨터제조연합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기술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ADAA3-AA2C-4EB3-8947-439522D27C4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172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부터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클래스와 모듈 같은 복잡한 응용 프로그램을 작성하기 위한 새로운 문법이 추가되었다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ES5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까지는 </a:t>
            </a:r>
            <a:r>
              <a:rPr lang="ko-KR" altLang="en-US" baseline="0" dirty="0" err="1" smtClean="0"/>
              <a:t>웹브라우저의</a:t>
            </a:r>
            <a:r>
              <a:rPr lang="ko-KR" altLang="en-US" baseline="0" dirty="0" smtClean="0"/>
              <a:t> 한계에 </a:t>
            </a:r>
            <a:r>
              <a:rPr lang="ko-KR" altLang="en-US" baseline="0" dirty="0" err="1" smtClean="0"/>
              <a:t>갖혀</a:t>
            </a:r>
            <a:r>
              <a:rPr lang="ko-KR" altLang="en-US" baseline="0" dirty="0" smtClean="0"/>
              <a:t> 있었습니다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2014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가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등장하며 웹 개발에 많은 변화가 찾아 왔고 모든 </a:t>
            </a:r>
            <a:r>
              <a:rPr lang="ko-KR" altLang="en-US" dirty="0" err="1" smtClean="0"/>
              <a:t>브라우져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웹</a:t>
            </a:r>
            <a:r>
              <a:rPr lang="ko-KR" altLang="en-US" baseline="0" dirty="0" err="1" smtClean="0"/>
              <a:t>브라우져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모바일기기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스마트기기 등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에서 지원하는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자바스크립트를 확장 시켜야 할 필요성이 생김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그런 변화를 수용하여 </a:t>
            </a:r>
            <a:r>
              <a:rPr lang="ko-KR" altLang="en-US" baseline="0" dirty="0" err="1" smtClean="0"/>
              <a:t>나온것이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ES6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개발언어와 같이 복잡한 개념들이 추가 되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확장 </a:t>
            </a:r>
            <a:r>
              <a:rPr lang="ko-KR" altLang="en-US" baseline="0" dirty="0" err="1" smtClean="0"/>
              <a:t>시켜야할</a:t>
            </a:r>
            <a:r>
              <a:rPr lang="ko-KR" altLang="en-US" baseline="0" dirty="0" smtClean="0"/>
              <a:t> 필요성 </a:t>
            </a:r>
            <a:r>
              <a:rPr lang="ko-KR" altLang="en-US" baseline="0" dirty="0" err="1" smtClean="0"/>
              <a:t>ㅅ모든</a:t>
            </a:r>
            <a:r>
              <a:rPr lang="ko-KR" altLang="en-US" baseline="0" dirty="0" smtClean="0"/>
              <a:t> 브라우저에서 지원하는 자바스크립트를 </a:t>
            </a:r>
            <a:r>
              <a:rPr lang="ko-KR" altLang="en-US" baseline="0" dirty="0" err="1" smtClean="0"/>
              <a:t>확장시켜야할</a:t>
            </a:r>
            <a:r>
              <a:rPr lang="ko-KR" altLang="en-US" baseline="0" dirty="0" smtClean="0"/>
              <a:t> 필요성이 생김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변화를 수용해서 </a:t>
            </a:r>
            <a:r>
              <a:rPr lang="ko-KR" altLang="en-US" baseline="0" dirty="0" err="1" smtClean="0"/>
              <a:t>나온것이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ES6 </a:t>
            </a:r>
            <a:r>
              <a:rPr lang="en-US" altLang="ko-KR" baseline="0" dirty="0" err="1" smtClean="0"/>
              <a:t>dlqslek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다양한 기기에서 접근하며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r>
              <a:rPr lang="en-US" altLang="ko-KR" baseline="0" dirty="0" smtClean="0"/>
              <a:t>Es6</a:t>
            </a:r>
            <a:r>
              <a:rPr lang="ko-KR" altLang="en-US" baseline="0" dirty="0" smtClean="0"/>
              <a:t>부터는  </a:t>
            </a:r>
            <a:r>
              <a:rPr lang="ko-KR" altLang="en-US" baseline="0" dirty="0" err="1" smtClean="0"/>
              <a:t>웹부라우져</a:t>
            </a:r>
            <a:r>
              <a:rPr lang="ko-KR" altLang="en-US" baseline="0" dirty="0" smtClean="0"/>
              <a:t> 언어 에서 벗어나 프로그래밍 언어다운 모습을 갖추게 됨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변수선언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let)</a:t>
            </a:r>
          </a:p>
          <a:p>
            <a:r>
              <a:rPr lang="en-US" altLang="ko-KR" baseline="0" dirty="0" smtClean="0"/>
              <a:t>  - </a:t>
            </a:r>
            <a:r>
              <a:rPr lang="en-US" altLang="ko-KR" baseline="0" dirty="0" err="1" smtClean="0"/>
              <a:t>var</a:t>
            </a:r>
            <a:r>
              <a:rPr lang="ko-KR" altLang="en-US" baseline="0" dirty="0" smtClean="0"/>
              <a:t>의 단점을 보완한 새로운 키워드 등장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Template String </a:t>
            </a:r>
          </a:p>
          <a:p>
            <a:r>
              <a:rPr lang="en-US" altLang="ko-KR" baseline="0" dirty="0" smtClean="0"/>
              <a:t>  - ${}</a:t>
            </a:r>
            <a:r>
              <a:rPr lang="ko-KR" altLang="en-US" baseline="0" dirty="0" smtClean="0"/>
              <a:t>와 같은 </a:t>
            </a:r>
            <a:r>
              <a:rPr lang="ko-KR" altLang="en-US" baseline="0" dirty="0" err="1" smtClean="0"/>
              <a:t>스트링</a:t>
            </a:r>
            <a:r>
              <a:rPr lang="ko-KR" altLang="en-US" baseline="0" dirty="0" smtClean="0"/>
              <a:t> 템플릿을 이용해 변수를 </a:t>
            </a:r>
            <a:r>
              <a:rPr lang="ko-KR" altLang="en-US" baseline="0" dirty="0" err="1" smtClean="0"/>
              <a:t>스트링에</a:t>
            </a:r>
            <a:r>
              <a:rPr lang="ko-KR" altLang="en-US" baseline="0" dirty="0" smtClean="0"/>
              <a:t> 전달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Arrow</a:t>
            </a:r>
            <a:r>
              <a:rPr lang="en-US" altLang="ko-KR" baseline="0" dirty="0" smtClean="0"/>
              <a:t> function(</a:t>
            </a:r>
            <a:r>
              <a:rPr lang="ko-KR" altLang="en-US" baseline="0" dirty="0" smtClean="0"/>
              <a:t>화살표함수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  - 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ADAA3-AA2C-4EB3-8947-439522D27C4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88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ADAA3-AA2C-4EB3-8947-439522D27C4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3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oogle.github.io/styleguide/jsguid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hyperlink" Target="https://github.com/airbnb/javascrip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13. </a:t>
            </a:r>
            <a:r>
              <a:rPr lang="ko-KR" altLang="en-US"/>
              <a:t>자바스크립트와 첫 만남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13-1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자바스크립트로 무엇을 할까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144C8DDA-B740-489E-B7BA-3D41A5728AC9}"/>
              </a:ext>
            </a:extLst>
          </p:cNvPr>
          <p:cNvGrpSpPr/>
          <p:nvPr/>
        </p:nvGrpSpPr>
        <p:grpSpPr>
          <a:xfrm>
            <a:off x="2308161" y="2854687"/>
            <a:ext cx="5258709" cy="485775"/>
            <a:chOff x="2282994" y="2753427"/>
            <a:chExt cx="525870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C3B95F53-221C-49A2-BC60-0B6005976A92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13-2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76C54AF9-36AC-420F-A4E4-2FC3FBE22746}"/>
                </a:ext>
              </a:extLst>
            </p:cNvPr>
            <p:cNvSpPr txBox="1"/>
            <p:nvPr/>
          </p:nvSpPr>
          <p:spPr>
            <a:xfrm>
              <a:off x="2993233" y="2791371"/>
              <a:ext cx="4548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 브라우저가 자바스크립트를 만났을 때 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E9AB3B62-E007-4207-B474-4C4719450DA6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4CF3C884-02DC-40BE-B3E6-4919B22514E2}"/>
              </a:ext>
            </a:extLst>
          </p:cNvPr>
          <p:cNvGrpSpPr/>
          <p:nvPr/>
        </p:nvGrpSpPr>
        <p:grpSpPr>
          <a:xfrm>
            <a:off x="2308161" y="3559954"/>
            <a:ext cx="5015427" cy="485775"/>
            <a:chOff x="2282994" y="2753427"/>
            <a:chExt cx="5015427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81910DA9-DCE9-430C-A350-043B0D6F3E40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13-3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4F6DA0B6-4635-4D82-8650-1323A3A1DBA2}"/>
                </a:ext>
              </a:extLst>
            </p:cNvPr>
            <p:cNvSpPr txBox="1"/>
            <p:nvPr/>
          </p:nvSpPr>
          <p:spPr>
            <a:xfrm>
              <a:off x="2993232" y="2791371"/>
              <a:ext cx="4305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자바스크립트 용어와 기본 입출력 방법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2A1A1A4C-5205-40F4-88C4-749C5565CDA0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460E177-309C-46DF-B683-CCA9AC558CD1}"/>
              </a:ext>
            </a:extLst>
          </p:cNvPr>
          <p:cNvGrpSpPr/>
          <p:nvPr/>
        </p:nvGrpSpPr>
        <p:grpSpPr>
          <a:xfrm>
            <a:off x="2308161" y="4265220"/>
            <a:ext cx="4686299" cy="485775"/>
            <a:chOff x="2282994" y="2753427"/>
            <a:chExt cx="4686299" cy="4857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41BB4FEA-03AB-4001-B239-BE2862214951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13-4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9A669A8-023B-4295-82C5-E7BBACF14FBD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자바스크립트 스타일 가이드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25ED91BB-DC5D-4184-A27F-595183DA9835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785C00-7125-4E6E-BF1A-59E1FF6F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자바스크립트 용어와 기본 입출력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D6A805F-27A2-4950-8F3E-6489B774FFE8}"/>
              </a:ext>
            </a:extLst>
          </p:cNvPr>
          <p:cNvSpPr txBox="1"/>
          <p:nvPr/>
        </p:nvSpPr>
        <p:spPr>
          <a:xfrm>
            <a:off x="472439" y="1047794"/>
            <a:ext cx="2983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간단한 입출력 방법</a:t>
            </a:r>
            <a:endParaRPr lang="en-US" altLang="ko-KR" sz="16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2BF763A-3D61-470A-B173-4378BDA157DF}"/>
              </a:ext>
            </a:extLst>
          </p:cNvPr>
          <p:cNvSpPr/>
          <p:nvPr/>
        </p:nvSpPr>
        <p:spPr>
          <a:xfrm>
            <a:off x="472439" y="1520315"/>
            <a:ext cx="179258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console.log(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382E1E0-207C-4199-B012-17CAEDAC6FCF}"/>
              </a:ext>
            </a:extLst>
          </p:cNvPr>
          <p:cNvSpPr txBox="1"/>
          <p:nvPr/>
        </p:nvSpPr>
        <p:spPr>
          <a:xfrm>
            <a:off x="472439" y="1915294"/>
            <a:ext cx="10181579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괄호 안의 내용을 콘솔 창에 표시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괄호 안에 변수가 들어갈 수도 있고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따옴표 안에 텍스트를 넣을 수도 있음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따옴표 안에 태그는 사용할 수 없음</a:t>
            </a:r>
            <a:endParaRPr lang="en-US" altLang="ko-KR" sz="1200">
              <a:latin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4E672A91-7837-46FB-8F62-FE459D6B7A15}"/>
              </a:ext>
            </a:extLst>
          </p:cNvPr>
          <p:cNvGrpSpPr/>
          <p:nvPr/>
        </p:nvGrpSpPr>
        <p:grpSpPr>
          <a:xfrm>
            <a:off x="1963024" y="1559889"/>
            <a:ext cx="3884102" cy="638027"/>
            <a:chOff x="1963024" y="1559889"/>
            <a:chExt cx="3884102" cy="63802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80FF02A7-DE80-4C9F-91C1-2F63C14798AD}"/>
                </a:ext>
              </a:extLst>
            </p:cNvPr>
            <p:cNvSpPr/>
            <p:nvPr/>
          </p:nvSpPr>
          <p:spPr>
            <a:xfrm>
              <a:off x="1963024" y="1996580"/>
              <a:ext cx="511728" cy="20133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F0A21898-C973-4D06-AF81-513AE197E0EA}"/>
                </a:ext>
              </a:extLst>
            </p:cNvPr>
            <p:cNvSpPr txBox="1"/>
            <p:nvPr/>
          </p:nvSpPr>
          <p:spPr>
            <a:xfrm>
              <a:off x="2660971" y="1559889"/>
              <a:ext cx="3186155" cy="26161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>
                  <a:solidFill>
                    <a:schemeClr val="accent2"/>
                  </a:solidFill>
                </a:rPr>
                <a:t>웹 브라우저 개발자 도구 창에 포함되어 있는 창</a:t>
              </a:r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xmlns="" id="{11745E2B-0101-4A58-A3D2-58BD892D1C96}"/>
                </a:ext>
              </a:extLst>
            </p:cNvPr>
            <p:cNvCxnSpPr>
              <a:cxnSpLocks/>
              <a:stCxn id="7" idx="1"/>
              <a:endCxn id="5" idx="0"/>
            </p:cNvCxnSpPr>
            <p:nvPr/>
          </p:nvCxnSpPr>
          <p:spPr>
            <a:xfrm rot="10800000" flipV="1">
              <a:off x="2218889" y="1690694"/>
              <a:ext cx="442083" cy="305886"/>
            </a:xfrm>
            <a:prstGeom prst="bentConnector2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763F7946-D6A9-4126-A0CF-878475F5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13" y="2884195"/>
            <a:ext cx="5151015" cy="36525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C40BA7C-354E-4DFA-9FFC-0A262241A756}"/>
              </a:ext>
            </a:extLst>
          </p:cNvPr>
          <p:cNvSpPr txBox="1"/>
          <p:nvPr/>
        </p:nvSpPr>
        <p:spPr>
          <a:xfrm>
            <a:off x="6096000" y="3027509"/>
            <a:ext cx="2557110" cy="887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웹 브라우저에서 콘솔 창을 열려면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en-US" sz="1200"/>
              <a:t>웹 브라우저 화면에서 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[Ctrl] + [Shift] + [J] </a:t>
            </a:r>
            <a:r>
              <a:rPr lang="ko-KR" altLang="en-US" sz="1200"/>
              <a:t>를 누르세요</a:t>
            </a:r>
          </a:p>
        </p:txBody>
      </p:sp>
    </p:spTree>
    <p:extLst>
      <p:ext uri="{BB962C8B-B14F-4D97-AF65-F5344CB8AC3E}">
        <p14:creationId xmlns:p14="http://schemas.microsoft.com/office/powerpoint/2010/main" val="323140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86A481-9EDF-4037-9C12-76B9F7A9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자바스크립트 스타일 가이드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8CF00D9-1856-4D0B-836C-70ABBBFB9315}"/>
              </a:ext>
            </a:extLst>
          </p:cNvPr>
          <p:cNvSpPr txBox="1"/>
          <p:nvPr/>
        </p:nvSpPr>
        <p:spPr>
          <a:xfrm>
            <a:off x="472439" y="1047794"/>
            <a:ext cx="2983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스타일 가이드란</a:t>
            </a:r>
            <a:endParaRPr lang="en-US" altLang="ko-KR" sz="16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9DF903-950E-4D21-B224-7B58629808D1}"/>
              </a:ext>
            </a:extLst>
          </p:cNvPr>
          <p:cNvSpPr txBox="1"/>
          <p:nvPr/>
        </p:nvSpPr>
        <p:spPr>
          <a:xfrm>
            <a:off x="472439" y="1512622"/>
            <a:ext cx="10181579" cy="3380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코딩 규칙을 </a:t>
            </a:r>
            <a:r>
              <a:rPr lang="en-US" altLang="ko-KR" sz="1200">
                <a:latin typeface="+mn-ea"/>
              </a:rPr>
              <a:t>‘</a:t>
            </a:r>
            <a:r>
              <a:rPr lang="ko-KR" altLang="en-US" sz="1200">
                <a:latin typeface="+mn-ea"/>
              </a:rPr>
              <a:t>스타일 가이드</a:t>
            </a:r>
            <a:r>
              <a:rPr lang="en-US" altLang="ko-KR" sz="1200">
                <a:latin typeface="+mn-ea"/>
              </a:rPr>
              <a:t>’, ‘</a:t>
            </a:r>
            <a:r>
              <a:rPr lang="ko-KR" altLang="en-US" sz="1200">
                <a:latin typeface="+mn-ea"/>
              </a:rPr>
              <a:t>코딩 컨벤션</a:t>
            </a:r>
            <a:r>
              <a:rPr lang="en-US" altLang="ko-KR" sz="1200">
                <a:latin typeface="+mn-ea"/>
              </a:rPr>
              <a:t>‘, ‘</a:t>
            </a:r>
            <a:r>
              <a:rPr lang="ko-KR" altLang="en-US" sz="1200">
                <a:latin typeface="+mn-ea"/>
              </a:rPr>
              <a:t>코딩 스타일</a:t>
            </a:r>
            <a:r>
              <a:rPr lang="en-US" altLang="ko-KR" sz="1200">
                <a:latin typeface="+mn-ea"/>
              </a:rPr>
              <a:t>‘, ‘</a:t>
            </a:r>
            <a:r>
              <a:rPr lang="ko-KR" altLang="en-US" sz="1200">
                <a:latin typeface="+mn-ea"/>
              </a:rPr>
              <a:t>표준 스타일</a:t>
            </a:r>
            <a:r>
              <a:rPr lang="en-US" altLang="ko-KR" sz="1200">
                <a:latin typeface="+mn-ea"/>
              </a:rPr>
              <a:t>‘ </a:t>
            </a:r>
            <a:r>
              <a:rPr lang="ko-KR" altLang="en-US" sz="1200">
                <a:latin typeface="+mn-ea"/>
              </a:rPr>
              <a:t>등으로 부름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코딩 규칙이 왜 필요할까</a:t>
            </a:r>
            <a:r>
              <a:rPr lang="en-US" altLang="ko-KR" sz="1200" b="1">
                <a:latin typeface="+mn-ea"/>
              </a:rPr>
              <a:t>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자바스크립트는 다른 프로그래밍 언어에 비해 데이터 유형이 유연해서 오류 발생이 잦다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오픈 소스에 기여하거나 누군가와 공유할 소스라면 더욱 깔끔한 소스가 중요하다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팀 프로젝트를 진행한다면 통일된 코딩 규칙이 필요하다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코딩 규칙에 따라 작성된 웹 사이트는 유지 보수도 수월하고 그만큼 비용도 줄어든다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자바스크립트 스타일 가이드</a:t>
            </a:r>
            <a:endParaRPr lang="en-US" altLang="ko-KR" sz="12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구글 자바스크립트 스타일 가이드 </a:t>
            </a:r>
            <a:r>
              <a:rPr lang="en-US" altLang="ko-KR" sz="1200">
                <a:latin typeface="+mn-ea"/>
              </a:rPr>
              <a:t>(google.github.io/styleguide/jsguide.html) </a:t>
            </a:r>
            <a:r>
              <a:rPr lang="ko-KR" altLang="en-US" sz="1200">
                <a:latin typeface="+mn-ea"/>
              </a:rPr>
              <a:t>또는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에어비앤비 자바스크립트 스타일 가이드</a:t>
            </a:r>
            <a:r>
              <a:rPr lang="en-US" altLang="ko-KR" sz="1200">
                <a:latin typeface="+mn-ea"/>
              </a:rPr>
              <a:t>(github.com/airbnb/javascript) </a:t>
            </a:r>
            <a:r>
              <a:rPr lang="ko-KR" altLang="en-US" sz="1200">
                <a:latin typeface="+mn-ea"/>
              </a:rPr>
              <a:t>참고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회사 프로젝트의 경우 팀 내에서 상의해서 결정</a:t>
            </a:r>
            <a:endParaRPr lang="en-US" altLang="ko-KR" sz="1200">
              <a:latin typeface="+mn-ea"/>
            </a:endParaRPr>
          </a:p>
        </p:txBody>
      </p:sp>
      <p:pic>
        <p:nvPicPr>
          <p:cNvPr id="6" name="그림 5">
            <a:hlinkClick r:id="rId2"/>
            <a:extLst>
              <a:ext uri="{FF2B5EF4-FFF2-40B4-BE49-F238E27FC236}">
                <a16:creationId xmlns:a16="http://schemas.microsoft.com/office/drawing/2014/main" xmlns="" id="{3D2C760F-B83E-4890-AF48-8BFDF2758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001" y="1047794"/>
            <a:ext cx="3779017" cy="263983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그림 7">
            <a:hlinkClick r:id="rId4"/>
            <a:extLst>
              <a:ext uri="{FF2B5EF4-FFF2-40B4-BE49-F238E27FC236}">
                <a16:creationId xmlns:a16="http://schemas.microsoft.com/office/drawing/2014/main" xmlns="" id="{CE2DD17E-4020-4D92-AA97-74804DEDB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5002" y="3890307"/>
            <a:ext cx="3781074" cy="263983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52507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86A481-9EDF-4037-9C12-76B9F7A9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자바스크립트 스타일 가이드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8CF00D9-1856-4D0B-836C-70ABBBFB9315}"/>
              </a:ext>
            </a:extLst>
          </p:cNvPr>
          <p:cNvSpPr txBox="1"/>
          <p:nvPr/>
        </p:nvSpPr>
        <p:spPr>
          <a:xfrm>
            <a:off x="472439" y="1047794"/>
            <a:ext cx="5315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자바스크립트</a:t>
            </a:r>
            <a:r>
              <a:rPr lang="en-US" altLang="ko-KR" sz="1600" b="1"/>
              <a:t> </a:t>
            </a:r>
            <a:r>
              <a:rPr lang="ko-KR" altLang="en-US" sz="1600" b="1"/>
              <a:t>소스를 작성할 때 지켜야 할 기본 규칙</a:t>
            </a:r>
            <a:endParaRPr lang="en-US" altLang="ko-KR" sz="1600" b="1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C227A9C5-470C-4798-814A-E2EFF6E59F83}"/>
              </a:ext>
            </a:extLst>
          </p:cNvPr>
          <p:cNvGrpSpPr/>
          <p:nvPr/>
        </p:nvGrpSpPr>
        <p:grpSpPr>
          <a:xfrm>
            <a:off x="562061" y="1677798"/>
            <a:ext cx="4555221" cy="882900"/>
            <a:chOff x="562061" y="1677798"/>
            <a:chExt cx="4555221" cy="8829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747ED110-1648-4F3B-9930-5B8B71C77EC7}"/>
                </a:ext>
              </a:extLst>
            </p:cNvPr>
            <p:cNvSpPr/>
            <p:nvPr/>
          </p:nvSpPr>
          <p:spPr>
            <a:xfrm>
              <a:off x="562061" y="1787446"/>
              <a:ext cx="4555221" cy="77325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4295AEC-59CB-4E58-8027-D80DCB0FF581}"/>
                </a:ext>
              </a:extLst>
            </p:cNvPr>
            <p:cNvSpPr txBox="1"/>
            <p:nvPr/>
          </p:nvSpPr>
          <p:spPr>
            <a:xfrm>
              <a:off x="604006" y="1907100"/>
              <a:ext cx="3884103" cy="6106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/>
                <a:t>‘Tab’ </a:t>
              </a:r>
              <a:r>
                <a:rPr lang="ko-KR" altLang="en-US" sz="1200"/>
                <a:t>키나</a:t>
              </a:r>
              <a:r>
                <a:rPr lang="en-US" altLang="ko-KR" sz="1200"/>
                <a:t> ‘</a:t>
              </a:r>
              <a:r>
                <a:rPr lang="ko-KR" altLang="en-US" sz="1200"/>
                <a:t>스페이스바</a:t>
              </a:r>
              <a:r>
                <a:rPr lang="en-US" altLang="ko-KR" sz="1200"/>
                <a:t>’</a:t>
              </a:r>
              <a:r>
                <a:rPr lang="ko-KR" altLang="en-US" sz="1200"/>
                <a:t>를 눌러 </a:t>
              </a:r>
              <a:r>
                <a:rPr lang="en-US" altLang="ko-KR" sz="1200"/>
                <a:t>2</a:t>
              </a:r>
              <a:r>
                <a:rPr lang="ko-KR" altLang="en-US" sz="1200"/>
                <a:t>칸이나 </a:t>
              </a:r>
              <a:r>
                <a:rPr lang="en-US" altLang="ko-KR" sz="1200"/>
                <a:t>4</a:t>
              </a:r>
              <a:r>
                <a:rPr lang="ko-KR" altLang="en-US" sz="1200"/>
                <a:t>칸 들여씀</a:t>
              </a:r>
              <a:endParaRPr lang="en-US" altLang="ko-KR" sz="120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/>
                <a:t>최근에는 공백 </a:t>
              </a:r>
              <a:r>
                <a:rPr lang="en-US" altLang="ko-KR" sz="1200"/>
                <a:t>2</a:t>
              </a:r>
              <a:r>
                <a:rPr lang="ko-KR" altLang="en-US" sz="1200"/>
                <a:t>칸 들여쓰기를 많이 사용함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603A1C89-BEB4-41B0-814A-D74A5F83BF37}"/>
                </a:ext>
              </a:extLst>
            </p:cNvPr>
            <p:cNvSpPr txBox="1"/>
            <p:nvPr/>
          </p:nvSpPr>
          <p:spPr>
            <a:xfrm>
              <a:off x="796954" y="1677798"/>
              <a:ext cx="2281806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latin typeface="+mn-ea"/>
                </a:rPr>
                <a:t>1. </a:t>
              </a:r>
              <a:r>
                <a:rPr lang="ko-KR" altLang="en-US" sz="1200" b="1">
                  <a:latin typeface="+mn-ea"/>
                </a:rPr>
                <a:t>코드를 보기 좋게 들여쓴다</a:t>
              </a:r>
              <a:endParaRPr lang="ko-KR" altLang="en-US" sz="1200" b="1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F28A17D5-CD34-4642-BC53-037830B754FB}"/>
              </a:ext>
            </a:extLst>
          </p:cNvPr>
          <p:cNvGrpSpPr/>
          <p:nvPr/>
        </p:nvGrpSpPr>
        <p:grpSpPr>
          <a:xfrm>
            <a:off x="562061" y="2743474"/>
            <a:ext cx="4555222" cy="932644"/>
            <a:chOff x="562062" y="1677798"/>
            <a:chExt cx="4250960" cy="93264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53066F81-7FBF-4CE4-ACF4-D85914672C87}"/>
                </a:ext>
              </a:extLst>
            </p:cNvPr>
            <p:cNvSpPr/>
            <p:nvPr/>
          </p:nvSpPr>
          <p:spPr>
            <a:xfrm>
              <a:off x="562062" y="1837190"/>
              <a:ext cx="4250960" cy="77325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16554B68-6635-4502-BD5F-02073D652FCE}"/>
                </a:ext>
              </a:extLst>
            </p:cNvPr>
            <p:cNvSpPr txBox="1"/>
            <p:nvPr/>
          </p:nvSpPr>
          <p:spPr>
            <a:xfrm>
              <a:off x="604005" y="1907100"/>
              <a:ext cx="4060273" cy="6106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/>
                <a:t>세미콜론을 붙일 것을 권장함</a:t>
              </a:r>
              <a:endParaRPr lang="en-US" altLang="ko-KR" sz="120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/>
                <a:t>소스는 한 줄에 한 문장만 작성하는 것이 좋다</a:t>
              </a:r>
              <a:endParaRPr lang="en-US" altLang="ko-KR" sz="1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304A52BE-61CE-4A74-9E67-FF493975EB5F}"/>
                </a:ext>
              </a:extLst>
            </p:cNvPr>
            <p:cNvSpPr txBox="1"/>
            <p:nvPr/>
          </p:nvSpPr>
          <p:spPr>
            <a:xfrm>
              <a:off x="796954" y="1677798"/>
              <a:ext cx="2508308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latin typeface="+mn-ea"/>
                </a:rPr>
                <a:t>2. </a:t>
              </a:r>
              <a:r>
                <a:rPr lang="ko-KR" altLang="en-US" sz="1200" b="1">
                  <a:latin typeface="+mn-ea"/>
                </a:rPr>
                <a:t>세미콜론으로 문장을 구분한다</a:t>
              </a:r>
              <a:endParaRPr lang="en-US" altLang="ko-KR" sz="1200" b="1">
                <a:latin typeface="+mn-ea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7BF8C407-C3D8-4366-BE97-8A489E9B28F8}"/>
              </a:ext>
            </a:extLst>
          </p:cNvPr>
          <p:cNvGrpSpPr/>
          <p:nvPr/>
        </p:nvGrpSpPr>
        <p:grpSpPr>
          <a:xfrm>
            <a:off x="604006" y="4926037"/>
            <a:ext cx="4555221" cy="660566"/>
            <a:chOff x="562061" y="1677798"/>
            <a:chExt cx="4555221" cy="105701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2A9A627B-9DE1-4DA7-B159-C98ECDB9C963}"/>
                </a:ext>
              </a:extLst>
            </p:cNvPr>
            <p:cNvSpPr/>
            <p:nvPr/>
          </p:nvSpPr>
          <p:spPr>
            <a:xfrm>
              <a:off x="562061" y="1837189"/>
              <a:ext cx="4555221" cy="89762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90777E8D-F2D9-4882-B438-9EC00F10AC5A}"/>
                </a:ext>
              </a:extLst>
            </p:cNvPr>
            <p:cNvSpPr txBox="1"/>
            <p:nvPr/>
          </p:nvSpPr>
          <p:spPr>
            <a:xfrm>
              <a:off x="562061" y="2046458"/>
              <a:ext cx="4555221" cy="479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/>
                <a:t>식별자나 연산자</a:t>
              </a:r>
              <a:r>
                <a:rPr lang="en-US" altLang="ko-KR" sz="1200"/>
                <a:t>, </a:t>
              </a:r>
              <a:r>
                <a:rPr lang="ko-KR" altLang="en-US" sz="1200"/>
                <a:t>값 사이에 공백을 넣어 읽기 쉽게 작성한다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980CD65-F8CA-41FF-A4F2-C8438DFD9785}"/>
                </a:ext>
              </a:extLst>
            </p:cNvPr>
            <p:cNvSpPr txBox="1"/>
            <p:nvPr/>
          </p:nvSpPr>
          <p:spPr>
            <a:xfrm>
              <a:off x="796954" y="1677798"/>
              <a:ext cx="2785146" cy="4432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latin typeface="+mn-ea"/>
                </a:rPr>
                <a:t>3.  </a:t>
              </a:r>
              <a:r>
                <a:rPr lang="ko-KR" altLang="en-US" sz="1200" b="1">
                  <a:latin typeface="+mn-ea"/>
                </a:rPr>
                <a:t>공백을 넣어 읽기 쉽게 작성한다</a:t>
              </a:r>
              <a:endParaRPr lang="ko-KR" altLang="en-US" sz="1200" b="1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1C2425D1-F90C-4E58-B530-29C3A0F08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6" y="3802834"/>
            <a:ext cx="4018401" cy="91402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21BAD11D-7026-4CC9-9146-224D2A6CF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65" y="5742875"/>
            <a:ext cx="3544349" cy="681606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C8B895DB-F618-4486-BA95-74D0F0F0821E}"/>
              </a:ext>
            </a:extLst>
          </p:cNvPr>
          <p:cNvGrpSpPr/>
          <p:nvPr/>
        </p:nvGrpSpPr>
        <p:grpSpPr>
          <a:xfrm>
            <a:off x="6305744" y="1058516"/>
            <a:ext cx="4555221" cy="1502182"/>
            <a:chOff x="562061" y="1677798"/>
            <a:chExt cx="4555221" cy="150218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D7E8C257-77EE-4CA9-83AB-79E9B03A76DD}"/>
                </a:ext>
              </a:extLst>
            </p:cNvPr>
            <p:cNvSpPr/>
            <p:nvPr/>
          </p:nvSpPr>
          <p:spPr>
            <a:xfrm>
              <a:off x="562061" y="1787446"/>
              <a:ext cx="4555221" cy="139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93FFEAC4-5397-4181-95BF-C761F3B872AC}"/>
                </a:ext>
              </a:extLst>
            </p:cNvPr>
            <p:cNvSpPr txBox="1"/>
            <p:nvPr/>
          </p:nvSpPr>
          <p:spPr>
            <a:xfrm>
              <a:off x="604006" y="1907100"/>
              <a:ext cx="4513276" cy="11646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/>
                <a:t>한 줄 주석 </a:t>
              </a:r>
              <a:r>
                <a:rPr lang="en-US" altLang="ko-KR" sz="1200"/>
                <a:t>: </a:t>
              </a:r>
              <a:r>
                <a:rPr lang="ko-KR" altLang="en-US" sz="1200"/>
                <a:t>슬래시 </a:t>
              </a:r>
              <a:r>
                <a:rPr lang="en-US" altLang="ko-KR" sz="1200"/>
                <a:t>2</a:t>
              </a:r>
              <a:r>
                <a:rPr lang="ko-KR" altLang="en-US" sz="1200"/>
                <a:t>개</a:t>
              </a:r>
              <a:r>
                <a:rPr lang="en-US" altLang="ko-KR" sz="1200"/>
                <a:t>(//) </a:t>
              </a:r>
              <a:r>
                <a:rPr lang="ko-KR" altLang="en-US" sz="1200"/>
                <a:t>바로 뒤에 작성 </a:t>
              </a:r>
              <a:endParaRPr lang="en-US" altLang="ko-KR" sz="120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/>
                <a:t>여러 줄 주석 </a:t>
              </a:r>
              <a:r>
                <a:rPr lang="en-US" altLang="ko-KR" sz="1200"/>
                <a:t>: </a:t>
              </a:r>
              <a:r>
                <a:rPr lang="ko-KR" altLang="en-US" sz="1200"/>
                <a:t>여는 기호</a:t>
              </a:r>
              <a:r>
                <a:rPr lang="en-US" altLang="ko-KR" sz="1200"/>
                <a:t>(/*)</a:t>
              </a:r>
              <a:r>
                <a:rPr lang="ko-KR" altLang="en-US" sz="1200"/>
                <a:t>를 맨 앞에</a:t>
              </a:r>
              <a:r>
                <a:rPr lang="en-US" altLang="ko-KR" sz="1200"/>
                <a:t>, </a:t>
              </a:r>
              <a:r>
                <a:rPr lang="ko-KR" altLang="en-US" sz="1200"/>
                <a:t>닫는 기호</a:t>
              </a:r>
              <a:r>
                <a:rPr lang="en-US" altLang="ko-KR" sz="1200"/>
                <a:t>(*/)</a:t>
              </a:r>
              <a:r>
                <a:rPr lang="ko-KR" altLang="en-US" sz="1200"/>
                <a:t>를 맨 뒤에 넣고 그 사이에 주석 내용을 작성</a:t>
              </a:r>
              <a:endParaRPr lang="en-US" altLang="ko-KR" sz="120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/>
                <a:t>주석 사이에 또다른 주석을 넣을 수 없음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E87F35C-D509-4840-9D59-154EADF4F1FB}"/>
                </a:ext>
              </a:extLst>
            </p:cNvPr>
            <p:cNvSpPr txBox="1"/>
            <p:nvPr/>
          </p:nvSpPr>
          <p:spPr>
            <a:xfrm>
              <a:off x="796953" y="1677798"/>
              <a:ext cx="2745977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latin typeface="+mn-ea"/>
                </a:rPr>
                <a:t>4. </a:t>
              </a:r>
              <a:r>
                <a:rPr lang="ko-KR" altLang="en-US" sz="1200" b="1">
                  <a:latin typeface="+mn-ea"/>
                </a:rPr>
                <a:t>코드를 설명하는 주석을 작성한다</a:t>
              </a:r>
              <a:endParaRPr lang="ko-KR" altLang="en-US" sz="1200" b="1"/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3AE6C91E-CD37-4CCE-9CE5-02553B1BE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689" y="2707192"/>
            <a:ext cx="3822147" cy="87694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3F195AB9-A1E3-4E48-900D-BF54E5A36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689" y="3619191"/>
            <a:ext cx="3681107" cy="1349739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512F7A99-A5F0-4350-B343-4AECB79C4666}"/>
              </a:ext>
            </a:extLst>
          </p:cNvPr>
          <p:cNvGrpSpPr/>
          <p:nvPr/>
        </p:nvGrpSpPr>
        <p:grpSpPr>
          <a:xfrm>
            <a:off x="6305744" y="5160542"/>
            <a:ext cx="5640179" cy="1263939"/>
            <a:chOff x="562061" y="1677798"/>
            <a:chExt cx="4555221" cy="126393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7EE00043-4DDE-4359-BEC7-ADAE8007C3AD}"/>
                </a:ext>
              </a:extLst>
            </p:cNvPr>
            <p:cNvSpPr/>
            <p:nvPr/>
          </p:nvSpPr>
          <p:spPr>
            <a:xfrm>
              <a:off x="562061" y="1787446"/>
              <a:ext cx="4555221" cy="115429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4E58A913-0387-4E6B-962E-F50C067DE92B}"/>
                </a:ext>
              </a:extLst>
            </p:cNvPr>
            <p:cNvSpPr txBox="1"/>
            <p:nvPr/>
          </p:nvSpPr>
          <p:spPr>
            <a:xfrm>
              <a:off x="604006" y="1907100"/>
              <a:ext cx="4513276" cy="8876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/>
                <a:t>첫 글자는 반드시 영문자나 언더스코어</a:t>
              </a:r>
              <a:r>
                <a:rPr lang="en-US" altLang="ko-KR" sz="1200"/>
                <a:t>(_), </a:t>
              </a:r>
              <a:r>
                <a:rPr lang="ko-KR" altLang="en-US" sz="1200"/>
                <a:t>달러 기호</a:t>
              </a:r>
              <a:r>
                <a:rPr lang="en-US" altLang="ko-KR" sz="1200"/>
                <a:t>($)</a:t>
              </a:r>
              <a:r>
                <a:rPr lang="ko-KR" altLang="en-US" sz="1200"/>
                <a:t>로 시작해야 한다</a:t>
              </a:r>
              <a:endParaRPr lang="en-US" altLang="ko-KR" sz="120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/>
                <a:t>두 단어 이상이 하나의 식별자를 만들 때 단어 사이에 공백을 둘 수 없다</a:t>
              </a:r>
              <a:endParaRPr lang="en-US" altLang="ko-KR" sz="120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/>
                <a:t>예약어는 식별자로 사용할 수 없다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EDAAB1BB-DFAB-475E-B72F-D58564CD1FFB}"/>
                </a:ext>
              </a:extLst>
            </p:cNvPr>
            <p:cNvSpPr txBox="1"/>
            <p:nvPr/>
          </p:nvSpPr>
          <p:spPr>
            <a:xfrm>
              <a:off x="796953" y="1677798"/>
              <a:ext cx="3022992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latin typeface="+mn-ea"/>
                </a:rPr>
                <a:t>5. </a:t>
              </a:r>
              <a:r>
                <a:rPr lang="ko-KR" altLang="en-US" sz="1200" b="1">
                  <a:latin typeface="+mn-ea"/>
                </a:rPr>
                <a:t>식별자는 정해진 규칙을 지켜 작성한다</a:t>
              </a:r>
              <a:endParaRPr lang="ko-KR" alt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203484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자바스크립트로 무엇을 할까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25B3705-A4D5-4088-A73C-C6E72119F1B9}"/>
              </a:ext>
            </a:extLst>
          </p:cNvPr>
          <p:cNvSpPr txBox="1"/>
          <p:nvPr/>
        </p:nvSpPr>
        <p:spPr>
          <a:xfrm>
            <a:off x="472439" y="1047794"/>
            <a:ext cx="33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웹 요소를 제어합니다</a:t>
            </a:r>
            <a:endParaRPr lang="en-US" altLang="ko-KR" sz="1600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776CD05-FDD5-4F4F-9245-CCE714A8D511}"/>
              </a:ext>
            </a:extLst>
          </p:cNvPr>
          <p:cNvSpPr/>
          <p:nvPr/>
        </p:nvSpPr>
        <p:spPr>
          <a:xfrm>
            <a:off x="472439" y="1520315"/>
            <a:ext cx="4879737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웹 요소를 가져와서 필요에 따라 스타일을 변경하거나 움직이게 할 수 있음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웹 사이트 </a:t>
            </a:r>
            <a:r>
              <a:rPr lang="en-US" altLang="ko-KR" sz="1200">
                <a:latin typeface="+mn-ea"/>
              </a:rPr>
              <a:t>UI </a:t>
            </a:r>
            <a:r>
              <a:rPr lang="ko-KR" altLang="en-US" sz="1200">
                <a:latin typeface="+mn-ea"/>
              </a:rPr>
              <a:t>부분에 많이 활용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예</a:t>
            </a:r>
            <a:r>
              <a:rPr lang="en-US" altLang="ko-KR" sz="1200">
                <a:latin typeface="+mn-ea"/>
              </a:rPr>
              <a:t>) </a:t>
            </a:r>
            <a:r>
              <a:rPr lang="ko-KR" altLang="en-US" sz="1200">
                <a:latin typeface="+mn-ea"/>
              </a:rPr>
              <a:t>마우스 포인터를 올렸을 때 펼쳐지는 메뉴</a:t>
            </a:r>
            <a:r>
              <a:rPr lang="en-US" altLang="ko-KR" sz="1200">
                <a:latin typeface="+mn-ea"/>
              </a:rPr>
              <a:t/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한 화면에서 탭을 눌러 내용만 바뀌도록 하는 콘텐츠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367606C-9A1A-49CD-8571-4162D9D44605}"/>
              </a:ext>
            </a:extLst>
          </p:cNvPr>
          <p:cNvSpPr txBox="1"/>
          <p:nvPr/>
        </p:nvSpPr>
        <p:spPr>
          <a:xfrm>
            <a:off x="6621569" y="1047794"/>
            <a:ext cx="33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웹 애플리케이션을 만듭니다</a:t>
            </a:r>
            <a:endParaRPr lang="en-US" altLang="ko-KR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963D69D-9885-4EBA-8FA1-A6D2338BEB5C}"/>
              </a:ext>
            </a:extLst>
          </p:cNvPr>
          <p:cNvSpPr/>
          <p:nvPr/>
        </p:nvSpPr>
        <p:spPr>
          <a:xfrm>
            <a:off x="6621569" y="1520315"/>
            <a:ext cx="4879737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최근의 웹 사이트는 사용자와 실시간으로 정보를 주고 받으며 애플리케이션처럼 동작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예</a:t>
            </a:r>
            <a:r>
              <a:rPr lang="en-US" altLang="ko-KR" sz="1200">
                <a:latin typeface="+mn-ea"/>
              </a:rPr>
              <a:t>) </a:t>
            </a:r>
            <a:r>
              <a:rPr lang="ko-KR" altLang="en-US" sz="1200">
                <a:latin typeface="+mn-ea"/>
              </a:rPr>
              <a:t>온라인 지도의 길찾기 서비스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데이터 시각화 서비스</a:t>
            </a:r>
            <a:r>
              <a:rPr lang="en-US" altLang="ko-KR" sz="1200">
                <a:latin typeface="+mn-ea"/>
              </a:rPr>
              <a:t/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공개된 </a:t>
            </a:r>
            <a:r>
              <a:rPr lang="en-US" altLang="ko-KR" sz="1200">
                <a:latin typeface="+mn-ea"/>
              </a:rPr>
              <a:t>API</a:t>
            </a:r>
            <a:r>
              <a:rPr lang="ko-KR" altLang="en-US" sz="1200">
                <a:latin typeface="+mn-ea"/>
              </a:rPr>
              <a:t>를 활용한 다양한 서비스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1EE5BE-8506-424A-8638-39FA76E191DF}"/>
              </a:ext>
            </a:extLst>
          </p:cNvPr>
          <p:cNvSpPr txBox="1"/>
          <p:nvPr/>
        </p:nvSpPr>
        <p:spPr>
          <a:xfrm>
            <a:off x="472439" y="3765828"/>
            <a:ext cx="4292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다양한 라이브러리를 사용할 수 있습니다</a:t>
            </a:r>
            <a:endParaRPr lang="en-US" altLang="ko-KR" sz="1600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DD74FE0-981F-4FC5-ACEC-AFDA34A551A9}"/>
              </a:ext>
            </a:extLst>
          </p:cNvPr>
          <p:cNvSpPr/>
          <p:nvPr/>
        </p:nvSpPr>
        <p:spPr>
          <a:xfrm>
            <a:off x="472439" y="4238349"/>
            <a:ext cx="4879737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웹을 중심으로 하는 서비스가 늘어나면서 브라우저에서 처리해야 할 일이 늘어남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라이브러리와 프레임워크가 계속 등장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예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)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시각화를 위한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d3.js, </a:t>
            </a:r>
            <a:r>
              <a:rPr lang="ko-KR" altLang="en-US" sz="1200" dirty="0" err="1">
                <a:latin typeface="+mn-ea"/>
                <a:sym typeface="Wingdings" panose="05000000000000000000" pitchFamily="2" charset="2"/>
              </a:rPr>
              <a:t>머신러닝을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위한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tensorflow.js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/>
            </a: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 DOM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조작을 위한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jQuery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등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예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)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웹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애플리케이션 개발을 위한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React, Angular, </a:t>
            </a:r>
            <a:r>
              <a:rPr lang="en-US" altLang="ko-KR" sz="1200" dirty="0" err="1">
                <a:latin typeface="+mn-ea"/>
                <a:sym typeface="Wingdings" panose="05000000000000000000" pitchFamily="2" charset="2"/>
              </a:rPr>
              <a:t>Vue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등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22578F1-2CAE-4566-929D-0B5C2A421DDB}"/>
              </a:ext>
            </a:extLst>
          </p:cNvPr>
          <p:cNvSpPr txBox="1"/>
          <p:nvPr/>
        </p:nvSpPr>
        <p:spPr>
          <a:xfrm>
            <a:off x="6621569" y="3765828"/>
            <a:ext cx="5223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서버를 구성하고 서버용 프로그램을 만들 수 있습니다</a:t>
            </a:r>
            <a:endParaRPr lang="en-US" altLang="ko-KR" sz="16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306E67C-4B43-460F-BD32-6141068A62A4}"/>
              </a:ext>
            </a:extLst>
          </p:cNvPr>
          <p:cNvSpPr/>
          <p:nvPr/>
        </p:nvSpPr>
        <p:spPr>
          <a:xfrm>
            <a:off x="6621569" y="4238349"/>
            <a:ext cx="4879737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node.js</a:t>
            </a: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:</a:t>
            </a:r>
            <a:r>
              <a:rPr lang="ko-KR" altLang="en-US" sz="1200">
                <a:latin typeface="+mn-ea"/>
              </a:rPr>
              <a:t> 프런트엔드 개발에 사용하던 자바스크립트를 백엔드 개발에서 사용할 수 있게 만든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ECMAScript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5" y="7255823"/>
            <a:ext cx="12157887" cy="686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6260" y="795647"/>
            <a:ext cx="11020301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smtClean="0">
                <a:latin typeface="+mj-lt"/>
              </a:rPr>
              <a:t>ECMA (</a:t>
            </a:r>
            <a:r>
              <a:rPr lang="en-US" altLang="ko-KR" sz="2800" dirty="0"/>
              <a:t>European Computer Manufacturers Association</a:t>
            </a:r>
            <a:r>
              <a:rPr lang="en-US" altLang="ko-KR" sz="2800" dirty="0" smtClean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컴퓨터시스템을 표준화 </a:t>
            </a:r>
            <a:r>
              <a:rPr lang="ko-KR" altLang="en-US" sz="2000" dirty="0" err="1" smtClean="0"/>
              <a:t>하기위해</a:t>
            </a:r>
            <a:r>
              <a:rPr lang="ko-KR" altLang="en-US" sz="2000" dirty="0" smtClean="0"/>
              <a:t> 설립된 단체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800" dirty="0" smtClean="0">
                <a:latin typeface="+mj-lt"/>
              </a:rPr>
              <a:t>ECMAScript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	</a:t>
            </a:r>
            <a:r>
              <a:rPr lang="ko-KR" altLang="en-US" sz="2000" dirty="0" smtClean="0">
                <a:latin typeface="+mj-lt"/>
              </a:rPr>
              <a:t>자바스크립트를 기반으로 표준화된 스크립트 언어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 smtClean="0">
                <a:latin typeface="+mj-lt"/>
              </a:rPr>
              <a:t>JavaScript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ECMAScript </a:t>
            </a:r>
            <a:r>
              <a:rPr lang="ko-KR" altLang="en-US" sz="2000" dirty="0" smtClean="0">
                <a:latin typeface="+mj-lt"/>
              </a:rPr>
              <a:t>표준사양을 따르는 가장 유명한 언어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lt"/>
              </a:rPr>
              <a:t>	</a:t>
            </a:r>
            <a:r>
              <a:rPr lang="ko-KR" altLang="en-US" sz="2000" dirty="0" err="1" smtClean="0">
                <a:latin typeface="+mj-lt"/>
              </a:rPr>
              <a:t>자바스크립트외에도</a:t>
            </a:r>
            <a:r>
              <a:rPr lang="ko-KR" altLang="en-US" sz="2000" dirty="0" smtClean="0">
                <a:latin typeface="+mj-lt"/>
              </a:rPr>
              <a:t> 액션스크립트</a:t>
            </a:r>
            <a:r>
              <a:rPr lang="en-US" altLang="ko-KR" sz="2000" dirty="0" smtClean="0">
                <a:latin typeface="+mj-lt"/>
              </a:rPr>
              <a:t>, j</a:t>
            </a:r>
            <a:r>
              <a:rPr lang="ko-KR" altLang="en-US" sz="2000" dirty="0" err="1" smtClean="0">
                <a:latin typeface="+mj-lt"/>
              </a:rPr>
              <a:t>스트립트등이</a:t>
            </a:r>
            <a:r>
              <a:rPr lang="ko-KR" altLang="en-US" sz="2000" dirty="0" smtClean="0">
                <a:latin typeface="+mj-lt"/>
              </a:rPr>
              <a:t> </a:t>
            </a:r>
            <a:r>
              <a:rPr lang="en-US" altLang="ko-KR" sz="2000" dirty="0" smtClean="0">
                <a:latin typeface="+mj-lt"/>
              </a:rPr>
              <a:t>ECMAScript</a:t>
            </a:r>
            <a:r>
              <a:rPr lang="ko-KR" altLang="en-US" sz="2000" dirty="0" smtClean="0">
                <a:latin typeface="+mj-lt"/>
              </a:rPr>
              <a:t>와의 호환을 목표로 하며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ECMA </a:t>
            </a:r>
            <a:r>
              <a:rPr lang="ko-KR" altLang="en-US" sz="2000" dirty="0" smtClean="0">
                <a:latin typeface="+mj-lt"/>
              </a:rPr>
              <a:t>규격에 포함되지 않는 확장 기능을 제공 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lt"/>
              </a:rPr>
              <a:t>	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7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ES6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62" y="1035170"/>
            <a:ext cx="95925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55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브라우저가 자바스크립트를 만났을 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25B3705-A4D5-4088-A73C-C6E72119F1B9}"/>
              </a:ext>
            </a:extLst>
          </p:cNvPr>
          <p:cNvSpPr txBox="1"/>
          <p:nvPr/>
        </p:nvSpPr>
        <p:spPr>
          <a:xfrm>
            <a:off x="472439" y="1047794"/>
            <a:ext cx="4821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웹 문서 안에 자바스크립트 작성하기</a:t>
            </a:r>
            <a:endParaRPr lang="en-US" altLang="ko-KR" sz="1600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776CD05-FDD5-4F4F-9245-CCE714A8D511}"/>
              </a:ext>
            </a:extLst>
          </p:cNvPr>
          <p:cNvSpPr/>
          <p:nvPr/>
        </p:nvSpPr>
        <p:spPr>
          <a:xfrm>
            <a:off x="472439" y="1520315"/>
            <a:ext cx="5274020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&lt;script&gt;</a:t>
            </a:r>
            <a:r>
              <a:rPr lang="ko-KR" altLang="en-US" sz="1200">
                <a:latin typeface="+mn-ea"/>
              </a:rPr>
              <a:t> 태그와 </a:t>
            </a:r>
            <a:r>
              <a:rPr lang="en-US" altLang="ko-KR" sz="1200">
                <a:latin typeface="+mn-ea"/>
              </a:rPr>
              <a:t>&lt;/script&gt; </a:t>
            </a:r>
            <a:r>
              <a:rPr lang="ko-KR" altLang="en-US" sz="1200">
                <a:latin typeface="+mn-ea"/>
              </a:rPr>
              <a:t>태그 사이에 자바스크립트 소스 작성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웹 문서 안의 어디든 위치할 수 있지만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solidFill>
                  <a:srgbClr val="C00000"/>
                </a:solidFill>
                <a:latin typeface="+mn-ea"/>
              </a:rPr>
              <a:t>주로 </a:t>
            </a:r>
            <a:r>
              <a:rPr lang="en-US" altLang="ko-KR" sz="1200" b="1">
                <a:solidFill>
                  <a:srgbClr val="C00000"/>
                </a:solidFill>
                <a:latin typeface="+mn-ea"/>
              </a:rPr>
              <a:t>&lt;/body&gt; </a:t>
            </a:r>
            <a:r>
              <a:rPr lang="ko-KR" altLang="en-US" sz="1200" b="1">
                <a:solidFill>
                  <a:srgbClr val="C00000"/>
                </a:solidFill>
                <a:latin typeface="+mn-ea"/>
              </a:rPr>
              <a:t>태그 앞에 </a:t>
            </a:r>
            <a:r>
              <a:rPr lang="ko-KR" altLang="en-US" sz="1200">
                <a:solidFill>
                  <a:srgbClr val="C00000"/>
                </a:solidFill>
                <a:latin typeface="+mn-ea"/>
              </a:rPr>
              <a:t>작성</a:t>
            </a:r>
            <a:endParaRPr lang="en-US" altLang="ko-KR" sz="120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자바스크립트 소스가 있는 위치에서 실행됨</a:t>
            </a:r>
            <a:r>
              <a:rPr lang="en-US" altLang="ko-KR" sz="1200">
                <a:latin typeface="+mn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367606C-9A1A-49CD-8571-4162D9D44605}"/>
              </a:ext>
            </a:extLst>
          </p:cNvPr>
          <p:cNvSpPr txBox="1"/>
          <p:nvPr/>
        </p:nvSpPr>
        <p:spPr>
          <a:xfrm>
            <a:off x="6621569" y="1047794"/>
            <a:ext cx="4141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외부 스크립트 파일 연결해서 작성하기</a:t>
            </a:r>
            <a:endParaRPr lang="en-US" altLang="ko-KR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963D69D-9885-4EBA-8FA1-A6D2338BEB5C}"/>
              </a:ext>
            </a:extLst>
          </p:cNvPr>
          <p:cNvSpPr/>
          <p:nvPr/>
        </p:nvSpPr>
        <p:spPr>
          <a:xfrm>
            <a:off x="6621569" y="1520315"/>
            <a:ext cx="509799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자바스크립트 소스를 별도의 파일</a:t>
            </a:r>
            <a:r>
              <a:rPr lang="en-US" altLang="ko-KR" sz="1200">
                <a:latin typeface="+mn-ea"/>
              </a:rPr>
              <a:t>(*.js)</a:t>
            </a:r>
            <a:r>
              <a:rPr lang="ko-KR" altLang="en-US" sz="1200">
                <a:latin typeface="+mn-ea"/>
              </a:rPr>
              <a:t>로 저장한 후 웹 문서에 연결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858DF480-54E7-4D84-86F8-ED0A51806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94" y="2541897"/>
            <a:ext cx="4948063" cy="26571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E113981-AFD1-4EFA-A0AA-676D24635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103" y="5632118"/>
            <a:ext cx="5029026" cy="1056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BCACC487-58FA-449E-8AE5-376093662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740" y="2023893"/>
            <a:ext cx="3561941" cy="26896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16924616-9D39-4E7C-9C33-FD028489F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569" y="2479822"/>
            <a:ext cx="4658784" cy="296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브라우저가 자바스크립트를 만났을 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25B3705-A4D5-4088-A73C-C6E72119F1B9}"/>
              </a:ext>
            </a:extLst>
          </p:cNvPr>
          <p:cNvSpPr txBox="1"/>
          <p:nvPr/>
        </p:nvSpPr>
        <p:spPr>
          <a:xfrm>
            <a:off x="472439" y="1047794"/>
            <a:ext cx="4821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웹 브라우저에서 스크립트를 해석하는 과정</a:t>
            </a:r>
            <a:endParaRPr lang="en-US" altLang="ko-KR" sz="1600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2D168AB-574B-4C1F-B538-21EF54515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51" y="1485791"/>
            <a:ext cx="5188941" cy="47805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249E066-A17A-4263-9578-D9ACEDDA19CC}"/>
              </a:ext>
            </a:extLst>
          </p:cNvPr>
          <p:cNvSpPr txBox="1"/>
          <p:nvPr/>
        </p:nvSpPr>
        <p:spPr>
          <a:xfrm>
            <a:off x="6096000" y="1754239"/>
            <a:ext cx="5569153" cy="3360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①</a:t>
            </a:r>
            <a:r>
              <a:rPr lang="ko-KR" altLang="en-US" sz="1100" dirty="0"/>
              <a:t> </a:t>
            </a:r>
            <a:r>
              <a:rPr lang="en-US" altLang="ko-KR" sz="1100" dirty="0"/>
              <a:t>1</a:t>
            </a:r>
            <a:r>
              <a:rPr lang="ko-KR" altLang="en-US" sz="1100" dirty="0"/>
              <a:t>행에 있는 </a:t>
            </a:r>
            <a:r>
              <a:rPr lang="en-US" altLang="ko-KR" sz="1100" dirty="0"/>
              <a:t>&lt;!DOCTYPE html&gt;</a:t>
            </a:r>
            <a:r>
              <a:rPr lang="ko-KR" altLang="en-US" sz="1100" dirty="0"/>
              <a:t>를 보고 현재 문서가 웹 문서라는 것을 인식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100" dirty="0"/>
              <a:t>이제부터 </a:t>
            </a:r>
            <a:r>
              <a:rPr lang="en-US" altLang="ko-KR" sz="1100" dirty="0"/>
              <a:t>HTML </a:t>
            </a:r>
            <a:r>
              <a:rPr lang="ko-KR" altLang="en-US" sz="1100" dirty="0"/>
              <a:t>표준에 맞춰 소스를 읽기 시작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②</a:t>
            </a:r>
            <a:r>
              <a:rPr lang="en-US" altLang="ko-KR" sz="1100" dirty="0"/>
              <a:t> </a:t>
            </a:r>
            <a:r>
              <a:rPr lang="ko-KR" altLang="en-US" sz="1100" dirty="0"/>
              <a:t>웹 문서에서 </a:t>
            </a:r>
            <a:r>
              <a:rPr lang="en-US" altLang="ko-KR" sz="1100" dirty="0"/>
              <a:t>HTML </a:t>
            </a:r>
            <a:r>
              <a:rPr lang="ko-KR" altLang="en-US" sz="1100" dirty="0"/>
              <a:t>태그의 순서와 포함 관계 확인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③</a:t>
            </a:r>
            <a:r>
              <a:rPr lang="en-US" altLang="ko-KR" sz="1100" dirty="0"/>
              <a:t> </a:t>
            </a:r>
            <a:r>
              <a:rPr lang="ko-KR" altLang="en-US" sz="1100" dirty="0"/>
              <a:t>태그 분석이 끝나면 </a:t>
            </a:r>
            <a:r>
              <a:rPr lang="en-US" altLang="ko-KR" sz="1100" dirty="0"/>
              <a:t>7~14</a:t>
            </a:r>
            <a:r>
              <a:rPr lang="ko-KR" altLang="en-US" sz="1100" dirty="0"/>
              <a:t>행의 스타일 정보 분석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④</a:t>
            </a:r>
            <a:r>
              <a:rPr lang="en-US" altLang="ko-KR" sz="1100" dirty="0"/>
              <a:t> 20</a:t>
            </a:r>
            <a:r>
              <a:rPr lang="ko-KR" altLang="en-US" sz="1100" dirty="0"/>
              <a:t>행의 </a:t>
            </a:r>
            <a:r>
              <a:rPr lang="en-US" altLang="ko-KR" sz="1100" dirty="0"/>
              <a:t>&lt;script&gt; </a:t>
            </a:r>
            <a:r>
              <a:rPr lang="ko-KR" altLang="en-US" sz="1100" dirty="0"/>
              <a:t>태그를 만나면 자바스크립트 해석기에게 스크립트 소스 넘김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자바스크립트 해석기에서 </a:t>
            </a:r>
            <a:r>
              <a:rPr lang="en-US" altLang="ko-KR" sz="1100" dirty="0"/>
              <a:t>&lt;script&gt;</a:t>
            </a:r>
            <a:r>
              <a:rPr lang="ko-KR" altLang="en-US" sz="1100" dirty="0"/>
              <a:t>와 </a:t>
            </a:r>
            <a:r>
              <a:rPr lang="en-US" altLang="ko-KR" sz="1100" dirty="0"/>
              <a:t>&lt;/</a:t>
            </a:r>
            <a:r>
              <a:rPr lang="en-US" altLang="ko-KR" sz="1100" dirty="0" err="1"/>
              <a:t>scirpt</a:t>
            </a:r>
            <a:r>
              <a:rPr lang="en-US" altLang="ko-KR" sz="1100" dirty="0"/>
              <a:t>&gt; </a:t>
            </a:r>
            <a:r>
              <a:rPr lang="ko-KR" altLang="en-US" sz="1100" dirty="0"/>
              <a:t>사이의 소스를 분석하고 해석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⑤</a:t>
            </a:r>
            <a:r>
              <a:rPr lang="en-US" altLang="ko-KR" sz="1100" dirty="0"/>
              <a:t> ②</a:t>
            </a:r>
            <a:r>
              <a:rPr lang="ko-KR" altLang="en-US" sz="1100" dirty="0"/>
              <a:t>에서 분석한 </a:t>
            </a:r>
            <a:r>
              <a:rPr lang="en-US" altLang="ko-KR" sz="1100" dirty="0"/>
              <a:t>HTML</a:t>
            </a:r>
            <a:r>
              <a:rPr lang="ko-KR" altLang="en-US" sz="1100" dirty="0"/>
              <a:t>과 ③에서 분석한 </a:t>
            </a:r>
            <a:r>
              <a:rPr lang="en-US" altLang="ko-KR" sz="1100" dirty="0"/>
              <a:t>CSS </a:t>
            </a:r>
            <a:r>
              <a:rPr lang="ko-KR" altLang="en-US" sz="1100" dirty="0"/>
              <a:t>정보에 따라 웹 브라우저 화면에 표시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⑥</a:t>
            </a:r>
            <a:r>
              <a:rPr lang="en-US" altLang="ko-KR" sz="1100" dirty="0"/>
              <a:t> </a:t>
            </a:r>
            <a:r>
              <a:rPr lang="ko-KR" altLang="en-US" sz="1100" dirty="0"/>
              <a:t>웹 브라우저에서 사용자가 동작하면 자바스크립트를 실행해서 결과를 화면에 표시</a:t>
            </a:r>
          </a:p>
        </p:txBody>
      </p:sp>
    </p:spTree>
    <p:extLst>
      <p:ext uri="{BB962C8B-B14F-4D97-AF65-F5344CB8AC3E}">
        <p14:creationId xmlns:p14="http://schemas.microsoft.com/office/powerpoint/2010/main" val="155494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785C00-7125-4E6E-BF1A-59E1FF6F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자바스크립트 용어와 기본 입출력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D6A805F-27A2-4950-8F3E-6489B774FFE8}"/>
              </a:ext>
            </a:extLst>
          </p:cNvPr>
          <p:cNvSpPr txBox="1"/>
          <p:nvPr/>
        </p:nvSpPr>
        <p:spPr>
          <a:xfrm>
            <a:off x="472439" y="1047794"/>
            <a:ext cx="4821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식과 문</a:t>
            </a:r>
            <a:endParaRPr lang="en-US" altLang="ko-KR" sz="16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2BF763A-3D61-470A-B173-4378BDA157DF}"/>
              </a:ext>
            </a:extLst>
          </p:cNvPr>
          <p:cNvSpPr/>
          <p:nvPr/>
        </p:nvSpPr>
        <p:spPr>
          <a:xfrm>
            <a:off x="472439" y="1520315"/>
            <a:ext cx="5274020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식</a:t>
            </a:r>
            <a:r>
              <a:rPr lang="en-US" altLang="ko-KR" sz="1200" b="1">
                <a:latin typeface="+mn-ea"/>
              </a:rPr>
              <a:t>(expression)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값을 만들어 낼 수 있다면 모두 식이 될 수 있다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식은 변수에 저장된다</a:t>
            </a:r>
            <a:endParaRPr lang="en-US" altLang="ko-KR" sz="120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2B69D13-C31D-48E4-BFAE-A9A3428A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17" y="2522509"/>
            <a:ext cx="2110885" cy="8876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8AA59E7-A2C9-412B-BAF6-745F017F759E}"/>
              </a:ext>
            </a:extLst>
          </p:cNvPr>
          <p:cNvSpPr/>
          <p:nvPr/>
        </p:nvSpPr>
        <p:spPr>
          <a:xfrm>
            <a:off x="6096000" y="1634894"/>
            <a:ext cx="5274020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문</a:t>
            </a:r>
            <a:r>
              <a:rPr lang="en-US" altLang="ko-KR" sz="1200" b="1" dirty="0">
                <a:latin typeface="+mn-ea"/>
              </a:rPr>
              <a:t>(statement)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문의 끝에는 세미콜론</a:t>
            </a:r>
            <a:r>
              <a:rPr lang="en-US" altLang="ko-KR" sz="1200" dirty="0">
                <a:latin typeface="+mn-ea"/>
              </a:rPr>
              <a:t>(;)</a:t>
            </a:r>
            <a:r>
              <a:rPr lang="ko-KR" altLang="en-US" sz="1200" dirty="0">
                <a:latin typeface="+mn-ea"/>
              </a:rPr>
              <a:t>을 붙여서 </a:t>
            </a:r>
            <a:r>
              <a:rPr lang="ko-KR" altLang="en-US" sz="1200" dirty="0" err="1">
                <a:latin typeface="+mn-ea"/>
              </a:rPr>
              <a:t>구분하는게</a:t>
            </a:r>
            <a:r>
              <a:rPr lang="ko-KR" altLang="en-US" sz="1200" dirty="0">
                <a:latin typeface="+mn-ea"/>
              </a:rPr>
              <a:t> 좋다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넓은 의미에서 식이나 값을 포함할 수 있다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728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785C00-7125-4E6E-BF1A-59E1FF6F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자바스크립트 용어와 기본 입출력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D6A805F-27A2-4950-8F3E-6489B774FFE8}"/>
              </a:ext>
            </a:extLst>
          </p:cNvPr>
          <p:cNvSpPr txBox="1"/>
          <p:nvPr/>
        </p:nvSpPr>
        <p:spPr>
          <a:xfrm>
            <a:off x="472439" y="1047794"/>
            <a:ext cx="2983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간단한 입출력 방법</a:t>
            </a:r>
            <a:endParaRPr lang="en-US" altLang="ko-KR" sz="16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2BF763A-3D61-470A-B173-4378BDA157DF}"/>
              </a:ext>
            </a:extLst>
          </p:cNvPr>
          <p:cNvSpPr/>
          <p:nvPr/>
        </p:nvSpPr>
        <p:spPr>
          <a:xfrm>
            <a:off x="472439" y="1520315"/>
            <a:ext cx="179258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알림 창 출력</a:t>
            </a:r>
            <a:r>
              <a:rPr lang="en-US" altLang="ko-KR" sz="1200" b="1">
                <a:latin typeface="+mn-ea"/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9A95EE5-2422-4CCC-B4E9-C5373B0ED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9" y="2379543"/>
            <a:ext cx="1560659" cy="2881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382E1E0-207C-4199-B012-17CAEDAC6FCF}"/>
              </a:ext>
            </a:extLst>
          </p:cNvPr>
          <p:cNvSpPr txBox="1"/>
          <p:nvPr/>
        </p:nvSpPr>
        <p:spPr>
          <a:xfrm>
            <a:off x="472439" y="1915294"/>
            <a:ext cx="2866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</a:rPr>
              <a:t>‘</a:t>
            </a:r>
            <a:r>
              <a:rPr lang="ko-KR" altLang="en-US" sz="1200">
                <a:latin typeface="+mn-ea"/>
              </a:rPr>
              <a:t>확인</a:t>
            </a:r>
            <a:r>
              <a:rPr lang="en-US" altLang="ko-KR" sz="1200">
                <a:latin typeface="+mn-ea"/>
              </a:rPr>
              <a:t>’ </a:t>
            </a:r>
            <a:r>
              <a:rPr lang="ko-KR" altLang="en-US" sz="1200">
                <a:latin typeface="+mn-ea"/>
              </a:rPr>
              <a:t>버튼이 있는 메시지 창 표시</a:t>
            </a:r>
            <a:endParaRPr lang="en-US" altLang="ko-KR" sz="120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2FC2BEA-F806-411A-A6A6-5EB1F2D1D4B7}"/>
              </a:ext>
            </a:extLst>
          </p:cNvPr>
          <p:cNvSpPr/>
          <p:nvPr/>
        </p:nvSpPr>
        <p:spPr>
          <a:xfrm>
            <a:off x="4369195" y="1520315"/>
            <a:ext cx="278248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확인 창 출력</a:t>
            </a:r>
            <a:r>
              <a:rPr lang="en-US" altLang="ko-KR" sz="1200" b="1">
                <a:latin typeface="+mn-ea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9896A42-E477-4E18-997B-808B976EC92C}"/>
              </a:ext>
            </a:extLst>
          </p:cNvPr>
          <p:cNvSpPr txBox="1"/>
          <p:nvPr/>
        </p:nvSpPr>
        <p:spPr>
          <a:xfrm>
            <a:off x="4369195" y="1915294"/>
            <a:ext cx="2866379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‘</a:t>
            </a:r>
            <a:r>
              <a:rPr lang="ko-KR" altLang="en-US" sz="1200">
                <a:latin typeface="+mn-ea"/>
              </a:rPr>
              <a:t>확인</a:t>
            </a:r>
            <a:r>
              <a:rPr lang="en-US" altLang="ko-KR" sz="1200">
                <a:latin typeface="+mn-ea"/>
              </a:rPr>
              <a:t>’ </a:t>
            </a:r>
            <a:r>
              <a:rPr lang="ko-KR" altLang="en-US" sz="1200">
                <a:latin typeface="+mn-ea"/>
              </a:rPr>
              <a:t>과 </a:t>
            </a:r>
            <a:r>
              <a:rPr lang="en-US" altLang="ko-KR" sz="1200">
                <a:latin typeface="+mn-ea"/>
              </a:rPr>
              <a:t>‘</a:t>
            </a:r>
            <a:r>
              <a:rPr lang="ko-KR" altLang="en-US" sz="1200">
                <a:latin typeface="+mn-ea"/>
              </a:rPr>
              <a:t>취소</a:t>
            </a:r>
            <a:r>
              <a:rPr lang="en-US" altLang="ko-KR" sz="1200">
                <a:latin typeface="+mn-ea"/>
              </a:rPr>
              <a:t>‘ </a:t>
            </a:r>
            <a:r>
              <a:rPr lang="ko-KR" altLang="en-US" sz="1200">
                <a:latin typeface="+mn-ea"/>
              </a:rPr>
              <a:t>버튼이 있는 창 표시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클릭하는 버튼에 따라 프로그램 동작</a:t>
            </a:r>
            <a:endParaRPr lang="en-US" altLang="ko-KR" sz="1200"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0E154B13-3AAA-481F-BD9E-AEA8E2694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62" y="3170891"/>
            <a:ext cx="2379818" cy="20388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F581870-C0D0-4BD0-B75D-8188CDA66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742" y="3208999"/>
            <a:ext cx="2949283" cy="19180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8B7CC2F9-7F41-42B2-B36B-6D12BD6370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0872" y="2719368"/>
            <a:ext cx="1667924" cy="29617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E99F7D87-B080-4075-A04F-D364BB5C569E}"/>
              </a:ext>
            </a:extLst>
          </p:cNvPr>
          <p:cNvSpPr/>
          <p:nvPr/>
        </p:nvSpPr>
        <p:spPr>
          <a:xfrm>
            <a:off x="8265951" y="1520315"/>
            <a:ext cx="278248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프롬프트 창에서 입력받기</a:t>
            </a:r>
            <a:endParaRPr lang="en-US" altLang="ko-KR" sz="1200" b="1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FF9DFFC-97DA-45CE-B780-9C163807EAA2}"/>
              </a:ext>
            </a:extLst>
          </p:cNvPr>
          <p:cNvSpPr txBox="1"/>
          <p:nvPr/>
        </p:nvSpPr>
        <p:spPr>
          <a:xfrm>
            <a:off x="8265951" y="1915294"/>
            <a:ext cx="3453610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텍스트 필드가 있는 창 표시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사용자 입력 값을 가져와 프로그램에서 사용</a:t>
            </a:r>
            <a:endParaRPr lang="en-US" altLang="ko-KR" sz="1200"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A85E395-0119-444F-92DF-3C8B1FE397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2073" y="2719368"/>
            <a:ext cx="3357488" cy="27917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A2BAADF4-5E04-48F2-8250-499C83EE28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2073" y="3208999"/>
            <a:ext cx="3109047" cy="2260404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1BCE0BEE-5080-4DBE-B8F4-261B3E8BA972}"/>
              </a:ext>
            </a:extLst>
          </p:cNvPr>
          <p:cNvCxnSpPr/>
          <p:nvPr/>
        </p:nvCxnSpPr>
        <p:spPr>
          <a:xfrm>
            <a:off x="3749879" y="947956"/>
            <a:ext cx="0" cy="56290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72E46D4-13A8-413E-BC51-8881B108EC11}"/>
              </a:ext>
            </a:extLst>
          </p:cNvPr>
          <p:cNvCxnSpPr/>
          <p:nvPr/>
        </p:nvCxnSpPr>
        <p:spPr>
          <a:xfrm>
            <a:off x="7810150" y="947956"/>
            <a:ext cx="0" cy="56290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03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785C00-7125-4E6E-BF1A-59E1FF6F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자바스크립트 용어와 기본 입출력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D6A805F-27A2-4950-8F3E-6489B774FFE8}"/>
              </a:ext>
            </a:extLst>
          </p:cNvPr>
          <p:cNvSpPr txBox="1"/>
          <p:nvPr/>
        </p:nvSpPr>
        <p:spPr>
          <a:xfrm>
            <a:off x="472439" y="1047794"/>
            <a:ext cx="2983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간단한 입출력 방법</a:t>
            </a:r>
            <a:endParaRPr lang="en-US" altLang="ko-KR" sz="16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2BF763A-3D61-470A-B173-4378BDA157DF}"/>
              </a:ext>
            </a:extLst>
          </p:cNvPr>
          <p:cNvSpPr/>
          <p:nvPr/>
        </p:nvSpPr>
        <p:spPr>
          <a:xfrm>
            <a:off x="472439" y="1520315"/>
            <a:ext cx="179258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document.write(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382E1E0-207C-4199-B012-17CAEDAC6FCF}"/>
              </a:ext>
            </a:extLst>
          </p:cNvPr>
          <p:cNvSpPr txBox="1"/>
          <p:nvPr/>
        </p:nvSpPr>
        <p:spPr>
          <a:xfrm>
            <a:off x="472439" y="1915294"/>
            <a:ext cx="10181579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아직 </a:t>
            </a:r>
            <a:r>
              <a:rPr lang="en-US" altLang="ko-KR" sz="1200">
                <a:latin typeface="+mn-ea"/>
              </a:rPr>
              <a:t>document </a:t>
            </a:r>
            <a:r>
              <a:rPr lang="ko-KR" altLang="en-US" sz="1200">
                <a:latin typeface="+mn-ea"/>
              </a:rPr>
              <a:t>객체를 배우지 않았으므로 </a:t>
            </a:r>
            <a:r>
              <a:rPr lang="ko-KR" altLang="en-US" sz="1200" b="1">
                <a:latin typeface="+mn-ea"/>
              </a:rPr>
              <a:t>웹 문서</a:t>
            </a:r>
            <a:r>
              <a:rPr lang="en-US" altLang="ko-KR" sz="1200" b="1">
                <a:latin typeface="+mn-ea"/>
              </a:rPr>
              <a:t>(document)</a:t>
            </a:r>
            <a:r>
              <a:rPr lang="ko-KR" altLang="en-US" sz="1200" b="1">
                <a:latin typeface="+mn-ea"/>
              </a:rPr>
              <a:t>에서 괄호 안의 내용을 표시</a:t>
            </a:r>
            <a:r>
              <a:rPr lang="en-US" altLang="ko-KR" sz="1200" b="1">
                <a:latin typeface="+mn-ea"/>
              </a:rPr>
              <a:t>(write)</a:t>
            </a:r>
            <a:r>
              <a:rPr lang="ko-KR" altLang="en-US" sz="1200" b="1">
                <a:latin typeface="+mn-ea"/>
              </a:rPr>
              <a:t>하는 명령문 </a:t>
            </a:r>
            <a:r>
              <a:rPr lang="ko-KR" altLang="en-US" sz="1200">
                <a:latin typeface="+mn-ea"/>
              </a:rPr>
              <a:t>이라는 정도로만 알아둘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것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괄호 안에서 큰따옴표</a:t>
            </a:r>
            <a:r>
              <a:rPr lang="en-US" altLang="ko-KR" sz="1200">
                <a:latin typeface="+mn-ea"/>
              </a:rPr>
              <a:t>(" ")</a:t>
            </a:r>
            <a:r>
              <a:rPr lang="ko-KR" altLang="en-US" sz="1200">
                <a:latin typeface="+mn-ea"/>
              </a:rPr>
              <a:t>나 작은 따옴표</a:t>
            </a:r>
            <a:r>
              <a:rPr lang="en-US" altLang="ko-KR" sz="1200">
                <a:latin typeface="+mn-ea"/>
              </a:rPr>
              <a:t>(' ') </a:t>
            </a:r>
            <a:r>
              <a:rPr lang="ko-KR" altLang="en-US" sz="1200">
                <a:latin typeface="+mn-ea"/>
              </a:rPr>
              <a:t>사이에 입력한 내용은 웹 브라우저 화면에 그대로 표시됨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따옴표 안에는 </a:t>
            </a:r>
            <a:r>
              <a:rPr lang="en-US" altLang="ko-KR" sz="1200">
                <a:latin typeface="+mn-ea"/>
              </a:rPr>
              <a:t>HTML </a:t>
            </a:r>
            <a:r>
              <a:rPr lang="ko-KR" altLang="en-US" sz="1200">
                <a:latin typeface="+mn-ea"/>
              </a:rPr>
              <a:t>태그도 함께 사용할 수 있음</a:t>
            </a:r>
            <a:endParaRPr lang="en-US" altLang="ko-KR" sz="120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0B16450-7422-4B12-AA49-28719F89A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6" y="3213465"/>
            <a:ext cx="2937807" cy="9305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5C447D3-D038-4B19-9F09-DAE748C33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59" y="4405968"/>
            <a:ext cx="2769984" cy="16057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14C79FF7-DE29-40DF-B322-FEB1C16B9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293" y="2911611"/>
            <a:ext cx="5435218" cy="3593329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CC1540EB-E58C-449F-97E3-D506D8573A87}"/>
              </a:ext>
            </a:extLst>
          </p:cNvPr>
          <p:cNvCxnSpPr/>
          <p:nvPr/>
        </p:nvCxnSpPr>
        <p:spPr>
          <a:xfrm>
            <a:off x="4555222" y="2911611"/>
            <a:ext cx="0" cy="36569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7106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CJ" id="{0138D6AD-1EF3-49F9-B0E7-D994D6EA1170}" vid="{0129D1E7-6EDF-4F3F-8503-6FA2AFD39B8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1930</TotalTime>
  <Words>859</Words>
  <Application>Microsoft Office PowerPoint</Application>
  <PresentationFormat>사용자 지정</PresentationFormat>
  <Paragraphs>161</Paragraphs>
  <Slides>12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1_Office 테마</vt:lpstr>
      <vt:lpstr>13. 자바스크립트와 첫 만남</vt:lpstr>
      <vt:lpstr>자바스크립트로 무엇을 할까</vt:lpstr>
      <vt:lpstr>ECMAScript</vt:lpstr>
      <vt:lpstr>ES6</vt:lpstr>
      <vt:lpstr>웹 브라우저가 자바스크립트를 만났을 때</vt:lpstr>
      <vt:lpstr>웹 브라우저가 자바스크립트를 만났을 때</vt:lpstr>
      <vt:lpstr>자바스크립트 용어와 기본 입출력 방법</vt:lpstr>
      <vt:lpstr>자바스크립트 용어와 기본 입출력 방법</vt:lpstr>
      <vt:lpstr>자바스크립트 용어와 기본 입출력 방법</vt:lpstr>
      <vt:lpstr>자바스크립트 용어와 기본 입출력 방법</vt:lpstr>
      <vt:lpstr>자바스크립트 스타일 가이드</vt:lpstr>
      <vt:lpstr>자바스크립트 스타일 가이드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13. 자바스크립트와 첫 만남</dc:title>
  <dc:creator>Ko Kyunghee</dc:creator>
  <cp:lastModifiedBy>pjn</cp:lastModifiedBy>
  <cp:revision>40</cp:revision>
  <dcterms:created xsi:type="dcterms:W3CDTF">2021-01-11T06:49:05Z</dcterms:created>
  <dcterms:modified xsi:type="dcterms:W3CDTF">2023-05-18T21:12:36Z</dcterms:modified>
</cp:coreProperties>
</file>