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00" autoAdjust="0"/>
  </p:normalViewPr>
  <p:slideViewPr>
    <p:cSldViewPr snapToGrid="0">
      <p:cViewPr varScale="1">
        <p:scale>
          <a:sx n="80" d="100"/>
          <a:sy n="80" d="100"/>
        </p:scale>
        <p:origin x="-78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5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51AC-99F6-4064-9C15-ED831AFF206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BE91-578C-48E2-AD27-48BA14ACE6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등호 오른쪽에 값을 왼쪽 변수에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4BE91-578C-48E2-AD27-48BA14ACE6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7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자바스크립트에서는 변수에 별도로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지정해 주지 않고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리터럴에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결정된다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Primitive type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원시타입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값만 저장하는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)'',""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묶은 데이터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정수와 실수를 모두 포함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숫자가 들어있어도 따옴표로 묶으면 문자열로 인식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true, false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false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인정 할 수 있는 값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 ""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빈문자열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undefined, null)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truthy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true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인정 할 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있는값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falsy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제외한 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변수를 선언만 하고 값을 할당 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않았을때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변수의 초기값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 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없거나 유효하지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않은값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원시유형을 하나로 묶어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놓은것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4BE91-578C-48E2-AD27-48BA14ACE6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5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자바스크립트 기본 문법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변수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AF5FA53-3383-458A-B3AC-9F30D6D7E874}"/>
              </a:ext>
            </a:extLst>
          </p:cNvPr>
          <p:cNvGrpSpPr/>
          <p:nvPr/>
        </p:nvGrpSpPr>
        <p:grpSpPr>
          <a:xfrm>
            <a:off x="2308161" y="278809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1CC77D4-A23C-4271-8E10-A76FD93223C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D8432D5-DCC5-4753-B14F-3547236AA9A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자료형 이해하기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F2B7B28B-F4FC-42F5-913F-8EAC7A464DA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5F3D7B68-3EFA-4445-9FCB-81CBCFFB74DC}"/>
              </a:ext>
            </a:extLst>
          </p:cNvPr>
          <p:cNvGrpSpPr/>
          <p:nvPr/>
        </p:nvGrpSpPr>
        <p:grpSpPr>
          <a:xfrm>
            <a:off x="2308161" y="3426773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3D7C87B-794A-48BE-8EF4-36A188E5089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8B8B428-0C14-4127-824E-F8263266F05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연산자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E03282DD-E528-4C08-A5D0-6F0F5C46C01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F5AFDC4-ABA7-4396-BF27-09075BCBF145}"/>
              </a:ext>
            </a:extLst>
          </p:cNvPr>
          <p:cNvGrpSpPr/>
          <p:nvPr/>
        </p:nvGrpSpPr>
        <p:grpSpPr>
          <a:xfrm>
            <a:off x="2308161" y="4065449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24355DD-6A8D-4EED-9BD4-02067D0335B0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88F959C-AF8E-429A-8FB3-7DA534FDDBC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조건문 알아보기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70F1DCC8-7994-4024-B3EF-ADDB41E42C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1FD39D74-BF17-46E3-BA71-E77F3F8D688E}"/>
              </a:ext>
            </a:extLst>
          </p:cNvPr>
          <p:cNvGrpSpPr/>
          <p:nvPr/>
        </p:nvGrpSpPr>
        <p:grpSpPr>
          <a:xfrm>
            <a:off x="2308161" y="4704126"/>
            <a:ext cx="4686299" cy="485775"/>
            <a:chOff x="2282994" y="2753427"/>
            <a:chExt cx="4686299" cy="485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7E60685-3ABA-4F1C-857F-D3C7A81029E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14-5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F577067-64FC-4C0F-9046-D974724A27EF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반복문 알아보기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7BEB42A3-1AD5-4C93-80EE-0EFAF9143B3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if </a:t>
            </a:r>
            <a:r>
              <a:rPr lang="ko-KR" altLang="en-US" sz="1600" b="1"/>
              <a:t>문과 </a:t>
            </a:r>
            <a:r>
              <a:rPr lang="en-US" altLang="ko-KR" sz="1600" b="1"/>
              <a:t>if ~ else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개의 값을 비교해서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로 결괏값 반환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하나의 </a:t>
            </a:r>
            <a:r>
              <a:rPr lang="en-US" altLang="ko-KR" sz="1200">
                <a:latin typeface="+mn-ea"/>
              </a:rPr>
              <a:t>if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~ else </a:t>
            </a:r>
            <a:r>
              <a:rPr lang="ko-KR" altLang="en-US" sz="1200">
                <a:latin typeface="+mn-ea"/>
              </a:rPr>
              <a:t>문 안에 다른 </a:t>
            </a:r>
            <a:r>
              <a:rPr lang="en-US" altLang="ko-KR" sz="1200">
                <a:latin typeface="+mn-ea"/>
              </a:rPr>
              <a:t>if ~ else </a:t>
            </a:r>
            <a:r>
              <a:rPr lang="ko-KR" altLang="en-US" sz="1200">
                <a:latin typeface="+mn-ea"/>
              </a:rPr>
              <a:t>문을 넣을 수 있다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3EED831-D317-4659-9B64-C18BD99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373839"/>
            <a:ext cx="3674404" cy="761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6D47277-1C36-42C9-BA82-EAEA5F2C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3429000"/>
            <a:ext cx="3569090" cy="1236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BFFAC71-588C-4BE1-A869-72AC9DBC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47" y="1141424"/>
            <a:ext cx="5335297" cy="3226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87EDED8-60F7-4713-B624-3D2FB60D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47" y="4553669"/>
            <a:ext cx="5593511" cy="16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조건 연산자로 조건 체크하기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조건이 하나이고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때와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일 때 실행할 명령이 각각 하나뿐일 때 간단하게 사용할 수 있음</a:t>
            </a:r>
            <a:endParaRPr lang="en-US" altLang="ko-KR" sz="120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BFFAC71-588C-4BE1-A869-72AC9DBC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929612"/>
            <a:ext cx="5335297" cy="32266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87EDED8-60F7-4713-B624-3D2FB60D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47" y="4553669"/>
            <a:ext cx="5593511" cy="1602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DCA56F-7BB6-457B-900F-4D8351C1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" y="2264899"/>
            <a:ext cx="5289912" cy="3385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01FE10-F8DC-47D4-8633-7A0E7275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12521"/>
            <a:ext cx="5335297" cy="240315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81DD31F3-46ED-4DF5-B482-28D43696542A}"/>
              </a:ext>
            </a:extLst>
          </p:cNvPr>
          <p:cNvGrpSpPr/>
          <p:nvPr/>
        </p:nvGrpSpPr>
        <p:grpSpPr>
          <a:xfrm>
            <a:off x="788565" y="2944664"/>
            <a:ext cx="10503017" cy="2155843"/>
            <a:chOff x="788565" y="2944664"/>
            <a:chExt cx="10503017" cy="21558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FE1FA783-76CC-4164-ACA8-93BA20180185}"/>
                </a:ext>
              </a:extLst>
            </p:cNvPr>
            <p:cNvSpPr/>
            <p:nvPr/>
          </p:nvSpPr>
          <p:spPr>
            <a:xfrm>
              <a:off x="788565" y="4286775"/>
              <a:ext cx="1929468" cy="81373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5F46B23C-D87A-4809-A122-F3DB158C58E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718033" y="3053595"/>
              <a:ext cx="3666233" cy="16400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968F654-7861-455C-AA47-541B6A31F87C}"/>
                </a:ext>
              </a:extLst>
            </p:cNvPr>
            <p:cNvSpPr/>
            <p:nvPr/>
          </p:nvSpPr>
          <p:spPr>
            <a:xfrm>
              <a:off x="6384266" y="2944664"/>
              <a:ext cx="4907316" cy="21798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46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 연산자로 조건 체크하기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조건을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이상 체크할 경우에는 조건 연산자를 사용해 조건을 만듦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두 조건이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경우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조건 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개만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일 경우처럼 여러 경우를 따질 때 논리 연산자 사용</a:t>
            </a:r>
            <a:endParaRPr lang="en-US" altLang="ko-KR" sz="120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355BDE0-91DF-4B12-B6D2-E25D2B5CA34C}"/>
              </a:ext>
            </a:extLst>
          </p:cNvPr>
          <p:cNvSpPr/>
          <p:nvPr/>
        </p:nvSpPr>
        <p:spPr>
          <a:xfrm>
            <a:off x="1635853" y="3712226"/>
            <a:ext cx="446014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AND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(&amp;&amp;</a:t>
            </a:r>
            <a:r>
              <a:rPr lang="en-US" altLang="ko-KR" sz="120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중에서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가 하나라도 있으면 결괏값은 </a:t>
            </a:r>
            <a:r>
              <a:rPr lang="en-US" altLang="ko-KR" sz="1200">
                <a:latin typeface="+mn-ea"/>
              </a:rPr>
              <a:t>false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B6D2A4F-E966-4912-8F53-5C6A71BC1BE6}"/>
              </a:ext>
            </a:extLst>
          </p:cNvPr>
          <p:cNvSpPr/>
          <p:nvPr/>
        </p:nvSpPr>
        <p:spPr>
          <a:xfrm>
            <a:off x="6526635" y="1198455"/>
            <a:ext cx="437639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OR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</a:t>
            </a:r>
            <a:r>
              <a:rPr lang="en-US" altLang="ko-KR" sz="1200">
                <a:latin typeface="+mn-ea"/>
              </a:rPr>
              <a:t>||)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중에서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가 하나라도 있으면 결괏값은 </a:t>
            </a:r>
            <a:r>
              <a:rPr lang="en-US" altLang="ko-KR" sz="1200">
                <a:latin typeface="+mn-ea"/>
              </a:rPr>
              <a:t>true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C7A3D64-7FD7-4742-AB52-797FBD57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35" y="1823283"/>
            <a:ext cx="2935184" cy="14472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4CC6C5F-5AA3-4883-B8D4-444F1D80953C}"/>
              </a:ext>
            </a:extLst>
          </p:cNvPr>
          <p:cNvSpPr/>
          <p:nvPr/>
        </p:nvSpPr>
        <p:spPr>
          <a:xfrm>
            <a:off x="6563024" y="3857765"/>
            <a:ext cx="417506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NOT </a:t>
            </a:r>
            <a:r>
              <a:rPr lang="ko-KR" altLang="en-US" sz="1200" b="1">
                <a:latin typeface="+mn-ea"/>
              </a:rPr>
              <a:t>연산자 </a:t>
            </a:r>
            <a:r>
              <a:rPr lang="en-US" altLang="ko-KR" sz="1200" b="1">
                <a:latin typeface="+mn-ea"/>
              </a:rPr>
              <a:t>(!</a:t>
            </a:r>
            <a:r>
              <a:rPr lang="en-US" altLang="ko-KR" sz="120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피연산자를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반대로 뒤집음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5732724-2D5D-4EAC-8402-74FA0CD1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53" y="4459992"/>
            <a:ext cx="3288485" cy="15097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5C7B463-E481-4C78-9930-35C75D75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41" y="4587866"/>
            <a:ext cx="2110093" cy="9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switch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처리할 명령이 많을 경우 </a:t>
            </a:r>
            <a:r>
              <a:rPr lang="en-US" altLang="ko-KR" sz="1200">
                <a:latin typeface="+mn-ea"/>
              </a:rPr>
              <a:t>switch </a:t>
            </a:r>
            <a:r>
              <a:rPr lang="ko-KR" altLang="en-US" sz="1200">
                <a:latin typeface="+mn-ea"/>
              </a:rPr>
              <a:t>문이 편리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83699D8-E7A1-4424-9720-0A9D874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7" y="1987899"/>
            <a:ext cx="2245060" cy="1660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E6D98D-78CA-41F2-895B-DBF38EC5F9E0}"/>
              </a:ext>
            </a:extLst>
          </p:cNvPr>
          <p:cNvSpPr txBox="1"/>
          <p:nvPr/>
        </p:nvSpPr>
        <p:spPr>
          <a:xfrm>
            <a:off x="612397" y="3842158"/>
            <a:ext cx="3493264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조건은 </a:t>
            </a:r>
            <a:r>
              <a:rPr lang="en-US" altLang="ko-KR" sz="1100"/>
              <a:t>case </a:t>
            </a:r>
            <a:r>
              <a:rPr lang="ko-KR" altLang="en-US" sz="1100"/>
              <a:t>문의 값과 일대일로 일치해야 함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case </a:t>
            </a:r>
            <a:r>
              <a:rPr lang="ko-KR" altLang="en-US" sz="1100"/>
              <a:t>문의 명령 실행 후 </a:t>
            </a:r>
            <a:r>
              <a:rPr lang="en-US" altLang="ko-KR" sz="1100"/>
              <a:t>switch </a:t>
            </a:r>
            <a:r>
              <a:rPr lang="ko-KR" altLang="en-US" sz="1100"/>
              <a:t>문 빠져나옴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조건과 일치하는 </a:t>
            </a:r>
            <a:r>
              <a:rPr lang="en-US" altLang="ko-KR" sz="1100"/>
              <a:t>case </a:t>
            </a:r>
            <a:r>
              <a:rPr lang="ko-KR" altLang="en-US" sz="1100"/>
              <a:t>문이 없다면</a:t>
            </a:r>
            <a:r>
              <a:rPr lang="en-US" altLang="ko-KR" sz="1100"/>
              <a:t>default </a:t>
            </a:r>
            <a:r>
              <a:rPr lang="ko-KR" altLang="en-US" sz="1100"/>
              <a:t>문 실행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default </a:t>
            </a:r>
            <a:r>
              <a:rPr lang="ko-KR" altLang="en-US" sz="1100"/>
              <a:t>문에는 </a:t>
            </a:r>
            <a:r>
              <a:rPr lang="en-US" altLang="ko-KR" sz="1100"/>
              <a:t>break </a:t>
            </a:r>
            <a:r>
              <a:rPr lang="ko-KR" altLang="en-US" sz="1100"/>
              <a:t>문이 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68C63EC-626F-4B38-9F51-4A53346B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54" y="914313"/>
            <a:ext cx="5642777" cy="52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F9C835-F1BF-4949-9B28-9649219B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5BD101-92A6-4638-8A2C-72F4FAECB9C9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for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4E1FF9-6D55-4B90-A86B-C83F65E8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86348"/>
            <a:ext cx="4955238" cy="21845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A0F5AB9-EA1B-4B9A-BBF5-BE48232A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804" y="1456776"/>
            <a:ext cx="4957442" cy="2401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5E8D0D0-49C8-41F5-834E-47ACAE670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75426"/>
            <a:ext cx="5461627" cy="20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F9C835-F1BF-4949-9B28-9649219B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5BD101-92A6-4638-8A2C-72F4FAECB9C9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중첩된 </a:t>
            </a:r>
            <a:r>
              <a:rPr lang="en-US" altLang="ko-KR" sz="1600" b="1"/>
              <a:t>for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AF81C0-D9FF-45FB-B4E8-D514A5C2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42" y="1561614"/>
            <a:ext cx="4846181" cy="26676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E003082-5D3C-4F3A-9058-BE0D1AEF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6262"/>
            <a:ext cx="13144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F9FE02-E6FE-4FE0-B6AA-61E0D55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문과 </a:t>
            </a:r>
            <a:r>
              <a:rPr lang="en-US" altLang="ko-KR"/>
              <a:t>do ~ while </a:t>
            </a:r>
            <a:r>
              <a:rPr lang="ko-KR" altLang="en-US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0234EC-D927-4A93-9F92-5B3DFE17C38E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while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7448F-F862-44F1-99C4-3B3BEE098BB3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조건을 체크하고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</a:t>
            </a:r>
            <a:r>
              <a:rPr lang="ko-KR" altLang="en-US" sz="1200">
                <a:latin typeface="+mn-ea"/>
              </a:rPr>
              <a:t>안의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명령 실행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</a:rPr>
              <a:t>조건이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라면 명령은 한 번도 실행하지 않을 수 있음</a:t>
            </a:r>
            <a:endParaRPr lang="en-US" altLang="ko-KR" sz="120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D1743B-DA72-4310-8651-8CFC2DD09A4F}"/>
              </a:ext>
            </a:extLst>
          </p:cNvPr>
          <p:cNvSpPr txBox="1"/>
          <p:nvPr/>
        </p:nvSpPr>
        <p:spPr>
          <a:xfrm>
            <a:off x="472440" y="3429000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do</a:t>
            </a:r>
            <a:r>
              <a:rPr lang="ko-KR" altLang="en-US" sz="1600" b="1"/>
              <a:t> </a:t>
            </a:r>
            <a:r>
              <a:rPr lang="en-US" altLang="ko-KR" sz="1600" b="1"/>
              <a:t>~</a:t>
            </a:r>
            <a:r>
              <a:rPr lang="ko-KR" altLang="en-US" sz="1600" b="1"/>
              <a:t> </a:t>
            </a:r>
            <a:r>
              <a:rPr lang="en-US" altLang="ko-KR" sz="1600" b="1"/>
              <a:t>while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3D6CDC-52F7-4640-9D3E-3AE23236A2AA}"/>
              </a:ext>
            </a:extLst>
          </p:cNvPr>
          <p:cNvSpPr/>
          <p:nvPr/>
        </p:nvSpPr>
        <p:spPr>
          <a:xfrm>
            <a:off x="472439" y="3901521"/>
            <a:ext cx="5064295" cy="88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일단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명령을 한번 실행한 후 조건 체크</a:t>
            </a:r>
            <a:r>
              <a:rPr lang="en-US" altLang="ko-KR" sz="1200">
                <a:latin typeface="+mn-ea"/>
              </a:rPr>
              <a:t>. 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 </a:t>
            </a:r>
            <a:r>
              <a:rPr lang="ko-KR" altLang="en-US" sz="1200">
                <a:latin typeface="+mn-ea"/>
              </a:rPr>
              <a:t>안의 명령 실행</a:t>
            </a:r>
            <a:r>
              <a:rPr lang="en-US" altLang="ko-KR" sz="1200">
                <a:latin typeface="+mn-ea"/>
              </a:rPr>
              <a:t>, false</a:t>
            </a:r>
            <a:r>
              <a:rPr lang="ko-KR" altLang="en-US" sz="1200">
                <a:latin typeface="+mn-ea"/>
              </a:rPr>
              <a:t>라면 </a:t>
            </a:r>
            <a:r>
              <a:rPr lang="en-US" altLang="ko-KR" sz="1200">
                <a:latin typeface="+mn-ea"/>
              </a:rPr>
              <a:t>{ }</a:t>
            </a:r>
            <a:r>
              <a:rPr lang="ko-KR" altLang="en-US" sz="1200">
                <a:latin typeface="+mn-ea"/>
              </a:rPr>
              <a:t>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빠져나옴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</a:rPr>
              <a:t>조건이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라도 명령은 최소한 한 번은 실행</a:t>
            </a:r>
            <a:endParaRPr lang="en-US" altLang="ko-KR" sz="120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32EBDC7-BEB3-49FD-869E-3178B208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264898"/>
            <a:ext cx="2337873" cy="6848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A6BEDE-8AA8-45AD-9731-2AD7B6F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4962482"/>
            <a:ext cx="2337873" cy="743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7C76639-104B-43AA-A813-7B4B1237A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21" y="1311796"/>
            <a:ext cx="4815892" cy="42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8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F9FE02-E6FE-4FE0-B6AA-61E0D554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break </a:t>
            </a:r>
            <a:r>
              <a:rPr lang="ko-KR" altLang="en-US"/>
              <a:t>문과 </a:t>
            </a:r>
            <a:r>
              <a:rPr lang="en-US" altLang="ko-KR"/>
              <a:t>continue </a:t>
            </a:r>
            <a:r>
              <a:rPr lang="ko-KR" altLang="en-US"/>
              <a:t>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0234EC-D927-4A93-9F92-5B3DFE17C38E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break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7448F-F862-44F1-99C4-3B3BEE098BB3}"/>
              </a:ext>
            </a:extLst>
          </p:cNvPr>
          <p:cNvSpPr/>
          <p:nvPr/>
        </p:nvSpPr>
        <p:spPr>
          <a:xfrm>
            <a:off x="472440" y="1520315"/>
            <a:ext cx="488812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종료 조건이 되기 전에 반복문을 빠져 나와야 할 때 사용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D0D841C-6C15-4133-A548-2CAE0BBE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9" y="2026061"/>
            <a:ext cx="1487648" cy="278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A9C35E9-3DA9-4C2E-AE05-5FF7DBA5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6" y="2667665"/>
            <a:ext cx="5053062" cy="3136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C3A3DD-D909-4C31-B39C-9A64225E548B}"/>
              </a:ext>
            </a:extLst>
          </p:cNvPr>
          <p:cNvSpPr txBox="1"/>
          <p:nvPr/>
        </p:nvSpPr>
        <p:spPr>
          <a:xfrm>
            <a:off x="6604793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continue </a:t>
            </a:r>
            <a:r>
              <a:rPr lang="ko-KR" altLang="en-US" sz="1600" b="1"/>
              <a:t>문</a:t>
            </a:r>
            <a:endParaRPr lang="en-US" altLang="ko-KR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77DCF4C-F196-4E84-8294-946707E309E6}"/>
              </a:ext>
            </a:extLst>
          </p:cNvPr>
          <p:cNvSpPr/>
          <p:nvPr/>
        </p:nvSpPr>
        <p:spPr>
          <a:xfrm>
            <a:off x="6604792" y="1520315"/>
            <a:ext cx="5366297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조건에 해당되는 값을 만나면 반복문의 맨 앞으로 이동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결과적으로 반복 과정을 한 차례 건너 뜀</a:t>
            </a:r>
            <a:endParaRPr lang="en-US" altLang="ko-KR" sz="120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84D869D-67E2-4BD4-A87F-1560C72B8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19" y="2264898"/>
            <a:ext cx="1354080" cy="3088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B3E22E9-A32E-4986-80CD-E05E4FA1E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734" y="2863267"/>
            <a:ext cx="4982974" cy="3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변수란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0EBD534-F6B3-42DC-AC2C-20DD72570259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</a:t>
            </a:r>
            <a:r>
              <a:rPr lang="en-US" altLang="ko-KR" sz="1200">
                <a:latin typeface="+mn-ea"/>
              </a:rPr>
              <a:t>(variable) : </a:t>
            </a:r>
            <a:r>
              <a:rPr lang="ko-KR" altLang="en-US" sz="1200">
                <a:latin typeface="+mn-ea"/>
              </a:rPr>
              <a:t>값이 여러 번 달라질 수 있는 데이터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상수</a:t>
            </a:r>
            <a:r>
              <a:rPr lang="en-US" altLang="ko-KR" sz="1200">
                <a:latin typeface="+mn-ea"/>
              </a:rPr>
              <a:t>(constant) : </a:t>
            </a:r>
            <a:r>
              <a:rPr lang="ko-KR" altLang="en-US" sz="1200">
                <a:latin typeface="+mn-ea"/>
              </a:rPr>
              <a:t>값을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한번 지정하면 바뀌지 않는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8A28EC-225A-4AD5-94F0-C0065288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90" y="2273151"/>
            <a:ext cx="3810000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 선언의 규칙 </a:t>
            </a:r>
            <a:endParaRPr lang="en-US" altLang="ko-KR" sz="1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19533A-E022-45C8-93EA-E2955809F91B}"/>
              </a:ext>
            </a:extLst>
          </p:cNvPr>
          <p:cNvSpPr/>
          <p:nvPr/>
        </p:nvSpPr>
        <p:spPr>
          <a:xfrm>
            <a:off x="6185342" y="1520315"/>
            <a:ext cx="5064295" cy="338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 이름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영어 문자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언더스코어</a:t>
            </a:r>
            <a:r>
              <a:rPr lang="en-US" altLang="ko-KR" sz="1200">
                <a:latin typeface="+mn-ea"/>
              </a:rPr>
              <a:t>(_), </a:t>
            </a:r>
            <a:r>
              <a:rPr lang="ko-KR" altLang="en-US" sz="1200">
                <a:latin typeface="+mn-ea"/>
              </a:rPr>
              <a:t>숫자를 사용한다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첫 글자는 영문자</a:t>
            </a:r>
            <a:r>
              <a:rPr lang="en-US" altLang="ko-KR" sz="1200">
                <a:latin typeface="+mn-ea"/>
              </a:rPr>
              <a:t>, _</a:t>
            </a:r>
            <a:r>
              <a:rPr lang="ko-KR" altLang="en-US" sz="1200">
                <a:latin typeface="+mn-ea"/>
              </a:rPr>
              <a:t>기호</a:t>
            </a:r>
            <a:r>
              <a:rPr lang="en-US" altLang="ko-KR" sz="1200">
                <a:latin typeface="+mn-ea"/>
              </a:rPr>
              <a:t>, $</a:t>
            </a:r>
            <a:r>
              <a:rPr lang="ko-KR" altLang="en-US" sz="1200">
                <a:latin typeface="+mn-ea"/>
              </a:rPr>
              <a:t>기호를 사용한다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띄어쓰기나 기호는 허용하지 않는다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now, _now, now25  (</a:t>
            </a:r>
            <a:r>
              <a:rPr lang="ko-KR" altLang="en-US" sz="1200">
                <a:latin typeface="+mn-ea"/>
              </a:rPr>
              <a:t>사용할 수 있음</a:t>
            </a:r>
            <a:r>
              <a:rPr lang="en-US" altLang="ko-KR" sz="1200">
                <a:latin typeface="+mn-ea"/>
              </a:rPr>
              <a:t>)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25now, now 25, *now (</a:t>
            </a:r>
            <a:r>
              <a:rPr lang="ko-KR" altLang="en-US" sz="1200">
                <a:latin typeface="+mn-ea"/>
              </a:rPr>
              <a:t>사용할 수 없음</a:t>
            </a:r>
            <a:r>
              <a:rPr lang="en-US" altLang="ko-KR" sz="12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영어 대소문자를 구별하며 예약어는 변수 이름으로 사용할 수 없다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여러 단어를 연결할 때는 하이픈이나 언더스코어를 사용할 수 있고 중간에 대문자를 섞어 쓸 수도 있다</a:t>
            </a:r>
            <a:r>
              <a:rPr lang="en-US" altLang="ko-KR" sz="1200">
                <a:latin typeface="+mn-ea"/>
              </a:rPr>
              <a:t/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total-area, total_area, totalArea </a:t>
            </a:r>
            <a:r>
              <a:rPr lang="ko-KR" altLang="en-US" sz="1200">
                <a:latin typeface="+mn-ea"/>
              </a:rPr>
              <a:t>등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변수 이름은 의미있게 작성한다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39B1B29-5642-4C83-AC5E-B0AA8FB4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20" y="4673420"/>
            <a:ext cx="3374122" cy="113210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B9F55A7-6928-4A62-824B-FAFEFBE9DE57}"/>
              </a:ext>
            </a:extLst>
          </p:cNvPr>
          <p:cNvCxnSpPr/>
          <p:nvPr/>
        </p:nvCxnSpPr>
        <p:spPr>
          <a:xfrm>
            <a:off x="5701718" y="922789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 선언하기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변수에 값 할당</a:t>
            </a:r>
            <a:endParaRPr lang="en-US" altLang="ko-KR" sz="1600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B19533A-E022-45C8-93EA-E2955809F91B}"/>
              </a:ext>
            </a:extLst>
          </p:cNvPr>
          <p:cNvSpPr/>
          <p:nvPr/>
        </p:nvSpPr>
        <p:spPr>
          <a:xfrm>
            <a:off x="6445400" y="1654282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‘=‘ </a:t>
            </a:r>
            <a:r>
              <a:rPr lang="ko-KR" altLang="en-US" sz="1200">
                <a:latin typeface="+mn-ea"/>
              </a:rPr>
              <a:t>기호 다음에 값을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var </a:t>
            </a:r>
            <a:r>
              <a:rPr lang="ko-KR" altLang="en-US" sz="1200">
                <a:latin typeface="+mn-ea"/>
              </a:rPr>
              <a:t>뒤에 변수 이름 작성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var</a:t>
            </a:r>
            <a:r>
              <a:rPr lang="ko-KR" altLang="en-US" sz="1200">
                <a:latin typeface="+mn-ea"/>
              </a:rPr>
              <a:t>를 한번만 쓰고 뒤에 여러 개의 변수를 한꺼번에 선언할 수도 있음</a:t>
            </a:r>
            <a:endParaRPr lang="en-US" altLang="ko-KR" sz="12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8851F79-5C5F-4095-8276-72C959BE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50" y="2264898"/>
            <a:ext cx="1644811" cy="2924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34BA72E-CBCD-4445-B61F-B31AFF57B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0" y="2826216"/>
            <a:ext cx="2576794" cy="892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E18841-19DE-493C-8474-4BF85DFD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50" y="3987386"/>
            <a:ext cx="4704738" cy="5507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3801DCD-FB67-48FD-A946-85D10A420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920" y="2264898"/>
            <a:ext cx="3853518" cy="16587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pic>
        <p:nvPicPr>
          <p:cNvPr id="1026" name="Picture 2" descr="https://t1.daumcdn.net/cfile/tistory/99055E3B5CF7C7F4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61" y="1215757"/>
            <a:ext cx="1107757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자료형이란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숫자형</a:t>
            </a:r>
            <a:r>
              <a:rPr lang="en-US" altLang="ko-KR" sz="1600" b="1"/>
              <a:t>(number)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컴퓨터가 처리할 수 있는 자료의 형태</a:t>
            </a:r>
            <a:endParaRPr lang="en-US" altLang="ko-KR" sz="120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8B76D1B-22CB-44AE-A18C-C6233D63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987899"/>
            <a:ext cx="5470403" cy="284592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A3E6AB3-786E-449D-B2F8-03E0793B30CC}"/>
              </a:ext>
            </a:extLst>
          </p:cNvPr>
          <p:cNvGrpSpPr/>
          <p:nvPr/>
        </p:nvGrpSpPr>
        <p:grpSpPr>
          <a:xfrm>
            <a:off x="6502108" y="2650842"/>
            <a:ext cx="5012375" cy="1520036"/>
            <a:chOff x="6502108" y="1635511"/>
            <a:chExt cx="5012375" cy="15200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ADC1FE1-5572-4FF5-A70E-5020AD9FB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2108" y="1635511"/>
              <a:ext cx="3651391" cy="15200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9E82BFB-CA8A-4635-A7FA-6B2E2C3D2189}"/>
                </a:ext>
              </a:extLst>
            </p:cNvPr>
            <p:cNvSpPr txBox="1"/>
            <p:nvPr/>
          </p:nvSpPr>
          <p:spPr>
            <a:xfrm>
              <a:off x="6886100" y="2619256"/>
              <a:ext cx="462838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</a:rPr>
                <a:t>콘솔 창에서 </a:t>
              </a:r>
              <a:r>
                <a:rPr lang="en-US" altLang="ko-KR" sz="1200">
                  <a:solidFill>
                    <a:srgbClr val="0070C0"/>
                  </a:solidFill>
                </a:rPr>
                <a:t>typeof </a:t>
              </a:r>
              <a:r>
                <a:rPr lang="ko-KR" altLang="en-US" sz="1200">
                  <a:solidFill>
                    <a:srgbClr val="0070C0"/>
                  </a:solidFill>
                </a:rPr>
                <a:t>다음에 숫자를 입력하면 </a:t>
              </a:r>
              <a:r>
                <a:rPr lang="en-US" altLang="ko-KR" sz="1200">
                  <a:solidFill>
                    <a:srgbClr val="0070C0"/>
                  </a:solidFill>
                </a:rPr>
                <a:t>number</a:t>
              </a:r>
              <a:r>
                <a:rPr lang="ko-KR" altLang="en-US" sz="1200">
                  <a:solidFill>
                    <a:srgbClr val="0070C0"/>
                  </a:solidFill>
                </a:rPr>
                <a:t>라고 표시됨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BBD355C-B15C-42BB-9986-40BF8F9AFE17}"/>
              </a:ext>
            </a:extLst>
          </p:cNvPr>
          <p:cNvSpPr/>
          <p:nvPr/>
        </p:nvSpPr>
        <p:spPr>
          <a:xfrm>
            <a:off x="6502108" y="1544091"/>
            <a:ext cx="506429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숫자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정수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소수점 없는 숫자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  </a:t>
            </a:r>
            <a:r>
              <a:rPr lang="en-US" altLang="ko-KR" sz="1200">
                <a:latin typeface="+mn-ea"/>
              </a:rPr>
              <a:t>- </a:t>
            </a:r>
            <a:r>
              <a:rPr lang="ko-KR" altLang="en-US" sz="1200">
                <a:latin typeface="+mn-ea"/>
              </a:rPr>
              <a:t>실수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소수점이 있는 숫자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4EE2968-E755-4210-A5C2-551EAFFA3B91}"/>
              </a:ext>
            </a:extLst>
          </p:cNvPr>
          <p:cNvSpPr txBox="1"/>
          <p:nvPr/>
        </p:nvSpPr>
        <p:spPr>
          <a:xfrm>
            <a:off x="6768088" y="236556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※ </a:t>
            </a:r>
            <a:r>
              <a:rPr lang="ko-KR" altLang="en-US" sz="1200">
                <a:solidFill>
                  <a:srgbClr val="C00000"/>
                </a:solidFill>
              </a:rPr>
              <a:t>자바스크립트는 실수를 정밀하게 계산하지 못함</a:t>
            </a:r>
          </a:p>
        </p:txBody>
      </p:sp>
    </p:spTree>
    <p:extLst>
      <p:ext uri="{BB962C8B-B14F-4D97-AF65-F5344CB8AC3E}">
        <p14:creationId xmlns:p14="http://schemas.microsoft.com/office/powerpoint/2010/main" val="34603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문자열</a:t>
            </a:r>
            <a:r>
              <a:rPr lang="en-US" altLang="ko-KR" sz="1600" b="1"/>
              <a:t>(string)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82C0962-0F89-4ABD-98BC-E7DE7F0770A1}"/>
              </a:ext>
            </a:extLst>
          </p:cNvPr>
          <p:cNvGrpSpPr/>
          <p:nvPr/>
        </p:nvGrpSpPr>
        <p:grpSpPr>
          <a:xfrm>
            <a:off x="472439" y="2024679"/>
            <a:ext cx="4703410" cy="1240407"/>
            <a:chOff x="472439" y="2024679"/>
            <a:chExt cx="4703410" cy="124040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085BC9E2-4F2D-4C4B-80E4-D721DF33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39" y="2024679"/>
              <a:ext cx="3871842" cy="124040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7CA6439-6A3C-4921-998A-56136D26C7EF}"/>
                </a:ext>
              </a:extLst>
            </p:cNvPr>
            <p:cNvSpPr txBox="1"/>
            <p:nvPr/>
          </p:nvSpPr>
          <p:spPr>
            <a:xfrm>
              <a:off x="1891407" y="2414049"/>
              <a:ext cx="3284442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콘솔 창에서 </a:t>
              </a:r>
              <a:r>
                <a:rPr lang="en-US" altLang="ko-KR" sz="1100">
                  <a:solidFill>
                    <a:srgbClr val="0070C0"/>
                  </a:solidFill>
                </a:rPr>
                <a:t>typeof </a:t>
              </a:r>
              <a:r>
                <a:rPr lang="ko-KR" altLang="en-US" sz="1100">
                  <a:solidFill>
                    <a:srgbClr val="0070C0"/>
                  </a:solidFill>
                </a:rPr>
                <a:t>다음에 따옴표로 묶은 내용을 입력하면 </a:t>
              </a:r>
              <a:r>
                <a:rPr lang="en-US" altLang="ko-KR" sz="1100">
                  <a:solidFill>
                    <a:srgbClr val="0070C0"/>
                  </a:solidFill>
                </a:rPr>
                <a:t>string</a:t>
              </a:r>
              <a:r>
                <a:rPr lang="ko-KR" altLang="en-US" sz="1100">
                  <a:solidFill>
                    <a:srgbClr val="0070C0"/>
                  </a:solidFill>
                </a:rPr>
                <a:t>이라고 표시됨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F36591-38DA-4829-88F7-5A69FF154F8B}"/>
              </a:ext>
            </a:extLst>
          </p:cNvPr>
          <p:cNvSpPr txBox="1"/>
          <p:nvPr/>
        </p:nvSpPr>
        <p:spPr>
          <a:xfrm>
            <a:off x="472439" y="1567014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작은따옴표</a:t>
            </a:r>
            <a:r>
              <a:rPr lang="en-US" altLang="ko-KR" sz="1200"/>
              <a:t>(' ')</a:t>
            </a:r>
            <a:r>
              <a:rPr lang="ko-KR" altLang="en-US" sz="1200"/>
              <a:t>나 큰따옴표</a:t>
            </a:r>
            <a:r>
              <a:rPr lang="en-US" altLang="ko-KR" sz="1200"/>
              <a:t>(" ")</a:t>
            </a:r>
            <a:r>
              <a:rPr lang="ko-KR" altLang="en-US" sz="1200"/>
              <a:t>로 묶은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C460223-CD84-4938-9043-2BD90C80967A}"/>
              </a:ext>
            </a:extLst>
          </p:cNvPr>
          <p:cNvSpPr txBox="1"/>
          <p:nvPr/>
        </p:nvSpPr>
        <p:spPr>
          <a:xfrm>
            <a:off x="472440" y="3592915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논리형</a:t>
            </a:r>
            <a:r>
              <a:rPr lang="en-US" altLang="ko-KR" sz="1600" b="1"/>
              <a:t>(boolean)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4401D5-1BF5-4C89-AED7-3F6DE177D701}"/>
              </a:ext>
            </a:extLst>
          </p:cNvPr>
          <p:cNvSpPr txBox="1"/>
          <p:nvPr/>
        </p:nvSpPr>
        <p:spPr>
          <a:xfrm>
            <a:off x="472439" y="4112135"/>
            <a:ext cx="5323893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참</a:t>
            </a:r>
            <a:r>
              <a:rPr lang="en-US" altLang="ko-KR" sz="1200"/>
              <a:t>true</a:t>
            </a:r>
            <a:r>
              <a:rPr lang="ko-KR" altLang="en-US" sz="1200"/>
              <a:t>이나 거짓</a:t>
            </a:r>
            <a:r>
              <a:rPr lang="en-US" altLang="ko-KR" sz="1200"/>
              <a:t>false</a:t>
            </a:r>
            <a:r>
              <a:rPr lang="ko-KR" altLang="en-US" sz="1200"/>
              <a:t>의 값을 표현하는 자료형</a:t>
            </a:r>
            <a:r>
              <a:rPr lang="en-US" altLang="ko-KR" sz="1200"/>
              <a:t>. </a:t>
            </a:r>
            <a:r>
              <a:rPr lang="ko-KR" altLang="en-US" sz="1200"/>
              <a:t>불린</a:t>
            </a:r>
            <a:r>
              <a:rPr lang="en-US" altLang="ko-KR" sz="1200"/>
              <a:t> </a:t>
            </a:r>
            <a:r>
              <a:rPr lang="ko-KR" altLang="en-US" sz="1200"/>
              <a:t>유형이라고도 함</a:t>
            </a:r>
            <a:r>
              <a:rPr lang="en-US" altLang="ko-KR" sz="120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조건을 확인해서 조건이 맞으면 </a:t>
            </a:r>
            <a:r>
              <a:rPr lang="en-US" altLang="ko-KR" sz="1200"/>
              <a:t>true, </a:t>
            </a:r>
            <a:r>
              <a:rPr lang="ko-KR" altLang="en-US" sz="1200"/>
              <a:t>맞지 않으면 </a:t>
            </a:r>
            <a:r>
              <a:rPr lang="en-US" altLang="ko-KR" sz="1200"/>
              <a:t>false</a:t>
            </a:r>
            <a:r>
              <a:rPr lang="ko-KR" altLang="en-US" sz="1200"/>
              <a:t>라는 결괏값 출력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37F0BAC-8E5D-4C60-9DBC-714EED1A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2" y="4791902"/>
            <a:ext cx="3930140" cy="12860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B380D62-827C-47CC-A2C7-1AC636E8D290}"/>
              </a:ext>
            </a:extLst>
          </p:cNvPr>
          <p:cNvSpPr txBox="1"/>
          <p:nvPr/>
        </p:nvSpPr>
        <p:spPr>
          <a:xfrm>
            <a:off x="1828146" y="5290986"/>
            <a:ext cx="3192425" cy="2616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</a:rPr>
              <a:t>조건에 따라 </a:t>
            </a:r>
            <a:r>
              <a:rPr lang="en-US" altLang="ko-KR" sz="1100">
                <a:solidFill>
                  <a:srgbClr val="0070C0"/>
                </a:solidFill>
              </a:rPr>
              <a:t>true</a:t>
            </a:r>
            <a:r>
              <a:rPr lang="ko-KR" altLang="en-US" sz="1100">
                <a:solidFill>
                  <a:srgbClr val="0070C0"/>
                </a:solidFill>
              </a:rPr>
              <a:t>나 </a:t>
            </a:r>
            <a:r>
              <a:rPr lang="en-US" altLang="ko-KR" sz="1100">
                <a:solidFill>
                  <a:srgbClr val="0070C0"/>
                </a:solidFill>
              </a:rPr>
              <a:t>false </a:t>
            </a:r>
            <a:r>
              <a:rPr lang="ko-KR" altLang="en-US" sz="1100">
                <a:solidFill>
                  <a:srgbClr val="0070C0"/>
                </a:solidFill>
              </a:rPr>
              <a:t>값을 표시하는 논리형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138B8E8-8CD6-4A8E-9BA0-A0F41F5E18F9}"/>
              </a:ext>
            </a:extLst>
          </p:cNvPr>
          <p:cNvSpPr txBox="1"/>
          <p:nvPr/>
        </p:nvSpPr>
        <p:spPr>
          <a:xfrm>
            <a:off x="6483356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undefined</a:t>
            </a:r>
            <a:r>
              <a:rPr lang="ko-KR" altLang="en-US" sz="1600" b="1"/>
              <a:t> 유형</a:t>
            </a:r>
            <a:endParaRPr lang="en-US" altLang="ko-KR" sz="16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6370568-C76B-49AD-85F7-E59E796218B0}"/>
              </a:ext>
            </a:extLst>
          </p:cNvPr>
          <p:cNvSpPr txBox="1"/>
          <p:nvPr/>
        </p:nvSpPr>
        <p:spPr>
          <a:xfrm>
            <a:off x="6483355" y="1567014"/>
            <a:ext cx="345479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자료형이 정의되지 않았을 때의 데이터 상태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변수 선언만 하고 값이 할당되지 않은 자료형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C535D00-1070-469A-B224-2DBAC885F700}"/>
              </a:ext>
            </a:extLst>
          </p:cNvPr>
          <p:cNvSpPr txBox="1"/>
          <p:nvPr/>
        </p:nvSpPr>
        <p:spPr>
          <a:xfrm>
            <a:off x="6483356" y="2393369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null</a:t>
            </a:r>
            <a:r>
              <a:rPr lang="ko-KR" altLang="en-US" sz="1600" b="1"/>
              <a:t> 유형</a:t>
            </a:r>
            <a:endParaRPr lang="en-US" altLang="ko-KR" sz="16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FAAD9F9-D917-44AA-9839-B63B33EF40C5}"/>
              </a:ext>
            </a:extLst>
          </p:cNvPr>
          <p:cNvSpPr txBox="1"/>
          <p:nvPr/>
        </p:nvSpPr>
        <p:spPr>
          <a:xfrm>
            <a:off x="6483355" y="2844936"/>
            <a:ext cx="324640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데이터 값이 유효하지 않은 상태</a:t>
            </a: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변수에 할당된 값이 유효하지 않다는 의미</a:t>
            </a:r>
          </a:p>
        </p:txBody>
      </p:sp>
    </p:spTree>
    <p:extLst>
      <p:ext uri="{BB962C8B-B14F-4D97-AF65-F5344CB8AC3E}">
        <p14:creationId xmlns:p14="http://schemas.microsoft.com/office/powerpoint/2010/main" val="376472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이해하기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배열</a:t>
            </a:r>
            <a:r>
              <a:rPr lang="en-US" altLang="ko-KR" sz="1600" b="1"/>
              <a:t>(array)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F36591-38DA-4829-88F7-5A69FF154F8B}"/>
              </a:ext>
            </a:extLst>
          </p:cNvPr>
          <p:cNvSpPr txBox="1"/>
          <p:nvPr/>
        </p:nvSpPr>
        <p:spPr>
          <a:xfrm>
            <a:off x="472439" y="1567014"/>
            <a:ext cx="369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하나의 변수에 여러 값을 저장할 수 있는 복합 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295749-277A-430D-A63A-2579D541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24679"/>
            <a:ext cx="2746171" cy="92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1F6F1A-218B-487E-BA0B-6306028B3CC6}"/>
              </a:ext>
            </a:extLst>
          </p:cNvPr>
          <p:cNvSpPr txBox="1"/>
          <p:nvPr/>
        </p:nvSpPr>
        <p:spPr>
          <a:xfrm>
            <a:off x="510209" y="3516759"/>
            <a:ext cx="2965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예</a:t>
            </a:r>
            <a:r>
              <a:rPr lang="en-US" altLang="ko-KR" sz="1200" b="1"/>
              <a:t>) </a:t>
            </a:r>
            <a:r>
              <a:rPr lang="ko-KR" altLang="en-US" sz="1200" b="1"/>
              <a:t>계절 이름을 프로그램에 사용할 경우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9D9087-73F9-4D4F-96C9-BC038D1AC26E}"/>
              </a:ext>
            </a:extLst>
          </p:cNvPr>
          <p:cNvSpPr txBox="1"/>
          <p:nvPr/>
        </p:nvSpPr>
        <p:spPr>
          <a:xfrm>
            <a:off x="520685" y="398940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배열을 사용하지 않는다면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806E45C-EFE2-42A4-8D23-C4A922C2F26C}"/>
              </a:ext>
            </a:extLst>
          </p:cNvPr>
          <p:cNvSpPr txBox="1"/>
          <p:nvPr/>
        </p:nvSpPr>
        <p:spPr>
          <a:xfrm>
            <a:off x="2700613" y="398992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배열을 사용한다면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A9F88ED-7DA7-4322-BFB9-FD1A07AB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8" y="4266405"/>
            <a:ext cx="1876994" cy="958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2E981E4-084D-4E05-AC02-89F26F22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43" y="4381224"/>
            <a:ext cx="2752288" cy="3112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23865B2-93FC-4DE2-9DAF-B41D34F7A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57" y="4806792"/>
            <a:ext cx="3368660" cy="16421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56D7A6E4-37BD-47C5-AC55-D6A0C1AE6123}"/>
              </a:ext>
            </a:extLst>
          </p:cNvPr>
          <p:cNvCxnSpPr/>
          <p:nvPr/>
        </p:nvCxnSpPr>
        <p:spPr>
          <a:xfrm>
            <a:off x="2600587" y="3917659"/>
            <a:ext cx="0" cy="14093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6AB8BDC-30D1-4CF3-85B2-9C4061EFF2EC}"/>
              </a:ext>
            </a:extLst>
          </p:cNvPr>
          <p:cNvSpPr txBox="1"/>
          <p:nvPr/>
        </p:nvSpPr>
        <p:spPr>
          <a:xfrm>
            <a:off x="6672474" y="1752900"/>
            <a:ext cx="3998322" cy="2595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자바스크립트의 데이터 유형 자동 변환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ko-KR" altLang="en-US" sz="1200"/>
              <a:t>자바스크립트의 편리한 점이면서도 약점인 부분이 데이터 유형이 유연하다는 것입니다</a:t>
            </a:r>
            <a:r>
              <a:rPr lang="en-US" altLang="ko-KR" sz="1200"/>
              <a:t>. </a:t>
            </a:r>
            <a:r>
              <a:rPr lang="ko-KR" altLang="en-US" sz="1200"/>
              <a:t>다시 말해 변수의 데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이터 유형이 중간에 바뀔 수 있다는 것이죠</a:t>
            </a:r>
            <a:r>
              <a:rPr lang="en-US" altLang="ko-KR" sz="12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책에 있는 </a:t>
            </a:r>
            <a:r>
              <a:rPr lang="en-US" altLang="ko-KR" sz="1200"/>
              <a:t>‘</a:t>
            </a:r>
            <a:r>
              <a:rPr lang="ko-KR" altLang="en-US" sz="1200"/>
              <a:t>나이 계산 프로그램’에서는 프롬프트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창을 통해 사용자의 태어난 해를 입력받는데</a:t>
            </a:r>
            <a:r>
              <a:rPr lang="en-US" altLang="ko-KR" sz="1200"/>
              <a:t>, </a:t>
            </a:r>
            <a:r>
              <a:rPr lang="ko-KR" altLang="en-US" sz="1200"/>
              <a:t>이때 프롬프트 창에서 입력받은 값은 문자열이지만 사칙연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산에 사용된 문자열은 자동으로 숫자형으로 변환되어 계산됩니다</a:t>
            </a:r>
          </a:p>
        </p:txBody>
      </p:sp>
    </p:spTree>
    <p:extLst>
      <p:ext uri="{BB962C8B-B14F-4D97-AF65-F5344CB8AC3E}">
        <p14:creationId xmlns:p14="http://schemas.microsoft.com/office/powerpoint/2010/main" val="12438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산술 연산자</a:t>
            </a:r>
            <a:endParaRPr lang="en-US" altLang="ko-KR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9BF687-710D-4BB2-AEE4-D06A7C7C7A51}"/>
              </a:ext>
            </a:extLst>
          </p:cNvPr>
          <p:cNvSpPr txBox="1"/>
          <p:nvPr/>
        </p:nvSpPr>
        <p:spPr>
          <a:xfrm>
            <a:off x="6445400" y="1181761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할당 연산자</a:t>
            </a:r>
            <a:r>
              <a:rPr lang="en-US" altLang="ko-KR" sz="1600" b="1"/>
              <a:t>(</a:t>
            </a:r>
            <a:r>
              <a:rPr lang="ko-KR" altLang="en-US" sz="1600" b="1"/>
              <a:t>대입 연산자</a:t>
            </a:r>
            <a:r>
              <a:rPr lang="en-US" altLang="ko-KR" sz="1600" b="1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수학 계산을 할 때 사용하는 연산자</a:t>
            </a:r>
            <a:endParaRPr lang="en-US" altLang="ko-KR" sz="120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618098EB-8E2F-43A4-B1C5-C81F15141B06}"/>
              </a:ext>
            </a:extLst>
          </p:cNvPr>
          <p:cNvCxnSpPr/>
          <p:nvPr/>
        </p:nvCxnSpPr>
        <p:spPr>
          <a:xfrm>
            <a:off x="6096000" y="981512"/>
            <a:ext cx="0" cy="51424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8DF799F-8396-4487-B78A-2F576F649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460139" y="1884790"/>
            <a:ext cx="5428930" cy="243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674019-F05E-4363-B026-D403C4E499EE}"/>
              </a:ext>
            </a:extLst>
          </p:cNvPr>
          <p:cNvSpPr txBox="1"/>
          <p:nvPr/>
        </p:nvSpPr>
        <p:spPr>
          <a:xfrm>
            <a:off x="472439" y="4462943"/>
            <a:ext cx="3283271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나누기 연산자</a:t>
            </a:r>
            <a:r>
              <a:rPr lang="en-US" altLang="ko-KR" sz="1200"/>
              <a:t>(/) : </a:t>
            </a:r>
            <a:r>
              <a:rPr lang="ko-KR" altLang="en-US" sz="1200"/>
              <a:t>나눈 값 자체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나머지 연산자</a:t>
            </a:r>
            <a:r>
              <a:rPr lang="en-US" altLang="ko-KR" sz="1200"/>
              <a:t>(%) : </a:t>
            </a:r>
            <a:r>
              <a:rPr lang="ko-KR" altLang="en-US" sz="1200"/>
              <a:t>나눈 후에 남은 나머지 값</a:t>
            </a:r>
            <a:endParaRPr lang="en-US" altLang="ko-KR" sz="12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3CDE2E3-F699-4FAA-8C40-0F061D5D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9" y="5150171"/>
            <a:ext cx="2944289" cy="69679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4E543E4-934F-4CDD-8248-2785BBEFB016}"/>
              </a:ext>
            </a:extLst>
          </p:cNvPr>
          <p:cNvSpPr/>
          <p:nvPr/>
        </p:nvSpPr>
        <p:spPr>
          <a:xfrm>
            <a:off x="6520902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연산자 오른쪽의 실행 결과를 왼쪽 변수에 할당하는 연산자</a:t>
            </a:r>
            <a:endParaRPr lang="en-US" altLang="ko-KR" sz="120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ABD48DD-FD5E-44E9-9D8F-E5B07D7D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400" y="1884790"/>
            <a:ext cx="4573340" cy="20611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097AB1-9EE4-45B5-AE7F-68D6A6790D8F}"/>
              </a:ext>
            </a:extLst>
          </p:cNvPr>
          <p:cNvSpPr txBox="1"/>
          <p:nvPr/>
        </p:nvSpPr>
        <p:spPr>
          <a:xfrm>
            <a:off x="6445400" y="4141102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연결 연산자</a:t>
            </a:r>
            <a:endParaRPr lang="en-US" altLang="ko-KR" sz="1600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A529308-328C-4BC1-A5EF-EEE8CA8A44C3}"/>
              </a:ext>
            </a:extLst>
          </p:cNvPr>
          <p:cNvSpPr/>
          <p:nvPr/>
        </p:nvSpPr>
        <p:spPr>
          <a:xfrm>
            <a:off x="6445400" y="4486037"/>
            <a:ext cx="506429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둘 이상의 문자열을 합쳐서 하나의 문자열로 만드는 연산자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‘+’ </a:t>
            </a:r>
            <a:r>
              <a:rPr lang="ko-KR" altLang="en-US" sz="1200">
                <a:latin typeface="+mn-ea"/>
              </a:rPr>
              <a:t>기호 사용</a:t>
            </a:r>
            <a:endParaRPr lang="en-US" altLang="ko-KR" sz="1200"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EAFED8D-F83A-40B5-AC09-E38A9261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32" y="5103035"/>
            <a:ext cx="5399709" cy="7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E601AD-0C67-4793-BC5E-5D7A647C6080}"/>
              </a:ext>
            </a:extLst>
          </p:cNvPr>
          <p:cNvSpPr txBox="1"/>
          <p:nvPr/>
        </p:nvSpPr>
        <p:spPr>
          <a:xfrm>
            <a:off x="472440" y="1047794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비교 연산자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00DACBC-7600-40ED-95C1-85533236A5C1}"/>
              </a:ext>
            </a:extLst>
          </p:cNvPr>
          <p:cNvSpPr/>
          <p:nvPr/>
        </p:nvSpPr>
        <p:spPr>
          <a:xfrm>
            <a:off x="472439" y="1520315"/>
            <a:ext cx="50642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피연산자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개의 값을 비교해서 </a:t>
            </a: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로 결괏값 반환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F9D42CB-E48F-4F5F-98D8-901331CB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8" y="1853932"/>
            <a:ext cx="5357484" cy="2879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4E30B4B-5BAC-4A71-9F29-8B5AB74C84DE}"/>
              </a:ext>
            </a:extLst>
          </p:cNvPr>
          <p:cNvSpPr txBox="1"/>
          <p:nvPr/>
        </p:nvSpPr>
        <p:spPr>
          <a:xfrm>
            <a:off x="6446049" y="1731405"/>
            <a:ext cx="506429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== </a:t>
            </a:r>
            <a:r>
              <a:rPr lang="ko-KR" altLang="en-US" sz="1200" b="1"/>
              <a:t>연산자</a:t>
            </a:r>
            <a:r>
              <a:rPr lang="en-US" altLang="ko-KR" sz="1200" b="1"/>
              <a:t> </a:t>
            </a:r>
            <a:r>
              <a:rPr lang="ko-KR" altLang="en-US" sz="1200" b="1"/>
              <a:t>와 </a:t>
            </a:r>
            <a:r>
              <a:rPr lang="en-US" altLang="ko-KR" sz="1200" b="1"/>
              <a:t>!=</a:t>
            </a:r>
            <a:r>
              <a:rPr lang="ko-KR" altLang="en-US" sz="1200" b="1"/>
              <a:t> 연산자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ko-KR" altLang="en-US" sz="1200"/>
              <a:t>피연산자의 자료형을 자동으로 변환해서 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D231411-74BE-465C-8B37-0491AA225681}"/>
              </a:ext>
            </a:extLst>
          </p:cNvPr>
          <p:cNvSpPr txBox="1"/>
          <p:nvPr/>
        </p:nvSpPr>
        <p:spPr>
          <a:xfrm>
            <a:off x="6446049" y="3241961"/>
            <a:ext cx="506429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=== </a:t>
            </a:r>
            <a:r>
              <a:rPr lang="ko-KR" altLang="en-US" sz="1200" b="1"/>
              <a:t>연산자</a:t>
            </a:r>
            <a:r>
              <a:rPr lang="en-US" altLang="ko-KR" sz="1200" b="1"/>
              <a:t> </a:t>
            </a:r>
            <a:r>
              <a:rPr lang="ko-KR" altLang="en-US" sz="1200" b="1"/>
              <a:t>와 </a:t>
            </a:r>
            <a:r>
              <a:rPr lang="en-US" altLang="ko-KR" sz="1200" b="1"/>
              <a:t>!==</a:t>
            </a:r>
            <a:r>
              <a:rPr lang="ko-KR" altLang="en-US" sz="1200" b="1"/>
              <a:t> 연산자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ko-KR" altLang="en-US" sz="1200"/>
              <a:t>피연산자의 자료형을 변환하지 않음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D1C4823-EDE7-483F-9688-C51FE8BD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03" y="2459774"/>
            <a:ext cx="1883450" cy="610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13D2150-4850-463F-A120-1688CCAD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820" y="3890696"/>
            <a:ext cx="1882733" cy="61061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956259A-2135-49EF-98A2-F588DA3E5E6F}"/>
              </a:ext>
            </a:extLst>
          </p:cNvPr>
          <p:cNvGrpSpPr/>
          <p:nvPr/>
        </p:nvGrpSpPr>
        <p:grpSpPr>
          <a:xfrm>
            <a:off x="8669547" y="3241961"/>
            <a:ext cx="3133345" cy="305308"/>
            <a:chOff x="8669547" y="3850947"/>
            <a:chExt cx="3133345" cy="305308"/>
          </a:xfrm>
        </p:grpSpPr>
        <p:sp>
          <p:nvSpPr>
            <p:cNvPr id="22" name="설명선: 왼쪽 화살표 21">
              <a:extLst>
                <a:ext uri="{FF2B5EF4-FFF2-40B4-BE49-F238E27FC236}">
                  <a16:creationId xmlns:a16="http://schemas.microsoft.com/office/drawing/2014/main" xmlns="" id="{D65A13F9-B3E9-4F1E-B1FE-F5E1543B6AB6}"/>
                </a:ext>
              </a:extLst>
            </p:cNvPr>
            <p:cNvSpPr/>
            <p:nvPr/>
          </p:nvSpPr>
          <p:spPr>
            <a:xfrm>
              <a:off x="8669547" y="3850947"/>
              <a:ext cx="3133345" cy="305308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457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2D50B99-7177-43FC-82AB-48CD696F8B0C}"/>
                </a:ext>
              </a:extLst>
            </p:cNvPr>
            <p:cNvSpPr txBox="1"/>
            <p:nvPr/>
          </p:nvSpPr>
          <p:spPr>
            <a:xfrm>
              <a:off x="8921975" y="3865167"/>
              <a:ext cx="28809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solidFill>
                    <a:srgbClr val="C00000"/>
                  </a:solidFill>
                </a:rPr>
                <a:t>프로그램에서 값을 비교할 때 더 많이 사용</a:t>
              </a: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950C3DC-5DC9-46EC-B939-1FD8AF1A385F}"/>
              </a:ext>
            </a:extLst>
          </p:cNvPr>
          <p:cNvCxnSpPr/>
          <p:nvPr/>
        </p:nvCxnSpPr>
        <p:spPr>
          <a:xfrm>
            <a:off x="301925" y="4848045"/>
            <a:ext cx="1157664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12B6294-96FA-4264-BDD5-31C0EFF5352D}"/>
              </a:ext>
            </a:extLst>
          </p:cNvPr>
          <p:cNvSpPr txBox="1"/>
          <p:nvPr/>
        </p:nvSpPr>
        <p:spPr>
          <a:xfrm>
            <a:off x="472440" y="5004068"/>
            <a:ext cx="3428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논리 연산자</a:t>
            </a:r>
            <a:endParaRPr lang="en-US" altLang="ko-KR" sz="16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9068703-7CC9-4915-A7CE-19C35D453312}"/>
              </a:ext>
            </a:extLst>
          </p:cNvPr>
          <p:cNvSpPr/>
          <p:nvPr/>
        </p:nvSpPr>
        <p:spPr>
          <a:xfrm>
            <a:off x="472440" y="5476589"/>
            <a:ext cx="312477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true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false</a:t>
            </a:r>
            <a:r>
              <a:rPr lang="ko-KR" altLang="en-US" sz="1200">
                <a:latin typeface="+mn-ea"/>
              </a:rPr>
              <a:t>가 피연산자인 연산자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조건을 처리할 때 사용</a:t>
            </a:r>
            <a:endParaRPr lang="en-US" altLang="ko-KR" sz="120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EFA7A36-3C7B-447C-9F8E-B1ECCB897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026" y="5004068"/>
            <a:ext cx="4683695" cy="13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39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2824</TotalTime>
  <Words>731</Words>
  <Application>Microsoft Office PowerPoint</Application>
  <PresentationFormat>사용자 지정</PresentationFormat>
  <Paragraphs>144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1_Office 테마</vt:lpstr>
      <vt:lpstr>14. 자바스크립트 기본 문법</vt:lpstr>
      <vt:lpstr>변수 알아보기</vt:lpstr>
      <vt:lpstr>변수 알아보기</vt:lpstr>
      <vt:lpstr>자료형</vt:lpstr>
      <vt:lpstr>자료형 이해하기</vt:lpstr>
      <vt:lpstr>자료형 이해하기</vt:lpstr>
      <vt:lpstr>자료형 이해하기</vt:lpstr>
      <vt:lpstr>연산자 알아보기</vt:lpstr>
      <vt:lpstr>연산자 알아보기</vt:lpstr>
      <vt:lpstr>조건문 알아보기</vt:lpstr>
      <vt:lpstr>조건문 알아보기</vt:lpstr>
      <vt:lpstr>조건문 알아보기</vt:lpstr>
      <vt:lpstr>조건문 알아보기</vt:lpstr>
      <vt:lpstr>반복문 알아보기</vt:lpstr>
      <vt:lpstr>반복문 알아보기</vt:lpstr>
      <vt:lpstr>while 문과 do ~ while 문</vt:lpstr>
      <vt:lpstr>break 문과 continue 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자바스크립트 기본 문법</dc:title>
  <dc:creator>Ko Kyunghee</dc:creator>
  <cp:lastModifiedBy>pjn</cp:lastModifiedBy>
  <cp:revision>51</cp:revision>
  <dcterms:created xsi:type="dcterms:W3CDTF">2021-01-12T04:45:25Z</dcterms:created>
  <dcterms:modified xsi:type="dcterms:W3CDTF">2023-05-20T10:49:33Z</dcterms:modified>
</cp:coreProperties>
</file>