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80" r:id="rId2"/>
  </p:sldMasterIdLst>
  <p:notesMasterIdLst>
    <p:notesMasterId r:id="rId19"/>
  </p:notesMasterIdLst>
  <p:handoutMasterIdLst>
    <p:handoutMasterId r:id="rId20"/>
  </p:handoutMasterIdLst>
  <p:sldIdLst>
    <p:sldId id="304" r:id="rId3"/>
    <p:sldId id="266" r:id="rId4"/>
    <p:sldId id="321" r:id="rId5"/>
    <p:sldId id="310" r:id="rId6"/>
    <p:sldId id="311" r:id="rId7"/>
    <p:sldId id="312" r:id="rId8"/>
    <p:sldId id="307" r:id="rId9"/>
    <p:sldId id="313" r:id="rId10"/>
    <p:sldId id="314" r:id="rId11"/>
    <p:sldId id="319" r:id="rId12"/>
    <p:sldId id="320" r:id="rId13"/>
    <p:sldId id="308" r:id="rId14"/>
    <p:sldId id="315" r:id="rId15"/>
    <p:sldId id="316" r:id="rId16"/>
    <p:sldId id="318" r:id="rId17"/>
    <p:sldId id="305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8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555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  <p15:guide id="7" orient="horz" pos="1834">
          <p15:clr>
            <a:srgbClr val="A4A3A4"/>
          </p15:clr>
        </p15:guide>
        <p15:guide id="8" orient="horz" pos="220">
          <p15:clr>
            <a:srgbClr val="A4A3A4"/>
          </p15:clr>
        </p15:guide>
        <p15:guide id="9" orient="horz" pos="3380">
          <p15:clr>
            <a:srgbClr val="A4A3A4"/>
          </p15:clr>
        </p15:guide>
        <p15:guide id="10" pos="55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62" y="77"/>
      </p:cViewPr>
      <p:guideLst>
        <p:guide orient="horz" pos="2160"/>
        <p:guide pos="2880"/>
        <p:guide pos="198"/>
        <p:guide orient="horz" pos="264"/>
        <p:guide pos="5551"/>
        <p:guide orient="horz" pos="4056"/>
        <p:guide orient="horz" pos="1834"/>
        <p:guide orient="horz" pos="220"/>
        <p:guide orient="horz" pos="3380"/>
        <p:guide pos="55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86319E-C8B0-4872-8908-D1706E034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D872-F290-4A4A-A565-6E714158E3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F565-5A3C-4532-8F2F-5A0A63BC9C3D}" type="datetimeFigureOut">
              <a:rPr lang="en-ID" smtClean="0"/>
              <a:t>21/06/2018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29368-99E0-4292-8D56-C3BF16F1D4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C7266-4246-4EDE-87FC-77EC0588FD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0AE3-B884-4CE1-B673-7C7AACC99B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87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9C6A-14F1-4369-AFB7-87E4A02D84D9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71CE3-4C7A-41DF-8F41-C6BB8CC6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2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74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6C2EE47-79CE-4D89-9476-F1B5686A78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73326" y="1426742"/>
            <a:ext cx="4397344" cy="3159012"/>
          </a:xfrm>
          <a:custGeom>
            <a:avLst/>
            <a:gdLst>
              <a:gd name="connsiteX0" fmla="*/ 0 w 5196258"/>
              <a:gd name="connsiteY0" fmla="*/ 0 h 4479533"/>
              <a:gd name="connsiteX1" fmla="*/ 5196258 w 5196258"/>
              <a:gd name="connsiteY1" fmla="*/ 0 h 4479533"/>
              <a:gd name="connsiteX2" fmla="*/ 2598129 w 5196258"/>
              <a:gd name="connsiteY2" fmla="*/ 4479533 h 44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6258" h="4479533">
                <a:moveTo>
                  <a:pt x="0" y="0"/>
                </a:moveTo>
                <a:lnTo>
                  <a:pt x="5196258" y="0"/>
                </a:lnTo>
                <a:lnTo>
                  <a:pt x="2598129" y="44795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E3E05-A1D7-44E4-8F46-0C1217B77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5330" y="1276370"/>
            <a:ext cx="4353340" cy="3627783"/>
          </a:xfrm>
          <a:prstGeom prst="diamond">
            <a:avLst/>
          </a:prstGeom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44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7031A846-536D-4220-8572-8E41E1E46E8D}"/>
              </a:ext>
            </a:extLst>
          </p:cNvPr>
          <p:cNvSpPr/>
          <p:nvPr userDrawn="1"/>
        </p:nvSpPr>
        <p:spPr>
          <a:xfrm rot="5400000" flipH="1">
            <a:off x="3299670" y="1438959"/>
            <a:ext cx="2544660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A6E03-64BD-46B4-AFD8-B38221C7C851}"/>
              </a:ext>
            </a:extLst>
          </p:cNvPr>
          <p:cNvSpPr/>
          <p:nvPr userDrawn="1"/>
        </p:nvSpPr>
        <p:spPr>
          <a:xfrm flipH="1">
            <a:off x="-398960" y="4557420"/>
            <a:ext cx="802433" cy="668694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A6112AD-14FD-4193-826C-636686F46216}"/>
              </a:ext>
            </a:extLst>
          </p:cNvPr>
          <p:cNvSpPr/>
          <p:nvPr userDrawn="1"/>
        </p:nvSpPr>
        <p:spPr>
          <a:xfrm rot="19800000" flipH="1">
            <a:off x="7403933" y="4943728"/>
            <a:ext cx="1174910" cy="844046"/>
          </a:xfrm>
          <a:prstGeom prst="triangl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8ED125-B10D-4B41-887D-731A6CFB3F28}"/>
              </a:ext>
            </a:extLst>
          </p:cNvPr>
          <p:cNvSpPr/>
          <p:nvPr userDrawn="1"/>
        </p:nvSpPr>
        <p:spPr>
          <a:xfrm flipH="1">
            <a:off x="7862078" y="4946516"/>
            <a:ext cx="343926" cy="28660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95FB30-2862-4AD9-BB82-102724F163B0}"/>
              </a:ext>
            </a:extLst>
          </p:cNvPr>
          <p:cNvSpPr/>
          <p:nvPr userDrawn="1"/>
        </p:nvSpPr>
        <p:spPr>
          <a:xfrm flipH="1">
            <a:off x="8258556" y="69221"/>
            <a:ext cx="802433" cy="668694"/>
          </a:xfrm>
          <a:prstGeom prst="ellipse">
            <a:avLst/>
          </a:prstGeom>
          <a:noFill/>
          <a:ln w="165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6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9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5EC62A48-700E-44A1-95C2-64FA347FC873}"/>
              </a:ext>
            </a:extLst>
          </p:cNvPr>
          <p:cNvSpPr/>
          <p:nvPr userDrawn="1"/>
        </p:nvSpPr>
        <p:spPr>
          <a:xfrm rot="16200000">
            <a:off x="3299670" y="1438959"/>
            <a:ext cx="2544660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CC6494-AF82-4480-8B6E-EDC8A5786C56}"/>
              </a:ext>
            </a:extLst>
          </p:cNvPr>
          <p:cNvSpPr/>
          <p:nvPr userDrawn="1"/>
        </p:nvSpPr>
        <p:spPr>
          <a:xfrm>
            <a:off x="8740529" y="4557420"/>
            <a:ext cx="802433" cy="668694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719E6C-7177-4EE0-9BD5-6282B5DBBA71}"/>
              </a:ext>
            </a:extLst>
          </p:cNvPr>
          <p:cNvSpPr/>
          <p:nvPr userDrawn="1"/>
        </p:nvSpPr>
        <p:spPr>
          <a:xfrm rot="1800000">
            <a:off x="565157" y="4943728"/>
            <a:ext cx="1174910" cy="844046"/>
          </a:xfrm>
          <a:prstGeom prst="triangl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BC6839-A858-4695-8974-15F110BB8EE6}"/>
              </a:ext>
            </a:extLst>
          </p:cNvPr>
          <p:cNvSpPr/>
          <p:nvPr userDrawn="1"/>
        </p:nvSpPr>
        <p:spPr>
          <a:xfrm>
            <a:off x="937996" y="4946516"/>
            <a:ext cx="343926" cy="28660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2DBA9E-1A2D-4124-977F-2A756C6C74F5}"/>
              </a:ext>
            </a:extLst>
          </p:cNvPr>
          <p:cNvSpPr/>
          <p:nvPr userDrawn="1"/>
        </p:nvSpPr>
        <p:spPr>
          <a:xfrm>
            <a:off x="83015" y="69221"/>
            <a:ext cx="802433" cy="668694"/>
          </a:xfrm>
          <a:prstGeom prst="ellipse">
            <a:avLst/>
          </a:prstGeom>
          <a:noFill/>
          <a:ln w="165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6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0" r:id="rId2"/>
    <p:sldLayoutId id="21474837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CAC56B6-6D0B-4408-BA4E-EB964AC4323D}"/>
              </a:ext>
            </a:extLst>
          </p:cNvPr>
          <p:cNvSpPr txBox="1"/>
          <p:nvPr/>
        </p:nvSpPr>
        <p:spPr>
          <a:xfrm>
            <a:off x="497809" y="930814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모바일</a:t>
            </a:r>
            <a:r>
              <a:rPr lang="ko-KR" altLang="en-US" sz="5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 시스템 프로그래밍</a:t>
            </a:r>
            <a:endParaRPr lang="id-ID" sz="5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C756B34-C77E-4222-8385-E91726D4AEFE}"/>
              </a:ext>
            </a:extLst>
          </p:cNvPr>
          <p:cNvSpPr>
            <a:spLocks noEditPoints="1"/>
          </p:cNvSpPr>
          <p:nvPr/>
        </p:nvSpPr>
        <p:spPr bwMode="auto">
          <a:xfrm>
            <a:off x="4434428" y="2004801"/>
            <a:ext cx="275143" cy="203399"/>
          </a:xfrm>
          <a:custGeom>
            <a:avLst/>
            <a:gdLst>
              <a:gd name="T0" fmla="*/ 28 w 292"/>
              <a:gd name="T1" fmla="*/ 82 h 259"/>
              <a:gd name="T2" fmla="*/ 138 w 292"/>
              <a:gd name="T3" fmla="*/ 73 h 259"/>
              <a:gd name="T4" fmla="*/ 210 w 292"/>
              <a:gd name="T5" fmla="*/ 95 h 259"/>
              <a:gd name="T6" fmla="*/ 284 w 292"/>
              <a:gd name="T7" fmla="*/ 60 h 259"/>
              <a:gd name="T8" fmla="*/ 286 w 292"/>
              <a:gd name="T9" fmla="*/ 37 h 259"/>
              <a:gd name="T10" fmla="*/ 264 w 292"/>
              <a:gd name="T11" fmla="*/ 35 h 259"/>
              <a:gd name="T12" fmla="*/ 154 w 292"/>
              <a:gd name="T13" fmla="*/ 44 h 259"/>
              <a:gd name="T14" fmla="*/ 8 w 292"/>
              <a:gd name="T15" fmla="*/ 57 h 259"/>
              <a:gd name="T16" fmla="*/ 6 w 292"/>
              <a:gd name="T17" fmla="*/ 80 h 259"/>
              <a:gd name="T18" fmla="*/ 28 w 292"/>
              <a:gd name="T19" fmla="*/ 82 h 259"/>
              <a:gd name="T20" fmla="*/ 264 w 292"/>
              <a:gd name="T21" fmla="*/ 117 h 259"/>
              <a:gd name="T22" fmla="*/ 154 w 292"/>
              <a:gd name="T23" fmla="*/ 126 h 259"/>
              <a:gd name="T24" fmla="*/ 8 w 292"/>
              <a:gd name="T25" fmla="*/ 139 h 259"/>
              <a:gd name="T26" fmla="*/ 6 w 292"/>
              <a:gd name="T27" fmla="*/ 162 h 259"/>
              <a:gd name="T28" fmla="*/ 28 w 292"/>
              <a:gd name="T29" fmla="*/ 164 h 259"/>
              <a:gd name="T30" fmla="*/ 138 w 292"/>
              <a:gd name="T31" fmla="*/ 155 h 259"/>
              <a:gd name="T32" fmla="*/ 210 w 292"/>
              <a:gd name="T33" fmla="*/ 177 h 259"/>
              <a:gd name="T34" fmla="*/ 284 w 292"/>
              <a:gd name="T35" fmla="*/ 142 h 259"/>
              <a:gd name="T36" fmla="*/ 286 w 292"/>
              <a:gd name="T37" fmla="*/ 119 h 259"/>
              <a:gd name="T38" fmla="*/ 264 w 292"/>
              <a:gd name="T39" fmla="*/ 117 h 259"/>
              <a:gd name="T40" fmla="*/ 264 w 292"/>
              <a:gd name="T41" fmla="*/ 199 h 259"/>
              <a:gd name="T42" fmla="*/ 154 w 292"/>
              <a:gd name="T43" fmla="*/ 208 h 259"/>
              <a:gd name="T44" fmla="*/ 8 w 292"/>
              <a:gd name="T45" fmla="*/ 221 h 259"/>
              <a:gd name="T46" fmla="*/ 6 w 292"/>
              <a:gd name="T47" fmla="*/ 244 h 259"/>
              <a:gd name="T48" fmla="*/ 28 w 292"/>
              <a:gd name="T49" fmla="*/ 246 h 259"/>
              <a:gd name="T50" fmla="*/ 138 w 292"/>
              <a:gd name="T51" fmla="*/ 236 h 259"/>
              <a:gd name="T52" fmla="*/ 210 w 292"/>
              <a:gd name="T53" fmla="*/ 259 h 259"/>
              <a:gd name="T54" fmla="*/ 284 w 292"/>
              <a:gd name="T55" fmla="*/ 224 h 259"/>
              <a:gd name="T56" fmla="*/ 286 w 292"/>
              <a:gd name="T57" fmla="*/ 201 h 259"/>
              <a:gd name="T58" fmla="*/ 264 w 292"/>
              <a:gd name="T59" fmla="*/ 199 h 259"/>
              <a:gd name="T60" fmla="*/ 264 w 292"/>
              <a:gd name="T61" fmla="*/ 199 h 259"/>
              <a:gd name="T62" fmla="*/ 264 w 292"/>
              <a:gd name="T63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59">
                <a:moveTo>
                  <a:pt x="28" y="82"/>
                </a:moveTo>
                <a:cubicBezTo>
                  <a:pt x="56" y="58"/>
                  <a:pt x="78" y="39"/>
                  <a:pt x="138" y="73"/>
                </a:cubicBezTo>
                <a:cubicBezTo>
                  <a:pt x="167" y="89"/>
                  <a:pt x="190" y="95"/>
                  <a:pt x="210" y="95"/>
                </a:cubicBezTo>
                <a:cubicBezTo>
                  <a:pt x="243" y="95"/>
                  <a:pt x="265" y="77"/>
                  <a:pt x="284" y="60"/>
                </a:cubicBezTo>
                <a:cubicBezTo>
                  <a:pt x="291" y="54"/>
                  <a:pt x="292" y="44"/>
                  <a:pt x="286" y="37"/>
                </a:cubicBezTo>
                <a:cubicBezTo>
                  <a:pt x="281" y="30"/>
                  <a:pt x="270" y="29"/>
                  <a:pt x="264" y="35"/>
                </a:cubicBezTo>
                <a:cubicBezTo>
                  <a:pt x="236" y="59"/>
                  <a:pt x="214" y="78"/>
                  <a:pt x="154" y="44"/>
                </a:cubicBezTo>
                <a:cubicBezTo>
                  <a:pt x="75" y="0"/>
                  <a:pt x="37" y="32"/>
                  <a:pt x="8" y="57"/>
                </a:cubicBezTo>
                <a:cubicBezTo>
                  <a:pt x="1" y="63"/>
                  <a:pt x="0" y="73"/>
                  <a:pt x="6" y="80"/>
                </a:cubicBezTo>
                <a:cubicBezTo>
                  <a:pt x="11" y="87"/>
                  <a:pt x="22" y="88"/>
                  <a:pt x="28" y="82"/>
                </a:cubicBezTo>
                <a:close/>
                <a:moveTo>
                  <a:pt x="264" y="117"/>
                </a:moveTo>
                <a:cubicBezTo>
                  <a:pt x="236" y="141"/>
                  <a:pt x="214" y="160"/>
                  <a:pt x="154" y="126"/>
                </a:cubicBezTo>
                <a:cubicBezTo>
                  <a:pt x="75" y="81"/>
                  <a:pt x="37" y="113"/>
                  <a:pt x="8" y="139"/>
                </a:cubicBezTo>
                <a:cubicBezTo>
                  <a:pt x="1" y="145"/>
                  <a:pt x="0" y="155"/>
                  <a:pt x="6" y="162"/>
                </a:cubicBezTo>
                <a:cubicBezTo>
                  <a:pt x="11" y="169"/>
                  <a:pt x="22" y="170"/>
                  <a:pt x="28" y="164"/>
                </a:cubicBezTo>
                <a:cubicBezTo>
                  <a:pt x="56" y="140"/>
                  <a:pt x="78" y="121"/>
                  <a:pt x="138" y="155"/>
                </a:cubicBezTo>
                <a:cubicBezTo>
                  <a:pt x="167" y="171"/>
                  <a:pt x="190" y="177"/>
                  <a:pt x="210" y="177"/>
                </a:cubicBezTo>
                <a:cubicBezTo>
                  <a:pt x="243" y="177"/>
                  <a:pt x="265" y="158"/>
                  <a:pt x="284" y="142"/>
                </a:cubicBezTo>
                <a:cubicBezTo>
                  <a:pt x="291" y="136"/>
                  <a:pt x="292" y="126"/>
                  <a:pt x="286" y="119"/>
                </a:cubicBezTo>
                <a:cubicBezTo>
                  <a:pt x="281" y="112"/>
                  <a:pt x="270" y="111"/>
                  <a:pt x="264" y="117"/>
                </a:cubicBezTo>
                <a:close/>
                <a:moveTo>
                  <a:pt x="264" y="199"/>
                </a:moveTo>
                <a:cubicBezTo>
                  <a:pt x="236" y="223"/>
                  <a:pt x="214" y="242"/>
                  <a:pt x="154" y="208"/>
                </a:cubicBezTo>
                <a:cubicBezTo>
                  <a:pt x="75" y="163"/>
                  <a:pt x="37" y="195"/>
                  <a:pt x="8" y="221"/>
                </a:cubicBezTo>
                <a:cubicBezTo>
                  <a:pt x="1" y="226"/>
                  <a:pt x="0" y="237"/>
                  <a:pt x="6" y="244"/>
                </a:cubicBezTo>
                <a:cubicBezTo>
                  <a:pt x="11" y="250"/>
                  <a:pt x="22" y="251"/>
                  <a:pt x="28" y="246"/>
                </a:cubicBezTo>
                <a:cubicBezTo>
                  <a:pt x="56" y="222"/>
                  <a:pt x="78" y="203"/>
                  <a:pt x="138" y="236"/>
                </a:cubicBezTo>
                <a:cubicBezTo>
                  <a:pt x="167" y="253"/>
                  <a:pt x="190" y="259"/>
                  <a:pt x="210" y="259"/>
                </a:cubicBezTo>
                <a:cubicBezTo>
                  <a:pt x="243" y="259"/>
                  <a:pt x="265" y="240"/>
                  <a:pt x="284" y="224"/>
                </a:cubicBezTo>
                <a:cubicBezTo>
                  <a:pt x="291" y="218"/>
                  <a:pt x="292" y="208"/>
                  <a:pt x="286" y="201"/>
                </a:cubicBezTo>
                <a:cubicBezTo>
                  <a:pt x="281" y="194"/>
                  <a:pt x="270" y="193"/>
                  <a:pt x="264" y="199"/>
                </a:cubicBezTo>
                <a:close/>
                <a:moveTo>
                  <a:pt x="264" y="199"/>
                </a:moveTo>
                <a:cubicBezTo>
                  <a:pt x="264" y="199"/>
                  <a:pt x="264" y="199"/>
                  <a:pt x="264" y="19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C56B6-6D0B-4408-BA4E-EB964AC4323D}"/>
              </a:ext>
            </a:extLst>
          </p:cNvPr>
          <p:cNvSpPr txBox="1"/>
          <p:nvPr/>
        </p:nvSpPr>
        <p:spPr>
          <a:xfrm>
            <a:off x="2484762" y="2386646"/>
            <a:ext cx="41744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&lt;</a:t>
            </a:r>
            <a:r>
              <a:rPr lang="ko-KR" altLang="en-US" sz="32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최종 발표</a:t>
            </a:r>
            <a:r>
              <a:rPr lang="en-US" altLang="ko-KR" sz="32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&gt;</a:t>
            </a:r>
          </a:p>
          <a:p>
            <a:pPr algn="ctr"/>
            <a:endParaRPr lang="en-US" altLang="ko-KR" sz="3200" b="1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Poppins" panose="02000000000000000000" pitchFamily="2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MO</a:t>
            </a:r>
            <a:r>
              <a:rPr lang="en-US" sz="3200" b="1" dirty="0" smtClean="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S</a:t>
            </a:r>
            <a:r>
              <a:rPr lang="en-US" sz="3200" b="1" dirty="0" smtClean="0">
                <a:solidFill>
                  <a:srgbClr val="00B0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T</a:t>
            </a:r>
          </a:p>
          <a:p>
            <a:pPr algn="ctr"/>
            <a:r>
              <a:rPr lang="en-US" sz="32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MO</a:t>
            </a:r>
            <a:r>
              <a:rPr lang="en-US" sz="32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ve </a:t>
            </a:r>
            <a:r>
              <a:rPr lang="en-US" sz="3200" b="1" dirty="0" smtClean="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S</a:t>
            </a:r>
            <a:r>
              <a:rPr lang="en-US" sz="32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tay </a:t>
            </a:r>
            <a:r>
              <a:rPr lang="en-US" sz="3200" b="1" dirty="0" smtClean="0">
                <a:solidFill>
                  <a:srgbClr val="00B0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T</a:t>
            </a:r>
            <a:r>
              <a:rPr lang="en-US" sz="32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racker) </a:t>
            </a:r>
            <a:endParaRPr lang="id-ID" sz="32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C56B6-6D0B-4408-BA4E-EB964AC4323D}"/>
              </a:ext>
            </a:extLst>
          </p:cNvPr>
          <p:cNvSpPr txBox="1"/>
          <p:nvPr/>
        </p:nvSpPr>
        <p:spPr>
          <a:xfrm>
            <a:off x="7026149" y="448880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이창석</a:t>
            </a:r>
            <a:r>
              <a:rPr lang="en-US" altLang="ko-KR" sz="20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, </a:t>
            </a:r>
            <a:r>
              <a:rPr lang="ko-KR" altLang="en-US" sz="2000" b="1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전두영</a:t>
            </a:r>
            <a:endParaRPr lang="en-US" altLang="ko-KR" sz="2000" b="1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07110" y="194292"/>
            <a:ext cx="3778021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결과 소개 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</a:t>
            </a:r>
            <a:r>
              <a:rPr lang="ko-KR" altLang="en-US" sz="2400" b="1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실행화면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9" y="989527"/>
            <a:ext cx="1509211" cy="268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14" y="986328"/>
            <a:ext cx="1509211" cy="2683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99" y="992725"/>
            <a:ext cx="1509211" cy="26830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84" y="979931"/>
            <a:ext cx="1512810" cy="26894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69" y="992725"/>
            <a:ext cx="1505613" cy="26766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892" y="3898232"/>
            <a:ext cx="83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 시 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체류 기준은 모두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분으로 실시하였음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이동경로 </a:t>
            </a:r>
            <a:r>
              <a:rPr lang="en-US" altLang="ko-KR" dirty="0" smtClean="0"/>
              <a:t>: 331</a:t>
            </a:r>
            <a:r>
              <a:rPr lang="ko-KR" altLang="en-US" dirty="0" smtClean="0"/>
              <a:t>호 </a:t>
            </a:r>
            <a:r>
              <a:rPr lang="en-US" altLang="ko-KR" dirty="0" smtClean="0"/>
              <a:t>-&gt; 401</a:t>
            </a:r>
            <a:r>
              <a:rPr lang="ko-KR" altLang="en-US" dirty="0" smtClean="0"/>
              <a:t>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벤치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운동장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기숙사 앞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다산 로비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07110" y="194292"/>
            <a:ext cx="3778021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결과 소개 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</a:t>
            </a: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로그파일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60" y="1174510"/>
            <a:ext cx="4752419" cy="28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07110" y="194292"/>
            <a:ext cx="4981180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결과 소개 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Battery Historian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44"/>
            <a:ext cx="9144000" cy="36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07109" y="194292"/>
            <a:ext cx="6555597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결과 소개 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Battery Historian(App Stats)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" y="1088643"/>
            <a:ext cx="8460576" cy="26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07109" y="194292"/>
            <a:ext cx="6555597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결과 소개 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Battery Historian(App Stats)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" y="903765"/>
            <a:ext cx="7590208" cy="2342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20" y="3381038"/>
            <a:ext cx="7590208" cy="11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07109" y="194292"/>
            <a:ext cx="6555597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테스트 결과 소개 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Battery Historian(App Stats)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4" y="782516"/>
            <a:ext cx="7353702" cy="38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27CE07-3F34-47E0-B670-37337D94B21F}"/>
              </a:ext>
            </a:extLst>
          </p:cNvPr>
          <p:cNvSpPr txBox="1"/>
          <p:nvPr/>
        </p:nvSpPr>
        <p:spPr>
          <a:xfrm>
            <a:off x="291918" y="1965774"/>
            <a:ext cx="8560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6600" b="1" dirty="0">
                <a:latin typeface="+mj-lt"/>
              </a:rPr>
              <a:t>Thank You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B6B9CD8-B694-437E-A0E7-58C215D330CE}"/>
              </a:ext>
            </a:extLst>
          </p:cNvPr>
          <p:cNvSpPr>
            <a:spLocks noEditPoints="1"/>
          </p:cNvSpPr>
          <p:nvPr/>
        </p:nvSpPr>
        <p:spPr bwMode="auto">
          <a:xfrm>
            <a:off x="4434431" y="2877706"/>
            <a:ext cx="275143" cy="203399"/>
          </a:xfrm>
          <a:custGeom>
            <a:avLst/>
            <a:gdLst>
              <a:gd name="T0" fmla="*/ 28 w 292"/>
              <a:gd name="T1" fmla="*/ 82 h 259"/>
              <a:gd name="T2" fmla="*/ 138 w 292"/>
              <a:gd name="T3" fmla="*/ 73 h 259"/>
              <a:gd name="T4" fmla="*/ 210 w 292"/>
              <a:gd name="T5" fmla="*/ 95 h 259"/>
              <a:gd name="T6" fmla="*/ 284 w 292"/>
              <a:gd name="T7" fmla="*/ 60 h 259"/>
              <a:gd name="T8" fmla="*/ 286 w 292"/>
              <a:gd name="T9" fmla="*/ 37 h 259"/>
              <a:gd name="T10" fmla="*/ 264 w 292"/>
              <a:gd name="T11" fmla="*/ 35 h 259"/>
              <a:gd name="T12" fmla="*/ 154 w 292"/>
              <a:gd name="T13" fmla="*/ 44 h 259"/>
              <a:gd name="T14" fmla="*/ 8 w 292"/>
              <a:gd name="T15" fmla="*/ 57 h 259"/>
              <a:gd name="T16" fmla="*/ 6 w 292"/>
              <a:gd name="T17" fmla="*/ 80 h 259"/>
              <a:gd name="T18" fmla="*/ 28 w 292"/>
              <a:gd name="T19" fmla="*/ 82 h 259"/>
              <a:gd name="T20" fmla="*/ 264 w 292"/>
              <a:gd name="T21" fmla="*/ 117 h 259"/>
              <a:gd name="T22" fmla="*/ 154 w 292"/>
              <a:gd name="T23" fmla="*/ 126 h 259"/>
              <a:gd name="T24" fmla="*/ 8 w 292"/>
              <a:gd name="T25" fmla="*/ 139 h 259"/>
              <a:gd name="T26" fmla="*/ 6 w 292"/>
              <a:gd name="T27" fmla="*/ 162 h 259"/>
              <a:gd name="T28" fmla="*/ 28 w 292"/>
              <a:gd name="T29" fmla="*/ 164 h 259"/>
              <a:gd name="T30" fmla="*/ 138 w 292"/>
              <a:gd name="T31" fmla="*/ 155 h 259"/>
              <a:gd name="T32" fmla="*/ 210 w 292"/>
              <a:gd name="T33" fmla="*/ 177 h 259"/>
              <a:gd name="T34" fmla="*/ 284 w 292"/>
              <a:gd name="T35" fmla="*/ 142 h 259"/>
              <a:gd name="T36" fmla="*/ 286 w 292"/>
              <a:gd name="T37" fmla="*/ 119 h 259"/>
              <a:gd name="T38" fmla="*/ 264 w 292"/>
              <a:gd name="T39" fmla="*/ 117 h 259"/>
              <a:gd name="T40" fmla="*/ 264 w 292"/>
              <a:gd name="T41" fmla="*/ 199 h 259"/>
              <a:gd name="T42" fmla="*/ 154 w 292"/>
              <a:gd name="T43" fmla="*/ 208 h 259"/>
              <a:gd name="T44" fmla="*/ 8 w 292"/>
              <a:gd name="T45" fmla="*/ 221 h 259"/>
              <a:gd name="T46" fmla="*/ 6 w 292"/>
              <a:gd name="T47" fmla="*/ 244 h 259"/>
              <a:gd name="T48" fmla="*/ 28 w 292"/>
              <a:gd name="T49" fmla="*/ 246 h 259"/>
              <a:gd name="T50" fmla="*/ 138 w 292"/>
              <a:gd name="T51" fmla="*/ 236 h 259"/>
              <a:gd name="T52" fmla="*/ 210 w 292"/>
              <a:gd name="T53" fmla="*/ 259 h 259"/>
              <a:gd name="T54" fmla="*/ 284 w 292"/>
              <a:gd name="T55" fmla="*/ 224 h 259"/>
              <a:gd name="T56" fmla="*/ 286 w 292"/>
              <a:gd name="T57" fmla="*/ 201 h 259"/>
              <a:gd name="T58" fmla="*/ 264 w 292"/>
              <a:gd name="T59" fmla="*/ 199 h 259"/>
              <a:gd name="T60" fmla="*/ 264 w 292"/>
              <a:gd name="T61" fmla="*/ 199 h 259"/>
              <a:gd name="T62" fmla="*/ 264 w 292"/>
              <a:gd name="T63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59">
                <a:moveTo>
                  <a:pt x="28" y="82"/>
                </a:moveTo>
                <a:cubicBezTo>
                  <a:pt x="56" y="58"/>
                  <a:pt x="78" y="39"/>
                  <a:pt x="138" y="73"/>
                </a:cubicBezTo>
                <a:cubicBezTo>
                  <a:pt x="167" y="89"/>
                  <a:pt x="190" y="95"/>
                  <a:pt x="210" y="95"/>
                </a:cubicBezTo>
                <a:cubicBezTo>
                  <a:pt x="243" y="95"/>
                  <a:pt x="265" y="77"/>
                  <a:pt x="284" y="60"/>
                </a:cubicBezTo>
                <a:cubicBezTo>
                  <a:pt x="291" y="54"/>
                  <a:pt x="292" y="44"/>
                  <a:pt x="286" y="37"/>
                </a:cubicBezTo>
                <a:cubicBezTo>
                  <a:pt x="281" y="30"/>
                  <a:pt x="270" y="29"/>
                  <a:pt x="264" y="35"/>
                </a:cubicBezTo>
                <a:cubicBezTo>
                  <a:pt x="236" y="59"/>
                  <a:pt x="214" y="78"/>
                  <a:pt x="154" y="44"/>
                </a:cubicBezTo>
                <a:cubicBezTo>
                  <a:pt x="75" y="0"/>
                  <a:pt x="37" y="32"/>
                  <a:pt x="8" y="57"/>
                </a:cubicBezTo>
                <a:cubicBezTo>
                  <a:pt x="1" y="63"/>
                  <a:pt x="0" y="73"/>
                  <a:pt x="6" y="80"/>
                </a:cubicBezTo>
                <a:cubicBezTo>
                  <a:pt x="11" y="87"/>
                  <a:pt x="22" y="88"/>
                  <a:pt x="28" y="82"/>
                </a:cubicBezTo>
                <a:close/>
                <a:moveTo>
                  <a:pt x="264" y="117"/>
                </a:moveTo>
                <a:cubicBezTo>
                  <a:pt x="236" y="141"/>
                  <a:pt x="214" y="160"/>
                  <a:pt x="154" y="126"/>
                </a:cubicBezTo>
                <a:cubicBezTo>
                  <a:pt x="75" y="81"/>
                  <a:pt x="37" y="113"/>
                  <a:pt x="8" y="139"/>
                </a:cubicBezTo>
                <a:cubicBezTo>
                  <a:pt x="1" y="145"/>
                  <a:pt x="0" y="155"/>
                  <a:pt x="6" y="162"/>
                </a:cubicBezTo>
                <a:cubicBezTo>
                  <a:pt x="11" y="169"/>
                  <a:pt x="22" y="170"/>
                  <a:pt x="28" y="164"/>
                </a:cubicBezTo>
                <a:cubicBezTo>
                  <a:pt x="56" y="140"/>
                  <a:pt x="78" y="121"/>
                  <a:pt x="138" y="155"/>
                </a:cubicBezTo>
                <a:cubicBezTo>
                  <a:pt x="167" y="171"/>
                  <a:pt x="190" y="177"/>
                  <a:pt x="210" y="177"/>
                </a:cubicBezTo>
                <a:cubicBezTo>
                  <a:pt x="243" y="177"/>
                  <a:pt x="265" y="158"/>
                  <a:pt x="284" y="142"/>
                </a:cubicBezTo>
                <a:cubicBezTo>
                  <a:pt x="291" y="136"/>
                  <a:pt x="292" y="126"/>
                  <a:pt x="286" y="119"/>
                </a:cubicBezTo>
                <a:cubicBezTo>
                  <a:pt x="281" y="112"/>
                  <a:pt x="270" y="111"/>
                  <a:pt x="264" y="117"/>
                </a:cubicBezTo>
                <a:close/>
                <a:moveTo>
                  <a:pt x="264" y="199"/>
                </a:moveTo>
                <a:cubicBezTo>
                  <a:pt x="236" y="223"/>
                  <a:pt x="214" y="242"/>
                  <a:pt x="154" y="208"/>
                </a:cubicBezTo>
                <a:cubicBezTo>
                  <a:pt x="75" y="163"/>
                  <a:pt x="37" y="195"/>
                  <a:pt x="8" y="221"/>
                </a:cubicBezTo>
                <a:cubicBezTo>
                  <a:pt x="1" y="226"/>
                  <a:pt x="0" y="237"/>
                  <a:pt x="6" y="244"/>
                </a:cubicBezTo>
                <a:cubicBezTo>
                  <a:pt x="11" y="250"/>
                  <a:pt x="22" y="251"/>
                  <a:pt x="28" y="246"/>
                </a:cubicBezTo>
                <a:cubicBezTo>
                  <a:pt x="56" y="222"/>
                  <a:pt x="78" y="203"/>
                  <a:pt x="138" y="236"/>
                </a:cubicBezTo>
                <a:cubicBezTo>
                  <a:pt x="167" y="253"/>
                  <a:pt x="190" y="259"/>
                  <a:pt x="210" y="259"/>
                </a:cubicBezTo>
                <a:cubicBezTo>
                  <a:pt x="243" y="259"/>
                  <a:pt x="265" y="240"/>
                  <a:pt x="284" y="224"/>
                </a:cubicBezTo>
                <a:cubicBezTo>
                  <a:pt x="291" y="218"/>
                  <a:pt x="292" y="208"/>
                  <a:pt x="286" y="201"/>
                </a:cubicBezTo>
                <a:cubicBezTo>
                  <a:pt x="281" y="194"/>
                  <a:pt x="270" y="193"/>
                  <a:pt x="264" y="199"/>
                </a:cubicBezTo>
                <a:close/>
                <a:moveTo>
                  <a:pt x="264" y="199"/>
                </a:moveTo>
                <a:cubicBezTo>
                  <a:pt x="264" y="199"/>
                  <a:pt x="264" y="199"/>
                  <a:pt x="264" y="19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5AF273-CB50-400C-B6FA-AFA02F890D5D}"/>
              </a:ext>
            </a:extLst>
          </p:cNvPr>
          <p:cNvSpPr/>
          <p:nvPr/>
        </p:nvSpPr>
        <p:spPr>
          <a:xfrm rot="18900000">
            <a:off x="8330363" y="291770"/>
            <a:ext cx="1174910" cy="844046"/>
          </a:xfrm>
          <a:prstGeom prst="triangl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19BE05-A104-4D8D-A4EF-B26A5539526E}"/>
              </a:ext>
            </a:extLst>
          </p:cNvPr>
          <p:cNvSpPr/>
          <p:nvPr/>
        </p:nvSpPr>
        <p:spPr>
          <a:xfrm rot="17100000">
            <a:off x="8443639" y="504747"/>
            <a:ext cx="286606" cy="34392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1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9F94728-824F-477F-8791-5EA74D501D26}"/>
              </a:ext>
            </a:extLst>
          </p:cNvPr>
          <p:cNvSpPr txBox="1"/>
          <p:nvPr/>
        </p:nvSpPr>
        <p:spPr>
          <a:xfrm>
            <a:off x="1256202" y="1846484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02</a:t>
            </a:r>
            <a:endParaRPr lang="id-ID" sz="2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2393387" y="1843644"/>
            <a:ext cx="643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돋움" panose="020B0600000101010101" pitchFamily="50" charset="-127"/>
                <a:ea typeface="돋움" panose="020B0600000101010101" pitchFamily="50" charset="-127"/>
                <a:cs typeface="Poppins" panose="02000000000000000000" pitchFamily="2" charset="0"/>
              </a:rPr>
              <a:t>활동</a:t>
            </a:r>
            <a:r>
              <a:rPr lang="en-US" altLang="ko-KR" sz="2800" b="1" dirty="0" smtClean="0">
                <a:latin typeface="돋움" panose="020B0600000101010101" pitchFamily="50" charset="-127"/>
                <a:ea typeface="돋움" panose="020B0600000101010101" pitchFamily="50" charset="-127"/>
                <a:cs typeface="Poppins" panose="02000000000000000000" pitchFamily="2" charset="0"/>
              </a:rPr>
              <a:t>,</a:t>
            </a:r>
            <a:r>
              <a:rPr lang="ko-KR" altLang="en-US" sz="2800" b="1" dirty="0" smtClean="0">
                <a:latin typeface="돋움" panose="020B0600000101010101" pitchFamily="50" charset="-127"/>
                <a:ea typeface="돋움" panose="020B0600000101010101" pitchFamily="50" charset="-127"/>
                <a:cs typeface="Poppins" panose="02000000000000000000" pitchFamily="2" charset="0"/>
              </a:rPr>
              <a:t> 비 활동 구분 및 움직임 체류 판단</a:t>
            </a:r>
            <a:endParaRPr lang="id-ID" sz="2800" b="1" dirty="0">
              <a:latin typeface="돋움" panose="020B0600000101010101" pitchFamily="50" charset="-127"/>
              <a:ea typeface="돋움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F0890-44D8-4A33-8C19-C162B27C5CFD}"/>
              </a:ext>
            </a:extLst>
          </p:cNvPr>
          <p:cNvSpPr txBox="1"/>
          <p:nvPr/>
        </p:nvSpPr>
        <p:spPr>
          <a:xfrm>
            <a:off x="1256205" y="2525009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03</a:t>
            </a:r>
            <a:endParaRPr lang="id-ID" sz="2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31601-5DD8-4CF4-B8CC-F15DCFCE0C72}"/>
              </a:ext>
            </a:extLst>
          </p:cNvPr>
          <p:cNvSpPr txBox="1"/>
          <p:nvPr/>
        </p:nvSpPr>
        <p:spPr>
          <a:xfrm>
            <a:off x="1256203" y="3191406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04</a:t>
            </a:r>
            <a:endParaRPr lang="id-ID" sz="2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732" y="312995"/>
            <a:ext cx="8519462" cy="39627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 </a:t>
            </a:r>
            <a:r>
              <a:rPr lang="ko-KR" altLang="en-US" sz="36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 </a:t>
            </a:r>
            <a:r>
              <a:rPr lang="en-US" altLang="ko-KR" sz="36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&gt;</a:t>
            </a:r>
            <a:endParaRPr lang="en-ID" sz="36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2393386" y="2512609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돋움" panose="020B0600000101010101" pitchFamily="50" charset="-127"/>
                <a:ea typeface="돋움" panose="020B0600000101010101" pitchFamily="50" charset="-127"/>
                <a:cs typeface="Poppins" panose="02000000000000000000" pitchFamily="2" charset="0"/>
              </a:rPr>
              <a:t>장소 판단</a:t>
            </a:r>
            <a:endParaRPr lang="en-US" sz="2800" b="1" dirty="0" smtClean="0">
              <a:latin typeface="돋움" panose="020B0600000101010101" pitchFamily="50" charset="-127"/>
              <a:ea typeface="돋움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2393389" y="3191980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돋움" panose="020B0600000101010101" pitchFamily="50" charset="-127"/>
                <a:ea typeface="돋움" panose="020B0600000101010101" pitchFamily="50" charset="-127"/>
                <a:cs typeface="Poppins" panose="02000000000000000000" pitchFamily="2" charset="0"/>
              </a:rPr>
              <a:t>에너지효율을 높이기 위한 방법</a:t>
            </a:r>
            <a:endParaRPr lang="en-US" altLang="ko-KR" sz="2800" b="1" dirty="0">
              <a:latin typeface="돋움" panose="020B0600000101010101" pitchFamily="50" charset="-127"/>
              <a:ea typeface="돋움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31601-5DD8-4CF4-B8CC-F15DCFCE0C72}"/>
              </a:ext>
            </a:extLst>
          </p:cNvPr>
          <p:cNvSpPr txBox="1"/>
          <p:nvPr/>
        </p:nvSpPr>
        <p:spPr>
          <a:xfrm>
            <a:off x="1256202" y="1172106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01</a:t>
            </a:r>
            <a:endParaRPr lang="id-ID" sz="2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2393386" y="1172106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돋움" panose="020B0600000101010101" pitchFamily="50" charset="-127"/>
                <a:ea typeface="돋움" panose="020B0600000101010101" pitchFamily="50" charset="-127"/>
                <a:cs typeface="Poppins" panose="02000000000000000000" pitchFamily="2" charset="0"/>
              </a:rPr>
              <a:t>프로그램 전체 구조</a:t>
            </a:r>
            <a:endParaRPr lang="id-ID" sz="2800" b="1" dirty="0">
              <a:latin typeface="돋움" panose="020B0600000101010101" pitchFamily="50" charset="-127"/>
              <a:ea typeface="돋움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31601-5DD8-4CF4-B8CC-F15DCFCE0C72}"/>
              </a:ext>
            </a:extLst>
          </p:cNvPr>
          <p:cNvSpPr txBox="1"/>
          <p:nvPr/>
        </p:nvSpPr>
        <p:spPr>
          <a:xfrm>
            <a:off x="1248190" y="386993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smtClean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05</a:t>
            </a:r>
            <a:endParaRPr lang="id-ID" sz="2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2393386" y="3869931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돋움" panose="020B0600000101010101" pitchFamily="50" charset="-127"/>
                <a:ea typeface="돋움" panose="020B0600000101010101" pitchFamily="50" charset="-127"/>
                <a:cs typeface="Poppins" panose="02000000000000000000" pitchFamily="2" charset="0"/>
              </a:rPr>
              <a:t>테스트 결과  소개</a:t>
            </a:r>
            <a:endParaRPr lang="en-US" altLang="ko-KR" sz="2800" b="1" dirty="0">
              <a:latin typeface="돋움" panose="020B0600000101010101" pitchFamily="50" charset="-127"/>
              <a:ea typeface="돋움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17270" y="200016"/>
            <a:ext cx="2792730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전체 구조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27" y="813970"/>
            <a:ext cx="2282582" cy="405792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82" y="820030"/>
            <a:ext cx="2279174" cy="40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017270" y="200016"/>
            <a:ext cx="2792730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전체 구조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8680" y="2965341"/>
            <a:ext cx="1165860" cy="439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5250" y="3681114"/>
            <a:ext cx="1165860" cy="439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MOSTService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8360" y="1366956"/>
            <a:ext cx="1165860" cy="439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DBManager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9653" y="2258496"/>
            <a:ext cx="1165860" cy="439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55158" y="1369932"/>
            <a:ext cx="1189749" cy="439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TextfileManager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9059" y="2245578"/>
            <a:ext cx="1193560" cy="439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TrackingActivity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2" idx="3"/>
            <a:endCxn id="10" idx="1"/>
          </p:cNvCxnSpPr>
          <p:nvPr/>
        </p:nvCxnSpPr>
        <p:spPr>
          <a:xfrm flipV="1">
            <a:off x="2034540" y="2465397"/>
            <a:ext cx="1874519" cy="719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" idx="3"/>
            <a:endCxn id="5" idx="1"/>
          </p:cNvCxnSpPr>
          <p:nvPr/>
        </p:nvCxnSpPr>
        <p:spPr>
          <a:xfrm>
            <a:off x="2034540" y="3185160"/>
            <a:ext cx="1870710" cy="7157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0"/>
            <a:endCxn id="10" idx="2"/>
          </p:cNvCxnSpPr>
          <p:nvPr/>
        </p:nvCxnSpPr>
        <p:spPr>
          <a:xfrm flipV="1">
            <a:off x="4488180" y="2685216"/>
            <a:ext cx="17659" cy="9958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3648" y="25622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실</a:t>
            </a:r>
            <a:r>
              <a:rPr lang="ko-KR" altLang="en-US" sz="1200" b="1" dirty="0"/>
              <a:t>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3648" y="34899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실</a:t>
            </a:r>
            <a:r>
              <a:rPr lang="ko-KR" altLang="en-US" sz="1200" b="1" dirty="0"/>
              <a:t>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1990" y="285999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움직임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체류 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브로드케스트</a:t>
            </a:r>
            <a:r>
              <a:rPr lang="ko-KR" altLang="en-US" sz="1200" b="1" dirty="0" smtClean="0"/>
              <a:t> 전송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95386" y="4181147"/>
            <a:ext cx="2385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움직임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체류 판단 </a:t>
            </a:r>
            <a:r>
              <a:rPr lang="en-US" altLang="ko-KR" sz="1200" b="1" dirty="0" smtClean="0"/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&lt; ADC</a:t>
            </a:r>
            <a:r>
              <a:rPr lang="ko-KR" altLang="en-US" sz="1200" b="1" dirty="0" smtClean="0"/>
              <a:t>을 이용한 값 가져오기 </a:t>
            </a:r>
            <a:r>
              <a:rPr lang="en-US" altLang="ko-KR" sz="1200" b="1" dirty="0" smtClean="0"/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/>
              <a:t>&lt; </a:t>
            </a:r>
            <a:r>
              <a:rPr lang="ko-KR" altLang="en-US" sz="1200" b="1" dirty="0"/>
              <a:t>활동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비 활동 판단 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cxnSp>
        <p:nvCxnSpPr>
          <p:cNvPr id="29" name="직선 화살표 연결선 28"/>
          <p:cNvCxnSpPr>
            <a:stCxn id="9" idx="2"/>
            <a:endCxn id="10" idx="0"/>
          </p:cNvCxnSpPr>
          <p:nvPr/>
        </p:nvCxnSpPr>
        <p:spPr>
          <a:xfrm flipH="1">
            <a:off x="4505839" y="1809570"/>
            <a:ext cx="1844194" cy="436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2"/>
            <a:endCxn id="2" idx="0"/>
          </p:cNvCxnSpPr>
          <p:nvPr/>
        </p:nvCxnSpPr>
        <p:spPr>
          <a:xfrm flipH="1">
            <a:off x="1451610" y="1806594"/>
            <a:ext cx="1249680" cy="1158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" idx="2"/>
            <a:endCxn id="10" idx="0"/>
          </p:cNvCxnSpPr>
          <p:nvPr/>
        </p:nvCxnSpPr>
        <p:spPr>
          <a:xfrm>
            <a:off x="2701290" y="1806594"/>
            <a:ext cx="1804549" cy="43898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1"/>
            <a:endCxn id="10" idx="3"/>
          </p:cNvCxnSpPr>
          <p:nvPr/>
        </p:nvCxnSpPr>
        <p:spPr>
          <a:xfrm flipH="1" flipV="1">
            <a:off x="5102619" y="2465397"/>
            <a:ext cx="2277034" cy="129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47158" y="269813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&lt; </a:t>
            </a:r>
            <a:r>
              <a:rPr lang="ko-KR" altLang="en-US" sz="1200" b="1" dirty="0"/>
              <a:t>장소 판단 </a:t>
            </a:r>
            <a:r>
              <a:rPr lang="en-US" altLang="ko-KR" sz="1200" b="1" dirty="0" smtClean="0"/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해당 장소에 대한 정보들을 저장 </a:t>
            </a:r>
            <a:r>
              <a:rPr lang="en-US" altLang="ko-KR" sz="1200" b="1" dirty="0" smtClean="0"/>
              <a:t>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30319" y="2482809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판단된 장소에 대한 정보 전달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30319" y="93898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&lt; Tracking </a:t>
            </a:r>
            <a:r>
              <a:rPr lang="ko-KR" altLang="en-US" sz="1200" b="1" dirty="0" smtClean="0"/>
              <a:t>내용을 파일에 기록 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48118" y="1263609"/>
            <a:ext cx="18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걸음 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움직인 시간 등의 정보들 저장 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377940" y="1656754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움직임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체류에 따른 동작</a:t>
            </a:r>
            <a:r>
              <a:rPr lang="en-US" altLang="ko-KR" sz="1200" b="1" dirty="0" smtClean="0"/>
              <a:t> 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357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946150" y="206976"/>
            <a:ext cx="5561330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활동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 활동 및 움직임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체류 구분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화살표 연결선 4"/>
          <p:cNvCxnSpPr>
            <a:stCxn id="50" idx="3"/>
            <a:endCxn id="9" idx="1"/>
          </p:cNvCxnSpPr>
          <p:nvPr/>
        </p:nvCxnSpPr>
        <p:spPr>
          <a:xfrm flipV="1">
            <a:off x="2245039" y="1747896"/>
            <a:ext cx="1759434" cy="2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04473" y="1563230"/>
            <a:ext cx="11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 smtClean="0"/>
              <a:t>Rms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계산</a:t>
            </a:r>
            <a:endParaRPr lang="ko-KR" altLang="en-US" sz="1200" b="1" dirty="0"/>
          </a:p>
        </p:txBody>
      </p:sp>
      <p:cxnSp>
        <p:nvCxnSpPr>
          <p:cNvPr id="10" name="직선 화살표 연결선 9"/>
          <p:cNvCxnSpPr>
            <a:stCxn id="9" idx="3"/>
            <a:endCxn id="11" idx="1"/>
          </p:cNvCxnSpPr>
          <p:nvPr/>
        </p:nvCxnSpPr>
        <p:spPr>
          <a:xfrm>
            <a:off x="5135880" y="1747896"/>
            <a:ext cx="1371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07480" y="1286231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 smtClean="0"/>
              <a:t>Rms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값이 </a:t>
            </a:r>
            <a:r>
              <a:rPr lang="ko-KR" altLang="en-US" sz="1200" b="1" dirty="0" err="1" smtClean="0"/>
              <a:t>문턱값</a:t>
            </a:r>
            <a:r>
              <a:rPr lang="en-US" altLang="ko-KR" sz="1200" b="1" dirty="0" smtClean="0"/>
              <a:t>( 1 )</a:t>
            </a:r>
            <a:r>
              <a:rPr lang="ko-KR" altLang="en-US" sz="1200" b="1" dirty="0" smtClean="0"/>
              <a:t>을 넘으면 </a:t>
            </a:r>
            <a:r>
              <a:rPr lang="en-US" altLang="ko-KR" sz="1200" b="1" dirty="0" err="1" smtClean="0"/>
              <a:t>movecount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증가 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-952500" y="3552466"/>
            <a:ext cx="1985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2668" y="3367800"/>
            <a:ext cx="221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( </a:t>
            </a:r>
            <a:r>
              <a:rPr lang="en-US" altLang="ko-KR" sz="1200" b="1" dirty="0" err="1" smtClean="0"/>
              <a:t>movecount</a:t>
            </a:r>
            <a:r>
              <a:rPr lang="en-US" altLang="ko-KR" sz="1200" b="1" dirty="0" smtClean="0"/>
              <a:t> / </a:t>
            </a:r>
            <a:r>
              <a:rPr lang="ko-KR" altLang="en-US" sz="1200" b="1" dirty="0" err="1" smtClean="0"/>
              <a:t>센싱한</a:t>
            </a:r>
            <a:r>
              <a:rPr lang="ko-KR" altLang="en-US" sz="1200" b="1" dirty="0" smtClean="0"/>
              <a:t> 횟수 </a:t>
            </a:r>
            <a:r>
              <a:rPr lang="en-US" altLang="ko-KR" sz="1200" b="1" dirty="0" smtClean="0"/>
              <a:t>)</a:t>
            </a:r>
          </a:p>
        </p:txBody>
      </p:sp>
      <p:cxnSp>
        <p:nvCxnSpPr>
          <p:cNvPr id="16" name="직선 화살표 연결선 15"/>
          <p:cNvCxnSpPr>
            <a:stCxn id="13" idx="3"/>
            <a:endCxn id="34" idx="1"/>
          </p:cNvCxnSpPr>
          <p:nvPr/>
        </p:nvCxnSpPr>
        <p:spPr>
          <a:xfrm flipV="1">
            <a:off x="3248500" y="2857500"/>
            <a:ext cx="1750220" cy="6949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35" idx="1"/>
          </p:cNvCxnSpPr>
          <p:nvPr/>
        </p:nvCxnSpPr>
        <p:spPr>
          <a:xfrm>
            <a:off x="3248500" y="3552466"/>
            <a:ext cx="1750220" cy="5597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98720" y="2672834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활</a:t>
            </a:r>
            <a:r>
              <a:rPr lang="ko-KR" altLang="en-US" sz="1200" b="1" dirty="0"/>
              <a:t>동</a:t>
            </a:r>
            <a:endParaRPr lang="en-US" altLang="ko-KR" sz="12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998720" y="3945374"/>
            <a:ext cx="9829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비 활동</a:t>
            </a:r>
            <a:endParaRPr lang="en-US" altLang="ko-KR" sz="12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257310" y="2871366"/>
            <a:ext cx="9829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50</a:t>
            </a:r>
            <a:r>
              <a:rPr lang="ko-KR" altLang="en-US" sz="1200" b="1" dirty="0" smtClean="0"/>
              <a:t>퍼 이상</a:t>
            </a:r>
            <a:endParaRPr lang="en-US" altLang="ko-KR" sz="12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257310" y="3760708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50</a:t>
            </a:r>
            <a:r>
              <a:rPr lang="ko-KR" altLang="en-US" sz="1200" b="1" dirty="0" smtClean="0"/>
              <a:t>퍼 이하</a:t>
            </a:r>
            <a:endParaRPr lang="en-US" altLang="ko-KR" sz="1200" b="1" dirty="0" smtClean="0"/>
          </a:p>
        </p:txBody>
      </p:sp>
      <p:cxnSp>
        <p:nvCxnSpPr>
          <p:cNvPr id="42" name="직선 연결선 41"/>
          <p:cNvCxnSpPr>
            <a:stCxn id="11" idx="3"/>
          </p:cNvCxnSpPr>
          <p:nvPr/>
        </p:nvCxnSpPr>
        <p:spPr>
          <a:xfrm>
            <a:off x="8221980" y="1747896"/>
            <a:ext cx="922020" cy="2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4" idx="3"/>
          </p:cNvCxnSpPr>
          <p:nvPr/>
        </p:nvCxnSpPr>
        <p:spPr>
          <a:xfrm>
            <a:off x="5981700" y="2857500"/>
            <a:ext cx="5017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83430" y="2668842"/>
            <a:ext cx="207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걸음 수 증가</a:t>
            </a:r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( 1</a:t>
            </a:r>
            <a:r>
              <a:rPr lang="ko-KR" altLang="en-US" sz="1200" b="1" dirty="0" smtClean="0"/>
              <a:t>초에 </a:t>
            </a:r>
            <a:r>
              <a:rPr lang="en-US" altLang="ko-KR" sz="1200" b="1" dirty="0" smtClean="0"/>
              <a:t>1.4 </a:t>
            </a:r>
            <a:r>
              <a:rPr lang="ko-KR" altLang="en-US" sz="1200" b="1" dirty="0" smtClean="0"/>
              <a:t>걸음으로 계산 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6260" y="1565254"/>
            <a:ext cx="16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가속도 센서 </a:t>
            </a:r>
            <a:r>
              <a:rPr lang="ko-KR" altLang="en-US" sz="1200" b="1" dirty="0" err="1" smtClean="0"/>
              <a:t>센싱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1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946150" y="206976"/>
            <a:ext cx="5561330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활동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 활동 및 움직임</a:t>
            </a:r>
            <a:r>
              <a:rPr lang="en-US" altLang="ko-KR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체류 구분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689" y="988787"/>
            <a:ext cx="39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크기가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인 배열을 이용해 움직임과 체류를 판단 </a:t>
            </a:r>
            <a:r>
              <a:rPr lang="en-US" altLang="ko-KR" sz="1200" b="1" dirty="0" smtClean="0"/>
              <a:t>&gt;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91486" y="1654310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2476" y="1654310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7276" y="1654310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6440" y="206976"/>
            <a:ext cx="1819590" cy="1610012"/>
            <a:chOff x="7037393" y="367330"/>
            <a:chExt cx="1819590" cy="1610012"/>
          </a:xfrm>
        </p:grpSpPr>
        <p:sp>
          <p:nvSpPr>
            <p:cNvPr id="27" name="TextBox 26"/>
            <p:cNvSpPr txBox="1"/>
            <p:nvPr/>
          </p:nvSpPr>
          <p:spPr>
            <a:xfrm>
              <a:off x="7037393" y="367330"/>
              <a:ext cx="145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/>
                <a:t>활동                 </a:t>
              </a:r>
              <a:r>
                <a:rPr lang="en-US" altLang="ko-KR" sz="1200" b="1" dirty="0" smtClean="0"/>
                <a:t>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46916" y="787742"/>
              <a:ext cx="144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/>
                <a:t>비 활동             </a:t>
              </a:r>
              <a:r>
                <a:rPr lang="en-US" altLang="ko-KR" sz="1200" b="1" dirty="0" smtClean="0"/>
                <a:t>:</a:t>
              </a:r>
              <a:r>
                <a:rPr lang="ko-KR" altLang="en-US" sz="1200" b="1" dirty="0" smtClean="0"/>
                <a:t>            </a:t>
              </a:r>
              <a:endParaRPr lang="en-US" altLang="ko-KR" sz="1200" b="1" dirty="0" smtClean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492811" y="413631"/>
              <a:ext cx="297180" cy="2767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496621" y="834041"/>
              <a:ext cx="297180" cy="2767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54536" y="1202839"/>
              <a:ext cx="1390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/>
                <a:t>활동 시간 </a:t>
              </a:r>
              <a:r>
                <a:rPr lang="en-US" altLang="ko-KR" sz="1200" b="1" dirty="0" smtClean="0"/>
                <a:t>+       :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56440" y="1608010"/>
              <a:ext cx="144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/>
                <a:t>비 활동 시간 </a:t>
              </a:r>
              <a:r>
                <a:rPr lang="en-US" altLang="ko-KR" sz="1200" b="1" dirty="0" smtClean="0"/>
                <a:t>+   :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35661" y="1202839"/>
              <a:ext cx="41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 smtClean="0">
                  <a:latin typeface="맑은 고딕"/>
                  <a:ea typeface="맑은 고딕"/>
                </a:rPr>
                <a:t>√</a:t>
              </a:r>
              <a:endParaRPr lang="en-US" altLang="ko-KR" sz="1200" b="1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5504" y="1572171"/>
              <a:ext cx="411479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/>
                <a:t>ㅡ</a:t>
              </a:r>
              <a:endParaRPr lang="en-US" altLang="ko-KR" sz="1200" b="1" dirty="0" smtClean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4335" y="1931041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35326" y="1931041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40126" y="1931041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800097" y="2337024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01087" y="2337024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05887" y="2337024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2946" y="2613755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043937" y="2613755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348737" y="2613755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337307" y="2857494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/>
              <a:t>ㅡ</a:t>
            </a:r>
            <a:endParaRPr lang="en-US" altLang="ko-KR" sz="12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42996" y="3218505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43986" y="3218505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48786" y="3218505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85845" y="3495236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386836" y="3495236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691636" y="3495236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394456" y="3735859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/>
              <a:t>ㅡ</a:t>
            </a:r>
            <a:endParaRPr lang="en-US" altLang="ko-KR" sz="12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687827" y="3735858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0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158239" y="4199368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59229" y="4199368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64029" y="4199368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01088" y="4476099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402079" y="4476099"/>
            <a:ext cx="4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맑은 고딕"/>
                <a:ea typeface="맑은 고딕"/>
              </a:rPr>
              <a:t>√</a:t>
            </a:r>
            <a:endParaRPr lang="en-US" altLang="ko-KR" sz="12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1706879" y="4476099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/>
                <a:ea typeface="맑은 고딕"/>
              </a:rPr>
              <a:t>0</a:t>
            </a:r>
            <a:endParaRPr lang="en-US" altLang="ko-KR" sz="1200" b="1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1409699" y="4716722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/>
              <a:t>ㅡ</a:t>
            </a:r>
            <a:endParaRPr lang="en-US" altLang="ko-KR" sz="12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703070" y="4716721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/>
              <a:t>ㅡ</a:t>
            </a:r>
            <a:endParaRPr lang="en-US" altLang="ko-KR" sz="1200" b="1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2708906" y="1668344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09896" y="1668344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314696" y="1668344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51755" y="1945075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952746" y="1945075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3257546" y="1945075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3025137" y="2351058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6127" y="2351058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0927" y="2351058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67986" y="2627789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268977" y="2627789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3573777" y="2627789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3585207" y="2871528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/>
                <a:ea typeface="맑은 고딕"/>
              </a:rPr>
              <a:t>√</a:t>
            </a:r>
            <a:endParaRPr lang="en-US" altLang="ko-KR" sz="1200" b="1" dirty="0"/>
          </a:p>
        </p:txBody>
      </p:sp>
      <p:sp>
        <p:nvSpPr>
          <p:cNvPr id="87" name="직사각형 86"/>
          <p:cNvSpPr/>
          <p:nvPr/>
        </p:nvSpPr>
        <p:spPr>
          <a:xfrm>
            <a:off x="3360416" y="3232539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61406" y="3232539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966206" y="3232539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03265" y="3509270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3604256" y="3509270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3909056" y="3509270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611876" y="3749893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/>
                <a:ea typeface="맑은 고딕"/>
              </a:rPr>
              <a:t>√</a:t>
            </a:r>
            <a:endParaRPr lang="en-US" altLang="ko-KR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905247" y="3749892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/>
              <a:t>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75659" y="4213402"/>
            <a:ext cx="297180" cy="2767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676649" y="4213402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81449" y="4213402"/>
            <a:ext cx="297180" cy="2767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318508" y="4490133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3619499" y="4490133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맑은 고딕"/>
                <a:ea typeface="맑은 고딕"/>
              </a:rPr>
              <a:t>ㅡ</a:t>
            </a:r>
            <a:endParaRPr lang="en-US" altLang="ko-KR" sz="12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3924299" y="4490133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/>
                <a:ea typeface="맑은 고딕"/>
              </a:rPr>
              <a:t>0</a:t>
            </a:r>
            <a:endParaRPr lang="en-US" altLang="ko-KR" sz="1200" b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627119" y="4730756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/>
                <a:ea typeface="맑은 고딕"/>
              </a:rPr>
              <a:t>√</a:t>
            </a:r>
            <a:endParaRPr lang="en-US" altLang="ko-KR" sz="12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920490" y="4730755"/>
            <a:ext cx="4114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"/>
                <a:ea typeface="맑은 고딕"/>
              </a:rPr>
              <a:t>√</a:t>
            </a:r>
            <a:endParaRPr lang="en-US" altLang="ko-KR" sz="12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8387" y="4033576"/>
            <a:ext cx="379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목적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정지해 있는데 잠깐 움찔하거나 움직이고 있는데 순간적으로 멈췄을 때 움직임과 체류 판단에 영향이 가지 않도록 하기 위함</a:t>
            </a:r>
            <a:endParaRPr lang="en-US" altLang="ko-KR" sz="1200" b="1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4858388" y="2001345"/>
            <a:ext cx="379285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설명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앞과 다른 값이 들어왔을 때 두 경우의 시간을 모두 증가 시킨 후에 그 다음으로 들어오는 값에 따라 해당 시간은 계속 증가시키고 다른 것의 시간은 </a:t>
            </a:r>
            <a:r>
              <a:rPr lang="en-US" altLang="ko-KR" sz="1200" b="1" dirty="0" smtClean="0"/>
              <a:t>0</a:t>
            </a:r>
            <a:r>
              <a:rPr lang="ko-KR" altLang="en-US" sz="1200" b="1" dirty="0" smtClean="0"/>
              <a:t>으로 초기화한다</a:t>
            </a:r>
            <a:r>
              <a:rPr lang="en-US" altLang="ko-KR" sz="1200" b="1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활동 시간이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분이 넘거나 비 활동 시간이 </a:t>
            </a:r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분이 넘으면 해당 </a:t>
            </a:r>
            <a:r>
              <a:rPr lang="ko-KR" altLang="en-US" sz="1200" b="1" dirty="0" err="1" smtClean="0"/>
              <a:t>브로드캐스트</a:t>
            </a:r>
            <a:r>
              <a:rPr lang="ko-KR" altLang="en-US" sz="1200" b="1" dirty="0" smtClean="0"/>
              <a:t> 전송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7642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961390" y="206976"/>
            <a:ext cx="1659890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장소 판단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7725" y="15899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체류일 때</a:t>
            </a:r>
            <a:endParaRPr lang="ko-KR" altLang="en-US" sz="1200" b="1" dirty="0"/>
          </a:p>
        </p:txBody>
      </p:sp>
      <p:cxnSp>
        <p:nvCxnSpPr>
          <p:cNvPr id="7" name="직선 화살표 연결선 6"/>
          <p:cNvCxnSpPr>
            <a:stCxn id="2" idx="3"/>
            <a:endCxn id="10" idx="1"/>
          </p:cNvCxnSpPr>
          <p:nvPr/>
        </p:nvCxnSpPr>
        <p:spPr>
          <a:xfrm flipV="1">
            <a:off x="1702446" y="1727060"/>
            <a:ext cx="597513" cy="1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99959" y="1588560"/>
            <a:ext cx="1445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GPS Provider ON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>
            <a:stCxn id="10" idx="3"/>
            <a:endCxn id="23" idx="1"/>
          </p:cNvCxnSpPr>
          <p:nvPr/>
        </p:nvCxnSpPr>
        <p:spPr>
          <a:xfrm flipV="1">
            <a:off x="3745419" y="1196340"/>
            <a:ext cx="1725741" cy="5307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24" idx="1"/>
          </p:cNvCxnSpPr>
          <p:nvPr/>
        </p:nvCxnSpPr>
        <p:spPr>
          <a:xfrm>
            <a:off x="3745419" y="1727060"/>
            <a:ext cx="1725741" cy="581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7912" y="1063776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GPS</a:t>
            </a:r>
            <a:r>
              <a:rPr lang="ko-KR" altLang="en-US" sz="1200" b="1" dirty="0" smtClean="0"/>
              <a:t>를 못 받았을 때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53087" y="2158882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GPS</a:t>
            </a:r>
            <a:r>
              <a:rPr lang="ko-KR" altLang="en-US" sz="1200" b="1" dirty="0" smtClean="0"/>
              <a:t>를 받았을 때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71160" y="1057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실</a:t>
            </a:r>
            <a:r>
              <a:rPr lang="ko-KR" altLang="en-US" sz="1200" b="1"/>
              <a:t>내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71160" y="217036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GPS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10</a:t>
            </a:r>
            <a:r>
              <a:rPr lang="ko-KR" altLang="en-US" sz="1200" b="1" dirty="0" smtClean="0"/>
              <a:t>번 받는다</a:t>
            </a:r>
            <a:endParaRPr lang="ko-KR" altLang="en-US" sz="1200" b="1" dirty="0"/>
          </a:p>
        </p:txBody>
      </p:sp>
      <p:cxnSp>
        <p:nvCxnSpPr>
          <p:cNvPr id="27" name="직선 연결선 26"/>
          <p:cNvCxnSpPr>
            <a:stCxn id="24" idx="3"/>
          </p:cNvCxnSpPr>
          <p:nvPr/>
        </p:nvCxnSpPr>
        <p:spPr>
          <a:xfrm>
            <a:off x="7005554" y="2308860"/>
            <a:ext cx="2138446" cy="2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32" idx="1"/>
          </p:cNvCxnSpPr>
          <p:nvPr/>
        </p:nvCxnSpPr>
        <p:spPr>
          <a:xfrm>
            <a:off x="0" y="3827025"/>
            <a:ext cx="8477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7725" y="3365360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10</a:t>
            </a:r>
            <a:r>
              <a:rPr lang="ko-KR" altLang="en-US" sz="1200" b="1" dirty="0" smtClean="0"/>
              <a:t>번의 평균 위도 경도와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10</a:t>
            </a:r>
            <a:r>
              <a:rPr lang="ko-KR" altLang="en-US" sz="1200" b="1" dirty="0" smtClean="0"/>
              <a:t>번 중의 가장 큰 위도 경도 사이의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거리를 계산</a:t>
            </a:r>
            <a:endParaRPr lang="ko-KR" altLang="en-US" sz="1200" b="1" dirty="0"/>
          </a:p>
        </p:txBody>
      </p:sp>
      <p:cxnSp>
        <p:nvCxnSpPr>
          <p:cNvPr id="36" name="직선 화살표 연결선 35"/>
          <p:cNvCxnSpPr>
            <a:stCxn id="32" idx="3"/>
            <a:endCxn id="45" idx="1"/>
          </p:cNvCxnSpPr>
          <p:nvPr/>
        </p:nvCxnSpPr>
        <p:spPr>
          <a:xfrm flipV="1">
            <a:off x="3539488" y="3319131"/>
            <a:ext cx="2537009" cy="5078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52" idx="1"/>
          </p:cNvCxnSpPr>
          <p:nvPr/>
        </p:nvCxnSpPr>
        <p:spPr>
          <a:xfrm>
            <a:off x="3539488" y="3827025"/>
            <a:ext cx="2537009" cy="5934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76497" y="3152322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실내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627912" y="3226860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30M </a:t>
            </a:r>
            <a:r>
              <a:rPr lang="ko-KR" altLang="en-US" sz="1200" b="1" dirty="0" smtClean="0"/>
              <a:t>보다 크면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627912" y="4143493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30M </a:t>
            </a:r>
            <a:r>
              <a:rPr lang="ko-KR" altLang="en-US" sz="1200" b="1" dirty="0" smtClean="0"/>
              <a:t>보다 작으면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76497" y="4253683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실외</a:t>
            </a:r>
            <a:endParaRPr lang="ko-KR" altLang="en-US" sz="1200" b="1" dirty="0"/>
          </a:p>
        </p:txBody>
      </p:sp>
      <p:cxnSp>
        <p:nvCxnSpPr>
          <p:cNvPr id="54" name="직선 화살표 연결선 53"/>
          <p:cNvCxnSpPr>
            <a:stCxn id="52" idx="3"/>
          </p:cNvCxnSpPr>
          <p:nvPr/>
        </p:nvCxnSpPr>
        <p:spPr>
          <a:xfrm>
            <a:off x="6568940" y="4420492"/>
            <a:ext cx="64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16140" y="423927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실외 장소 판단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5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961390" y="206976"/>
            <a:ext cx="1659890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장소 판단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25" y="161976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실내 일 때</a:t>
            </a:r>
            <a:endParaRPr lang="ko-KR" altLang="en-US" sz="1200" b="1" dirty="0"/>
          </a:p>
        </p:txBody>
      </p:sp>
      <p:cxnSp>
        <p:nvCxnSpPr>
          <p:cNvPr id="7" name="직선 화살표 연결선 6"/>
          <p:cNvCxnSpPr>
            <a:stCxn id="2" idx="3"/>
            <a:endCxn id="10" idx="1"/>
          </p:cNvCxnSpPr>
          <p:nvPr/>
        </p:nvCxnSpPr>
        <p:spPr>
          <a:xfrm flipV="1">
            <a:off x="1223548" y="1756928"/>
            <a:ext cx="382991" cy="1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6539" y="1618428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현재 위치의 </a:t>
            </a:r>
            <a:r>
              <a:rPr lang="ko-KR" altLang="en-US" sz="1200" b="1" dirty="0" err="1" smtClean="0"/>
              <a:t>와이파이</a:t>
            </a:r>
            <a:r>
              <a:rPr lang="ko-KR" altLang="en-US" sz="1200" b="1" dirty="0" smtClean="0"/>
              <a:t> 스캔</a:t>
            </a:r>
            <a:endParaRPr lang="ko-KR" altLang="en-US" sz="1200" b="1" dirty="0"/>
          </a:p>
        </p:txBody>
      </p:sp>
      <p:cxnSp>
        <p:nvCxnSpPr>
          <p:cNvPr id="25" name="직선 화살표 연결선 24"/>
          <p:cNvCxnSpPr>
            <a:stCxn id="10" idx="3"/>
            <a:endCxn id="28" idx="1"/>
          </p:cNvCxnSpPr>
          <p:nvPr/>
        </p:nvCxnSpPr>
        <p:spPr>
          <a:xfrm>
            <a:off x="3647482" y="1756928"/>
            <a:ext cx="3987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46220" y="1433762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현재 스캔 결과와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원래 저장되어있던 위치들의 정보를 비교</a:t>
            </a:r>
            <a:endParaRPr lang="ko-KR" altLang="en-US" sz="1200" b="1" dirty="0"/>
          </a:p>
        </p:txBody>
      </p:sp>
      <p:cxnSp>
        <p:nvCxnSpPr>
          <p:cNvPr id="33" name="직선 화살표 연결선 32"/>
          <p:cNvCxnSpPr>
            <a:stCxn id="28" idx="3"/>
            <a:endCxn id="34" idx="1"/>
          </p:cNvCxnSpPr>
          <p:nvPr/>
        </p:nvCxnSpPr>
        <p:spPr>
          <a:xfrm>
            <a:off x="7064995" y="1756928"/>
            <a:ext cx="398738" cy="1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3733" y="161861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실내 장소 판단</a:t>
            </a:r>
            <a:endParaRPr lang="ko-KR" altLang="en-US" sz="1200" b="1" dirty="0"/>
          </a:p>
        </p:txBody>
      </p:sp>
      <p:cxnSp>
        <p:nvCxnSpPr>
          <p:cNvPr id="37" name="직선 연결선 36"/>
          <p:cNvCxnSpPr>
            <a:stCxn id="28" idx="2"/>
          </p:cNvCxnSpPr>
          <p:nvPr/>
        </p:nvCxnSpPr>
        <p:spPr>
          <a:xfrm flipH="1">
            <a:off x="5555607" y="2080093"/>
            <a:ext cx="1" cy="447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46218" y="2671412"/>
            <a:ext cx="3394083" cy="2285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6217" y="2661343"/>
            <a:ext cx="339408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비교 방법 </a:t>
            </a:r>
            <a:r>
              <a:rPr lang="en-US" altLang="ko-KR" sz="11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1. </a:t>
            </a:r>
            <a:r>
              <a:rPr lang="ko-KR" altLang="en-US" sz="1100" b="1" dirty="0" smtClean="0"/>
              <a:t>현재 장소의 </a:t>
            </a:r>
            <a:r>
              <a:rPr lang="ko-KR" altLang="en-US" sz="1100" b="1" dirty="0" err="1" smtClean="0"/>
              <a:t>스캔결과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해쉬맵</a:t>
            </a:r>
            <a:r>
              <a:rPr lang="ko-KR" altLang="en-US" sz="1100" b="1" dirty="0" smtClean="0"/>
              <a:t> 생성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2. </a:t>
            </a:r>
            <a:r>
              <a:rPr lang="ko-KR" altLang="en-US" sz="1100" b="1" dirty="0" smtClean="0"/>
              <a:t>저장된 </a:t>
            </a:r>
            <a:r>
              <a:rPr lang="ko-KR" altLang="en-US" sz="1100" b="1" dirty="0" err="1" smtClean="0"/>
              <a:t>스캔결과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해쉬맵에</a:t>
            </a:r>
            <a:r>
              <a:rPr lang="ko-KR" altLang="en-US" sz="1100" b="1" dirty="0" smtClean="0"/>
              <a:t> 존재하는 </a:t>
            </a:r>
            <a:r>
              <a:rPr lang="en-US" altLang="ko-KR" sz="1100" b="1" dirty="0" smtClean="0"/>
              <a:t>BSSID </a:t>
            </a:r>
            <a:r>
              <a:rPr lang="ko-KR" altLang="en-US" sz="1100" b="1" dirty="0" smtClean="0"/>
              <a:t>검색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3. </a:t>
            </a:r>
            <a:r>
              <a:rPr lang="ko-KR" altLang="en-US" sz="1100" b="1" dirty="0" smtClean="0"/>
              <a:t>두 </a:t>
            </a:r>
            <a:r>
              <a:rPr lang="en-US" altLang="ko-KR" sz="1100" b="1" dirty="0" smtClean="0"/>
              <a:t>AP</a:t>
            </a:r>
            <a:r>
              <a:rPr lang="ko-KR" altLang="en-US" sz="1100" b="1" dirty="0" smtClean="0"/>
              <a:t>간의 </a:t>
            </a:r>
            <a:r>
              <a:rPr lang="en-US" altLang="ko-KR" sz="1100" b="1" dirty="0" smtClean="0"/>
              <a:t>RSSI </a:t>
            </a:r>
            <a:r>
              <a:rPr lang="ko-KR" altLang="en-US" sz="1100" b="1" dirty="0" smtClean="0"/>
              <a:t>값 비교</a:t>
            </a:r>
            <a:r>
              <a:rPr lang="en-US" altLang="ko-KR" sz="1100" b="1" dirty="0" smtClean="0"/>
              <a:t>, +- 15</a:t>
            </a:r>
            <a:r>
              <a:rPr lang="ko-KR" altLang="en-US" sz="1100" b="1" dirty="0" smtClean="0"/>
              <a:t>까지 차이 허용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4. </a:t>
            </a:r>
            <a:r>
              <a:rPr lang="ko-KR" altLang="en-US" sz="1100" b="1" dirty="0" smtClean="0"/>
              <a:t>허용 범위 내라면 카운트 증가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5. </a:t>
            </a:r>
            <a:r>
              <a:rPr lang="ko-KR" altLang="en-US" sz="1100" b="1" dirty="0" smtClean="0"/>
              <a:t>카운트 수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저장된 </a:t>
            </a:r>
            <a:r>
              <a:rPr lang="en-US" altLang="ko-KR" sz="1100" b="1" dirty="0" smtClean="0"/>
              <a:t>AP</a:t>
            </a:r>
            <a:r>
              <a:rPr lang="ko-KR" altLang="en-US" sz="1100" b="1" dirty="0" smtClean="0"/>
              <a:t>의 수 </a:t>
            </a:r>
            <a:r>
              <a:rPr lang="en-US" altLang="ko-KR" sz="1100" b="1" dirty="0" smtClean="0"/>
              <a:t>&gt;= 70%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인지 확인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6. True </a:t>
            </a:r>
            <a:r>
              <a:rPr lang="ko-KR" altLang="en-US" sz="1100" b="1" dirty="0" smtClean="0"/>
              <a:t>라면 같은 장소로 판단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7. </a:t>
            </a:r>
            <a:r>
              <a:rPr lang="ko-KR" altLang="en-US" sz="1100" b="1" dirty="0" smtClean="0"/>
              <a:t>위 과정을 저장된 장소 두개에 대해 진행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8. </a:t>
            </a:r>
            <a:r>
              <a:rPr lang="ko-KR" altLang="en-US" sz="1100" b="1" dirty="0" smtClean="0"/>
              <a:t>같은 장소로 판단된 곳이 없으면 </a:t>
            </a:r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실내</a:t>
            </a:r>
            <a:r>
              <a:rPr lang="en-US" altLang="ko-KR" sz="1100" b="1" dirty="0" smtClean="0"/>
              <a:t>’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6408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915669" y="206976"/>
            <a:ext cx="5134611" cy="42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에너지 효율성을 높이기 위한 방법</a:t>
            </a:r>
            <a:endParaRPr lang="en-ID" sz="2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5669" y="885272"/>
            <a:ext cx="208409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ᆞ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Adaptive Duty Cycling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603" y="1503282"/>
            <a:ext cx="277832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한번 </a:t>
            </a:r>
            <a:r>
              <a:rPr lang="ko-KR" altLang="en-US" sz="1200" b="1" dirty="0" err="1" smtClean="0"/>
              <a:t>알람을</a:t>
            </a:r>
            <a:r>
              <a:rPr lang="ko-KR" altLang="en-US" sz="1200" b="1" dirty="0" smtClean="0"/>
              <a:t> 받아 활동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비활동을</a:t>
            </a:r>
            <a:r>
              <a:rPr lang="ko-KR" altLang="en-US" sz="1200" b="1" dirty="0" smtClean="0"/>
              <a:t> 판별</a:t>
            </a:r>
            <a:endParaRPr lang="en-US" altLang="ko-KR" sz="1200" b="1" dirty="0" smtClean="0"/>
          </a:p>
        </p:txBody>
      </p:sp>
      <p:cxnSp>
        <p:nvCxnSpPr>
          <p:cNvPr id="18" name="직선 화살표 연결선 17"/>
          <p:cNvCxnSpPr>
            <a:stCxn id="15" idx="3"/>
            <a:endCxn id="30" idx="1"/>
          </p:cNvCxnSpPr>
          <p:nvPr/>
        </p:nvCxnSpPr>
        <p:spPr>
          <a:xfrm flipV="1">
            <a:off x="3962928" y="1268213"/>
            <a:ext cx="1546583" cy="4018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3"/>
            <a:endCxn id="31" idx="1"/>
          </p:cNvCxnSpPr>
          <p:nvPr/>
        </p:nvCxnSpPr>
        <p:spPr>
          <a:xfrm>
            <a:off x="3962928" y="1670091"/>
            <a:ext cx="1546583" cy="4198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2852" y="1802444"/>
            <a:ext cx="70083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비 활동</a:t>
            </a:r>
            <a:endParaRPr lang="en-US" altLang="ko-KR" sz="12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134779" y="1151251"/>
            <a:ext cx="49244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활동</a:t>
            </a:r>
            <a:endParaRPr lang="en-US" altLang="ko-KR" sz="12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09511" y="1083547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다음 </a:t>
            </a:r>
            <a:r>
              <a:rPr lang="en-US" altLang="ko-KR" sz="1200" b="1" dirty="0" smtClean="0"/>
              <a:t>Cycle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초로 설정</a:t>
            </a:r>
            <a:endParaRPr lang="en-US" altLang="ko-KR" sz="12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509511" y="1766729"/>
            <a:ext cx="189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현재 </a:t>
            </a:r>
            <a:r>
              <a:rPr lang="en-US" altLang="ko-KR" sz="1200" b="1" dirty="0" smtClean="0"/>
              <a:t>Cycle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초 증가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최대 </a:t>
            </a:r>
            <a:r>
              <a:rPr lang="en-US" altLang="ko-KR" sz="1200" b="1" dirty="0" smtClean="0"/>
              <a:t>30</a:t>
            </a:r>
            <a:r>
              <a:rPr lang="ko-KR" altLang="en-US" sz="1200" b="1" dirty="0" smtClean="0"/>
              <a:t>초까지만 증가</a:t>
            </a:r>
            <a:endParaRPr lang="en-US" altLang="ko-KR" sz="12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5669" y="2221131"/>
            <a:ext cx="239116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ᆞ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wakeLock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을 통한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CPU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조작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4602" y="2582464"/>
            <a:ext cx="7160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가 필요한 경우에만 </a:t>
            </a:r>
            <a:r>
              <a:rPr lang="en-US" altLang="ko-KR" sz="1200" b="1" dirty="0" smtClean="0"/>
              <a:t>wakeLock</a:t>
            </a:r>
            <a:r>
              <a:rPr lang="ko-KR" altLang="en-US" sz="1200" b="1" dirty="0" smtClean="0"/>
              <a:t>을 통해 </a:t>
            </a:r>
            <a:r>
              <a:rPr lang="en-US" altLang="ko-KR" sz="1200" b="1" dirty="0" smtClean="0"/>
              <a:t>On, </a:t>
            </a:r>
            <a:r>
              <a:rPr lang="ko-KR" altLang="en-US" sz="1200" b="1" dirty="0" smtClean="0"/>
              <a:t>이용이 끝나면 </a:t>
            </a:r>
            <a:r>
              <a:rPr lang="en-US" altLang="ko-KR" sz="1200" b="1" dirty="0" smtClean="0"/>
              <a:t>release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홈버튼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전원버튼을 통해 </a:t>
            </a:r>
            <a:r>
              <a:rPr lang="ko-KR" altLang="en-US" sz="1200" b="1" dirty="0" err="1" smtClean="0"/>
              <a:t>액티비티</a:t>
            </a:r>
            <a:r>
              <a:rPr lang="ko-KR" altLang="en-US" sz="1200" b="1" dirty="0" smtClean="0"/>
              <a:t> 종료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화면 </a:t>
            </a:r>
            <a:r>
              <a:rPr lang="ko-KR" altLang="en-US" sz="1200" b="1" dirty="0" err="1" smtClean="0"/>
              <a:t>종료시에도</a:t>
            </a:r>
            <a:r>
              <a:rPr lang="ko-KR" altLang="en-US" sz="1200" b="1" dirty="0" smtClean="0"/>
              <a:t> 동작하여 </a:t>
            </a:r>
            <a:r>
              <a:rPr lang="en-US" altLang="ko-KR" sz="1200" b="1" dirty="0" smtClean="0"/>
              <a:t>‘</a:t>
            </a:r>
            <a:r>
              <a:rPr lang="ko-KR" altLang="en-US" sz="1200" b="1" dirty="0" err="1" smtClean="0"/>
              <a:t>센싱</a:t>
            </a:r>
            <a:r>
              <a:rPr lang="en-US" altLang="ko-KR" sz="1200" b="1" dirty="0" smtClean="0"/>
              <a:t>’ </a:t>
            </a:r>
            <a:r>
              <a:rPr lang="ko-KR" altLang="en-US" sz="1200" b="1" dirty="0" smtClean="0"/>
              <a:t>을 제외한 전력소모를 줄임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5669" y="3447981"/>
            <a:ext cx="2403222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ᆞ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계층적 파이프라인 구조 사용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4602" y="3867127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초기에 전력소모가 상대적으로 작은 가속도 센서를 사용하여 활동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체류를 판단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체류로 판단되는 경우에만 </a:t>
            </a:r>
            <a:r>
              <a:rPr lang="en-US" altLang="ko-KR" sz="1200" b="1" dirty="0" smtClean="0"/>
              <a:t>GPS </a:t>
            </a:r>
            <a:r>
              <a:rPr lang="ko-KR" altLang="en-US" sz="1200" b="1" dirty="0" err="1" smtClean="0"/>
              <a:t>프로바이더를</a:t>
            </a:r>
            <a:r>
              <a:rPr lang="ko-KR" altLang="en-US" sz="1200" b="1" dirty="0" smtClean="0"/>
              <a:t> 사용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실내 장소 판단이 필요한 경우에만 와이파이 매니저를 통해 스캔 사용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필요한 경우에만 사용하고 사용이 종료되면 제거함으로써 전력소모 감소</a:t>
            </a:r>
            <a:r>
              <a:rPr lang="en-US" altLang="ko-KR" sz="12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10442</TotalTime>
  <Words>634</Words>
  <Application>Microsoft Office PowerPoint</Application>
  <PresentationFormat>화면 슬라이드 쇼(16:10)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Open Sans</vt:lpstr>
      <vt:lpstr>Poppins</vt:lpstr>
      <vt:lpstr>돋움</vt:lpstr>
      <vt:lpstr>맑은 고딕</vt:lpstr>
      <vt:lpstr>배달의민족 한나는 열한살</vt:lpstr>
      <vt:lpstr>Arial</vt:lpstr>
      <vt:lpstr>Calibri</vt:lpstr>
      <vt:lpstr>2_Custom Design</vt:lpstr>
      <vt:lpstr>3_Custom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Windows 사용자</cp:lastModifiedBy>
  <cp:revision>138</cp:revision>
  <dcterms:created xsi:type="dcterms:W3CDTF">2016-11-04T05:31:34Z</dcterms:created>
  <dcterms:modified xsi:type="dcterms:W3CDTF">2018-06-20T20:53:42Z</dcterms:modified>
</cp:coreProperties>
</file>