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4"/>
  </p:notesMasterIdLst>
  <p:sldIdLst>
    <p:sldId id="256" r:id="rId3"/>
    <p:sldId id="275" r:id="rId4"/>
    <p:sldId id="289" r:id="rId5"/>
    <p:sldId id="279" r:id="rId6"/>
    <p:sldId id="290" r:id="rId7"/>
    <p:sldId id="291" r:id="rId8"/>
    <p:sldId id="260" r:id="rId9"/>
    <p:sldId id="292" r:id="rId10"/>
    <p:sldId id="272" r:id="rId11"/>
    <p:sldId id="293" r:id="rId12"/>
    <p:sldId id="28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32" autoAdjust="0"/>
    <p:restoredTop sz="96649" autoAdjust="0"/>
  </p:normalViewPr>
  <p:slideViewPr>
    <p:cSldViewPr>
      <p:cViewPr>
        <p:scale>
          <a:sx n="70" d="100"/>
          <a:sy n="70" d="100"/>
        </p:scale>
        <p:origin x="-1410"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D7A563-0C7C-4904-B079-9FF7D375FA8D}" type="datetimeFigureOut">
              <a:rPr lang="en-US" smtClean="0"/>
              <a:pPr/>
              <a:t>11/26/2013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A58E5D-A0DB-4299-A2BB-45A9ADE9FCFD}" type="slidenum">
              <a:rPr lang="en-US" smtClean="0"/>
              <a:pPr/>
              <a:t>‹#›</a:t>
            </a:fld>
            <a:endParaRPr lang="en-US"/>
          </a:p>
        </p:txBody>
      </p:sp>
    </p:spTree>
    <p:extLst>
      <p:ext uri="{BB962C8B-B14F-4D97-AF65-F5344CB8AC3E}">
        <p14:creationId xmlns:p14="http://schemas.microsoft.com/office/powerpoint/2010/main" xmlns="" val="1459858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A58E5D-A0DB-4299-A2BB-45A9ADE9FCFD}" type="slidenum">
              <a:rPr lang="en-US" smtClean="0"/>
              <a:pPr/>
              <a:t>1</a:t>
            </a:fld>
            <a:endParaRPr lang="en-US"/>
          </a:p>
        </p:txBody>
      </p:sp>
    </p:spTree>
    <p:extLst>
      <p:ext uri="{BB962C8B-B14F-4D97-AF65-F5344CB8AC3E}">
        <p14:creationId xmlns:p14="http://schemas.microsoft.com/office/powerpoint/2010/main" xmlns="" val="2637024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A58E5D-A0DB-4299-A2BB-45A9ADE9FCFD}" type="slidenum">
              <a:rPr lang="en-US" smtClean="0"/>
              <a:pPr/>
              <a:t>10</a:t>
            </a:fld>
            <a:endParaRPr lang="en-US"/>
          </a:p>
        </p:txBody>
      </p:sp>
    </p:spTree>
    <p:extLst>
      <p:ext uri="{BB962C8B-B14F-4D97-AF65-F5344CB8AC3E}">
        <p14:creationId xmlns:p14="http://schemas.microsoft.com/office/powerpoint/2010/main" xmlns="" val="2247928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id-ID" smtClean="0"/>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3FBDB2C-6B8A-4F73-A9FB-F8CBDFCDCD38}" type="slidenum">
              <a:rPr lang="en-US" sz="1300"/>
              <a:pPr>
                <a:spcBef>
                  <a:spcPct val="0"/>
                </a:spcBef>
              </a:pPr>
              <a:t>2</a:t>
            </a:fld>
            <a:endParaRPr lang="en-US" sz="1300"/>
          </a:p>
        </p:txBody>
      </p:sp>
    </p:spTree>
    <p:extLst>
      <p:ext uri="{BB962C8B-B14F-4D97-AF65-F5344CB8AC3E}">
        <p14:creationId xmlns:p14="http://schemas.microsoft.com/office/powerpoint/2010/main" xmlns="" val="2142454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id-ID" smtClean="0"/>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3FBDB2C-6B8A-4F73-A9FB-F8CBDFCDCD38}" type="slidenum">
              <a:rPr lang="en-US" sz="1300"/>
              <a:pPr>
                <a:spcBef>
                  <a:spcPct val="0"/>
                </a:spcBef>
              </a:pPr>
              <a:t>3</a:t>
            </a:fld>
            <a:endParaRPr lang="en-US" sz="1300"/>
          </a:p>
        </p:txBody>
      </p:sp>
    </p:spTree>
    <p:extLst>
      <p:ext uri="{BB962C8B-B14F-4D97-AF65-F5344CB8AC3E}">
        <p14:creationId xmlns:p14="http://schemas.microsoft.com/office/powerpoint/2010/main" xmlns="" val="2142454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id-ID" smtClean="0"/>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0F27CDD-3332-4716-A43C-92D84161C190}" type="slidenum">
              <a:rPr lang="en-US" sz="1300"/>
              <a:pPr>
                <a:spcBef>
                  <a:spcPct val="0"/>
                </a:spcBef>
              </a:pPr>
              <a:t>4</a:t>
            </a:fld>
            <a:endParaRPr lang="en-US" sz="1300"/>
          </a:p>
        </p:txBody>
      </p:sp>
    </p:spTree>
    <p:extLst>
      <p:ext uri="{BB962C8B-B14F-4D97-AF65-F5344CB8AC3E}">
        <p14:creationId xmlns:p14="http://schemas.microsoft.com/office/powerpoint/2010/main" xmlns="" val="439705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id-ID" smtClean="0"/>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0F27CDD-3332-4716-A43C-92D84161C190}" type="slidenum">
              <a:rPr lang="en-US" sz="1300"/>
              <a:pPr>
                <a:spcBef>
                  <a:spcPct val="0"/>
                </a:spcBef>
              </a:pPr>
              <a:t>5</a:t>
            </a:fld>
            <a:endParaRPr lang="en-US" sz="1300"/>
          </a:p>
        </p:txBody>
      </p:sp>
    </p:spTree>
    <p:extLst>
      <p:ext uri="{BB962C8B-B14F-4D97-AF65-F5344CB8AC3E}">
        <p14:creationId xmlns:p14="http://schemas.microsoft.com/office/powerpoint/2010/main" xmlns="" val="439705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id-ID" smtClean="0"/>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0F27CDD-3332-4716-A43C-92D84161C190}" type="slidenum">
              <a:rPr lang="en-US" sz="1300"/>
              <a:pPr>
                <a:spcBef>
                  <a:spcPct val="0"/>
                </a:spcBef>
              </a:pPr>
              <a:t>6</a:t>
            </a:fld>
            <a:endParaRPr lang="en-US" sz="1300"/>
          </a:p>
        </p:txBody>
      </p:sp>
    </p:spTree>
    <p:extLst>
      <p:ext uri="{BB962C8B-B14F-4D97-AF65-F5344CB8AC3E}">
        <p14:creationId xmlns:p14="http://schemas.microsoft.com/office/powerpoint/2010/main" xmlns="" val="439705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A58E5D-A0DB-4299-A2BB-45A9ADE9FCFD}" type="slidenum">
              <a:rPr lang="en-US" smtClean="0"/>
              <a:pPr/>
              <a:t>7</a:t>
            </a:fld>
            <a:endParaRPr lang="en-US"/>
          </a:p>
        </p:txBody>
      </p:sp>
    </p:spTree>
    <p:extLst>
      <p:ext uri="{BB962C8B-B14F-4D97-AF65-F5344CB8AC3E}">
        <p14:creationId xmlns:p14="http://schemas.microsoft.com/office/powerpoint/2010/main" xmlns="" val="3867607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A58E5D-A0DB-4299-A2BB-45A9ADE9FCFD}" type="slidenum">
              <a:rPr lang="en-US" smtClean="0"/>
              <a:pPr/>
              <a:t>8</a:t>
            </a:fld>
            <a:endParaRPr lang="en-US"/>
          </a:p>
        </p:txBody>
      </p:sp>
    </p:spTree>
    <p:extLst>
      <p:ext uri="{BB962C8B-B14F-4D97-AF65-F5344CB8AC3E}">
        <p14:creationId xmlns:p14="http://schemas.microsoft.com/office/powerpoint/2010/main" xmlns="" val="3867607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A58E5D-A0DB-4299-A2BB-45A9ADE9FCFD}" type="slidenum">
              <a:rPr lang="en-US" smtClean="0"/>
              <a:pPr/>
              <a:t>9</a:t>
            </a:fld>
            <a:endParaRPr lang="en-US"/>
          </a:p>
        </p:txBody>
      </p:sp>
    </p:spTree>
    <p:extLst>
      <p:ext uri="{BB962C8B-B14F-4D97-AF65-F5344CB8AC3E}">
        <p14:creationId xmlns:p14="http://schemas.microsoft.com/office/powerpoint/2010/main" xmlns="" val="2247928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6B17C29-54DC-4471-8335-301304B638A1}" type="datetimeFigureOut">
              <a:rPr lang="en-US" smtClean="0"/>
              <a:pPr/>
              <a:t>11/26/2013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F95F9E92-E7B5-4F12-989B-6753D22C602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6B17C29-54DC-4471-8335-301304B638A1}" type="datetimeFigureOut">
              <a:rPr lang="en-US" smtClean="0"/>
              <a:pPr/>
              <a:t>11/26/2013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F95F9E92-E7B5-4F12-989B-6753D22C602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6B17C29-54DC-4471-8335-301304B638A1}" type="datetimeFigureOut">
              <a:rPr lang="en-US" smtClean="0"/>
              <a:pPr/>
              <a:t>11/26/2013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F95F9E92-E7B5-4F12-989B-6753D22C602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DEADE2D1-553A-4915-BB94-883CD4E2ADA3}" type="datetimeFigureOut">
              <a:rPr lang="id-ID" smtClean="0"/>
              <a:pPr/>
              <a:t>26/11/2013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D45EB71-5984-478C-91FE-EF7989ED5CFC}" type="slidenum">
              <a:rPr lang="id-ID" smtClean="0"/>
              <a:pPr/>
              <a:t>‹#›</a:t>
            </a:fld>
            <a:endParaRPr lang="id-I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DEADE2D1-553A-4915-BB94-883CD4E2ADA3}" type="datetimeFigureOut">
              <a:rPr lang="id-ID" smtClean="0"/>
              <a:pPr/>
              <a:t>26/11/2013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D45EB71-5984-478C-91FE-EF7989ED5CFC}" type="slidenum">
              <a:rPr lang="id-ID" smtClean="0"/>
              <a:pPr/>
              <a:t>‹#›</a:t>
            </a:fld>
            <a:endParaRPr lang="id-I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ADE2D1-553A-4915-BB94-883CD4E2ADA3}" type="datetimeFigureOut">
              <a:rPr lang="id-ID" smtClean="0"/>
              <a:pPr/>
              <a:t>26/11/2013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D45EB71-5984-478C-91FE-EF7989ED5CFC}" type="slidenum">
              <a:rPr lang="id-ID" smtClean="0"/>
              <a:pPr/>
              <a:t>‹#›</a:t>
            </a:fld>
            <a:endParaRPr lang="id-I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DEADE2D1-553A-4915-BB94-883CD4E2ADA3}" type="datetimeFigureOut">
              <a:rPr lang="id-ID" smtClean="0"/>
              <a:pPr/>
              <a:t>26/11/2013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D45EB71-5984-478C-91FE-EF7989ED5CFC}" type="slidenum">
              <a:rPr lang="id-ID" smtClean="0"/>
              <a:pPr/>
              <a:t>‹#›</a:t>
            </a:fld>
            <a:endParaRPr lang="id-I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DEADE2D1-553A-4915-BB94-883CD4E2ADA3}" type="datetimeFigureOut">
              <a:rPr lang="id-ID" smtClean="0"/>
              <a:pPr/>
              <a:t>26/11/2013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D45EB71-5984-478C-91FE-EF7989ED5CFC}" type="slidenum">
              <a:rPr lang="id-ID" smtClean="0"/>
              <a:pPr/>
              <a:t>‹#›</a:t>
            </a:fld>
            <a:endParaRPr lang="id-I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DEADE2D1-553A-4915-BB94-883CD4E2ADA3}" type="datetimeFigureOut">
              <a:rPr lang="id-ID" smtClean="0"/>
              <a:pPr/>
              <a:t>26/11/2013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D45EB71-5984-478C-91FE-EF7989ED5CFC}" type="slidenum">
              <a:rPr lang="id-ID" smtClean="0"/>
              <a:pPr/>
              <a:t>‹#›</a:t>
            </a:fld>
            <a:endParaRPr lang="id-I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ADE2D1-553A-4915-BB94-883CD4E2ADA3}" type="datetimeFigureOut">
              <a:rPr lang="id-ID" smtClean="0"/>
              <a:pPr/>
              <a:t>26/11/2013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DD45EB71-5984-478C-91FE-EF7989ED5CFC}"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6B17C29-54DC-4471-8335-301304B638A1}" type="datetimeFigureOut">
              <a:rPr lang="en-US" smtClean="0"/>
              <a:pPr/>
              <a:t>11/26/2013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F95F9E92-E7B5-4F12-989B-6753D22C602A}"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ADE2D1-553A-4915-BB94-883CD4E2ADA3}" type="datetimeFigureOut">
              <a:rPr lang="id-ID" smtClean="0"/>
              <a:pPr/>
              <a:t>26/11/2013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D45EB71-5984-478C-91FE-EF7989ED5CFC}" type="slidenum">
              <a:rPr lang="id-ID" smtClean="0"/>
              <a:pPr/>
              <a:t>‹#›</a:t>
            </a:fld>
            <a:endParaRPr lang="id-I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ADE2D1-553A-4915-BB94-883CD4E2ADA3}" type="datetimeFigureOut">
              <a:rPr lang="id-ID" smtClean="0"/>
              <a:pPr/>
              <a:t>26/11/2013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D45EB71-5984-478C-91FE-EF7989ED5CFC}" type="slidenum">
              <a:rPr lang="id-ID" smtClean="0"/>
              <a:pPr/>
              <a:t>‹#›</a:t>
            </a:fld>
            <a:endParaRPr lang="id-I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DEADE2D1-553A-4915-BB94-883CD4E2ADA3}" type="datetimeFigureOut">
              <a:rPr lang="id-ID" smtClean="0"/>
              <a:pPr/>
              <a:t>26/11/2013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D45EB71-5984-478C-91FE-EF7989ED5CFC}" type="slidenum">
              <a:rPr lang="id-ID" smtClean="0"/>
              <a:pPr/>
              <a:t>‹#›</a:t>
            </a:fld>
            <a:endParaRPr lang="id-I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DEADE2D1-553A-4915-BB94-883CD4E2ADA3}" type="datetimeFigureOut">
              <a:rPr lang="id-ID" smtClean="0"/>
              <a:pPr/>
              <a:t>26/11/2013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D45EB71-5984-478C-91FE-EF7989ED5CFC}"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6B17C29-54DC-4471-8335-301304B638A1}" type="datetimeFigureOut">
              <a:rPr lang="en-US" smtClean="0"/>
              <a:pPr/>
              <a:t>11/26/2013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F95F9E92-E7B5-4F12-989B-6753D22C602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6B17C29-54DC-4471-8335-301304B638A1}" type="datetimeFigureOut">
              <a:rPr lang="en-US" smtClean="0"/>
              <a:pPr/>
              <a:t>11/26/2013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F95F9E92-E7B5-4F12-989B-6753D22C602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A6B17C29-54DC-4471-8335-301304B638A1}" type="datetimeFigureOut">
              <a:rPr lang="en-US" smtClean="0"/>
              <a:pPr/>
              <a:t>11/26/2013</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F95F9E92-E7B5-4F12-989B-6753D22C602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A6B17C29-54DC-4471-8335-301304B638A1}" type="datetimeFigureOut">
              <a:rPr lang="en-US" smtClean="0"/>
              <a:pPr/>
              <a:t>11/26/2013</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F95F9E92-E7B5-4F12-989B-6753D22C602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A6B17C29-54DC-4471-8335-301304B638A1}" type="datetimeFigureOut">
              <a:rPr lang="en-US" smtClean="0"/>
              <a:pPr/>
              <a:t>11/26/2013</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F95F9E92-E7B5-4F12-989B-6753D22C602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6B17C29-54DC-4471-8335-301304B638A1}" type="datetimeFigureOut">
              <a:rPr lang="en-US" smtClean="0"/>
              <a:pPr/>
              <a:t>11/26/2013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F95F9E92-E7B5-4F12-989B-6753D22C602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6B17C29-54DC-4471-8335-301304B638A1}" type="datetimeFigureOut">
              <a:rPr lang="en-US" smtClean="0"/>
              <a:pPr/>
              <a:t>11/26/2013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F95F9E92-E7B5-4F12-989B-6753D22C602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5" name="Picture 12" descr="footer slide.jpg"/>
          <p:cNvPicPr>
            <a:picLocks noChangeAspect="1"/>
          </p:cNvPicPr>
          <p:nvPr userDrawn="1"/>
        </p:nvPicPr>
        <p:blipFill>
          <a:blip r:embed="rId14" cstate="print"/>
          <a:srcRect/>
          <a:stretch>
            <a:fillRect/>
          </a:stretch>
        </p:blipFill>
        <p:spPr bwMode="auto">
          <a:xfrm>
            <a:off x="0" y="6245225"/>
            <a:ext cx="9144000" cy="612775"/>
          </a:xfrm>
          <a:prstGeom prst="rect">
            <a:avLst/>
          </a:prstGeom>
          <a:noFill/>
          <a:ln w="9525">
            <a:noFill/>
            <a:miter lim="800000"/>
            <a:headEnd/>
            <a:tailEnd/>
          </a:ln>
        </p:spPr>
      </p:pic>
      <p:sp>
        <p:nvSpPr>
          <p:cNvPr id="16" name="TextBox 15"/>
          <p:cNvSpPr txBox="1"/>
          <p:nvPr userDrawn="1"/>
        </p:nvSpPr>
        <p:spPr>
          <a:xfrm>
            <a:off x="3124200" y="6629401"/>
            <a:ext cx="4114800" cy="276999"/>
          </a:xfrm>
          <a:prstGeom prst="rect">
            <a:avLst/>
          </a:prstGeom>
          <a:noFill/>
          <a:effectLst/>
        </p:spPr>
        <p:txBody>
          <a:bodyPr wrap="square">
            <a:spAutoFit/>
          </a:bodyPr>
          <a:lstStyle/>
          <a:p>
            <a:pPr algn="ctr" fontAlgn="auto">
              <a:spcBef>
                <a:spcPts val="0"/>
              </a:spcBef>
              <a:spcAft>
                <a:spcPts val="0"/>
              </a:spcAft>
              <a:defRPr/>
            </a:pPr>
            <a:r>
              <a:rPr lang="en-US" sz="1200" dirty="0">
                <a:solidFill>
                  <a:schemeClr val="bg1"/>
                </a:solidFill>
                <a:effectLst>
                  <a:outerShdw blurRad="38100" dist="38100" dir="2700000" algn="tl">
                    <a:srgbClr val="000000">
                      <a:alpha val="43137"/>
                    </a:srgbClr>
                  </a:outerShdw>
                </a:effectLst>
                <a:latin typeface="+mj-lt"/>
                <a:cs typeface="Arial" charset="0"/>
              </a:rPr>
              <a:t>Developed by Telkom </a:t>
            </a:r>
            <a:r>
              <a:rPr lang="en-US" sz="1200" dirty="0" smtClean="0">
                <a:solidFill>
                  <a:schemeClr val="bg1"/>
                </a:solidFill>
                <a:effectLst>
                  <a:outerShdw blurRad="38100" dist="38100" dir="2700000" algn="tl">
                    <a:srgbClr val="000000">
                      <a:alpha val="43137"/>
                    </a:srgbClr>
                  </a:outerShdw>
                </a:effectLst>
                <a:latin typeface="+mj-lt"/>
                <a:cs typeface="Arial" charset="0"/>
              </a:rPr>
              <a:t>PCC &amp; DITCONS </a:t>
            </a:r>
            <a:r>
              <a:rPr lang="en-US" sz="1200" dirty="0">
                <a:solidFill>
                  <a:schemeClr val="bg1"/>
                </a:solidFill>
                <a:effectLst>
                  <a:outerShdw blurRad="38100" dist="38100" dir="2700000" algn="tl">
                    <a:srgbClr val="000000">
                      <a:alpha val="43137"/>
                    </a:srgbClr>
                  </a:outerShdw>
                </a:effectLst>
                <a:latin typeface="+mj-lt"/>
                <a:cs typeface="Arial" charset="0"/>
              </a:rPr>
              <a:t>2013</a:t>
            </a:r>
          </a:p>
        </p:txBody>
      </p:sp>
      <p:sp>
        <p:nvSpPr>
          <p:cNvPr id="17" name="TextBox 16"/>
          <p:cNvSpPr txBox="1"/>
          <p:nvPr userDrawn="1"/>
        </p:nvSpPr>
        <p:spPr>
          <a:xfrm>
            <a:off x="1752600" y="6629400"/>
            <a:ext cx="990600" cy="276999"/>
          </a:xfrm>
          <a:prstGeom prst="rect">
            <a:avLst/>
          </a:prstGeom>
          <a:noFill/>
          <a:effectLst/>
        </p:spPr>
        <p:txBody>
          <a:bodyPr wrap="square">
            <a:spAutoFit/>
          </a:bodyPr>
          <a:lstStyle/>
          <a:p>
            <a:pPr algn="ctr" fontAlgn="auto">
              <a:spcBef>
                <a:spcPts val="0"/>
              </a:spcBef>
              <a:spcAft>
                <a:spcPts val="0"/>
              </a:spcAft>
              <a:defRPr/>
            </a:pPr>
            <a:r>
              <a:rPr lang="en-US" sz="1200" dirty="0">
                <a:solidFill>
                  <a:schemeClr val="bg1"/>
                </a:solidFill>
                <a:effectLst>
                  <a:outerShdw blurRad="38100" dist="38100" dir="2700000" algn="tl">
                    <a:srgbClr val="000000">
                      <a:alpha val="43137"/>
                    </a:srgbClr>
                  </a:outerShdw>
                </a:effectLst>
                <a:latin typeface="+mj-lt"/>
                <a:cs typeface="Arial" charset="0"/>
              </a:rPr>
              <a:t>Rev . </a:t>
            </a:r>
            <a:r>
              <a:rPr lang="en-US" sz="1200" dirty="0" smtClean="0">
                <a:solidFill>
                  <a:schemeClr val="bg1"/>
                </a:solidFill>
                <a:effectLst>
                  <a:outerShdw blurRad="38100" dist="38100" dir="2700000" algn="tl">
                    <a:srgbClr val="000000">
                      <a:alpha val="43137"/>
                    </a:srgbClr>
                  </a:outerShdw>
                </a:effectLst>
                <a:latin typeface="+mj-lt"/>
                <a:cs typeface="Arial" charset="0"/>
              </a:rPr>
              <a:t>02</a:t>
            </a:r>
            <a:endParaRPr lang="en-US" sz="1200" dirty="0">
              <a:solidFill>
                <a:schemeClr val="bg1"/>
              </a:solidFill>
              <a:effectLst>
                <a:outerShdw blurRad="38100" dist="38100" dir="2700000" algn="tl">
                  <a:srgbClr val="000000">
                    <a:alpha val="43137"/>
                  </a:srgbClr>
                </a:outerShdw>
              </a:effectLst>
              <a:latin typeface="+mj-lt"/>
              <a:cs typeface="Arial" charset="0"/>
            </a:endParaRPr>
          </a:p>
        </p:txBody>
      </p:sp>
      <p:sp>
        <p:nvSpPr>
          <p:cNvPr id="18" name="TextBox 28"/>
          <p:cNvSpPr txBox="1">
            <a:spLocks noChangeArrowheads="1"/>
          </p:cNvSpPr>
          <p:nvPr userDrawn="1"/>
        </p:nvSpPr>
        <p:spPr bwMode="auto">
          <a:xfrm>
            <a:off x="7620000" y="6629399"/>
            <a:ext cx="1143000" cy="246221"/>
          </a:xfrm>
          <a:prstGeom prst="rect">
            <a:avLst/>
          </a:prstGeom>
          <a:noFill/>
          <a:ln w="9525">
            <a:noFill/>
            <a:miter lim="800000"/>
            <a:headEnd/>
            <a:tailEnd/>
          </a:ln>
        </p:spPr>
        <p:txBody>
          <a:bodyPr wrap="square">
            <a:spAutoFit/>
          </a:bodyPr>
          <a:lstStyle/>
          <a:p>
            <a:pPr algn="ctr">
              <a:defRPr/>
            </a:pPr>
            <a:r>
              <a:rPr lang="en-US" sz="1000" b="0" dirty="0">
                <a:solidFill>
                  <a:schemeClr val="tx1"/>
                </a:solidFill>
                <a:latin typeface="Verdana" pitchFamily="34" charset="0"/>
              </a:rPr>
              <a:t>Page </a:t>
            </a:r>
            <a:fld id="{9EB539C0-37E6-4194-B005-02F588A26196}" type="slidenum">
              <a:rPr lang="en-US" sz="1000" b="0">
                <a:solidFill>
                  <a:schemeClr val="tx1"/>
                </a:solidFill>
                <a:latin typeface="Verdana" pitchFamily="34" charset="0"/>
              </a:rPr>
              <a:pPr algn="ctr">
                <a:defRPr/>
              </a:pPr>
              <a:t>‹#›</a:t>
            </a:fld>
            <a:endParaRPr lang="en-US" sz="1000" b="0" dirty="0">
              <a:solidFill>
                <a:schemeClr val="tx1"/>
              </a:solidFill>
              <a:latin typeface="Verdana" pitchFamily="34" charset="0"/>
            </a:endParaRPr>
          </a:p>
        </p:txBody>
      </p:sp>
      <p:pic>
        <p:nvPicPr>
          <p:cNvPr id="19" name="Picture 14" descr="ABU.jpg"/>
          <p:cNvPicPr>
            <a:picLocks noChangeAspect="1"/>
          </p:cNvPicPr>
          <p:nvPr userDrawn="1"/>
        </p:nvPicPr>
        <p:blipFill>
          <a:blip r:embed="rId15" cstate="print"/>
          <a:srcRect/>
          <a:stretch>
            <a:fillRect/>
          </a:stretch>
        </p:blipFill>
        <p:spPr bwMode="auto">
          <a:xfrm>
            <a:off x="8077200" y="76200"/>
            <a:ext cx="949325" cy="457200"/>
          </a:xfrm>
          <a:prstGeom prst="rect">
            <a:avLst/>
          </a:prstGeom>
          <a:noFill/>
          <a:ln w="9525">
            <a:noFill/>
            <a:miter lim="800000"/>
            <a:headEnd/>
            <a:tailEnd/>
          </a:ln>
        </p:spPr>
      </p:pic>
      <p:pic>
        <p:nvPicPr>
          <p:cNvPr id="20" name="Picture 19"/>
          <p:cNvPicPr>
            <a:picLocks noChangeAspect="1"/>
          </p:cNvPicPr>
          <p:nvPr userDrawn="1"/>
        </p:nvPicPr>
        <p:blipFill>
          <a:blip r:embed="rId16" cstate="print"/>
          <a:stretch>
            <a:fillRect/>
          </a:stretch>
        </p:blipFill>
        <p:spPr>
          <a:xfrm>
            <a:off x="76200" y="71809"/>
            <a:ext cx="838200" cy="53779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ADE2D1-553A-4915-BB94-883CD4E2ADA3}" type="datetimeFigureOut">
              <a:rPr lang="id-ID" smtClean="0"/>
              <a:pPr/>
              <a:t>26/11/2013</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45EB71-5984-478C-91FE-EF7989ED5CFC}"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2436674"/>
            <a:ext cx="9144000" cy="1938992"/>
          </a:xfrm>
          <a:prstGeom prst="rect">
            <a:avLst/>
          </a:prstGeom>
          <a:noFill/>
        </p:spPr>
        <p:txBody>
          <a:bodyPr wrap="square" rtlCol="0">
            <a:spAutoFit/>
          </a:bodyPr>
          <a:lstStyle/>
          <a:p>
            <a:pPr algn="ctr"/>
            <a:r>
              <a:rPr lang="id-ID" sz="6000" b="1" dirty="0" smtClean="0">
                <a:solidFill>
                  <a:schemeClr val="accent5"/>
                </a:solidFill>
                <a:latin typeface="Arial" pitchFamily="34" charset="0"/>
                <a:cs typeface="Arial" pitchFamily="34" charset="0"/>
              </a:rPr>
              <a:t>CODE OF CONDUCT</a:t>
            </a:r>
          </a:p>
          <a:p>
            <a:pPr algn="ctr"/>
            <a:r>
              <a:rPr lang="en-US" sz="6000" b="1" dirty="0" smtClean="0">
                <a:latin typeface="Arial" pitchFamily="34" charset="0"/>
                <a:cs typeface="Arial" pitchFamily="34" charset="0"/>
              </a:rPr>
              <a:t>SALES FORCE</a:t>
            </a:r>
            <a:endParaRPr lang="id-ID" sz="60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6200"/>
            <a:ext cx="9144000" cy="584775"/>
          </a:xfrm>
          <a:prstGeom prst="rect">
            <a:avLst/>
          </a:prstGeom>
          <a:noFill/>
        </p:spPr>
        <p:txBody>
          <a:bodyPr wrap="square" rtlCol="0">
            <a:spAutoFit/>
          </a:bodyPr>
          <a:lstStyle/>
          <a:p>
            <a:pPr algn="ctr"/>
            <a:r>
              <a:rPr lang="id-ID" sz="3200" b="1" dirty="0" smtClean="0">
                <a:solidFill>
                  <a:srgbClr val="FF0000"/>
                </a:solidFill>
                <a:effectLst>
                  <a:outerShdw blurRad="38100" dist="38100" dir="2700000" algn="tl">
                    <a:srgbClr val="000000">
                      <a:alpha val="43137"/>
                    </a:srgbClr>
                  </a:outerShdw>
                </a:effectLst>
              </a:rPr>
              <a:t>Tips &amp; Trick</a:t>
            </a:r>
            <a:r>
              <a:rPr lang="id-ID" sz="3200" b="1" dirty="0" smtClean="0">
                <a:effectLst>
                  <a:outerShdw blurRad="38100" dist="38100" dir="2700000" algn="tl">
                    <a:srgbClr val="000000">
                      <a:alpha val="43137"/>
                    </a:srgbClr>
                  </a:outerShdw>
                </a:effectLst>
              </a:rPr>
              <a:t> </a:t>
            </a:r>
            <a:r>
              <a:rPr lang="id-ID" sz="3200" b="1" dirty="0" smtClean="0">
                <a:solidFill>
                  <a:schemeClr val="bg1">
                    <a:lumMod val="50000"/>
                  </a:schemeClr>
                </a:solidFill>
                <a:effectLst>
                  <a:outerShdw blurRad="38100" dist="38100" dir="2700000" algn="tl">
                    <a:srgbClr val="000000">
                      <a:alpha val="43137"/>
                    </a:srgbClr>
                  </a:outerShdw>
                </a:effectLst>
              </a:rPr>
              <a:t>menjadi</a:t>
            </a:r>
            <a:r>
              <a:rPr lang="id-ID" sz="3200" b="1" dirty="0" smtClean="0">
                <a:effectLst>
                  <a:outerShdw blurRad="38100" dist="38100" dir="2700000" algn="tl">
                    <a:srgbClr val="000000">
                      <a:alpha val="43137"/>
                    </a:srgbClr>
                  </a:outerShdw>
                </a:effectLst>
              </a:rPr>
              <a:t> Best S</a:t>
            </a:r>
            <a:r>
              <a:rPr lang="en-US" sz="3200" b="1" dirty="0" smtClean="0">
                <a:effectLst>
                  <a:outerShdw blurRad="38100" dist="38100" dir="2700000" algn="tl">
                    <a:srgbClr val="000000">
                      <a:alpha val="43137"/>
                    </a:srgbClr>
                  </a:outerShdw>
                </a:effectLst>
              </a:rPr>
              <a:t>ales Force</a:t>
            </a:r>
            <a:endParaRPr lang="en-US" sz="3200" b="1" dirty="0">
              <a:effectLst>
                <a:outerShdw blurRad="38100" dist="38100" dir="2700000" algn="tl">
                  <a:srgbClr val="000000">
                    <a:alpha val="43137"/>
                  </a:srgbClr>
                </a:outerShdw>
              </a:effectLst>
            </a:endParaRPr>
          </a:p>
        </p:txBody>
      </p:sp>
      <p:grpSp>
        <p:nvGrpSpPr>
          <p:cNvPr id="2" name="Group 8"/>
          <p:cNvGrpSpPr/>
          <p:nvPr/>
        </p:nvGrpSpPr>
        <p:grpSpPr>
          <a:xfrm>
            <a:off x="152400" y="1166337"/>
            <a:ext cx="8839200" cy="1957863"/>
            <a:chOff x="152400" y="762000"/>
            <a:chExt cx="8839200" cy="1957863"/>
          </a:xfrm>
        </p:grpSpPr>
        <p:sp>
          <p:nvSpPr>
            <p:cNvPr id="18" name="TextBox 17"/>
            <p:cNvSpPr txBox="1"/>
            <p:nvPr/>
          </p:nvSpPr>
          <p:spPr>
            <a:xfrm>
              <a:off x="152400" y="762000"/>
              <a:ext cx="3733800" cy="338554"/>
            </a:xfrm>
            <a:prstGeom prst="rect">
              <a:avLst/>
            </a:prstGeom>
            <a:solidFill>
              <a:srgbClr val="FF0000"/>
            </a:solidFill>
            <a:ln>
              <a:solidFill>
                <a:schemeClr val="accent5">
                  <a:lumMod val="50000"/>
                </a:schemeClr>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just"/>
              <a:r>
                <a:rPr lang="id-ID" sz="1600" b="1" dirty="0" smtClean="0">
                  <a:latin typeface="Arial" pitchFamily="34" charset="0"/>
                  <a:cs typeface="Arial" pitchFamily="34" charset="0"/>
                </a:rPr>
                <a:t>Sikap Tubuh (Gesture)</a:t>
              </a:r>
              <a:endParaRPr lang="en-US" sz="1600" b="1" dirty="0">
                <a:latin typeface="Arial" pitchFamily="34" charset="0"/>
                <a:cs typeface="Arial" pitchFamily="34" charset="0"/>
              </a:endParaRPr>
            </a:p>
          </p:txBody>
        </p:sp>
        <p:sp>
          <p:nvSpPr>
            <p:cNvPr id="20" name="TextBox 19"/>
            <p:cNvSpPr txBox="1"/>
            <p:nvPr/>
          </p:nvSpPr>
          <p:spPr>
            <a:xfrm>
              <a:off x="152400" y="1150203"/>
              <a:ext cx="8839200" cy="1569660"/>
            </a:xfrm>
            <a:prstGeom prst="rect">
              <a:avLst/>
            </a:prstGeom>
            <a:noFill/>
          </p:spPr>
          <p:txBody>
            <a:bodyPr wrap="square" rtlCol="0">
              <a:spAutoFit/>
            </a:bodyPr>
            <a:lstStyle/>
            <a:p>
              <a:pPr algn="just"/>
              <a:r>
                <a:rPr lang="id-ID" sz="1200" dirty="0" smtClean="0">
                  <a:latin typeface="Arial" pitchFamily="34" charset="0"/>
                  <a:cs typeface="Arial" pitchFamily="34" charset="0"/>
                </a:rPr>
                <a:t>Sikap tubuh merupakan representasi dari ide dan perkataan yang hendak disampaikan seseorang. Dalam hal ini yang termasuk dalam </a:t>
              </a:r>
              <a:r>
                <a:rPr lang="id-ID" sz="1200" i="1" dirty="0" smtClean="0">
                  <a:latin typeface="Arial" pitchFamily="34" charset="0"/>
                  <a:cs typeface="Arial" pitchFamily="34" charset="0"/>
                </a:rPr>
                <a:t>gesture</a:t>
              </a:r>
              <a:r>
                <a:rPr lang="id-ID" sz="1200" dirty="0" smtClean="0">
                  <a:latin typeface="Arial" pitchFamily="34" charset="0"/>
                  <a:cs typeface="Arial" pitchFamily="34" charset="0"/>
                </a:rPr>
                <a:t> adalah pergerakan tangan, lengan dan kepala.</a:t>
              </a:r>
              <a:endParaRPr lang="en-US" sz="1200" dirty="0" smtClean="0">
                <a:latin typeface="Arial" pitchFamily="34" charset="0"/>
                <a:cs typeface="Arial" pitchFamily="34" charset="0"/>
              </a:endParaRPr>
            </a:p>
            <a:p>
              <a:pPr algn="just"/>
              <a:r>
                <a:rPr lang="id-ID" sz="1200" dirty="0" smtClean="0">
                  <a:latin typeface="Arial" pitchFamily="34" charset="0"/>
                  <a:cs typeface="Arial" pitchFamily="34" charset="0"/>
                </a:rPr>
                <a:t>Dua hal yang harus dihindari dalam penampilan sikap adalah </a:t>
              </a:r>
              <a:r>
                <a:rPr lang="id-ID" sz="1200" b="1" dirty="0" smtClean="0">
                  <a:latin typeface="Arial" pitchFamily="34" charset="0"/>
                  <a:cs typeface="Arial" pitchFamily="34" charset="0"/>
                </a:rPr>
                <a:t>menunjuk dan mengepalkan tangan </a:t>
              </a:r>
              <a:r>
                <a:rPr lang="id-ID" sz="1200" dirty="0" smtClean="0">
                  <a:latin typeface="Arial" pitchFamily="34" charset="0"/>
                  <a:cs typeface="Arial" pitchFamily="34" charset="0"/>
                </a:rPr>
                <a:t>ke arah calon pelanggan. Kedua hal ini akan membuat </a:t>
              </a:r>
              <a:r>
                <a:rPr lang="id-ID" sz="1200" i="1" dirty="0" smtClean="0">
                  <a:latin typeface="Arial" pitchFamily="34" charset="0"/>
                  <a:cs typeface="Arial" pitchFamily="34" charset="0"/>
                </a:rPr>
                <a:t>sales force</a:t>
              </a:r>
              <a:r>
                <a:rPr lang="id-ID" sz="1200" dirty="0" smtClean="0">
                  <a:latin typeface="Arial" pitchFamily="34" charset="0"/>
                  <a:cs typeface="Arial" pitchFamily="34" charset="0"/>
                </a:rPr>
                <a:t> terlihat menuduh, mengancam, bahkan kasar. </a:t>
              </a:r>
              <a:endParaRPr lang="en-US" sz="1200" dirty="0" smtClean="0">
                <a:latin typeface="Arial" pitchFamily="34" charset="0"/>
                <a:cs typeface="Arial" pitchFamily="34" charset="0"/>
              </a:endParaRPr>
            </a:p>
            <a:p>
              <a:pPr algn="just"/>
              <a:r>
                <a:rPr lang="id-ID" sz="1200" b="1" dirty="0" smtClean="0">
                  <a:latin typeface="Arial" pitchFamily="34" charset="0"/>
                  <a:cs typeface="Arial" pitchFamily="34" charset="0"/>
                </a:rPr>
                <a:t>Jangan menggunakan gerakan mengulang secara terus-menerus </a:t>
              </a:r>
              <a:r>
                <a:rPr lang="id-ID" sz="1200" dirty="0" smtClean="0">
                  <a:latin typeface="Arial" pitchFamily="34" charset="0"/>
                  <a:cs typeface="Arial" pitchFamily="34" charset="0"/>
                </a:rPr>
                <a:t>karena akan membuat fokus calon pelanggan teralihkan kepada gerakan tersebut dan bukan pada konten yang hendak disampaikan</a:t>
              </a:r>
              <a:r>
                <a:rPr lang="en-US" sz="1200" dirty="0" smtClean="0">
                  <a:latin typeface="Arial" pitchFamily="34" charset="0"/>
                  <a:cs typeface="Arial" pitchFamily="34" charset="0"/>
                </a:rPr>
                <a:t>. </a:t>
              </a:r>
              <a:r>
                <a:rPr lang="id-ID" sz="1200" dirty="0" smtClean="0">
                  <a:latin typeface="Arial" pitchFamily="34" charset="0"/>
                  <a:cs typeface="Arial" pitchFamily="34" charset="0"/>
                </a:rPr>
                <a:t>Perlu diperhatikan bahwa sikap sopan  dan membuat nyaman calon pelanggan adalah yang utama. Anda harus membuat calon pelanggan merasa dirinya penting bagi anda.</a:t>
              </a:r>
              <a:endParaRPr lang="en-US" sz="1200" dirty="0">
                <a:latin typeface="Arial" pitchFamily="34" charset="0"/>
                <a:cs typeface="Arial" pitchFamily="34" charset="0"/>
              </a:endParaRPr>
            </a:p>
          </p:txBody>
        </p:sp>
      </p:grpSp>
      <p:grpSp>
        <p:nvGrpSpPr>
          <p:cNvPr id="3" name="Group 9"/>
          <p:cNvGrpSpPr/>
          <p:nvPr/>
        </p:nvGrpSpPr>
        <p:grpSpPr>
          <a:xfrm>
            <a:off x="152400" y="3376137"/>
            <a:ext cx="8839200" cy="1773198"/>
            <a:chOff x="152400" y="762000"/>
            <a:chExt cx="8839200" cy="1773198"/>
          </a:xfrm>
        </p:grpSpPr>
        <p:sp>
          <p:nvSpPr>
            <p:cNvPr id="11" name="TextBox 10"/>
            <p:cNvSpPr txBox="1"/>
            <p:nvPr/>
          </p:nvSpPr>
          <p:spPr>
            <a:xfrm>
              <a:off x="152400" y="762000"/>
              <a:ext cx="3733800" cy="338554"/>
            </a:xfrm>
            <a:prstGeom prst="rect">
              <a:avLst/>
            </a:prstGeom>
            <a:solidFill>
              <a:srgbClr val="FF0000"/>
            </a:solidFill>
            <a:ln>
              <a:solidFill>
                <a:schemeClr val="accent5">
                  <a:lumMod val="50000"/>
                </a:schemeClr>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pPr lvl="0" algn="just"/>
              <a:r>
                <a:rPr lang="id-ID" sz="1600" b="1" dirty="0" smtClean="0">
                  <a:latin typeface="Arial" pitchFamily="34" charset="0"/>
                  <a:cs typeface="Arial" pitchFamily="34" charset="0"/>
                </a:rPr>
                <a:t>Kontak Mata</a:t>
              </a:r>
              <a:endParaRPr lang="en-US" sz="1600" dirty="0">
                <a:latin typeface="Arial" pitchFamily="34" charset="0"/>
                <a:cs typeface="Arial" pitchFamily="34" charset="0"/>
              </a:endParaRPr>
            </a:p>
          </p:txBody>
        </p:sp>
        <p:sp>
          <p:nvSpPr>
            <p:cNvPr id="12" name="TextBox 11"/>
            <p:cNvSpPr txBox="1"/>
            <p:nvPr/>
          </p:nvSpPr>
          <p:spPr>
            <a:xfrm>
              <a:off x="152400" y="1150203"/>
              <a:ext cx="8839200" cy="1384995"/>
            </a:xfrm>
            <a:prstGeom prst="rect">
              <a:avLst/>
            </a:prstGeom>
            <a:noFill/>
          </p:spPr>
          <p:txBody>
            <a:bodyPr wrap="square" rtlCol="0">
              <a:spAutoFit/>
            </a:bodyPr>
            <a:lstStyle/>
            <a:p>
              <a:pPr algn="just"/>
              <a:r>
                <a:rPr lang="id-ID" sz="1200" dirty="0" smtClean="0">
                  <a:latin typeface="Arial" pitchFamily="34" charset="0"/>
                  <a:cs typeface="Arial" pitchFamily="34" charset="0"/>
                </a:rPr>
                <a:t>Jangan takut untuk melakukan kontak mata. Saat anda melakukan kontak mata, calon pelanggan akan merasa terhubung dengan anda. Sehingga akan membantu anda untuk menyampaikan konten sesuai dengan yang dimaksud. Akan tetapi perlu diperhatikan jangan terlalu berlebihan dalam melakukan kontak mata yang justru akan membuat calon pelanggan tidak nyaman.</a:t>
              </a:r>
              <a:endParaRPr lang="en-US" sz="1200" dirty="0" smtClean="0">
                <a:latin typeface="Arial" pitchFamily="34" charset="0"/>
                <a:cs typeface="Arial" pitchFamily="34" charset="0"/>
              </a:endParaRPr>
            </a:p>
            <a:p>
              <a:pPr algn="just"/>
              <a:r>
                <a:rPr lang="id-ID" sz="1200" dirty="0" smtClean="0">
                  <a:latin typeface="Arial" pitchFamily="34" charset="0"/>
                  <a:cs typeface="Arial" pitchFamily="34" charset="0"/>
                </a:rPr>
                <a:t>Kontak mata juga akan membuat calon pelanggan merasa lebih didengar ketika mereka menyampaikan sesuatu.</a:t>
              </a:r>
              <a:endParaRPr lang="en-US" sz="1200" dirty="0" smtClean="0">
                <a:latin typeface="Arial" pitchFamily="34" charset="0"/>
                <a:cs typeface="Arial" pitchFamily="34" charset="0"/>
              </a:endParaRPr>
            </a:p>
            <a:p>
              <a:pPr lvl="0" algn="just">
                <a:buFont typeface="Arial" pitchFamily="34" charset="0"/>
                <a:buChar char="•"/>
              </a:pPr>
              <a:r>
                <a:rPr lang="id-ID" sz="1200" dirty="0" smtClean="0">
                  <a:latin typeface="Arial" pitchFamily="34" charset="0"/>
                  <a:cs typeface="Arial" pitchFamily="34" charset="0"/>
                </a:rPr>
                <a:t> Jangan menatap pelanggan dari sisi samping atau melirik karena anda akan dianggap kurang sopan dan tidak menghargai pelanggan. Hadapi pelanggan dengan posisi mata yang mengarah lurus pada calon pelanggan.</a:t>
              </a:r>
            </a:p>
            <a:p>
              <a:pPr lvl="0" algn="just">
                <a:buFont typeface="Arial" pitchFamily="34" charset="0"/>
                <a:buChar char="•"/>
              </a:pPr>
              <a:r>
                <a:rPr lang="id-ID" sz="1200" dirty="0" smtClean="0">
                  <a:latin typeface="Arial" pitchFamily="34" charset="0"/>
                  <a:cs typeface="Arial" pitchFamily="34" charset="0"/>
                </a:rPr>
                <a:t>Jangan menatap calon pelanggan dengan kelopak mata yang menggantung seperti anda masih mengantuk.</a:t>
              </a:r>
              <a:endParaRPr lang="en-US" sz="1200" dirty="0">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p:cNvGrpSpPr>
            <a:grpSpLocks/>
          </p:cNvGrpSpPr>
          <p:nvPr/>
        </p:nvGrpSpPr>
        <p:grpSpPr bwMode="auto">
          <a:xfrm>
            <a:off x="228600" y="3681032"/>
            <a:ext cx="8640961" cy="1881569"/>
            <a:chOff x="198948" y="4724400"/>
            <a:chExt cx="9125501" cy="1377528"/>
          </a:xfrm>
        </p:grpSpPr>
        <p:sp>
          <p:nvSpPr>
            <p:cNvPr id="3" name="TextBox 2"/>
            <p:cNvSpPr txBox="1"/>
            <p:nvPr/>
          </p:nvSpPr>
          <p:spPr>
            <a:xfrm>
              <a:off x="4343400" y="4724400"/>
              <a:ext cx="4981049" cy="1013978"/>
            </a:xfrm>
            <a:prstGeom prst="rect">
              <a:avLst/>
            </a:prstGeom>
            <a:noFill/>
          </p:spPr>
          <p:txBody>
            <a:bodyPr wrap="square">
              <a:spAutoFit/>
            </a:bodyPr>
            <a:lstStyle/>
            <a:p>
              <a:pPr algn="ctr">
                <a:defRPr/>
              </a:pPr>
              <a:r>
                <a:rPr lang="en-US" sz="2800" kern="0" dirty="0" smtClean="0">
                  <a:latin typeface="Calibri" pitchFamily="34" charset="0"/>
                  <a:ea typeface="+mj-ea"/>
                  <a:cs typeface="+mj-cs"/>
                </a:rPr>
                <a:t>…</a:t>
              </a:r>
              <a:r>
                <a:rPr lang="en-US" sz="2800" b="1" kern="0" dirty="0" err="1">
                  <a:latin typeface="Calibri" pitchFamily="34" charset="0"/>
                  <a:ea typeface="+mj-ea"/>
                  <a:cs typeface="+mj-cs"/>
                </a:rPr>
                <a:t>Plihara</a:t>
              </a:r>
              <a:r>
                <a:rPr lang="en-US" sz="2800" b="1" kern="0" dirty="0">
                  <a:latin typeface="Calibri" pitchFamily="34" charset="0"/>
                  <a:ea typeface="+mj-ea"/>
                  <a:cs typeface="+mj-cs"/>
                </a:rPr>
                <a:t> </a:t>
              </a:r>
              <a:r>
                <a:rPr lang="en-US" sz="2800" b="1" kern="0" dirty="0" err="1">
                  <a:latin typeface="Calibri" pitchFamily="34" charset="0"/>
                  <a:ea typeface="+mj-ea"/>
                  <a:cs typeface="+mj-cs"/>
                </a:rPr>
                <a:t>Persatuan</a:t>
              </a:r>
              <a:r>
                <a:rPr lang="en-US" sz="2800" b="1" kern="0" dirty="0">
                  <a:latin typeface="Calibri" pitchFamily="34" charset="0"/>
                  <a:ea typeface="+mj-ea"/>
                  <a:cs typeface="+mj-cs"/>
                </a:rPr>
                <a:t>  </a:t>
              </a:r>
            </a:p>
            <a:p>
              <a:pPr algn="ctr" fontAlgn="auto">
                <a:spcBef>
                  <a:spcPts val="0"/>
                </a:spcBef>
                <a:spcAft>
                  <a:spcPts val="0"/>
                </a:spcAft>
                <a:defRPr/>
              </a:pPr>
              <a:r>
                <a:rPr lang="en-US" sz="2800" kern="0" dirty="0" smtClean="0">
                  <a:latin typeface="Calibri" pitchFamily="34" charset="0"/>
                  <a:ea typeface="+mj-ea"/>
                  <a:cs typeface="+mj-cs"/>
                </a:rPr>
                <a:t> </a:t>
              </a:r>
              <a:r>
                <a:rPr lang="en-US" sz="2800" b="1" kern="0" dirty="0" err="1">
                  <a:latin typeface="Calibri" pitchFamily="34" charset="0"/>
                  <a:ea typeface="+mj-ea"/>
                  <a:cs typeface="+mj-cs"/>
                </a:rPr>
                <a:t>Menangkan</a:t>
              </a:r>
              <a:r>
                <a:rPr lang="en-US" sz="2800" b="1" kern="0" dirty="0">
                  <a:latin typeface="Calibri" pitchFamily="34" charset="0"/>
                  <a:ea typeface="+mj-ea"/>
                  <a:cs typeface="+mj-cs"/>
                </a:rPr>
                <a:t> </a:t>
              </a:r>
              <a:r>
                <a:rPr lang="en-US" sz="2800" b="1" kern="0" dirty="0" err="1">
                  <a:latin typeface="Calibri" pitchFamily="34" charset="0"/>
                  <a:ea typeface="+mj-ea"/>
                  <a:cs typeface="+mj-cs"/>
                </a:rPr>
                <a:t>Persaingan</a:t>
              </a:r>
              <a:r>
                <a:rPr lang="en-US" sz="2800" b="1" kern="0" dirty="0">
                  <a:latin typeface="Calibri" pitchFamily="34" charset="0"/>
                  <a:ea typeface="+mj-ea"/>
                  <a:cs typeface="+mj-cs"/>
                </a:rPr>
                <a:t>   </a:t>
              </a:r>
            </a:p>
            <a:p>
              <a:pPr algn="ctr" fontAlgn="auto">
                <a:spcBef>
                  <a:spcPts val="0"/>
                </a:spcBef>
                <a:spcAft>
                  <a:spcPts val="0"/>
                </a:spcAft>
                <a:defRPr/>
              </a:pPr>
              <a:r>
                <a:rPr lang="en-US" sz="2800" b="1" kern="0" dirty="0" err="1" smtClean="0">
                  <a:latin typeface="Calibri" pitchFamily="34" charset="0"/>
                  <a:ea typeface="+mj-ea"/>
                  <a:cs typeface="+mj-cs"/>
                </a:rPr>
                <a:t>Jayalah</a:t>
              </a:r>
              <a:r>
                <a:rPr lang="en-US" sz="2800" b="1" kern="0" dirty="0" smtClean="0">
                  <a:latin typeface="Calibri" pitchFamily="34" charset="0"/>
                  <a:ea typeface="+mj-ea"/>
                  <a:cs typeface="+mj-cs"/>
                </a:rPr>
                <a:t> </a:t>
              </a:r>
              <a:r>
                <a:rPr lang="en-US" sz="2800" b="1" kern="0" dirty="0">
                  <a:latin typeface="Calibri" pitchFamily="34" charset="0"/>
                  <a:ea typeface="+mj-ea"/>
                  <a:cs typeface="+mj-cs"/>
                </a:rPr>
                <a:t>Telkom Indonesia…</a:t>
              </a:r>
            </a:p>
          </p:txBody>
        </p:sp>
        <p:sp>
          <p:nvSpPr>
            <p:cNvPr id="7" name="Text Box 7"/>
            <p:cNvSpPr txBox="1">
              <a:spLocks noChangeArrowheads="1"/>
            </p:cNvSpPr>
            <p:nvPr/>
          </p:nvSpPr>
          <p:spPr bwMode="auto">
            <a:xfrm>
              <a:off x="198948" y="5838137"/>
              <a:ext cx="4449384" cy="263791"/>
            </a:xfrm>
            <a:prstGeom prst="rect">
              <a:avLst/>
            </a:prstGeom>
            <a:noFill/>
            <a:ln w="9525">
              <a:noFill/>
              <a:round/>
              <a:headEnd/>
              <a:tailEnd/>
            </a:ln>
          </p:spPr>
          <p:txBody>
            <a:bodyPr wrap="square" lIns="90000" tIns="46800" rIns="90000" bIns="46800">
              <a:spAutoFit/>
            </a:bodyPr>
            <a:lstStyle/>
            <a:p>
              <a:pPr algn="ctr" fontAlgn="auto">
                <a:spcBef>
                  <a:spcPts val="0"/>
                </a:spcBef>
                <a:spcAft>
                  <a:spcPts val="0"/>
                </a:spcAft>
                <a:buClr>
                  <a:srgbClr val="0000CC"/>
                </a:buClr>
                <a:buSzPct val="100000"/>
                <a:buFont typeface="Brush Script MT" pitchFamily="6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100" b="1" dirty="0">
                  <a:latin typeface="Lucida Handwriting" pitchFamily="66" charset="0"/>
                  <a:cs typeface="+mn-cs"/>
                </a:rPr>
                <a:t>“ </a:t>
              </a:r>
              <a:r>
                <a:rPr lang="en-GB" sz="1100" b="1" dirty="0" err="1">
                  <a:latin typeface="Lucida Handwriting" pitchFamily="66" charset="0"/>
                  <a:cs typeface="+mn-cs"/>
                </a:rPr>
                <a:t>Kemenangan</a:t>
              </a:r>
              <a:r>
                <a:rPr lang="en-GB" sz="1100" b="1" dirty="0">
                  <a:latin typeface="Lucida Handwriting" pitchFamily="66" charset="0"/>
                  <a:cs typeface="+mn-cs"/>
                </a:rPr>
                <a:t>  </a:t>
              </a:r>
              <a:r>
                <a:rPr lang="en-GB" sz="1100" b="1" dirty="0" err="1">
                  <a:latin typeface="Lucida Handwriting" pitchFamily="66" charset="0"/>
                  <a:cs typeface="+mn-cs"/>
                </a:rPr>
                <a:t>itu</a:t>
              </a:r>
              <a:r>
                <a:rPr lang="en-GB" sz="1100" b="1" dirty="0">
                  <a:latin typeface="Lucida Handwriting" pitchFamily="66" charset="0"/>
                  <a:cs typeface="+mn-cs"/>
                </a:rPr>
                <a:t>  </a:t>
              </a:r>
              <a:r>
                <a:rPr lang="en-GB" sz="1100" b="1" dirty="0" err="1">
                  <a:latin typeface="Lucida Handwriting" pitchFamily="66" charset="0"/>
                  <a:cs typeface="+mn-cs"/>
                </a:rPr>
                <a:t>direncanakan</a:t>
              </a:r>
              <a:r>
                <a:rPr lang="en-GB" sz="1100" b="1" dirty="0">
                  <a:latin typeface="Lucida Handwriting" pitchFamily="66" charset="0"/>
                  <a:cs typeface="+mn-cs"/>
                </a:rPr>
                <a:t> “ - AY </a:t>
              </a:r>
            </a:p>
          </p:txBody>
        </p:sp>
      </p:grpSp>
      <p:sp>
        <p:nvSpPr>
          <p:cNvPr id="8" name="TextBox 7"/>
          <p:cNvSpPr txBox="1"/>
          <p:nvPr/>
        </p:nvSpPr>
        <p:spPr bwMode="auto">
          <a:xfrm>
            <a:off x="1" y="533400"/>
            <a:ext cx="9144000" cy="1107996"/>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r>
              <a:rPr lang="en-US" sz="6600" b="1" kern="0" dirty="0" err="1" smtClean="0">
                <a:ln w="11430"/>
                <a:solidFill>
                  <a:srgbClr val="FF0000"/>
                </a:solidFill>
                <a:effectLst>
                  <a:outerShdw blurRad="50800" dist="39000" dir="5460000" algn="tl">
                    <a:srgbClr val="000000">
                      <a:alpha val="38000"/>
                    </a:srgbClr>
                  </a:outerShdw>
                </a:effectLst>
                <a:latin typeface="Calibri" pitchFamily="34" charset="0"/>
                <a:ea typeface="+mj-ea"/>
                <a:cs typeface="+mj-cs"/>
              </a:rPr>
              <a:t>Terimakasih</a:t>
            </a:r>
            <a:endParaRPr lang="en-US" sz="6600" b="1" kern="0" dirty="0">
              <a:ln w="11430"/>
              <a:solidFill>
                <a:srgbClr val="FF0000"/>
              </a:solidFill>
              <a:effectLst>
                <a:outerShdw blurRad="50800" dist="39000" dir="5460000" algn="tl">
                  <a:srgbClr val="000000">
                    <a:alpha val="38000"/>
                  </a:srgbClr>
                </a:outerShdw>
              </a:effectLst>
              <a:latin typeface="Calibri" pitchFamily="34" charset="0"/>
              <a:ea typeface="+mj-ea"/>
              <a:cs typeface="+mj-cs"/>
            </a:endParaRPr>
          </a:p>
        </p:txBody>
      </p:sp>
      <p:pic>
        <p:nvPicPr>
          <p:cNvPr id="10" name="Picture 9"/>
          <p:cNvPicPr>
            <a:picLocks noChangeAspect="1"/>
          </p:cNvPicPr>
          <p:nvPr/>
        </p:nvPicPr>
        <p:blipFill>
          <a:blip r:embed="rId2" cstate="print">
            <a:extLst>
              <a:ext uri="{28A0092B-C50C-407E-A947-70E740481C1C}">
                <a14:useLocalDpi xmlns="" xmlns:a14="http://schemas.microsoft.com/office/drawing/2010/main" val="0"/>
              </a:ext>
            </a:extLst>
          </a:blip>
          <a:srcRect l="52417" r="11882"/>
          <a:stretch>
            <a:fillRect/>
          </a:stretch>
        </p:blipFill>
        <p:spPr>
          <a:xfrm rot="387783">
            <a:off x="1386399" y="1483252"/>
            <a:ext cx="2190205" cy="3655461"/>
          </a:xfrm>
          <a:prstGeom prst="ellipse">
            <a:avLst/>
          </a:prstGeom>
          <a:ln>
            <a:noFill/>
          </a:ln>
          <a:effectLst>
            <a:softEdge rad="112500"/>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9" name="Text Box 20"/>
          <p:cNvSpPr txBox="1">
            <a:spLocks noChangeArrowheads="1"/>
          </p:cNvSpPr>
          <p:nvPr/>
        </p:nvSpPr>
        <p:spPr bwMode="auto">
          <a:xfrm>
            <a:off x="2667000" y="1297365"/>
            <a:ext cx="2514600" cy="794702"/>
          </a:xfrm>
          <a:prstGeom prst="ellipse">
            <a:avLst/>
          </a:prstGeom>
          <a:solidFill>
            <a:srgbClr val="FF0000"/>
          </a:solidFill>
          <a:ln w="38100">
            <a:solidFill>
              <a:schemeClr val="tx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36000" bIns="36000" anchor="ctr" anchorCtr="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600" b="1" i="1" dirty="0" err="1" smtClean="0">
                <a:solidFill>
                  <a:schemeClr val="bg1"/>
                </a:solidFill>
                <a:effectLst>
                  <a:outerShdw blurRad="38100" dist="38100" dir="2700000" algn="tl">
                    <a:srgbClr val="000000">
                      <a:alpha val="43137"/>
                    </a:srgbClr>
                  </a:outerShdw>
                </a:effectLst>
              </a:rPr>
              <a:t>Pra</a:t>
            </a:r>
            <a:r>
              <a:rPr lang="en-US" sz="1600" b="1" i="1" dirty="0" smtClean="0">
                <a:solidFill>
                  <a:schemeClr val="bg1"/>
                </a:solidFill>
                <a:effectLst>
                  <a:outerShdw blurRad="38100" dist="38100" dir="2700000" algn="tl">
                    <a:srgbClr val="000000">
                      <a:alpha val="43137"/>
                    </a:srgbClr>
                  </a:outerShdw>
                </a:effectLst>
              </a:rPr>
              <a:t> </a:t>
            </a:r>
            <a:r>
              <a:rPr lang="en-US" sz="1600" b="1" i="1" dirty="0" err="1" smtClean="0">
                <a:solidFill>
                  <a:schemeClr val="bg1"/>
                </a:solidFill>
                <a:effectLst>
                  <a:outerShdw blurRad="38100" dist="38100" dir="2700000" algn="tl">
                    <a:srgbClr val="000000">
                      <a:alpha val="43137"/>
                    </a:srgbClr>
                  </a:outerShdw>
                </a:effectLst>
              </a:rPr>
              <a:t>Interaksi</a:t>
            </a:r>
            <a:r>
              <a:rPr lang="en-US" sz="1600" b="1" i="1" dirty="0" smtClean="0">
                <a:solidFill>
                  <a:schemeClr val="bg1"/>
                </a:solidFill>
                <a:effectLst>
                  <a:outerShdw blurRad="38100" dist="38100" dir="2700000" algn="tl">
                    <a:srgbClr val="000000">
                      <a:alpha val="43137"/>
                    </a:srgbClr>
                  </a:outerShdw>
                </a:effectLst>
              </a:rPr>
              <a:t> </a:t>
            </a:r>
            <a:r>
              <a:rPr lang="en-US" sz="1600" b="1" i="1" dirty="0" err="1" smtClean="0">
                <a:solidFill>
                  <a:schemeClr val="bg1"/>
                </a:solidFill>
                <a:effectLst>
                  <a:outerShdw blurRad="38100" dist="38100" dir="2700000" algn="tl">
                    <a:srgbClr val="000000">
                      <a:alpha val="43137"/>
                    </a:srgbClr>
                  </a:outerShdw>
                </a:effectLst>
              </a:rPr>
              <a:t>dgn</a:t>
            </a:r>
            <a:r>
              <a:rPr lang="en-US" sz="1600" b="1" i="1" dirty="0" smtClean="0">
                <a:solidFill>
                  <a:schemeClr val="bg1"/>
                </a:solidFill>
                <a:effectLst>
                  <a:outerShdw blurRad="38100" dist="38100" dir="2700000" algn="tl">
                    <a:srgbClr val="000000">
                      <a:alpha val="43137"/>
                    </a:srgbClr>
                  </a:outerShdw>
                </a:effectLst>
              </a:rPr>
              <a:t> </a:t>
            </a:r>
            <a:r>
              <a:rPr lang="en-US" sz="1600" b="1" i="1" dirty="0" err="1" smtClean="0">
                <a:solidFill>
                  <a:schemeClr val="bg1"/>
                </a:solidFill>
                <a:effectLst>
                  <a:outerShdw blurRad="38100" dist="38100" dir="2700000" algn="tl">
                    <a:srgbClr val="000000">
                      <a:alpha val="43137"/>
                    </a:srgbClr>
                  </a:outerShdw>
                </a:effectLst>
              </a:rPr>
              <a:t>Calon</a:t>
            </a:r>
            <a:r>
              <a:rPr lang="en-US" sz="1600" b="1" i="1" dirty="0" smtClean="0">
                <a:solidFill>
                  <a:schemeClr val="bg1"/>
                </a:solidFill>
                <a:effectLst>
                  <a:outerShdw blurRad="38100" dist="38100" dir="2700000" algn="tl">
                    <a:srgbClr val="000000">
                      <a:alpha val="43137"/>
                    </a:srgbClr>
                  </a:outerShdw>
                </a:effectLst>
              </a:rPr>
              <a:t> </a:t>
            </a:r>
            <a:r>
              <a:rPr lang="en-US" sz="1600" b="1" i="1" dirty="0" err="1" smtClean="0">
                <a:solidFill>
                  <a:schemeClr val="bg1"/>
                </a:solidFill>
                <a:effectLst>
                  <a:outerShdw blurRad="38100" dist="38100" dir="2700000" algn="tl">
                    <a:srgbClr val="000000">
                      <a:alpha val="43137"/>
                    </a:srgbClr>
                  </a:outerShdw>
                </a:effectLst>
              </a:rPr>
              <a:t>Pelanggan</a:t>
            </a:r>
            <a:endParaRPr lang="id-ID" sz="1600" b="1" i="1" dirty="0">
              <a:solidFill>
                <a:schemeClr val="bg1"/>
              </a:solidFill>
              <a:effectLst>
                <a:outerShdw blurRad="38100" dist="38100" dir="2700000" algn="tl">
                  <a:srgbClr val="000000">
                    <a:alpha val="43137"/>
                  </a:srgbClr>
                </a:outerShdw>
              </a:effectLst>
            </a:endParaRPr>
          </a:p>
        </p:txBody>
      </p:sp>
      <p:sp>
        <p:nvSpPr>
          <p:cNvPr id="13" name="Striped Right Arrow 12"/>
          <p:cNvSpPr/>
          <p:nvPr/>
        </p:nvSpPr>
        <p:spPr bwMode="auto">
          <a:xfrm>
            <a:off x="2133600" y="3358206"/>
            <a:ext cx="533400" cy="914400"/>
          </a:xfrm>
          <a:prstGeom prst="stripedRightArrow">
            <a:avLst/>
          </a:prstGeom>
          <a:ln>
            <a:solidFill>
              <a:schemeClr val="tx1"/>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a:lstStyle/>
          <a:p>
            <a:pPr eaLnBrk="1" hangingPunct="1">
              <a:defRPr/>
            </a:pPr>
            <a:endParaRPr lang="en-US"/>
          </a:p>
        </p:txBody>
      </p:sp>
      <p:sp>
        <p:nvSpPr>
          <p:cNvPr id="15" name="TextBox 14"/>
          <p:cNvSpPr txBox="1"/>
          <p:nvPr/>
        </p:nvSpPr>
        <p:spPr>
          <a:xfrm>
            <a:off x="2667000" y="2228124"/>
            <a:ext cx="2514600" cy="3377060"/>
          </a:xfrm>
          <a:prstGeom prst="rect">
            <a:avLst/>
          </a:prstGeom>
          <a:ln/>
        </p:spPr>
        <p:style>
          <a:lnRef idx="2">
            <a:schemeClr val="accent5"/>
          </a:lnRef>
          <a:fillRef idx="1">
            <a:schemeClr val="lt1"/>
          </a:fillRef>
          <a:effectRef idx="0">
            <a:schemeClr val="accent5"/>
          </a:effectRef>
          <a:fontRef idx="minor">
            <a:schemeClr val="dk1"/>
          </a:fontRef>
        </p:style>
        <p:txBody>
          <a:bodyPr wrap="square" tIns="72000" bIns="72000">
            <a:spAutoFit/>
          </a:bodyPr>
          <a:lstStyle/>
          <a:p>
            <a:pPr marL="342900" indent="-342900" eaLnBrk="1" hangingPunct="1">
              <a:buFont typeface="+mj-lt"/>
              <a:buAutoNum type="arabicPeriod"/>
              <a:defRPr/>
            </a:pPr>
            <a:r>
              <a:rPr lang="en-US" sz="1400" b="1" dirty="0" err="1" smtClean="0">
                <a:solidFill>
                  <a:schemeClr val="tx1"/>
                </a:solidFill>
                <a:latin typeface="Arial" pitchFamily="34" charset="0"/>
                <a:cs typeface="Arial" pitchFamily="34" charset="0"/>
              </a:rPr>
              <a:t>Senyum</a:t>
            </a:r>
            <a:endParaRPr lang="en-US" sz="1400" b="1" dirty="0">
              <a:solidFill>
                <a:schemeClr val="tx1"/>
              </a:solidFill>
              <a:latin typeface="Arial" pitchFamily="34" charset="0"/>
              <a:cs typeface="Arial" pitchFamily="34" charset="0"/>
            </a:endParaRPr>
          </a:p>
          <a:p>
            <a:pPr marL="342900" indent="-342900" eaLnBrk="1" hangingPunct="1">
              <a:buFont typeface="+mj-lt"/>
              <a:buAutoNum type="arabicPeriod"/>
              <a:defRPr/>
            </a:pPr>
            <a:r>
              <a:rPr lang="en-US" sz="1400" b="1" dirty="0" err="1" smtClean="0">
                <a:solidFill>
                  <a:schemeClr val="tx1"/>
                </a:solidFill>
                <a:latin typeface="Arial" pitchFamily="34" charset="0"/>
                <a:cs typeface="Arial" pitchFamily="34" charset="0"/>
              </a:rPr>
              <a:t>Badan</a:t>
            </a:r>
            <a:r>
              <a:rPr lang="en-US" sz="1400" b="1" dirty="0" smtClean="0">
                <a:solidFill>
                  <a:schemeClr val="tx1"/>
                </a:solidFill>
                <a:latin typeface="Arial" pitchFamily="34" charset="0"/>
                <a:cs typeface="Arial" pitchFamily="34" charset="0"/>
              </a:rPr>
              <a:t> </a:t>
            </a:r>
            <a:r>
              <a:rPr lang="en-US" sz="1400" b="1" dirty="0" err="1" smtClean="0">
                <a:solidFill>
                  <a:schemeClr val="tx1"/>
                </a:solidFill>
                <a:latin typeface="Arial" pitchFamily="34" charset="0"/>
                <a:cs typeface="Arial" pitchFamily="34" charset="0"/>
              </a:rPr>
              <a:t>wangi</a:t>
            </a:r>
            <a:endParaRPr lang="en-US" sz="1400" b="1" dirty="0" smtClean="0">
              <a:solidFill>
                <a:schemeClr val="tx1"/>
              </a:solidFill>
              <a:latin typeface="Arial" pitchFamily="34" charset="0"/>
              <a:cs typeface="Arial" pitchFamily="34" charset="0"/>
            </a:endParaRPr>
          </a:p>
          <a:p>
            <a:pPr marL="342900" indent="-342900" eaLnBrk="1" hangingPunct="1">
              <a:buFont typeface="+mj-lt"/>
              <a:buAutoNum type="arabicPeriod"/>
              <a:defRPr/>
            </a:pPr>
            <a:r>
              <a:rPr lang="en-US" sz="1400" b="1" dirty="0" err="1" smtClean="0">
                <a:solidFill>
                  <a:schemeClr val="tx1"/>
                </a:solidFill>
                <a:latin typeface="Arial" pitchFamily="34" charset="0"/>
                <a:cs typeface="Arial" pitchFamily="34" charset="0"/>
              </a:rPr>
              <a:t>Kesehatan</a:t>
            </a:r>
            <a:r>
              <a:rPr lang="en-US" sz="1400" b="1" dirty="0" smtClean="0">
                <a:solidFill>
                  <a:schemeClr val="tx1"/>
                </a:solidFill>
                <a:latin typeface="Arial" pitchFamily="34" charset="0"/>
                <a:cs typeface="Arial" pitchFamily="34" charset="0"/>
              </a:rPr>
              <a:t> </a:t>
            </a:r>
            <a:r>
              <a:rPr lang="en-US" sz="1400" b="1" dirty="0" err="1" smtClean="0">
                <a:solidFill>
                  <a:schemeClr val="tx1"/>
                </a:solidFill>
                <a:latin typeface="Arial" pitchFamily="34" charset="0"/>
                <a:cs typeface="Arial" pitchFamily="34" charset="0"/>
              </a:rPr>
              <a:t>mulut</a:t>
            </a:r>
            <a:r>
              <a:rPr lang="en-US" sz="1400" b="1" dirty="0" smtClean="0">
                <a:solidFill>
                  <a:schemeClr val="tx1"/>
                </a:solidFill>
                <a:latin typeface="Arial" pitchFamily="34" charset="0"/>
                <a:cs typeface="Arial" pitchFamily="34" charset="0"/>
              </a:rPr>
              <a:t> &amp; </a:t>
            </a:r>
            <a:r>
              <a:rPr lang="en-US" sz="1400" b="1" dirty="0" err="1" smtClean="0">
                <a:solidFill>
                  <a:schemeClr val="tx1"/>
                </a:solidFill>
                <a:latin typeface="Arial" pitchFamily="34" charset="0"/>
                <a:cs typeface="Arial" pitchFamily="34" charset="0"/>
              </a:rPr>
              <a:t>gigi</a:t>
            </a:r>
            <a:endParaRPr lang="en-US" sz="1400" b="1" dirty="0" smtClean="0">
              <a:solidFill>
                <a:schemeClr val="tx1"/>
              </a:solidFill>
              <a:latin typeface="Arial" pitchFamily="34" charset="0"/>
              <a:cs typeface="Arial" pitchFamily="34" charset="0"/>
            </a:endParaRPr>
          </a:p>
          <a:p>
            <a:pPr marL="342900" indent="-342900" eaLnBrk="1" hangingPunct="1">
              <a:buFont typeface="+mj-lt"/>
              <a:buAutoNum type="arabicPeriod"/>
              <a:defRPr/>
            </a:pPr>
            <a:r>
              <a:rPr lang="en-US" sz="1400" b="1" dirty="0" err="1" smtClean="0">
                <a:solidFill>
                  <a:schemeClr val="tx1"/>
                </a:solidFill>
                <a:latin typeface="Arial" pitchFamily="34" charset="0"/>
                <a:cs typeface="Arial" pitchFamily="34" charset="0"/>
              </a:rPr>
              <a:t>Aksesoris</a:t>
            </a:r>
            <a:r>
              <a:rPr lang="en-US" sz="1400" b="1" dirty="0" smtClean="0">
                <a:solidFill>
                  <a:schemeClr val="tx1"/>
                </a:solidFill>
                <a:latin typeface="Arial" pitchFamily="34" charset="0"/>
                <a:cs typeface="Arial" pitchFamily="34" charset="0"/>
              </a:rPr>
              <a:t> </a:t>
            </a:r>
            <a:r>
              <a:rPr lang="en-US" sz="1400" b="1" dirty="0" err="1" smtClean="0">
                <a:solidFill>
                  <a:schemeClr val="tx1"/>
                </a:solidFill>
                <a:latin typeface="Arial" pitchFamily="34" charset="0"/>
                <a:cs typeface="Arial" pitchFamily="34" charset="0"/>
              </a:rPr>
              <a:t>sepantasnya</a:t>
            </a:r>
            <a:endParaRPr lang="en-US" sz="1400" b="1" dirty="0" smtClean="0">
              <a:solidFill>
                <a:schemeClr val="tx1"/>
              </a:solidFill>
              <a:latin typeface="Arial" pitchFamily="34" charset="0"/>
              <a:cs typeface="Arial" pitchFamily="34" charset="0"/>
            </a:endParaRPr>
          </a:p>
          <a:p>
            <a:pPr marL="342900" indent="-342900" eaLnBrk="1" hangingPunct="1">
              <a:buFont typeface="+mj-lt"/>
              <a:buAutoNum type="arabicPeriod"/>
              <a:defRPr/>
            </a:pPr>
            <a:r>
              <a:rPr lang="en-US" sz="1400" b="1" dirty="0" err="1" smtClean="0">
                <a:solidFill>
                  <a:schemeClr val="tx1"/>
                </a:solidFill>
                <a:latin typeface="Arial" pitchFamily="34" charset="0"/>
                <a:cs typeface="Arial" pitchFamily="34" charset="0"/>
              </a:rPr>
              <a:t>Sikap</a:t>
            </a:r>
            <a:r>
              <a:rPr lang="en-US" sz="1400" b="1" dirty="0" smtClean="0">
                <a:solidFill>
                  <a:schemeClr val="tx1"/>
                </a:solidFill>
                <a:latin typeface="Arial" pitchFamily="34" charset="0"/>
                <a:cs typeface="Arial" pitchFamily="34" charset="0"/>
              </a:rPr>
              <a:t> </a:t>
            </a:r>
            <a:r>
              <a:rPr lang="en-US" sz="1400" b="1" dirty="0" err="1" smtClean="0">
                <a:solidFill>
                  <a:schemeClr val="tx1"/>
                </a:solidFill>
                <a:latin typeface="Arial" pitchFamily="34" charset="0"/>
                <a:cs typeface="Arial" pitchFamily="34" charset="0"/>
              </a:rPr>
              <a:t>tubuh</a:t>
            </a:r>
            <a:endParaRPr lang="en-US" sz="1400" b="1" dirty="0">
              <a:solidFill>
                <a:schemeClr val="tx1"/>
              </a:solidFill>
              <a:latin typeface="Arial" pitchFamily="34" charset="0"/>
              <a:cs typeface="Arial" pitchFamily="34" charset="0"/>
            </a:endParaRPr>
          </a:p>
          <a:p>
            <a:pPr marL="342900" indent="-342900" eaLnBrk="1" hangingPunct="1">
              <a:buFont typeface="+mj-lt"/>
              <a:buAutoNum type="arabicPeriod"/>
              <a:defRPr/>
            </a:pPr>
            <a:r>
              <a:rPr lang="en-US" sz="1400" b="1" dirty="0" err="1">
                <a:solidFill>
                  <a:schemeClr val="tx1"/>
                </a:solidFill>
                <a:latin typeface="Arial" pitchFamily="34" charset="0"/>
                <a:cs typeface="Arial" pitchFamily="34" charset="0"/>
              </a:rPr>
              <a:t>Mimik</a:t>
            </a:r>
            <a:r>
              <a:rPr lang="en-US" sz="1400" b="1" dirty="0">
                <a:solidFill>
                  <a:schemeClr val="tx1"/>
                </a:solidFill>
                <a:latin typeface="Arial" pitchFamily="34" charset="0"/>
                <a:cs typeface="Arial" pitchFamily="34" charset="0"/>
              </a:rPr>
              <a:t> </a:t>
            </a:r>
            <a:r>
              <a:rPr lang="en-US" sz="1400" b="1" dirty="0" err="1" smtClean="0">
                <a:solidFill>
                  <a:schemeClr val="tx1"/>
                </a:solidFill>
                <a:latin typeface="Arial" pitchFamily="34" charset="0"/>
                <a:cs typeface="Arial" pitchFamily="34" charset="0"/>
              </a:rPr>
              <a:t>wajah</a:t>
            </a:r>
            <a:endParaRPr lang="en-US" sz="1400" b="1" dirty="0">
              <a:solidFill>
                <a:schemeClr val="tx1"/>
              </a:solidFill>
              <a:latin typeface="Arial" pitchFamily="34" charset="0"/>
              <a:cs typeface="Arial" pitchFamily="34" charset="0"/>
            </a:endParaRPr>
          </a:p>
          <a:p>
            <a:pPr marL="342900" indent="-342900" eaLnBrk="1" hangingPunct="1">
              <a:buFont typeface="+mj-lt"/>
              <a:buAutoNum type="arabicPeriod"/>
              <a:defRPr/>
            </a:pPr>
            <a:r>
              <a:rPr lang="en-US" sz="1400" b="1" dirty="0" err="1" smtClean="0">
                <a:solidFill>
                  <a:schemeClr val="tx1"/>
                </a:solidFill>
                <a:latin typeface="Arial" pitchFamily="34" charset="0"/>
                <a:cs typeface="Arial" pitchFamily="34" charset="0"/>
              </a:rPr>
              <a:t>Etika</a:t>
            </a:r>
            <a:r>
              <a:rPr lang="en-US" sz="1400" b="1" dirty="0" smtClean="0">
                <a:solidFill>
                  <a:schemeClr val="tx1"/>
                </a:solidFill>
                <a:latin typeface="Arial" pitchFamily="34" charset="0"/>
                <a:cs typeface="Arial" pitchFamily="34" charset="0"/>
              </a:rPr>
              <a:t> </a:t>
            </a:r>
            <a:r>
              <a:rPr lang="en-US" sz="1400" b="1" dirty="0" err="1" smtClean="0">
                <a:solidFill>
                  <a:schemeClr val="tx1"/>
                </a:solidFill>
                <a:latin typeface="Arial" pitchFamily="34" charset="0"/>
                <a:cs typeface="Arial" pitchFamily="34" charset="0"/>
              </a:rPr>
              <a:t>berinteraksi</a:t>
            </a:r>
            <a:endParaRPr lang="en-US" sz="1400" b="1" dirty="0" smtClean="0">
              <a:solidFill>
                <a:schemeClr val="tx1"/>
              </a:solidFill>
              <a:latin typeface="Arial" pitchFamily="34" charset="0"/>
              <a:cs typeface="Arial" pitchFamily="34" charset="0"/>
            </a:endParaRPr>
          </a:p>
          <a:p>
            <a:pPr marL="342900" indent="-342900" eaLnBrk="1" hangingPunct="1">
              <a:buFont typeface="+mj-lt"/>
              <a:buAutoNum type="arabicPeriod"/>
              <a:defRPr/>
            </a:pPr>
            <a:endParaRPr lang="en-US" sz="1400" b="1" dirty="0" smtClean="0">
              <a:solidFill>
                <a:schemeClr val="tx1"/>
              </a:solidFill>
              <a:latin typeface="Arial" pitchFamily="34" charset="0"/>
              <a:cs typeface="Arial" pitchFamily="34" charset="0"/>
            </a:endParaRPr>
          </a:p>
          <a:p>
            <a:pPr marL="342900" indent="-342900" eaLnBrk="1" hangingPunct="1">
              <a:buFont typeface="+mj-lt"/>
              <a:buAutoNum type="arabicPeriod"/>
              <a:defRPr/>
            </a:pPr>
            <a:endParaRPr lang="en-US" sz="1400" b="1" dirty="0" smtClean="0">
              <a:solidFill>
                <a:schemeClr val="tx1"/>
              </a:solidFill>
              <a:latin typeface="Arial" pitchFamily="34" charset="0"/>
              <a:cs typeface="Arial" pitchFamily="34" charset="0"/>
            </a:endParaRPr>
          </a:p>
          <a:p>
            <a:pPr marL="342900" indent="-342900" eaLnBrk="1" hangingPunct="1">
              <a:buFont typeface="+mj-lt"/>
              <a:buAutoNum type="arabicPeriod"/>
              <a:defRPr/>
            </a:pPr>
            <a:endParaRPr lang="en-US" sz="1400" b="1" dirty="0" smtClean="0">
              <a:solidFill>
                <a:schemeClr val="tx1"/>
              </a:solidFill>
              <a:latin typeface="Arial" pitchFamily="34" charset="0"/>
              <a:cs typeface="Arial" pitchFamily="34" charset="0"/>
            </a:endParaRPr>
          </a:p>
          <a:p>
            <a:pPr marL="342900" indent="-342900" eaLnBrk="1" hangingPunct="1">
              <a:buFont typeface="+mj-lt"/>
              <a:buAutoNum type="arabicPeriod"/>
              <a:defRPr/>
            </a:pPr>
            <a:endParaRPr lang="en-US" sz="1400" b="1" dirty="0" smtClean="0">
              <a:solidFill>
                <a:schemeClr val="tx1"/>
              </a:solidFill>
              <a:latin typeface="Arial" pitchFamily="34" charset="0"/>
              <a:cs typeface="Arial" pitchFamily="34" charset="0"/>
            </a:endParaRPr>
          </a:p>
          <a:p>
            <a:pPr marL="342900" indent="-342900" eaLnBrk="1" hangingPunct="1">
              <a:buFont typeface="+mj-lt"/>
              <a:buAutoNum type="arabicPeriod"/>
              <a:defRPr/>
            </a:pPr>
            <a:endParaRPr lang="en-US" sz="1400" b="1" dirty="0" smtClean="0">
              <a:solidFill>
                <a:schemeClr val="tx1"/>
              </a:solidFill>
              <a:latin typeface="Arial" pitchFamily="34" charset="0"/>
              <a:cs typeface="Arial" pitchFamily="34" charset="0"/>
            </a:endParaRPr>
          </a:p>
          <a:p>
            <a:pPr marL="342900" indent="-342900" eaLnBrk="1" hangingPunct="1">
              <a:buFont typeface="+mj-lt"/>
              <a:buAutoNum type="arabicPeriod"/>
              <a:defRPr/>
            </a:pPr>
            <a:endParaRPr lang="en-US" sz="1400" b="1" dirty="0" smtClean="0">
              <a:solidFill>
                <a:schemeClr val="tx1"/>
              </a:solidFill>
              <a:latin typeface="Arial" pitchFamily="34" charset="0"/>
              <a:cs typeface="Arial" pitchFamily="34" charset="0"/>
            </a:endParaRPr>
          </a:p>
          <a:p>
            <a:pPr marL="342900" indent="-342900" eaLnBrk="1" hangingPunct="1">
              <a:buFont typeface="+mj-lt"/>
              <a:buAutoNum type="arabicPeriod"/>
              <a:defRPr/>
            </a:pPr>
            <a:endParaRPr lang="en-US" sz="1400" b="1" dirty="0" smtClean="0">
              <a:solidFill>
                <a:schemeClr val="tx1"/>
              </a:solidFill>
              <a:latin typeface="Arial" pitchFamily="34" charset="0"/>
              <a:cs typeface="Arial" pitchFamily="34" charset="0"/>
            </a:endParaRPr>
          </a:p>
          <a:p>
            <a:pPr marL="342900" indent="-342900" eaLnBrk="1" hangingPunct="1">
              <a:buFont typeface="+mj-lt"/>
              <a:buAutoNum type="arabicPeriod"/>
              <a:defRPr/>
            </a:pPr>
            <a:endParaRPr lang="en-US" sz="1400" b="1" dirty="0">
              <a:solidFill>
                <a:schemeClr val="tx1"/>
              </a:solidFill>
              <a:latin typeface="Arial" pitchFamily="34" charset="0"/>
              <a:cs typeface="Arial" pitchFamily="34" charset="0"/>
            </a:endParaRPr>
          </a:p>
        </p:txBody>
      </p:sp>
      <p:sp>
        <p:nvSpPr>
          <p:cNvPr id="16" name="TextBox 15"/>
          <p:cNvSpPr txBox="1"/>
          <p:nvPr/>
        </p:nvSpPr>
        <p:spPr>
          <a:xfrm>
            <a:off x="5715000" y="2215207"/>
            <a:ext cx="3352800" cy="4401205"/>
          </a:xfrm>
          <a:prstGeom prst="rect">
            <a:avLst/>
          </a:prstGeom>
          <a:ln/>
        </p:spPr>
        <p:style>
          <a:lnRef idx="2">
            <a:schemeClr val="accent5"/>
          </a:lnRef>
          <a:fillRef idx="1">
            <a:schemeClr val="lt1"/>
          </a:fillRef>
          <a:effectRef idx="0">
            <a:schemeClr val="accent5"/>
          </a:effectRef>
          <a:fontRef idx="minor">
            <a:schemeClr val="dk1"/>
          </a:fontRef>
        </p:style>
        <p:txBody>
          <a:bodyPr wrap="square">
            <a:spAutoFit/>
          </a:bodyPr>
          <a:lstStyle/>
          <a:p>
            <a:pPr marL="342900" indent="-342900" eaLnBrk="1" hangingPunct="1">
              <a:buFont typeface="+mj-lt"/>
              <a:buAutoNum type="arabicPeriod"/>
              <a:defRPr/>
            </a:pPr>
            <a:r>
              <a:rPr lang="en-US" sz="1400" b="1" dirty="0" smtClean="0">
                <a:solidFill>
                  <a:schemeClr val="tx1"/>
                </a:solidFill>
                <a:latin typeface="Arial" pitchFamily="34" charset="0"/>
                <a:cs typeface="Arial" pitchFamily="34" charset="0"/>
              </a:rPr>
              <a:t>Salam </a:t>
            </a:r>
            <a:r>
              <a:rPr lang="en-US" sz="1400" b="1" dirty="0" err="1" smtClean="0">
                <a:solidFill>
                  <a:schemeClr val="tx1"/>
                </a:solidFill>
                <a:latin typeface="Arial" pitchFamily="34" charset="0"/>
                <a:cs typeface="Arial" pitchFamily="34" charset="0"/>
              </a:rPr>
              <a:t>dan</a:t>
            </a:r>
            <a:r>
              <a:rPr lang="en-US" sz="1400" b="1" dirty="0" smtClean="0">
                <a:solidFill>
                  <a:schemeClr val="tx1"/>
                </a:solidFill>
                <a:latin typeface="Arial" pitchFamily="34" charset="0"/>
                <a:cs typeface="Arial" pitchFamily="34" charset="0"/>
              </a:rPr>
              <a:t> </a:t>
            </a:r>
            <a:r>
              <a:rPr lang="en-US" sz="1400" b="1" dirty="0" err="1" smtClean="0">
                <a:solidFill>
                  <a:schemeClr val="tx1"/>
                </a:solidFill>
                <a:latin typeface="Arial" pitchFamily="34" charset="0"/>
                <a:cs typeface="Arial" pitchFamily="34" charset="0"/>
              </a:rPr>
              <a:t>menyapa</a:t>
            </a:r>
            <a:r>
              <a:rPr lang="en-US" sz="1400" b="1" dirty="0" smtClean="0">
                <a:solidFill>
                  <a:schemeClr val="tx1"/>
                </a:solidFill>
                <a:latin typeface="Arial" pitchFamily="34" charset="0"/>
                <a:cs typeface="Arial" pitchFamily="34" charset="0"/>
              </a:rPr>
              <a:t> </a:t>
            </a:r>
            <a:r>
              <a:rPr lang="en-US" sz="1400" b="1" dirty="0" err="1" smtClean="0">
                <a:solidFill>
                  <a:schemeClr val="tx1"/>
                </a:solidFill>
                <a:latin typeface="Arial" pitchFamily="34" charset="0"/>
                <a:cs typeface="Arial" pitchFamily="34" charset="0"/>
              </a:rPr>
              <a:t>calon</a:t>
            </a:r>
            <a:r>
              <a:rPr lang="en-US" sz="1400" b="1" dirty="0" smtClean="0">
                <a:solidFill>
                  <a:schemeClr val="tx1"/>
                </a:solidFill>
                <a:latin typeface="Arial" pitchFamily="34" charset="0"/>
                <a:cs typeface="Arial" pitchFamily="34" charset="0"/>
              </a:rPr>
              <a:t> </a:t>
            </a:r>
            <a:r>
              <a:rPr lang="en-US" sz="1400" b="1" dirty="0" err="1" smtClean="0">
                <a:solidFill>
                  <a:schemeClr val="tx1"/>
                </a:solidFill>
                <a:latin typeface="Arial" pitchFamily="34" charset="0"/>
                <a:cs typeface="Arial" pitchFamily="34" charset="0"/>
              </a:rPr>
              <a:t>pelanggan</a:t>
            </a:r>
            <a:endParaRPr lang="en-US" sz="1400" b="1" dirty="0" smtClean="0">
              <a:solidFill>
                <a:schemeClr val="tx1"/>
              </a:solidFill>
              <a:latin typeface="Arial" pitchFamily="34" charset="0"/>
              <a:cs typeface="Arial" pitchFamily="34" charset="0"/>
            </a:endParaRPr>
          </a:p>
          <a:p>
            <a:pPr marL="342900" indent="-342900" eaLnBrk="1" hangingPunct="1">
              <a:buFont typeface="+mj-lt"/>
              <a:buAutoNum type="arabicPeriod"/>
              <a:defRPr/>
            </a:pPr>
            <a:r>
              <a:rPr lang="en-US" sz="1400" b="1" dirty="0" err="1" smtClean="0">
                <a:solidFill>
                  <a:schemeClr val="tx1"/>
                </a:solidFill>
                <a:latin typeface="Arial" pitchFamily="34" charset="0"/>
                <a:cs typeface="Arial" pitchFamily="34" charset="0"/>
              </a:rPr>
              <a:t>Memperkenalkan</a:t>
            </a:r>
            <a:r>
              <a:rPr lang="en-US" sz="1400" b="1" dirty="0" smtClean="0">
                <a:solidFill>
                  <a:schemeClr val="tx1"/>
                </a:solidFill>
                <a:latin typeface="Arial" pitchFamily="34" charset="0"/>
                <a:cs typeface="Arial" pitchFamily="34" charset="0"/>
              </a:rPr>
              <a:t> </a:t>
            </a:r>
            <a:r>
              <a:rPr lang="en-US" sz="1400" b="1" dirty="0" err="1" smtClean="0">
                <a:solidFill>
                  <a:schemeClr val="tx1"/>
                </a:solidFill>
                <a:latin typeface="Arial" pitchFamily="34" charset="0"/>
                <a:cs typeface="Arial" pitchFamily="34" charset="0"/>
              </a:rPr>
              <a:t>diri</a:t>
            </a:r>
            <a:endParaRPr lang="en-US" sz="1400" b="1" dirty="0" smtClean="0">
              <a:solidFill>
                <a:schemeClr val="tx1"/>
              </a:solidFill>
              <a:latin typeface="Arial" pitchFamily="34" charset="0"/>
              <a:cs typeface="Arial" pitchFamily="34" charset="0"/>
            </a:endParaRPr>
          </a:p>
          <a:p>
            <a:pPr marL="342900" indent="-342900" eaLnBrk="1" hangingPunct="1">
              <a:buFont typeface="+mj-lt"/>
              <a:buAutoNum type="arabicPeriod"/>
              <a:defRPr/>
            </a:pPr>
            <a:r>
              <a:rPr lang="en-US" sz="1400" b="1" dirty="0" err="1" smtClean="0">
                <a:solidFill>
                  <a:schemeClr val="tx1"/>
                </a:solidFill>
                <a:latin typeface="Arial" pitchFamily="34" charset="0"/>
                <a:cs typeface="Arial" pitchFamily="34" charset="0"/>
              </a:rPr>
              <a:t>Melakukan</a:t>
            </a:r>
            <a:r>
              <a:rPr lang="en-US" sz="1400" b="1" dirty="0" smtClean="0">
                <a:solidFill>
                  <a:schemeClr val="tx1"/>
                </a:solidFill>
                <a:latin typeface="Arial" pitchFamily="34" charset="0"/>
                <a:cs typeface="Arial" pitchFamily="34" charset="0"/>
              </a:rPr>
              <a:t> Approaching &amp; Probing (</a:t>
            </a:r>
            <a:r>
              <a:rPr lang="en-US" sz="1400" b="1" dirty="0" err="1" smtClean="0">
                <a:solidFill>
                  <a:schemeClr val="tx1"/>
                </a:solidFill>
                <a:latin typeface="Arial" pitchFamily="34" charset="0"/>
                <a:cs typeface="Arial" pitchFamily="34" charset="0"/>
              </a:rPr>
              <a:t>Menanyakan</a:t>
            </a:r>
            <a:r>
              <a:rPr lang="en-US" sz="1400" b="1" dirty="0" smtClean="0">
                <a:solidFill>
                  <a:schemeClr val="tx1"/>
                </a:solidFill>
                <a:latin typeface="Arial" pitchFamily="34" charset="0"/>
                <a:cs typeface="Arial" pitchFamily="34" charset="0"/>
              </a:rPr>
              <a:t> </a:t>
            </a:r>
            <a:r>
              <a:rPr lang="en-US" sz="1400" b="1" dirty="0" err="1" smtClean="0">
                <a:solidFill>
                  <a:schemeClr val="tx1"/>
                </a:solidFill>
                <a:latin typeface="Arial" pitchFamily="34" charset="0"/>
                <a:cs typeface="Arial" pitchFamily="34" charset="0"/>
              </a:rPr>
              <a:t>kesediaan</a:t>
            </a:r>
            <a:r>
              <a:rPr lang="en-US" sz="1400" b="1" dirty="0" smtClean="0">
                <a:solidFill>
                  <a:schemeClr val="tx1"/>
                </a:solidFill>
                <a:latin typeface="Arial" pitchFamily="34" charset="0"/>
                <a:cs typeface="Arial" pitchFamily="34" charset="0"/>
              </a:rPr>
              <a:t> </a:t>
            </a:r>
            <a:r>
              <a:rPr lang="en-US" sz="1400" b="1" dirty="0" err="1" smtClean="0">
                <a:solidFill>
                  <a:schemeClr val="tx1"/>
                </a:solidFill>
                <a:latin typeface="Arial" pitchFamily="34" charset="0"/>
                <a:cs typeface="Arial" pitchFamily="34" charset="0"/>
              </a:rPr>
              <a:t>waktu</a:t>
            </a:r>
            <a:r>
              <a:rPr lang="en-US" sz="1400" b="1" dirty="0" smtClean="0">
                <a:solidFill>
                  <a:schemeClr val="tx1"/>
                </a:solidFill>
                <a:latin typeface="Arial" pitchFamily="34" charset="0"/>
                <a:cs typeface="Arial" pitchFamily="34" charset="0"/>
              </a:rPr>
              <a:t> </a:t>
            </a:r>
            <a:r>
              <a:rPr lang="en-US" sz="1400" b="1" dirty="0" err="1" smtClean="0">
                <a:solidFill>
                  <a:schemeClr val="tx1"/>
                </a:solidFill>
                <a:latin typeface="Arial" pitchFamily="34" charset="0"/>
                <a:cs typeface="Arial" pitchFamily="34" charset="0"/>
              </a:rPr>
              <a:t>pelanggan</a:t>
            </a:r>
            <a:r>
              <a:rPr lang="en-US" sz="1400" b="1" dirty="0" smtClean="0">
                <a:solidFill>
                  <a:schemeClr val="tx1"/>
                </a:solidFill>
                <a:latin typeface="Arial" pitchFamily="34" charset="0"/>
                <a:cs typeface="Arial" pitchFamily="34" charset="0"/>
              </a:rPr>
              <a:t> </a:t>
            </a:r>
            <a:r>
              <a:rPr lang="en-US" sz="1400" i="1" dirty="0" smtClean="0">
                <a:solidFill>
                  <a:schemeClr val="tx1"/>
                </a:solidFill>
                <a:latin typeface="Arial" pitchFamily="34" charset="0"/>
                <a:cs typeface="Arial" pitchFamily="34" charset="0"/>
              </a:rPr>
              <a:t>(</a:t>
            </a:r>
            <a:r>
              <a:rPr lang="en-US" sz="1400" i="1" dirty="0" err="1" smtClean="0">
                <a:solidFill>
                  <a:schemeClr val="tx1"/>
                </a:solidFill>
                <a:latin typeface="Arial" pitchFamily="34" charset="0"/>
                <a:cs typeface="Arial" pitchFamily="34" charset="0"/>
              </a:rPr>
              <a:t>bila</a:t>
            </a:r>
            <a:r>
              <a:rPr lang="en-US" sz="1400" i="1" dirty="0" smtClean="0">
                <a:solidFill>
                  <a:schemeClr val="tx1"/>
                </a:solidFill>
                <a:latin typeface="Arial" pitchFamily="34" charset="0"/>
                <a:cs typeface="Arial" pitchFamily="34" charset="0"/>
              </a:rPr>
              <a:t> </a:t>
            </a:r>
            <a:r>
              <a:rPr lang="en-US" sz="1400" i="1" dirty="0" err="1" smtClean="0">
                <a:solidFill>
                  <a:schemeClr val="tx1"/>
                </a:solidFill>
                <a:latin typeface="Arial" pitchFamily="34" charset="0"/>
                <a:cs typeface="Arial" pitchFamily="34" charset="0"/>
              </a:rPr>
              <a:t>tidak</a:t>
            </a:r>
            <a:r>
              <a:rPr lang="en-US" sz="1400" i="1" dirty="0" smtClean="0">
                <a:solidFill>
                  <a:schemeClr val="tx1"/>
                </a:solidFill>
                <a:latin typeface="Arial" pitchFamily="34" charset="0"/>
                <a:cs typeface="Arial" pitchFamily="34" charset="0"/>
              </a:rPr>
              <a:t> </a:t>
            </a:r>
            <a:r>
              <a:rPr lang="en-US" sz="1400" i="1" dirty="0" err="1" smtClean="0">
                <a:solidFill>
                  <a:schemeClr val="tx1"/>
                </a:solidFill>
                <a:latin typeface="Arial" pitchFamily="34" charset="0"/>
                <a:cs typeface="Arial" pitchFamily="34" charset="0"/>
              </a:rPr>
              <a:t>sampaikan</a:t>
            </a:r>
            <a:r>
              <a:rPr lang="en-US" sz="1400" i="1" dirty="0" smtClean="0">
                <a:solidFill>
                  <a:schemeClr val="tx1"/>
                </a:solidFill>
                <a:latin typeface="Arial" pitchFamily="34" charset="0"/>
                <a:cs typeface="Arial" pitchFamily="34" charset="0"/>
              </a:rPr>
              <a:t> </a:t>
            </a:r>
            <a:r>
              <a:rPr lang="en-US" sz="1400" i="1" dirty="0" err="1" smtClean="0">
                <a:solidFill>
                  <a:schemeClr val="tx1"/>
                </a:solidFill>
                <a:latin typeface="Arial" pitchFamily="34" charset="0"/>
                <a:cs typeface="Arial" pitchFamily="34" charset="0"/>
              </a:rPr>
              <a:t>terimakasih</a:t>
            </a:r>
            <a:r>
              <a:rPr lang="en-US" sz="1400" i="1" dirty="0" smtClean="0">
                <a:solidFill>
                  <a:schemeClr val="tx1"/>
                </a:solidFill>
                <a:latin typeface="Arial" pitchFamily="34" charset="0"/>
                <a:cs typeface="Arial" pitchFamily="34" charset="0"/>
              </a:rPr>
              <a:t>, </a:t>
            </a:r>
            <a:r>
              <a:rPr lang="en-US" sz="1400" i="1" dirty="0" err="1" smtClean="0">
                <a:solidFill>
                  <a:schemeClr val="tx1"/>
                </a:solidFill>
                <a:latin typeface="Arial" pitchFamily="34" charset="0"/>
                <a:cs typeface="Arial" pitchFamily="34" charset="0"/>
              </a:rPr>
              <a:t>bila</a:t>
            </a:r>
            <a:r>
              <a:rPr lang="en-US" sz="1400" i="1" dirty="0" smtClean="0">
                <a:solidFill>
                  <a:schemeClr val="tx1"/>
                </a:solidFill>
                <a:latin typeface="Arial" pitchFamily="34" charset="0"/>
                <a:cs typeface="Arial" pitchFamily="34" charset="0"/>
              </a:rPr>
              <a:t> </a:t>
            </a:r>
            <a:r>
              <a:rPr lang="en-US" sz="1400" i="1" dirty="0" err="1" smtClean="0">
                <a:solidFill>
                  <a:schemeClr val="tx1"/>
                </a:solidFill>
                <a:latin typeface="Arial" pitchFamily="34" charset="0"/>
                <a:cs typeface="Arial" pitchFamily="34" charset="0"/>
              </a:rPr>
              <a:t>ya</a:t>
            </a:r>
            <a:r>
              <a:rPr lang="en-US" sz="1400" i="1" dirty="0" smtClean="0">
                <a:solidFill>
                  <a:schemeClr val="tx1"/>
                </a:solidFill>
                <a:latin typeface="Arial" pitchFamily="34" charset="0"/>
                <a:cs typeface="Arial" pitchFamily="34" charset="0"/>
              </a:rPr>
              <a:t> </a:t>
            </a:r>
            <a:r>
              <a:rPr lang="en-US" sz="1400" i="1" dirty="0" err="1" smtClean="0">
                <a:solidFill>
                  <a:schemeClr val="tx1"/>
                </a:solidFill>
                <a:latin typeface="Arial" pitchFamily="34" charset="0"/>
                <a:cs typeface="Arial" pitchFamily="34" charset="0"/>
              </a:rPr>
              <a:t>lanjutkan</a:t>
            </a:r>
            <a:r>
              <a:rPr lang="en-US" sz="1400" i="1" dirty="0" smtClean="0">
                <a:solidFill>
                  <a:schemeClr val="tx1"/>
                </a:solidFill>
                <a:latin typeface="Arial" pitchFamily="34" charset="0"/>
                <a:cs typeface="Arial" pitchFamily="34" charset="0"/>
              </a:rPr>
              <a:t> </a:t>
            </a:r>
            <a:r>
              <a:rPr lang="en-US" sz="1400" i="1" dirty="0" err="1" smtClean="0">
                <a:solidFill>
                  <a:schemeClr val="tx1"/>
                </a:solidFill>
                <a:latin typeface="Arial" pitchFamily="34" charset="0"/>
                <a:cs typeface="Arial" pitchFamily="34" charset="0"/>
              </a:rPr>
              <a:t>ke</a:t>
            </a:r>
            <a:r>
              <a:rPr lang="en-US" sz="1400" i="1" dirty="0" smtClean="0">
                <a:solidFill>
                  <a:schemeClr val="tx1"/>
                </a:solidFill>
                <a:latin typeface="Arial" pitchFamily="34" charset="0"/>
                <a:cs typeface="Arial" pitchFamily="34" charset="0"/>
              </a:rPr>
              <a:t> </a:t>
            </a:r>
            <a:r>
              <a:rPr lang="en-US" sz="1400" i="1" dirty="0" err="1" smtClean="0">
                <a:solidFill>
                  <a:schemeClr val="tx1"/>
                </a:solidFill>
                <a:latin typeface="Arial" pitchFamily="34" charset="0"/>
                <a:cs typeface="Arial" pitchFamily="34" charset="0"/>
              </a:rPr>
              <a:t>langkah</a:t>
            </a:r>
            <a:r>
              <a:rPr lang="en-US" sz="1400" i="1" dirty="0" smtClean="0">
                <a:solidFill>
                  <a:schemeClr val="tx1"/>
                </a:solidFill>
                <a:latin typeface="Arial" pitchFamily="34" charset="0"/>
                <a:cs typeface="Arial" pitchFamily="34" charset="0"/>
              </a:rPr>
              <a:t> 4).</a:t>
            </a:r>
          </a:p>
          <a:p>
            <a:pPr marL="342900" indent="-342900">
              <a:buFont typeface="+mj-lt"/>
              <a:buAutoNum type="arabicPeriod"/>
              <a:defRPr/>
            </a:pPr>
            <a:r>
              <a:rPr lang="en-US" sz="1400" b="1" dirty="0" err="1" smtClean="0">
                <a:solidFill>
                  <a:schemeClr val="tx1"/>
                </a:solidFill>
                <a:latin typeface="Arial" pitchFamily="34" charset="0"/>
                <a:cs typeface="Arial" pitchFamily="34" charset="0"/>
              </a:rPr>
              <a:t>Menjelaskan</a:t>
            </a:r>
            <a:r>
              <a:rPr lang="en-US" sz="1400" b="1" dirty="0" smtClean="0">
                <a:solidFill>
                  <a:schemeClr val="tx1"/>
                </a:solidFill>
                <a:latin typeface="Arial" pitchFamily="34" charset="0"/>
                <a:cs typeface="Arial" pitchFamily="34" charset="0"/>
              </a:rPr>
              <a:t> </a:t>
            </a:r>
            <a:r>
              <a:rPr lang="en-US" sz="1400" b="1" dirty="0" err="1" smtClean="0">
                <a:solidFill>
                  <a:schemeClr val="tx1"/>
                </a:solidFill>
                <a:latin typeface="Arial" pitchFamily="34" charset="0"/>
                <a:cs typeface="Arial" pitchFamily="34" charset="0"/>
              </a:rPr>
              <a:t>produk</a:t>
            </a:r>
            <a:r>
              <a:rPr lang="en-US" sz="1400" b="1" dirty="0" smtClean="0">
                <a:solidFill>
                  <a:schemeClr val="tx1"/>
                </a:solidFill>
                <a:latin typeface="Arial" pitchFamily="34" charset="0"/>
                <a:cs typeface="Arial" pitchFamily="34" charset="0"/>
              </a:rPr>
              <a:t> </a:t>
            </a:r>
            <a:r>
              <a:rPr lang="en-US" sz="1400" b="1" dirty="0" err="1" smtClean="0">
                <a:solidFill>
                  <a:schemeClr val="tx1"/>
                </a:solidFill>
                <a:latin typeface="Arial" pitchFamily="34" charset="0"/>
                <a:cs typeface="Arial" pitchFamily="34" charset="0"/>
              </a:rPr>
              <a:t>dan</a:t>
            </a:r>
            <a:r>
              <a:rPr lang="en-US" sz="1400" b="1" dirty="0" smtClean="0">
                <a:solidFill>
                  <a:schemeClr val="tx1"/>
                </a:solidFill>
                <a:latin typeface="Arial" pitchFamily="34" charset="0"/>
                <a:cs typeface="Arial" pitchFamily="34" charset="0"/>
              </a:rPr>
              <a:t> benefit yang </a:t>
            </a:r>
            <a:r>
              <a:rPr lang="en-US" sz="1400" b="1" dirty="0" err="1" smtClean="0">
                <a:solidFill>
                  <a:schemeClr val="tx1"/>
                </a:solidFill>
                <a:latin typeface="Arial" pitchFamily="34" charset="0"/>
                <a:cs typeface="Arial" pitchFamily="34" charset="0"/>
              </a:rPr>
              <a:t>ditawarkan</a:t>
            </a:r>
            <a:r>
              <a:rPr lang="en-US" sz="1400" b="1" dirty="0" smtClean="0">
                <a:solidFill>
                  <a:schemeClr val="tx1"/>
                </a:solidFill>
                <a:latin typeface="Arial" pitchFamily="34" charset="0"/>
                <a:cs typeface="Arial" pitchFamily="34" charset="0"/>
              </a:rPr>
              <a:t> (</a:t>
            </a:r>
            <a:r>
              <a:rPr lang="en-US" sz="1400" b="1" dirty="0" err="1" smtClean="0">
                <a:solidFill>
                  <a:schemeClr val="tx1"/>
                </a:solidFill>
                <a:latin typeface="Arial" pitchFamily="34" charset="0"/>
                <a:cs typeface="Arial" pitchFamily="34" charset="0"/>
              </a:rPr>
              <a:t>Memperhatikan</a:t>
            </a:r>
            <a:r>
              <a:rPr lang="en-US" sz="1400" b="1" dirty="0" smtClean="0">
                <a:solidFill>
                  <a:schemeClr val="tx1"/>
                </a:solidFill>
                <a:latin typeface="Arial" pitchFamily="34" charset="0"/>
                <a:cs typeface="Arial" pitchFamily="34" charset="0"/>
              </a:rPr>
              <a:t> </a:t>
            </a:r>
            <a:r>
              <a:rPr lang="en-US" sz="1400" b="1" dirty="0" err="1" smtClean="0">
                <a:solidFill>
                  <a:schemeClr val="tx1"/>
                </a:solidFill>
                <a:latin typeface="Arial" pitchFamily="34" charset="0"/>
                <a:cs typeface="Arial" pitchFamily="34" charset="0"/>
              </a:rPr>
              <a:t>ketertarikan</a:t>
            </a:r>
            <a:r>
              <a:rPr lang="en-US" sz="1400" b="1" dirty="0" smtClean="0">
                <a:solidFill>
                  <a:schemeClr val="tx1"/>
                </a:solidFill>
                <a:latin typeface="Arial" pitchFamily="34" charset="0"/>
                <a:cs typeface="Arial" pitchFamily="34" charset="0"/>
              </a:rPr>
              <a:t> </a:t>
            </a:r>
            <a:r>
              <a:rPr lang="en-US" sz="1400" b="1" dirty="0" err="1" smtClean="0">
                <a:solidFill>
                  <a:schemeClr val="tx1"/>
                </a:solidFill>
                <a:latin typeface="Arial" pitchFamily="34" charset="0"/>
                <a:cs typeface="Arial" pitchFamily="34" charset="0"/>
              </a:rPr>
              <a:t>pelanggan</a:t>
            </a:r>
            <a:r>
              <a:rPr lang="en-US" sz="1400" b="1" dirty="0" smtClean="0">
                <a:solidFill>
                  <a:schemeClr val="tx1"/>
                </a:solidFill>
                <a:latin typeface="Arial" pitchFamily="34" charset="0"/>
                <a:cs typeface="Arial" pitchFamily="34" charset="0"/>
              </a:rPr>
              <a:t>. </a:t>
            </a:r>
            <a:r>
              <a:rPr lang="en-US" sz="1400" i="1" dirty="0" err="1" smtClean="0">
                <a:solidFill>
                  <a:schemeClr val="tx1"/>
                </a:solidFill>
                <a:latin typeface="Arial" pitchFamily="34" charset="0"/>
                <a:cs typeface="Arial" pitchFamily="34" charset="0"/>
              </a:rPr>
              <a:t>Bila</a:t>
            </a:r>
            <a:r>
              <a:rPr lang="en-US" sz="1400" i="1" dirty="0" smtClean="0">
                <a:solidFill>
                  <a:schemeClr val="tx1"/>
                </a:solidFill>
                <a:latin typeface="Arial" pitchFamily="34" charset="0"/>
                <a:cs typeface="Arial" pitchFamily="34" charset="0"/>
              </a:rPr>
              <a:t> </a:t>
            </a:r>
            <a:r>
              <a:rPr lang="en-US" sz="1400" i="1" dirty="0" err="1" smtClean="0">
                <a:solidFill>
                  <a:schemeClr val="tx1"/>
                </a:solidFill>
                <a:latin typeface="Arial" pitchFamily="34" charset="0"/>
                <a:cs typeface="Arial" pitchFamily="34" charset="0"/>
              </a:rPr>
              <a:t>pelanggan</a:t>
            </a:r>
            <a:r>
              <a:rPr lang="en-US" sz="1400" i="1" dirty="0" smtClean="0">
                <a:solidFill>
                  <a:schemeClr val="tx1"/>
                </a:solidFill>
                <a:latin typeface="Arial" pitchFamily="34" charset="0"/>
                <a:cs typeface="Arial" pitchFamily="34" charset="0"/>
              </a:rPr>
              <a:t> </a:t>
            </a:r>
            <a:r>
              <a:rPr lang="en-US" sz="1400" i="1" dirty="0" err="1" smtClean="0">
                <a:solidFill>
                  <a:schemeClr val="tx1"/>
                </a:solidFill>
                <a:latin typeface="Arial" pitchFamily="34" charset="0"/>
                <a:cs typeface="Arial" pitchFamily="34" charset="0"/>
              </a:rPr>
              <a:t>tertarik</a:t>
            </a:r>
            <a:r>
              <a:rPr lang="en-US" sz="1400" i="1" dirty="0" smtClean="0">
                <a:solidFill>
                  <a:schemeClr val="tx1"/>
                </a:solidFill>
                <a:latin typeface="Arial" pitchFamily="34" charset="0"/>
                <a:cs typeface="Arial" pitchFamily="34" charset="0"/>
              </a:rPr>
              <a:t> sales force </a:t>
            </a:r>
            <a:r>
              <a:rPr lang="en-US" sz="1400" i="1" dirty="0" err="1" smtClean="0">
                <a:solidFill>
                  <a:schemeClr val="tx1"/>
                </a:solidFill>
                <a:latin typeface="Arial" pitchFamily="34" charset="0"/>
                <a:cs typeface="Arial" pitchFamily="34" charset="0"/>
              </a:rPr>
              <a:t>dapat</a:t>
            </a:r>
            <a:r>
              <a:rPr lang="en-US" sz="1400" i="1" dirty="0" smtClean="0">
                <a:solidFill>
                  <a:schemeClr val="tx1"/>
                </a:solidFill>
                <a:latin typeface="Arial" pitchFamily="34" charset="0"/>
                <a:cs typeface="Arial" pitchFamily="34" charset="0"/>
              </a:rPr>
              <a:t> </a:t>
            </a:r>
            <a:r>
              <a:rPr lang="en-US" sz="1400" i="1" dirty="0" err="1" smtClean="0">
                <a:solidFill>
                  <a:schemeClr val="tx1"/>
                </a:solidFill>
                <a:latin typeface="Arial" pitchFamily="34" charset="0"/>
                <a:cs typeface="Arial" pitchFamily="34" charset="0"/>
              </a:rPr>
              <a:t>meneruskan</a:t>
            </a:r>
            <a:r>
              <a:rPr lang="en-US" sz="1400" i="1" dirty="0" smtClean="0">
                <a:solidFill>
                  <a:schemeClr val="tx1"/>
                </a:solidFill>
                <a:latin typeface="Arial" pitchFamily="34" charset="0"/>
                <a:cs typeface="Arial" pitchFamily="34" charset="0"/>
              </a:rPr>
              <a:t> </a:t>
            </a:r>
            <a:r>
              <a:rPr lang="en-US" sz="1400" i="1" dirty="0" err="1" smtClean="0">
                <a:solidFill>
                  <a:schemeClr val="tx1"/>
                </a:solidFill>
                <a:latin typeface="Arial" pitchFamily="34" charset="0"/>
                <a:cs typeface="Arial" pitchFamily="34" charset="0"/>
              </a:rPr>
              <a:t>penawaran</a:t>
            </a:r>
            <a:r>
              <a:rPr lang="en-US" sz="1400" i="1" dirty="0" smtClean="0">
                <a:solidFill>
                  <a:schemeClr val="tx1"/>
                </a:solidFill>
                <a:latin typeface="Arial" pitchFamily="34" charset="0"/>
                <a:cs typeface="Arial" pitchFamily="34" charset="0"/>
              </a:rPr>
              <a:t>, </a:t>
            </a:r>
            <a:r>
              <a:rPr lang="en-US" sz="1400" i="1" dirty="0" err="1" smtClean="0">
                <a:solidFill>
                  <a:schemeClr val="tx1"/>
                </a:solidFill>
                <a:latin typeface="Arial" pitchFamily="34" charset="0"/>
                <a:cs typeface="Arial" pitchFamily="34" charset="0"/>
              </a:rPr>
              <a:t>bila</a:t>
            </a:r>
            <a:r>
              <a:rPr lang="en-US" sz="1400" i="1" dirty="0" smtClean="0">
                <a:solidFill>
                  <a:schemeClr val="tx1"/>
                </a:solidFill>
                <a:latin typeface="Arial" pitchFamily="34" charset="0"/>
                <a:cs typeface="Arial" pitchFamily="34" charset="0"/>
              </a:rPr>
              <a:t> </a:t>
            </a:r>
            <a:r>
              <a:rPr lang="en-US" sz="1400" i="1" dirty="0" err="1" smtClean="0">
                <a:solidFill>
                  <a:schemeClr val="tx1"/>
                </a:solidFill>
                <a:latin typeface="Arial" pitchFamily="34" charset="0"/>
                <a:cs typeface="Arial" pitchFamily="34" charset="0"/>
              </a:rPr>
              <a:t>tidak</a:t>
            </a:r>
            <a:r>
              <a:rPr lang="en-US" sz="1400" i="1" dirty="0" smtClean="0">
                <a:solidFill>
                  <a:schemeClr val="tx1"/>
                </a:solidFill>
                <a:latin typeface="Arial" pitchFamily="34" charset="0"/>
                <a:cs typeface="Arial" pitchFamily="34" charset="0"/>
              </a:rPr>
              <a:t> </a:t>
            </a:r>
            <a:r>
              <a:rPr lang="en-US" sz="1400" i="1" dirty="0" err="1" smtClean="0">
                <a:solidFill>
                  <a:schemeClr val="tx1"/>
                </a:solidFill>
                <a:latin typeface="Arial" pitchFamily="34" charset="0"/>
                <a:cs typeface="Arial" pitchFamily="34" charset="0"/>
              </a:rPr>
              <a:t>sampaikan</a:t>
            </a:r>
            <a:r>
              <a:rPr lang="en-US" sz="1400" i="1" dirty="0" smtClean="0">
                <a:solidFill>
                  <a:schemeClr val="tx1"/>
                </a:solidFill>
                <a:latin typeface="Arial" pitchFamily="34" charset="0"/>
                <a:cs typeface="Arial" pitchFamily="34" charset="0"/>
              </a:rPr>
              <a:t> </a:t>
            </a:r>
            <a:r>
              <a:rPr lang="en-US" sz="1400" i="1" dirty="0" err="1" smtClean="0">
                <a:solidFill>
                  <a:schemeClr val="tx1"/>
                </a:solidFill>
                <a:latin typeface="Arial" pitchFamily="34" charset="0"/>
                <a:cs typeface="Arial" pitchFamily="34" charset="0"/>
              </a:rPr>
              <a:t>terimakasih</a:t>
            </a:r>
            <a:r>
              <a:rPr lang="en-US" sz="1400" i="1" dirty="0" smtClean="0">
                <a:solidFill>
                  <a:schemeClr val="tx1"/>
                </a:solidFill>
                <a:latin typeface="Arial" pitchFamily="34" charset="0"/>
                <a:cs typeface="Arial" pitchFamily="34" charset="0"/>
              </a:rPr>
              <a:t>)</a:t>
            </a:r>
            <a:endParaRPr lang="en-US" sz="1400" i="1" dirty="0">
              <a:solidFill>
                <a:schemeClr val="tx1"/>
              </a:solidFill>
              <a:latin typeface="Arial" pitchFamily="34" charset="0"/>
              <a:cs typeface="Arial" pitchFamily="34" charset="0"/>
            </a:endParaRPr>
          </a:p>
          <a:p>
            <a:pPr marL="342900" indent="-342900" eaLnBrk="1" hangingPunct="1">
              <a:buFont typeface="+mj-lt"/>
              <a:buAutoNum type="arabicPeriod"/>
              <a:defRPr/>
            </a:pPr>
            <a:r>
              <a:rPr lang="en-US" sz="1400" b="1" dirty="0" err="1" smtClean="0">
                <a:solidFill>
                  <a:schemeClr val="tx1"/>
                </a:solidFill>
                <a:latin typeface="Arial" pitchFamily="34" charset="0"/>
                <a:cs typeface="Arial" pitchFamily="34" charset="0"/>
              </a:rPr>
              <a:t>Menunggu</a:t>
            </a:r>
            <a:r>
              <a:rPr lang="en-US" sz="1400" b="1" dirty="0" smtClean="0">
                <a:solidFill>
                  <a:schemeClr val="tx1"/>
                </a:solidFill>
                <a:latin typeface="Arial" pitchFamily="34" charset="0"/>
                <a:cs typeface="Arial" pitchFamily="34" charset="0"/>
              </a:rPr>
              <a:t> </a:t>
            </a:r>
            <a:r>
              <a:rPr lang="en-US" sz="1400" b="1" dirty="0" err="1" smtClean="0">
                <a:solidFill>
                  <a:schemeClr val="tx1"/>
                </a:solidFill>
                <a:latin typeface="Arial" pitchFamily="34" charset="0"/>
                <a:cs typeface="Arial" pitchFamily="34" charset="0"/>
              </a:rPr>
              <a:t>respon</a:t>
            </a:r>
            <a:r>
              <a:rPr lang="en-US" sz="1400" b="1" dirty="0" smtClean="0">
                <a:solidFill>
                  <a:schemeClr val="tx1"/>
                </a:solidFill>
                <a:latin typeface="Arial" pitchFamily="34" charset="0"/>
                <a:cs typeface="Arial" pitchFamily="34" charset="0"/>
              </a:rPr>
              <a:t> </a:t>
            </a:r>
            <a:r>
              <a:rPr lang="en-US" sz="1400" b="1" dirty="0" err="1" smtClean="0">
                <a:solidFill>
                  <a:schemeClr val="tx1"/>
                </a:solidFill>
                <a:latin typeface="Arial" pitchFamily="34" charset="0"/>
                <a:cs typeface="Arial" pitchFamily="34" charset="0"/>
              </a:rPr>
              <a:t>kesediaan</a:t>
            </a:r>
            <a:r>
              <a:rPr lang="en-US" sz="1400" b="1" dirty="0" smtClean="0">
                <a:solidFill>
                  <a:schemeClr val="tx1"/>
                </a:solidFill>
                <a:latin typeface="Arial" pitchFamily="34" charset="0"/>
                <a:cs typeface="Arial" pitchFamily="34" charset="0"/>
              </a:rPr>
              <a:t> </a:t>
            </a:r>
            <a:r>
              <a:rPr lang="en-US" sz="1400" b="1" dirty="0" err="1" smtClean="0">
                <a:solidFill>
                  <a:schemeClr val="tx1"/>
                </a:solidFill>
                <a:latin typeface="Arial" pitchFamily="34" charset="0"/>
                <a:cs typeface="Arial" pitchFamily="34" charset="0"/>
              </a:rPr>
              <a:t>membeli</a:t>
            </a:r>
            <a:r>
              <a:rPr lang="en-US" sz="1400" b="1" dirty="0" smtClean="0">
                <a:solidFill>
                  <a:schemeClr val="tx1"/>
                </a:solidFill>
                <a:latin typeface="Arial" pitchFamily="34" charset="0"/>
                <a:cs typeface="Arial" pitchFamily="34" charset="0"/>
              </a:rPr>
              <a:t> </a:t>
            </a:r>
            <a:r>
              <a:rPr lang="en-US" sz="1400" b="1" dirty="0" err="1" smtClean="0">
                <a:solidFill>
                  <a:schemeClr val="tx1"/>
                </a:solidFill>
                <a:latin typeface="Arial" pitchFamily="34" charset="0"/>
                <a:cs typeface="Arial" pitchFamily="34" charset="0"/>
              </a:rPr>
              <a:t>atau</a:t>
            </a:r>
            <a:r>
              <a:rPr lang="en-US" sz="1400" b="1" dirty="0" smtClean="0">
                <a:solidFill>
                  <a:schemeClr val="tx1"/>
                </a:solidFill>
                <a:latin typeface="Arial" pitchFamily="34" charset="0"/>
                <a:cs typeface="Arial" pitchFamily="34" charset="0"/>
              </a:rPr>
              <a:t> </a:t>
            </a:r>
            <a:r>
              <a:rPr lang="en-US" sz="1400" b="1" dirty="0" err="1" smtClean="0">
                <a:solidFill>
                  <a:schemeClr val="tx1"/>
                </a:solidFill>
                <a:latin typeface="Arial" pitchFamily="34" charset="0"/>
                <a:cs typeface="Arial" pitchFamily="34" charset="0"/>
              </a:rPr>
              <a:t>menolak</a:t>
            </a:r>
            <a:r>
              <a:rPr lang="en-US" sz="1400" b="1" dirty="0" smtClean="0">
                <a:solidFill>
                  <a:schemeClr val="tx1"/>
                </a:solidFill>
                <a:latin typeface="Arial" pitchFamily="34" charset="0"/>
                <a:cs typeface="Arial" pitchFamily="34" charset="0"/>
              </a:rPr>
              <a:t> </a:t>
            </a:r>
            <a:r>
              <a:rPr lang="en-US" sz="1400" dirty="0" smtClean="0">
                <a:solidFill>
                  <a:schemeClr val="tx1"/>
                </a:solidFill>
                <a:latin typeface="Arial" pitchFamily="34" charset="0"/>
                <a:cs typeface="Arial" pitchFamily="34" charset="0"/>
              </a:rPr>
              <a:t>(</a:t>
            </a:r>
            <a:r>
              <a:rPr lang="en-US" sz="1400" i="1" dirty="0" err="1" smtClean="0">
                <a:solidFill>
                  <a:schemeClr val="tx1"/>
                </a:solidFill>
                <a:latin typeface="Arial" pitchFamily="34" charset="0"/>
                <a:cs typeface="Arial" pitchFamily="34" charset="0"/>
              </a:rPr>
              <a:t>Bila</a:t>
            </a:r>
            <a:r>
              <a:rPr lang="en-US" sz="1400" i="1" dirty="0" smtClean="0">
                <a:solidFill>
                  <a:schemeClr val="tx1"/>
                </a:solidFill>
                <a:latin typeface="Arial" pitchFamily="34" charset="0"/>
                <a:cs typeface="Arial" pitchFamily="34" charset="0"/>
              </a:rPr>
              <a:t> </a:t>
            </a:r>
            <a:r>
              <a:rPr lang="en-US" sz="1400" i="1" dirty="0" err="1" smtClean="0">
                <a:solidFill>
                  <a:schemeClr val="tx1"/>
                </a:solidFill>
                <a:latin typeface="Arial" pitchFamily="34" charset="0"/>
                <a:cs typeface="Arial" pitchFamily="34" charset="0"/>
              </a:rPr>
              <a:t>ya</a:t>
            </a:r>
            <a:r>
              <a:rPr lang="en-US" sz="1400" i="1" dirty="0" smtClean="0">
                <a:solidFill>
                  <a:schemeClr val="tx1"/>
                </a:solidFill>
                <a:latin typeface="Arial" pitchFamily="34" charset="0"/>
                <a:cs typeface="Arial" pitchFamily="34" charset="0"/>
              </a:rPr>
              <a:t>, </a:t>
            </a:r>
            <a:r>
              <a:rPr lang="en-US" sz="1400" i="1" dirty="0" err="1" smtClean="0">
                <a:solidFill>
                  <a:schemeClr val="tx1"/>
                </a:solidFill>
                <a:latin typeface="Arial" pitchFamily="34" charset="0"/>
                <a:cs typeface="Arial" pitchFamily="34" charset="0"/>
              </a:rPr>
              <a:t>lanjutkan</a:t>
            </a:r>
            <a:r>
              <a:rPr lang="en-US" sz="1400" i="1" dirty="0" smtClean="0">
                <a:solidFill>
                  <a:schemeClr val="tx1"/>
                </a:solidFill>
                <a:latin typeface="Arial" pitchFamily="34" charset="0"/>
                <a:cs typeface="Arial" pitchFamily="34" charset="0"/>
              </a:rPr>
              <a:t> </a:t>
            </a:r>
            <a:r>
              <a:rPr lang="en-US" sz="1400" i="1" dirty="0" err="1" smtClean="0">
                <a:solidFill>
                  <a:schemeClr val="tx1"/>
                </a:solidFill>
                <a:latin typeface="Arial" pitchFamily="34" charset="0"/>
                <a:cs typeface="Arial" pitchFamily="34" charset="0"/>
              </a:rPr>
              <a:t>langkah</a:t>
            </a:r>
            <a:r>
              <a:rPr lang="en-US" sz="1400" i="1" dirty="0" smtClean="0">
                <a:solidFill>
                  <a:schemeClr val="tx1"/>
                </a:solidFill>
                <a:latin typeface="Arial" pitchFamily="34" charset="0"/>
                <a:cs typeface="Arial" pitchFamily="34" charset="0"/>
              </a:rPr>
              <a:t> 6a, </a:t>
            </a:r>
            <a:r>
              <a:rPr lang="en-US" sz="1400" i="1" dirty="0" err="1" smtClean="0">
                <a:solidFill>
                  <a:schemeClr val="tx1"/>
                </a:solidFill>
                <a:latin typeface="Arial" pitchFamily="34" charset="0"/>
                <a:cs typeface="Arial" pitchFamily="34" charset="0"/>
              </a:rPr>
              <a:t>bila</a:t>
            </a:r>
            <a:r>
              <a:rPr lang="en-US" sz="1400" i="1" dirty="0" smtClean="0">
                <a:solidFill>
                  <a:schemeClr val="tx1"/>
                </a:solidFill>
                <a:latin typeface="Arial" pitchFamily="34" charset="0"/>
                <a:cs typeface="Arial" pitchFamily="34" charset="0"/>
              </a:rPr>
              <a:t> </a:t>
            </a:r>
            <a:r>
              <a:rPr lang="en-US" sz="1400" i="1" dirty="0" err="1" smtClean="0">
                <a:solidFill>
                  <a:schemeClr val="tx1"/>
                </a:solidFill>
                <a:latin typeface="Arial" pitchFamily="34" charset="0"/>
                <a:cs typeface="Arial" pitchFamily="34" charset="0"/>
              </a:rPr>
              <a:t>tidak</a:t>
            </a:r>
            <a:r>
              <a:rPr lang="en-US" sz="1400" i="1" dirty="0" smtClean="0">
                <a:solidFill>
                  <a:schemeClr val="tx1"/>
                </a:solidFill>
                <a:latin typeface="Arial" pitchFamily="34" charset="0"/>
                <a:cs typeface="Arial" pitchFamily="34" charset="0"/>
              </a:rPr>
              <a:t> </a:t>
            </a:r>
            <a:r>
              <a:rPr lang="en-US" sz="1400" i="1" dirty="0" err="1" smtClean="0">
                <a:solidFill>
                  <a:schemeClr val="tx1"/>
                </a:solidFill>
                <a:latin typeface="Arial" pitchFamily="34" charset="0"/>
                <a:cs typeface="Arial" pitchFamily="34" charset="0"/>
              </a:rPr>
              <a:t>langkah</a:t>
            </a:r>
            <a:r>
              <a:rPr lang="en-US" sz="1400" i="1" dirty="0" smtClean="0">
                <a:solidFill>
                  <a:schemeClr val="tx1"/>
                </a:solidFill>
                <a:latin typeface="Arial" pitchFamily="34" charset="0"/>
                <a:cs typeface="Arial" pitchFamily="34" charset="0"/>
              </a:rPr>
              <a:t> 6b)</a:t>
            </a:r>
            <a:endParaRPr lang="en-US" sz="1400" dirty="0" smtClean="0">
              <a:solidFill>
                <a:schemeClr val="tx1"/>
              </a:solidFill>
              <a:latin typeface="Arial" pitchFamily="34" charset="0"/>
              <a:cs typeface="Arial" pitchFamily="34" charset="0"/>
            </a:endParaRPr>
          </a:p>
          <a:p>
            <a:pPr marL="342900" indent="-342900" eaLnBrk="1" hangingPunct="1">
              <a:buFont typeface="+mj-lt"/>
              <a:buAutoNum type="arabicPeriod"/>
              <a:defRPr/>
            </a:pPr>
            <a:r>
              <a:rPr lang="en-US" sz="1400" b="1" dirty="0" smtClean="0">
                <a:solidFill>
                  <a:schemeClr val="tx1"/>
                </a:solidFill>
                <a:latin typeface="Arial" pitchFamily="34" charset="0"/>
                <a:cs typeface="Arial" pitchFamily="34" charset="0"/>
              </a:rPr>
              <a:t>a. </a:t>
            </a:r>
            <a:r>
              <a:rPr lang="en-US" sz="1400" b="1" dirty="0" err="1" smtClean="0">
                <a:solidFill>
                  <a:schemeClr val="tx1"/>
                </a:solidFill>
                <a:latin typeface="Arial" pitchFamily="34" charset="0"/>
                <a:cs typeface="Arial" pitchFamily="34" charset="0"/>
              </a:rPr>
              <a:t>Melakukan</a:t>
            </a:r>
            <a:r>
              <a:rPr lang="en-US" sz="1400" b="1" dirty="0" smtClean="0">
                <a:solidFill>
                  <a:schemeClr val="tx1"/>
                </a:solidFill>
                <a:latin typeface="Arial" pitchFamily="34" charset="0"/>
                <a:cs typeface="Arial" pitchFamily="34" charset="0"/>
              </a:rPr>
              <a:t> </a:t>
            </a:r>
            <a:r>
              <a:rPr lang="en-US" sz="1400" b="1" i="1" dirty="0" smtClean="0">
                <a:solidFill>
                  <a:schemeClr val="tx1"/>
                </a:solidFill>
                <a:latin typeface="Arial" pitchFamily="34" charset="0"/>
                <a:cs typeface="Arial" pitchFamily="34" charset="0"/>
              </a:rPr>
              <a:t>closing</a:t>
            </a:r>
          </a:p>
          <a:p>
            <a:pPr marL="342900" indent="-342900" eaLnBrk="1" hangingPunct="1">
              <a:defRPr/>
            </a:pPr>
            <a:r>
              <a:rPr lang="en-US" sz="1400" b="1" i="1" dirty="0" smtClean="0">
                <a:solidFill>
                  <a:schemeClr val="tx1"/>
                </a:solidFill>
                <a:latin typeface="Arial" pitchFamily="34" charset="0"/>
                <a:cs typeface="Arial" pitchFamily="34" charset="0"/>
              </a:rPr>
              <a:t>	</a:t>
            </a:r>
            <a:r>
              <a:rPr lang="en-US" sz="1400" b="1" dirty="0" smtClean="0">
                <a:solidFill>
                  <a:schemeClr val="tx1"/>
                </a:solidFill>
                <a:latin typeface="Arial" pitchFamily="34" charset="0"/>
                <a:cs typeface="Arial" pitchFamily="34" charset="0"/>
              </a:rPr>
              <a:t>b. </a:t>
            </a:r>
            <a:r>
              <a:rPr lang="en-US" sz="1400" b="1" dirty="0" err="1" smtClean="0">
                <a:solidFill>
                  <a:schemeClr val="tx1"/>
                </a:solidFill>
                <a:latin typeface="Arial" pitchFamily="34" charset="0"/>
                <a:cs typeface="Arial" pitchFamily="34" charset="0"/>
              </a:rPr>
              <a:t>Melakukan</a:t>
            </a:r>
            <a:r>
              <a:rPr lang="en-US" sz="1400" b="1" i="1" dirty="0" smtClean="0">
                <a:solidFill>
                  <a:schemeClr val="tx1"/>
                </a:solidFill>
                <a:latin typeface="Arial" pitchFamily="34" charset="0"/>
                <a:cs typeface="Arial" pitchFamily="34" charset="0"/>
              </a:rPr>
              <a:t> follow up</a:t>
            </a:r>
            <a:endParaRPr lang="en-US" sz="1400" b="1" dirty="0">
              <a:solidFill>
                <a:schemeClr val="tx1"/>
              </a:solidFill>
              <a:latin typeface="Arial" pitchFamily="34" charset="0"/>
              <a:cs typeface="Arial" pitchFamily="34" charset="0"/>
            </a:endParaRPr>
          </a:p>
        </p:txBody>
      </p:sp>
      <p:sp>
        <p:nvSpPr>
          <p:cNvPr id="10" name="Rectangle 9"/>
          <p:cNvSpPr/>
          <p:nvPr/>
        </p:nvSpPr>
        <p:spPr>
          <a:xfrm>
            <a:off x="0" y="76200"/>
            <a:ext cx="9144000" cy="707886"/>
          </a:xfrm>
          <a:prstGeom prst="rect">
            <a:avLst/>
          </a:prstGeom>
          <a:noFill/>
        </p:spPr>
        <p:txBody>
          <a:bodyPr wrap="square">
            <a:spAutoFit/>
          </a:bodyPr>
          <a:lstStyle/>
          <a:p>
            <a:pPr algn="ctr" fontAlgn="auto">
              <a:spcBef>
                <a:spcPts val="0"/>
              </a:spcBef>
              <a:spcAft>
                <a:spcPts val="0"/>
              </a:spcAft>
              <a:defRPr/>
            </a:pPr>
            <a:r>
              <a:rPr lang="en-US" sz="4000" b="1" dirty="0" err="1" smtClean="0">
                <a:solidFill>
                  <a:schemeClr val="accent5"/>
                </a:solidFill>
                <a:latin typeface="Arial" pitchFamily="34" charset="0"/>
                <a:cs typeface="Arial" pitchFamily="34" charset="0"/>
              </a:rPr>
              <a:t>Alur</a:t>
            </a:r>
            <a:r>
              <a:rPr lang="en-US" sz="4000" b="1" dirty="0" smtClean="0">
                <a:solidFill>
                  <a:schemeClr val="accent5"/>
                </a:solidFill>
                <a:latin typeface="Arial" pitchFamily="34" charset="0"/>
                <a:cs typeface="Arial" pitchFamily="34" charset="0"/>
              </a:rPr>
              <a:t> </a:t>
            </a:r>
            <a:r>
              <a:rPr lang="en-US" sz="4000" b="1" dirty="0" err="1" smtClean="0">
                <a:solidFill>
                  <a:srgbClr val="FF0000"/>
                </a:solidFill>
                <a:latin typeface="Arial" pitchFamily="34" charset="0"/>
                <a:cs typeface="Arial" pitchFamily="34" charset="0"/>
              </a:rPr>
              <a:t>Kerja</a:t>
            </a:r>
            <a:r>
              <a:rPr lang="en-US" sz="4000" b="1" dirty="0" smtClean="0">
                <a:solidFill>
                  <a:schemeClr val="accent5"/>
                </a:solidFill>
                <a:latin typeface="Arial" pitchFamily="34" charset="0"/>
                <a:cs typeface="Arial" pitchFamily="34" charset="0"/>
              </a:rPr>
              <a:t> </a:t>
            </a:r>
            <a:r>
              <a:rPr lang="en-US" sz="4000" b="1" dirty="0" smtClean="0">
                <a:latin typeface="Arial" pitchFamily="34" charset="0"/>
                <a:cs typeface="Arial" pitchFamily="34" charset="0"/>
              </a:rPr>
              <a:t>Sales Force</a:t>
            </a:r>
            <a:endParaRPr lang="en-US" sz="4000" b="1" dirty="0">
              <a:latin typeface="Arial" pitchFamily="34" charset="0"/>
              <a:cs typeface="Arial" pitchFamily="34" charset="0"/>
            </a:endParaRPr>
          </a:p>
        </p:txBody>
      </p:sp>
      <p:sp>
        <p:nvSpPr>
          <p:cNvPr id="19" name="TextBox 18"/>
          <p:cNvSpPr txBox="1"/>
          <p:nvPr/>
        </p:nvSpPr>
        <p:spPr>
          <a:xfrm>
            <a:off x="76200" y="2215206"/>
            <a:ext cx="2057400" cy="3350524"/>
          </a:xfrm>
          <a:prstGeom prst="rect">
            <a:avLst/>
          </a:prstGeom>
          <a:ln/>
        </p:spPr>
        <p:style>
          <a:lnRef idx="2">
            <a:schemeClr val="accent5"/>
          </a:lnRef>
          <a:fillRef idx="1">
            <a:schemeClr val="lt1"/>
          </a:fillRef>
          <a:effectRef idx="0">
            <a:schemeClr val="accent5"/>
          </a:effectRef>
          <a:fontRef idx="minor">
            <a:schemeClr val="dk1"/>
          </a:fontRef>
        </p:style>
        <p:txBody>
          <a:bodyPr wrap="square" bIns="72000" rtlCol="0">
            <a:spAutoFit/>
          </a:bodyPr>
          <a:lstStyle/>
          <a:p>
            <a:pPr marL="342900" lvl="0" indent="-342900">
              <a:buFont typeface="+mj-lt"/>
              <a:buAutoNum type="arabicPeriod"/>
            </a:pPr>
            <a:r>
              <a:rPr lang="en-US" sz="1400" b="1" i="1" dirty="0" smtClean="0">
                <a:solidFill>
                  <a:schemeClr val="tx1"/>
                </a:solidFill>
                <a:latin typeface="Arial" pitchFamily="34" charset="0"/>
                <a:cs typeface="Arial" pitchFamily="34" charset="0"/>
              </a:rPr>
              <a:t>Name</a:t>
            </a:r>
            <a:r>
              <a:rPr lang="id-ID" sz="1400" b="1" i="1" dirty="0" smtClean="0">
                <a:solidFill>
                  <a:schemeClr val="tx1"/>
                </a:solidFill>
                <a:latin typeface="Arial" pitchFamily="34" charset="0"/>
                <a:cs typeface="Arial" pitchFamily="34" charset="0"/>
              </a:rPr>
              <a:t> T</a:t>
            </a:r>
            <a:r>
              <a:rPr lang="en-US" sz="1400" b="1" i="1" dirty="0" err="1" smtClean="0">
                <a:solidFill>
                  <a:schemeClr val="tx1"/>
                </a:solidFill>
                <a:latin typeface="Arial" pitchFamily="34" charset="0"/>
                <a:cs typeface="Arial" pitchFamily="34" charset="0"/>
              </a:rPr>
              <a:t>ag</a:t>
            </a:r>
            <a:r>
              <a:rPr lang="en-US" sz="1400" b="1" i="1" dirty="0" smtClean="0">
                <a:solidFill>
                  <a:schemeClr val="tx1"/>
                </a:solidFill>
                <a:latin typeface="Arial" pitchFamily="34" charset="0"/>
                <a:cs typeface="Arial" pitchFamily="34" charset="0"/>
              </a:rPr>
              <a:t> </a:t>
            </a:r>
            <a:endParaRPr lang="id-ID" sz="1400" b="1" i="1" dirty="0" smtClean="0">
              <a:solidFill>
                <a:schemeClr val="tx1"/>
              </a:solidFill>
              <a:latin typeface="Arial" pitchFamily="34" charset="0"/>
              <a:cs typeface="Arial" pitchFamily="34" charset="0"/>
            </a:endParaRPr>
          </a:p>
          <a:p>
            <a:pPr marL="342900" lvl="0" indent="-342900">
              <a:buFont typeface="+mj-lt"/>
              <a:buAutoNum type="arabicPeriod"/>
            </a:pPr>
            <a:r>
              <a:rPr lang="en-US" sz="1400" b="1" dirty="0" err="1" smtClean="0">
                <a:solidFill>
                  <a:schemeClr val="tx1"/>
                </a:solidFill>
                <a:latin typeface="Arial" pitchFamily="34" charset="0"/>
                <a:cs typeface="Arial" pitchFamily="34" charset="0"/>
              </a:rPr>
              <a:t>Pakaian</a:t>
            </a:r>
            <a:r>
              <a:rPr lang="en-US" sz="1400" b="1" dirty="0" smtClean="0">
                <a:solidFill>
                  <a:schemeClr val="tx1"/>
                </a:solidFill>
                <a:latin typeface="Arial" pitchFamily="34" charset="0"/>
                <a:cs typeface="Arial" pitchFamily="34" charset="0"/>
              </a:rPr>
              <a:t> &amp; </a:t>
            </a:r>
            <a:r>
              <a:rPr lang="en-US" sz="1400" b="1" dirty="0" err="1" smtClean="0">
                <a:solidFill>
                  <a:schemeClr val="tx1"/>
                </a:solidFill>
                <a:latin typeface="Arial" pitchFamily="34" charset="0"/>
                <a:cs typeface="Arial" pitchFamily="34" charset="0"/>
              </a:rPr>
              <a:t>sepatu</a:t>
            </a:r>
            <a:r>
              <a:rPr lang="en-US" sz="1400" b="1" dirty="0" smtClean="0">
                <a:solidFill>
                  <a:schemeClr val="tx1"/>
                </a:solidFill>
                <a:latin typeface="Arial" pitchFamily="34" charset="0"/>
                <a:cs typeface="Arial" pitchFamily="34" charset="0"/>
              </a:rPr>
              <a:t> yang </a:t>
            </a:r>
            <a:r>
              <a:rPr lang="en-US" sz="1400" b="1" dirty="0" err="1" smtClean="0">
                <a:solidFill>
                  <a:schemeClr val="tx1"/>
                </a:solidFill>
                <a:latin typeface="Arial" pitchFamily="34" charset="0"/>
                <a:cs typeface="Arial" pitchFamily="34" charset="0"/>
              </a:rPr>
              <a:t>rapi</a:t>
            </a:r>
            <a:endParaRPr lang="id-ID" sz="1400" b="1" dirty="0" smtClean="0">
              <a:solidFill>
                <a:schemeClr val="tx1"/>
              </a:solidFill>
              <a:latin typeface="Arial" pitchFamily="34" charset="0"/>
              <a:cs typeface="Arial" pitchFamily="34" charset="0"/>
            </a:endParaRPr>
          </a:p>
          <a:p>
            <a:pPr marL="342900" lvl="0" indent="-342900">
              <a:buFont typeface="+mj-lt"/>
              <a:buAutoNum type="arabicPeriod"/>
            </a:pPr>
            <a:r>
              <a:rPr lang="en-US" sz="1400" b="1" dirty="0" err="1" smtClean="0">
                <a:solidFill>
                  <a:schemeClr val="tx1"/>
                </a:solidFill>
                <a:latin typeface="Arial" pitchFamily="34" charset="0"/>
                <a:cs typeface="Arial" pitchFamily="34" charset="0"/>
              </a:rPr>
              <a:t>Formulir</a:t>
            </a:r>
            <a:r>
              <a:rPr lang="en-US" sz="1400" b="1" dirty="0" smtClean="0">
                <a:solidFill>
                  <a:schemeClr val="tx1"/>
                </a:solidFill>
                <a:latin typeface="Arial" pitchFamily="34" charset="0"/>
                <a:cs typeface="Arial" pitchFamily="34" charset="0"/>
              </a:rPr>
              <a:t>  </a:t>
            </a:r>
            <a:r>
              <a:rPr lang="en-US" sz="1400" b="1" dirty="0" err="1" smtClean="0">
                <a:solidFill>
                  <a:schemeClr val="tx1"/>
                </a:solidFill>
                <a:latin typeface="Arial" pitchFamily="34" charset="0"/>
                <a:cs typeface="Arial" pitchFamily="34" charset="0"/>
              </a:rPr>
              <a:t>berlangganan</a:t>
            </a:r>
            <a:endParaRPr lang="id-ID" sz="1400" b="1" dirty="0" smtClean="0">
              <a:solidFill>
                <a:schemeClr val="tx1"/>
              </a:solidFill>
              <a:latin typeface="Arial" pitchFamily="34" charset="0"/>
              <a:cs typeface="Arial" pitchFamily="34" charset="0"/>
            </a:endParaRPr>
          </a:p>
          <a:p>
            <a:pPr marL="342900" lvl="0" indent="-342900">
              <a:buFont typeface="+mj-lt"/>
              <a:buAutoNum type="arabicPeriod"/>
            </a:pPr>
            <a:r>
              <a:rPr lang="en-US" sz="1400" b="1" dirty="0" err="1" smtClean="0">
                <a:solidFill>
                  <a:schemeClr val="tx1"/>
                </a:solidFill>
                <a:latin typeface="Arial" pitchFamily="34" charset="0"/>
                <a:cs typeface="Arial" pitchFamily="34" charset="0"/>
              </a:rPr>
              <a:t>Buku</a:t>
            </a:r>
            <a:r>
              <a:rPr lang="en-US" sz="1400" b="1" dirty="0" smtClean="0">
                <a:solidFill>
                  <a:schemeClr val="tx1"/>
                </a:solidFill>
                <a:latin typeface="Arial" pitchFamily="34" charset="0"/>
                <a:cs typeface="Arial" pitchFamily="34" charset="0"/>
              </a:rPr>
              <a:t> </a:t>
            </a:r>
            <a:r>
              <a:rPr lang="en-US" sz="1400" b="1" dirty="0" err="1" smtClean="0">
                <a:solidFill>
                  <a:schemeClr val="tx1"/>
                </a:solidFill>
                <a:latin typeface="Arial" pitchFamily="34" charset="0"/>
                <a:cs typeface="Arial" pitchFamily="34" charset="0"/>
              </a:rPr>
              <a:t>catatan</a:t>
            </a:r>
            <a:r>
              <a:rPr lang="en-US" sz="1400" b="1" dirty="0" smtClean="0">
                <a:solidFill>
                  <a:schemeClr val="tx1"/>
                </a:solidFill>
                <a:latin typeface="Arial" pitchFamily="34" charset="0"/>
                <a:cs typeface="Arial" pitchFamily="34" charset="0"/>
              </a:rPr>
              <a:t> </a:t>
            </a:r>
            <a:endParaRPr lang="id-ID" sz="1400" b="1" dirty="0" smtClean="0">
              <a:solidFill>
                <a:schemeClr val="tx1"/>
              </a:solidFill>
              <a:latin typeface="Arial" pitchFamily="34" charset="0"/>
              <a:cs typeface="Arial" pitchFamily="34" charset="0"/>
            </a:endParaRPr>
          </a:p>
          <a:p>
            <a:pPr marL="342900" lvl="0" indent="-342900">
              <a:buFont typeface="+mj-lt"/>
              <a:buAutoNum type="arabicPeriod"/>
            </a:pPr>
            <a:r>
              <a:rPr lang="en-US" sz="1400" b="1" dirty="0" err="1" smtClean="0">
                <a:solidFill>
                  <a:schemeClr val="tx1"/>
                </a:solidFill>
                <a:latin typeface="Arial" pitchFamily="34" charset="0"/>
                <a:cs typeface="Arial" pitchFamily="34" charset="0"/>
              </a:rPr>
              <a:t>Alat</a:t>
            </a:r>
            <a:r>
              <a:rPr lang="en-US" sz="1400" b="1" dirty="0" smtClean="0">
                <a:solidFill>
                  <a:schemeClr val="tx1"/>
                </a:solidFill>
                <a:latin typeface="Arial" pitchFamily="34" charset="0"/>
                <a:cs typeface="Arial" pitchFamily="34" charset="0"/>
              </a:rPr>
              <a:t>  </a:t>
            </a:r>
            <a:r>
              <a:rPr lang="en-US" sz="1400" b="1" dirty="0" err="1" smtClean="0">
                <a:solidFill>
                  <a:schemeClr val="tx1"/>
                </a:solidFill>
                <a:latin typeface="Arial" pitchFamily="34" charset="0"/>
                <a:cs typeface="Arial" pitchFamily="34" charset="0"/>
              </a:rPr>
              <a:t>tulis</a:t>
            </a:r>
            <a:endParaRPr lang="id-ID" sz="1400" b="1" dirty="0" smtClean="0">
              <a:solidFill>
                <a:schemeClr val="tx1"/>
              </a:solidFill>
              <a:latin typeface="Arial" pitchFamily="34" charset="0"/>
              <a:cs typeface="Arial" pitchFamily="34" charset="0"/>
            </a:endParaRPr>
          </a:p>
          <a:p>
            <a:pPr marL="342900" lvl="0" indent="-342900">
              <a:buFont typeface="+mj-lt"/>
              <a:buAutoNum type="arabicPeriod"/>
            </a:pPr>
            <a:r>
              <a:rPr lang="id-ID" sz="1400" b="1" dirty="0" smtClean="0">
                <a:solidFill>
                  <a:schemeClr val="tx1"/>
                </a:solidFill>
                <a:latin typeface="Arial" pitchFamily="34" charset="0"/>
                <a:cs typeface="Arial" pitchFamily="34" charset="0"/>
              </a:rPr>
              <a:t>Material Promosi</a:t>
            </a:r>
            <a:endParaRPr lang="en-US" sz="1400" b="1" dirty="0" smtClean="0">
              <a:solidFill>
                <a:schemeClr val="tx1"/>
              </a:solidFill>
              <a:latin typeface="Arial" pitchFamily="34" charset="0"/>
              <a:cs typeface="Arial" pitchFamily="34" charset="0"/>
            </a:endParaRPr>
          </a:p>
          <a:p>
            <a:pPr marL="342900" lvl="0" indent="-342900">
              <a:buFont typeface="+mj-lt"/>
              <a:buAutoNum type="arabicPeriod"/>
            </a:pPr>
            <a:r>
              <a:rPr lang="en-US" sz="1400" b="1" dirty="0" err="1" smtClean="0">
                <a:solidFill>
                  <a:schemeClr val="tx1"/>
                </a:solidFill>
                <a:latin typeface="Arial" pitchFamily="34" charset="0"/>
                <a:cs typeface="Arial" pitchFamily="34" charset="0"/>
              </a:rPr>
              <a:t>Materai</a:t>
            </a:r>
            <a:r>
              <a:rPr lang="en-US" sz="1400" b="1" dirty="0" smtClean="0">
                <a:solidFill>
                  <a:schemeClr val="tx1"/>
                </a:solidFill>
                <a:latin typeface="Arial" pitchFamily="34" charset="0"/>
                <a:cs typeface="Arial" pitchFamily="34" charset="0"/>
              </a:rPr>
              <a:t> </a:t>
            </a:r>
            <a:r>
              <a:rPr lang="en-US" sz="1400" b="1" dirty="0" err="1" smtClean="0">
                <a:solidFill>
                  <a:schemeClr val="tx1"/>
                </a:solidFill>
                <a:latin typeface="Arial" pitchFamily="34" charset="0"/>
                <a:cs typeface="Arial" pitchFamily="34" charset="0"/>
              </a:rPr>
              <a:t>Rp</a:t>
            </a:r>
            <a:r>
              <a:rPr lang="en-US" sz="1400" b="1" dirty="0" smtClean="0">
                <a:solidFill>
                  <a:schemeClr val="tx1"/>
                </a:solidFill>
                <a:latin typeface="Arial" pitchFamily="34" charset="0"/>
                <a:cs typeface="Arial" pitchFamily="34" charset="0"/>
              </a:rPr>
              <a:t> 6000</a:t>
            </a:r>
          </a:p>
          <a:p>
            <a:pPr marL="342900" lvl="0" indent="-342900">
              <a:buFont typeface="+mj-lt"/>
              <a:buAutoNum type="arabicPeriod"/>
            </a:pPr>
            <a:endParaRPr lang="en-US" sz="1400" b="1" dirty="0" smtClean="0">
              <a:solidFill>
                <a:schemeClr val="tx1"/>
              </a:solidFill>
              <a:latin typeface="Arial" pitchFamily="34" charset="0"/>
              <a:cs typeface="Arial" pitchFamily="34" charset="0"/>
            </a:endParaRPr>
          </a:p>
          <a:p>
            <a:pPr marL="342900" lvl="0" indent="-342900">
              <a:buFont typeface="+mj-lt"/>
              <a:buAutoNum type="arabicPeriod"/>
            </a:pPr>
            <a:endParaRPr lang="en-US" sz="1400" b="1" dirty="0" smtClean="0">
              <a:solidFill>
                <a:schemeClr val="tx1"/>
              </a:solidFill>
              <a:latin typeface="Arial" pitchFamily="34" charset="0"/>
              <a:cs typeface="Arial" pitchFamily="34" charset="0"/>
            </a:endParaRPr>
          </a:p>
          <a:p>
            <a:pPr marL="342900" lvl="0" indent="-342900"/>
            <a:endParaRPr lang="en-US" sz="1400" b="1" dirty="0" smtClean="0">
              <a:solidFill>
                <a:schemeClr val="tx1"/>
              </a:solidFill>
              <a:latin typeface="Arial" pitchFamily="34" charset="0"/>
              <a:cs typeface="Arial" pitchFamily="34" charset="0"/>
            </a:endParaRPr>
          </a:p>
          <a:p>
            <a:pPr marL="342900" lvl="0" indent="-342900">
              <a:buFont typeface="+mj-lt"/>
              <a:buAutoNum type="arabicPeriod"/>
            </a:pPr>
            <a:endParaRPr lang="en-US" sz="1400" b="1" dirty="0" smtClean="0">
              <a:solidFill>
                <a:schemeClr val="tx1"/>
              </a:solidFill>
              <a:latin typeface="Arial" pitchFamily="34" charset="0"/>
              <a:cs typeface="Arial" pitchFamily="34" charset="0"/>
            </a:endParaRPr>
          </a:p>
          <a:p>
            <a:pPr marL="342900" lvl="0" indent="-342900">
              <a:buFont typeface="+mj-lt"/>
              <a:buAutoNum type="arabicPeriod"/>
            </a:pPr>
            <a:endParaRPr lang="en-US" sz="1400" b="1" dirty="0" smtClean="0">
              <a:solidFill>
                <a:schemeClr val="tx1"/>
              </a:solidFill>
              <a:latin typeface="Arial" pitchFamily="34" charset="0"/>
              <a:cs typeface="Arial" pitchFamily="34" charset="0"/>
            </a:endParaRPr>
          </a:p>
          <a:p>
            <a:pPr marL="342900" lvl="0" indent="-342900">
              <a:buFont typeface="+mj-lt"/>
              <a:buAutoNum type="arabicPeriod"/>
            </a:pPr>
            <a:endParaRPr lang="en-US" sz="1400" b="1" dirty="0" smtClean="0">
              <a:solidFill>
                <a:schemeClr val="tx1"/>
              </a:solidFill>
              <a:latin typeface="Arial" pitchFamily="34" charset="0"/>
              <a:cs typeface="Arial" pitchFamily="34" charset="0"/>
            </a:endParaRPr>
          </a:p>
        </p:txBody>
      </p:sp>
      <p:sp>
        <p:nvSpPr>
          <p:cNvPr id="14" name="Striped Right Arrow 13"/>
          <p:cNvSpPr/>
          <p:nvPr/>
        </p:nvSpPr>
        <p:spPr bwMode="auto">
          <a:xfrm>
            <a:off x="5181600" y="3434406"/>
            <a:ext cx="533400" cy="914400"/>
          </a:xfrm>
          <a:prstGeom prst="stripedRightArrow">
            <a:avLst/>
          </a:prstGeom>
          <a:ln>
            <a:solidFill>
              <a:schemeClr val="tx1"/>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a:lstStyle/>
          <a:p>
            <a:pPr eaLnBrk="1" hangingPunct="1">
              <a:defRPr/>
            </a:pPr>
            <a:endParaRPr lang="en-US"/>
          </a:p>
        </p:txBody>
      </p:sp>
      <p:sp>
        <p:nvSpPr>
          <p:cNvPr id="18" name="Text Box 20"/>
          <p:cNvSpPr txBox="1">
            <a:spLocks noChangeArrowheads="1"/>
          </p:cNvSpPr>
          <p:nvPr/>
        </p:nvSpPr>
        <p:spPr bwMode="auto">
          <a:xfrm>
            <a:off x="5715000" y="1316701"/>
            <a:ext cx="3276600" cy="822305"/>
          </a:xfrm>
          <a:prstGeom prst="ellipse">
            <a:avLst/>
          </a:prstGeom>
          <a:solidFill>
            <a:srgbClr val="FF0000"/>
          </a:solidFill>
          <a:ln w="38100">
            <a:solidFill>
              <a:schemeClr val="tx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600" b="1" i="1" dirty="0" err="1" smtClean="0">
                <a:solidFill>
                  <a:schemeClr val="bg1"/>
                </a:solidFill>
                <a:effectLst>
                  <a:outerShdw blurRad="38100" dist="38100" dir="2700000" algn="tl">
                    <a:srgbClr val="000000">
                      <a:alpha val="43137"/>
                    </a:srgbClr>
                  </a:outerShdw>
                </a:effectLst>
              </a:rPr>
              <a:t>Interaksi</a:t>
            </a:r>
            <a:r>
              <a:rPr lang="en-US" sz="1600" b="1" i="1" dirty="0" smtClean="0">
                <a:solidFill>
                  <a:schemeClr val="bg1"/>
                </a:solidFill>
                <a:effectLst>
                  <a:outerShdw blurRad="38100" dist="38100" dir="2700000" algn="tl">
                    <a:srgbClr val="000000">
                      <a:alpha val="43137"/>
                    </a:srgbClr>
                  </a:outerShdw>
                </a:effectLst>
              </a:rPr>
              <a:t> </a:t>
            </a:r>
            <a:r>
              <a:rPr lang="en-US" sz="1600" b="1" i="1" dirty="0" err="1" smtClean="0">
                <a:solidFill>
                  <a:schemeClr val="bg1"/>
                </a:solidFill>
                <a:effectLst>
                  <a:outerShdw blurRad="38100" dist="38100" dir="2700000" algn="tl">
                    <a:srgbClr val="000000">
                      <a:alpha val="43137"/>
                    </a:srgbClr>
                  </a:outerShdw>
                </a:effectLst>
              </a:rPr>
              <a:t>dgn</a:t>
            </a:r>
            <a:r>
              <a:rPr lang="en-US" sz="1600" b="1" i="1" dirty="0" smtClean="0">
                <a:solidFill>
                  <a:schemeClr val="bg1"/>
                </a:solidFill>
                <a:effectLst>
                  <a:outerShdw blurRad="38100" dist="38100" dir="2700000" algn="tl">
                    <a:srgbClr val="000000">
                      <a:alpha val="43137"/>
                    </a:srgbClr>
                  </a:outerShdw>
                </a:effectLst>
              </a:rPr>
              <a:t> </a:t>
            </a:r>
            <a:r>
              <a:rPr lang="en-US" sz="1600" b="1" i="1" dirty="0" err="1" smtClean="0">
                <a:solidFill>
                  <a:schemeClr val="bg1"/>
                </a:solidFill>
                <a:effectLst>
                  <a:outerShdw blurRad="38100" dist="38100" dir="2700000" algn="tl">
                    <a:srgbClr val="000000">
                      <a:alpha val="43137"/>
                    </a:srgbClr>
                  </a:outerShdw>
                </a:effectLst>
              </a:rPr>
              <a:t>Calon</a:t>
            </a:r>
            <a:r>
              <a:rPr lang="en-US" sz="1600" b="1" i="1" dirty="0" smtClean="0">
                <a:solidFill>
                  <a:schemeClr val="bg1"/>
                </a:solidFill>
                <a:effectLst>
                  <a:outerShdw blurRad="38100" dist="38100" dir="2700000" algn="tl">
                    <a:srgbClr val="000000">
                      <a:alpha val="43137"/>
                    </a:srgbClr>
                  </a:outerShdw>
                </a:effectLst>
              </a:rPr>
              <a:t> </a:t>
            </a:r>
            <a:r>
              <a:rPr lang="en-US" sz="1600" b="1" i="1" dirty="0" err="1" smtClean="0">
                <a:solidFill>
                  <a:schemeClr val="bg1"/>
                </a:solidFill>
                <a:effectLst>
                  <a:outerShdw blurRad="38100" dist="38100" dir="2700000" algn="tl">
                    <a:srgbClr val="000000">
                      <a:alpha val="43137"/>
                    </a:srgbClr>
                  </a:outerShdw>
                </a:effectLst>
              </a:rPr>
              <a:t>Pelanggan</a:t>
            </a:r>
            <a:endParaRPr lang="id-ID" sz="1600" b="1" i="1" dirty="0">
              <a:solidFill>
                <a:schemeClr val="bg1"/>
              </a:solidFill>
              <a:effectLst>
                <a:outerShdw blurRad="38100" dist="38100" dir="2700000" algn="tl">
                  <a:srgbClr val="000000">
                    <a:alpha val="43137"/>
                  </a:srgbClr>
                </a:outerShdw>
              </a:effectLst>
            </a:endParaRPr>
          </a:p>
        </p:txBody>
      </p:sp>
      <p:sp>
        <p:nvSpPr>
          <p:cNvPr id="21" name="Text Box 20"/>
          <p:cNvSpPr txBox="1">
            <a:spLocks noChangeArrowheads="1"/>
          </p:cNvSpPr>
          <p:nvPr/>
        </p:nvSpPr>
        <p:spPr bwMode="auto">
          <a:xfrm>
            <a:off x="76200" y="1295400"/>
            <a:ext cx="2057400" cy="794702"/>
          </a:xfrm>
          <a:prstGeom prst="ellipse">
            <a:avLst/>
          </a:prstGeom>
          <a:solidFill>
            <a:srgbClr val="FF0000"/>
          </a:solidFill>
          <a:ln w="38100">
            <a:solidFill>
              <a:schemeClr val="tx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36000" bIns="36000" anchor="ctr" anchorCtr="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600" b="1" i="1" dirty="0" err="1" smtClean="0">
                <a:solidFill>
                  <a:schemeClr val="bg1"/>
                </a:solidFill>
                <a:effectLst>
                  <a:outerShdw blurRad="38100" dist="38100" dir="2700000" algn="tl">
                    <a:srgbClr val="000000">
                      <a:alpha val="43137"/>
                    </a:srgbClr>
                  </a:outerShdw>
                </a:effectLst>
              </a:rPr>
              <a:t>Persiapan</a:t>
            </a:r>
            <a:r>
              <a:rPr lang="en-US" sz="1600" b="1" i="1" dirty="0" smtClean="0">
                <a:solidFill>
                  <a:schemeClr val="bg1"/>
                </a:solidFill>
                <a:effectLst>
                  <a:outerShdw blurRad="38100" dist="38100" dir="2700000" algn="tl">
                    <a:srgbClr val="000000">
                      <a:alpha val="43137"/>
                    </a:srgbClr>
                  </a:outerShdw>
                </a:effectLst>
              </a:rPr>
              <a:t> Sales Force</a:t>
            </a:r>
            <a:endParaRPr lang="id-ID" sz="1600" b="1" i="1" dirty="0">
              <a:solidFill>
                <a:srgbClr val="FF0000"/>
              </a:solidFill>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3" cstate="print"/>
          <a:srcRect/>
          <a:stretch>
            <a:fillRect/>
          </a:stretch>
        </p:blipFill>
        <p:spPr bwMode="auto">
          <a:xfrm>
            <a:off x="199032" y="4272606"/>
            <a:ext cx="1858368" cy="1219200"/>
          </a:xfrm>
          <a:prstGeom prst="rect">
            <a:avLst/>
          </a:prstGeom>
          <a:noFill/>
          <a:ln w="9525">
            <a:noFill/>
            <a:miter lim="800000"/>
            <a:headEnd/>
            <a:tailEnd/>
          </a:ln>
          <a:effectLst/>
        </p:spPr>
      </p:pic>
      <p:pic>
        <p:nvPicPr>
          <p:cNvPr id="1030" name="Picture 6"/>
          <p:cNvPicPr>
            <a:picLocks noChangeAspect="1" noChangeArrowheads="1"/>
          </p:cNvPicPr>
          <p:nvPr/>
        </p:nvPicPr>
        <p:blipFill>
          <a:blip r:embed="rId4" cstate="print"/>
          <a:srcRect/>
          <a:stretch>
            <a:fillRect/>
          </a:stretch>
        </p:blipFill>
        <p:spPr bwMode="auto">
          <a:xfrm>
            <a:off x="3495675" y="4044006"/>
            <a:ext cx="923925" cy="1524000"/>
          </a:xfrm>
          <a:prstGeom prst="rect">
            <a:avLst/>
          </a:prstGeom>
          <a:noFill/>
          <a:ln w="9525">
            <a:noFill/>
            <a:miter lim="800000"/>
            <a:headEnd/>
            <a:tailEnd/>
          </a:ln>
          <a:effectLst/>
        </p:spPr>
      </p:pic>
    </p:spTree>
    <p:extLst>
      <p:ext uri="{BB962C8B-B14F-4D97-AF65-F5344CB8AC3E}">
        <p14:creationId xmlns:p14="http://schemas.microsoft.com/office/powerpoint/2010/main" xmlns="" val="140380752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381000"/>
            <a:ext cx="9144000" cy="707886"/>
          </a:xfrm>
          <a:prstGeom prst="rect">
            <a:avLst/>
          </a:prstGeom>
          <a:noFill/>
        </p:spPr>
        <p:txBody>
          <a:bodyPr wrap="square">
            <a:spAutoFit/>
          </a:bodyPr>
          <a:lstStyle/>
          <a:p>
            <a:pPr algn="ctr" fontAlgn="auto">
              <a:spcBef>
                <a:spcPts val="0"/>
              </a:spcBef>
              <a:spcAft>
                <a:spcPts val="0"/>
              </a:spcAft>
              <a:defRPr/>
            </a:pPr>
            <a:r>
              <a:rPr lang="en-US" sz="4000" b="1" dirty="0" smtClean="0">
                <a:solidFill>
                  <a:schemeClr val="accent5"/>
                </a:solidFill>
                <a:latin typeface="Arial" pitchFamily="34" charset="0"/>
                <a:cs typeface="Arial" pitchFamily="34" charset="0"/>
              </a:rPr>
              <a:t>Flowchart </a:t>
            </a:r>
            <a:r>
              <a:rPr lang="en-US" sz="4000" b="1" dirty="0" smtClean="0">
                <a:solidFill>
                  <a:schemeClr val="bg1">
                    <a:lumMod val="50000"/>
                  </a:schemeClr>
                </a:solidFill>
                <a:latin typeface="Arial" pitchFamily="34" charset="0"/>
                <a:cs typeface="Arial" pitchFamily="34" charset="0"/>
              </a:rPr>
              <a:t>Selling</a:t>
            </a:r>
            <a:r>
              <a:rPr lang="en-US" sz="4000" b="1" dirty="0" smtClean="0">
                <a:solidFill>
                  <a:schemeClr val="accent5"/>
                </a:solidFill>
                <a:latin typeface="Arial" pitchFamily="34" charset="0"/>
                <a:cs typeface="Arial" pitchFamily="34" charset="0"/>
              </a:rPr>
              <a:t> </a:t>
            </a:r>
            <a:r>
              <a:rPr lang="en-US" sz="4000" b="1" dirty="0" smtClean="0">
                <a:latin typeface="Arial" pitchFamily="34" charset="0"/>
                <a:cs typeface="Arial" pitchFamily="34" charset="0"/>
              </a:rPr>
              <a:t>Process</a:t>
            </a:r>
            <a:endParaRPr lang="en-US" sz="4000" b="1" dirty="0">
              <a:latin typeface="Arial" pitchFamily="34" charset="0"/>
              <a:cs typeface="Arial" pitchFamily="34" charset="0"/>
            </a:endParaRPr>
          </a:p>
        </p:txBody>
      </p:sp>
      <p:sp>
        <p:nvSpPr>
          <p:cNvPr id="4" name="Flowchart: Preparation 3"/>
          <p:cNvSpPr/>
          <p:nvPr/>
        </p:nvSpPr>
        <p:spPr>
          <a:xfrm>
            <a:off x="318448" y="1905000"/>
            <a:ext cx="1447800" cy="381000"/>
          </a:xfrm>
          <a:prstGeom prst="flowChartPreparation">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b="1" dirty="0" smtClean="0">
                <a:solidFill>
                  <a:schemeClr val="bg1"/>
                </a:solidFill>
              </a:rPr>
              <a:t>Start</a:t>
            </a:r>
            <a:endParaRPr lang="id-ID" sz="1600" b="1" dirty="0">
              <a:solidFill>
                <a:schemeClr val="bg1"/>
              </a:solidFill>
            </a:endParaRPr>
          </a:p>
        </p:txBody>
      </p:sp>
      <p:sp>
        <p:nvSpPr>
          <p:cNvPr id="5" name="Flowchart: Process 4"/>
          <p:cNvSpPr/>
          <p:nvPr/>
        </p:nvSpPr>
        <p:spPr>
          <a:xfrm>
            <a:off x="152400" y="2667000"/>
            <a:ext cx="1766248" cy="609600"/>
          </a:xfrm>
          <a:prstGeom prst="flowChart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b="1" dirty="0" err="1" smtClean="0">
                <a:solidFill>
                  <a:schemeClr val="bg1"/>
                </a:solidFill>
              </a:rPr>
              <a:t>Senyum</a:t>
            </a:r>
            <a:r>
              <a:rPr lang="en-US" sz="1600" b="1" dirty="0" smtClean="0">
                <a:solidFill>
                  <a:schemeClr val="bg1"/>
                </a:solidFill>
              </a:rPr>
              <a:t>, Salam &amp; </a:t>
            </a:r>
            <a:r>
              <a:rPr lang="en-US" sz="1600" b="1" dirty="0" err="1" smtClean="0">
                <a:solidFill>
                  <a:schemeClr val="bg1"/>
                </a:solidFill>
              </a:rPr>
              <a:t>Sapa</a:t>
            </a:r>
            <a:r>
              <a:rPr lang="en-US" sz="1600" b="1" dirty="0" smtClean="0">
                <a:solidFill>
                  <a:schemeClr val="bg1"/>
                </a:solidFill>
              </a:rPr>
              <a:t> </a:t>
            </a:r>
            <a:endParaRPr lang="id-ID" sz="1600" b="1" dirty="0">
              <a:solidFill>
                <a:schemeClr val="bg1"/>
              </a:solidFill>
            </a:endParaRPr>
          </a:p>
        </p:txBody>
      </p:sp>
      <p:sp>
        <p:nvSpPr>
          <p:cNvPr id="17" name="Flowchart: Process 16"/>
          <p:cNvSpPr/>
          <p:nvPr/>
        </p:nvSpPr>
        <p:spPr>
          <a:xfrm>
            <a:off x="76200" y="3657600"/>
            <a:ext cx="1905000" cy="838200"/>
          </a:xfrm>
          <a:prstGeom prst="flowChartProcess">
            <a:avLst/>
          </a:prstGeom>
        </p:spPr>
        <p:style>
          <a:lnRef idx="3">
            <a:schemeClr val="lt1"/>
          </a:lnRef>
          <a:fillRef idx="1">
            <a:schemeClr val="accent5"/>
          </a:fillRef>
          <a:effectRef idx="1">
            <a:schemeClr val="accent5"/>
          </a:effectRef>
          <a:fontRef idx="minor">
            <a:schemeClr val="lt1"/>
          </a:fontRef>
        </p:style>
        <p:txBody>
          <a:bodyPr rtlCol="0" anchor="ctr"/>
          <a:lstStyle/>
          <a:p>
            <a:pPr lvl="0" algn="ctr"/>
            <a:r>
              <a:rPr lang="id-ID" sz="1100" b="1" dirty="0" smtClean="0">
                <a:latin typeface="Arial" pitchFamily="34" charset="0"/>
                <a:ea typeface="Verdana" pitchFamily="34" charset="0"/>
                <a:cs typeface="Arial" pitchFamily="34" charset="0"/>
              </a:rPr>
              <a:t>Tahap </a:t>
            </a:r>
            <a:r>
              <a:rPr lang="en-US" sz="1100" b="1" dirty="0" smtClean="0">
                <a:latin typeface="Arial" pitchFamily="34" charset="0"/>
                <a:ea typeface="Verdana" pitchFamily="34" charset="0"/>
                <a:cs typeface="Arial" pitchFamily="34" charset="0"/>
              </a:rPr>
              <a:t>Introduction (</a:t>
            </a:r>
            <a:r>
              <a:rPr lang="en-US" sz="1100" b="1" dirty="0" err="1" smtClean="0">
                <a:latin typeface="Arial" pitchFamily="34" charset="0"/>
                <a:ea typeface="Verdana" pitchFamily="34" charset="0"/>
                <a:cs typeface="Arial" pitchFamily="34" charset="0"/>
              </a:rPr>
              <a:t>Identifikasi</a:t>
            </a:r>
            <a:r>
              <a:rPr lang="en-US" sz="1100" b="1" dirty="0" smtClean="0">
                <a:latin typeface="Arial" pitchFamily="34" charset="0"/>
                <a:ea typeface="Verdana" pitchFamily="34" charset="0"/>
                <a:cs typeface="Arial" pitchFamily="34" charset="0"/>
              </a:rPr>
              <a:t> </a:t>
            </a:r>
            <a:r>
              <a:rPr lang="en-US" sz="1100" b="1" dirty="0" err="1" smtClean="0">
                <a:latin typeface="Arial" pitchFamily="34" charset="0"/>
                <a:ea typeface="Verdana" pitchFamily="34" charset="0"/>
                <a:cs typeface="Arial" pitchFamily="34" charset="0"/>
              </a:rPr>
              <a:t>Prospek</a:t>
            </a:r>
            <a:r>
              <a:rPr lang="en-US" sz="1100" b="1" dirty="0" smtClean="0">
                <a:latin typeface="Arial" pitchFamily="34" charset="0"/>
                <a:ea typeface="Verdana" pitchFamily="34" charset="0"/>
                <a:cs typeface="Arial" pitchFamily="34" charset="0"/>
              </a:rPr>
              <a:t> yang </a:t>
            </a:r>
            <a:r>
              <a:rPr lang="en-US" sz="1100" b="1" dirty="0" err="1" smtClean="0">
                <a:latin typeface="Arial" pitchFamily="34" charset="0"/>
                <a:ea typeface="Verdana" pitchFamily="34" charset="0"/>
                <a:cs typeface="Arial" pitchFamily="34" charset="0"/>
              </a:rPr>
              <a:t>Menjadi</a:t>
            </a:r>
            <a:r>
              <a:rPr lang="en-US" sz="1100" b="1" dirty="0" smtClean="0">
                <a:latin typeface="Arial" pitchFamily="34" charset="0"/>
                <a:ea typeface="Verdana" pitchFamily="34" charset="0"/>
                <a:cs typeface="Arial" pitchFamily="34" charset="0"/>
              </a:rPr>
              <a:t> </a:t>
            </a:r>
            <a:r>
              <a:rPr lang="en-US" sz="1100" b="1" dirty="0" err="1" smtClean="0">
                <a:latin typeface="Arial" pitchFamily="34" charset="0"/>
                <a:ea typeface="Verdana" pitchFamily="34" charset="0"/>
                <a:cs typeface="Arial" pitchFamily="34" charset="0"/>
              </a:rPr>
              <a:t>Prioritas</a:t>
            </a:r>
            <a:r>
              <a:rPr lang="en-US" sz="1100" b="1" dirty="0" smtClean="0">
                <a:latin typeface="Arial" pitchFamily="34" charset="0"/>
                <a:ea typeface="Verdana" pitchFamily="34" charset="0"/>
                <a:cs typeface="Arial" pitchFamily="34" charset="0"/>
              </a:rPr>
              <a:t> &amp;</a:t>
            </a:r>
          </a:p>
          <a:p>
            <a:pPr lvl="0" algn="ctr"/>
            <a:r>
              <a:rPr lang="en-US" sz="1100" b="1" dirty="0" err="1" smtClean="0">
                <a:latin typeface="Arial" pitchFamily="34" charset="0"/>
                <a:ea typeface="Verdana" pitchFamily="34" charset="0"/>
                <a:cs typeface="Arial" pitchFamily="34" charset="0"/>
              </a:rPr>
              <a:t>Identifikasi</a:t>
            </a:r>
            <a:r>
              <a:rPr lang="en-US" sz="1100" b="1" dirty="0" smtClean="0">
                <a:latin typeface="Arial" pitchFamily="34" charset="0"/>
                <a:ea typeface="Verdana" pitchFamily="34" charset="0"/>
                <a:cs typeface="Arial" pitchFamily="34" charset="0"/>
              </a:rPr>
              <a:t> MADE)</a:t>
            </a:r>
            <a:endParaRPr lang="en-US" sz="1100" b="1" dirty="0">
              <a:latin typeface="Arial" pitchFamily="34" charset="0"/>
              <a:ea typeface="Verdana" pitchFamily="34" charset="0"/>
              <a:cs typeface="Arial" pitchFamily="34" charset="0"/>
            </a:endParaRPr>
          </a:p>
        </p:txBody>
      </p:sp>
      <p:sp>
        <p:nvSpPr>
          <p:cNvPr id="21" name="Flowchart: Process 20"/>
          <p:cNvSpPr/>
          <p:nvPr/>
        </p:nvSpPr>
        <p:spPr>
          <a:xfrm>
            <a:off x="152400" y="4876800"/>
            <a:ext cx="1752600" cy="685800"/>
          </a:xfrm>
          <a:prstGeom prst="flowChart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err="1" smtClean="0">
                <a:latin typeface="Arial" pitchFamily="34" charset="0"/>
                <a:ea typeface="Verdana" pitchFamily="34" charset="0"/>
                <a:cs typeface="Arial" pitchFamily="34" charset="0"/>
              </a:rPr>
              <a:t>Melakukan</a:t>
            </a:r>
            <a:r>
              <a:rPr lang="en-US" sz="1400" b="1" dirty="0" smtClean="0">
                <a:latin typeface="Arial" pitchFamily="34" charset="0"/>
                <a:ea typeface="Verdana" pitchFamily="34" charset="0"/>
                <a:cs typeface="Arial" pitchFamily="34" charset="0"/>
              </a:rPr>
              <a:t> Approaching &amp; Probing</a:t>
            </a:r>
            <a:endParaRPr lang="en-US" sz="1400" b="1" dirty="0">
              <a:latin typeface="Arial" pitchFamily="34" charset="0"/>
              <a:ea typeface="Verdana" pitchFamily="34" charset="0"/>
              <a:cs typeface="Arial" pitchFamily="34" charset="0"/>
            </a:endParaRPr>
          </a:p>
        </p:txBody>
      </p:sp>
      <p:sp>
        <p:nvSpPr>
          <p:cNvPr id="96" name="Flowchart: Process 95"/>
          <p:cNvSpPr/>
          <p:nvPr/>
        </p:nvSpPr>
        <p:spPr>
          <a:xfrm>
            <a:off x="4953000" y="4800600"/>
            <a:ext cx="1752600" cy="838200"/>
          </a:xfrm>
          <a:prstGeom prst="flowChart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smtClean="0">
                <a:solidFill>
                  <a:schemeClr val="bg1"/>
                </a:solidFill>
              </a:rPr>
              <a:t>Presentation &amp; Handling Objection (</a:t>
            </a:r>
            <a:r>
              <a:rPr lang="en-US" sz="1400" b="1" dirty="0" err="1" smtClean="0">
                <a:solidFill>
                  <a:schemeClr val="bg1"/>
                </a:solidFill>
              </a:rPr>
              <a:t>Jelaskan</a:t>
            </a:r>
            <a:r>
              <a:rPr lang="en-US" sz="1400" b="1" dirty="0" smtClean="0">
                <a:solidFill>
                  <a:schemeClr val="bg1"/>
                </a:solidFill>
              </a:rPr>
              <a:t> </a:t>
            </a:r>
            <a:r>
              <a:rPr lang="en-US" sz="1400" b="1" dirty="0" err="1" smtClean="0">
                <a:solidFill>
                  <a:schemeClr val="bg1"/>
                </a:solidFill>
              </a:rPr>
              <a:t>Produk</a:t>
            </a:r>
            <a:r>
              <a:rPr lang="en-US" sz="1400" b="1" dirty="0" smtClean="0">
                <a:solidFill>
                  <a:schemeClr val="bg1"/>
                </a:solidFill>
              </a:rPr>
              <a:t> &amp; Benefit </a:t>
            </a:r>
            <a:r>
              <a:rPr lang="en-US" sz="1400" b="1" dirty="0" err="1" smtClean="0">
                <a:solidFill>
                  <a:schemeClr val="bg1"/>
                </a:solidFill>
              </a:rPr>
              <a:t>Produk</a:t>
            </a:r>
            <a:r>
              <a:rPr lang="en-US" sz="1400" b="1" dirty="0" smtClean="0">
                <a:solidFill>
                  <a:schemeClr val="bg1"/>
                </a:solidFill>
              </a:rPr>
              <a:t>)</a:t>
            </a:r>
            <a:endParaRPr lang="id-ID" sz="1400" b="1" dirty="0">
              <a:solidFill>
                <a:schemeClr val="bg1"/>
              </a:solidFill>
            </a:endParaRPr>
          </a:p>
        </p:txBody>
      </p:sp>
      <p:sp>
        <p:nvSpPr>
          <p:cNvPr id="98" name="Flowchart: Process 97"/>
          <p:cNvSpPr/>
          <p:nvPr/>
        </p:nvSpPr>
        <p:spPr>
          <a:xfrm>
            <a:off x="7239000" y="3472694"/>
            <a:ext cx="1600200" cy="816592"/>
          </a:xfrm>
          <a:prstGeom prst="flowChart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b="1" dirty="0" err="1" smtClean="0">
                <a:solidFill>
                  <a:schemeClr val="bg1"/>
                </a:solidFill>
              </a:rPr>
              <a:t>Lakukan</a:t>
            </a:r>
            <a:r>
              <a:rPr lang="en-US" sz="1600" b="1" dirty="0" smtClean="0">
                <a:solidFill>
                  <a:schemeClr val="bg1"/>
                </a:solidFill>
              </a:rPr>
              <a:t> Closing</a:t>
            </a:r>
            <a:endParaRPr lang="id-ID" sz="1600" b="1" dirty="0">
              <a:solidFill>
                <a:schemeClr val="bg1"/>
              </a:solidFill>
            </a:endParaRPr>
          </a:p>
        </p:txBody>
      </p:sp>
      <p:sp>
        <p:nvSpPr>
          <p:cNvPr id="111" name="TextBox 110"/>
          <p:cNvSpPr txBox="1"/>
          <p:nvPr/>
        </p:nvSpPr>
        <p:spPr>
          <a:xfrm>
            <a:off x="7696200" y="4343400"/>
            <a:ext cx="381000" cy="338554"/>
          </a:xfrm>
          <a:prstGeom prst="rect">
            <a:avLst/>
          </a:prstGeom>
          <a:noFill/>
        </p:spPr>
        <p:txBody>
          <a:bodyPr wrap="square" rtlCol="0">
            <a:spAutoFit/>
          </a:bodyPr>
          <a:lstStyle/>
          <a:p>
            <a:r>
              <a:rPr lang="en-US" sz="1600" b="1" dirty="0" err="1" smtClean="0"/>
              <a:t>Ya</a:t>
            </a:r>
            <a:endParaRPr lang="id-ID" sz="1600" b="1" dirty="0"/>
          </a:p>
        </p:txBody>
      </p:sp>
      <p:sp>
        <p:nvSpPr>
          <p:cNvPr id="114" name="Flowchart: Process 113"/>
          <p:cNvSpPr/>
          <p:nvPr/>
        </p:nvSpPr>
        <p:spPr>
          <a:xfrm>
            <a:off x="7239000" y="2558294"/>
            <a:ext cx="1600200" cy="609600"/>
          </a:xfrm>
          <a:prstGeom prst="flowChart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b="1" dirty="0" err="1" smtClean="0">
                <a:solidFill>
                  <a:schemeClr val="bg1"/>
                </a:solidFill>
              </a:rPr>
              <a:t>Sampaikan</a:t>
            </a:r>
            <a:r>
              <a:rPr lang="en-US" sz="1600" b="1" dirty="0" smtClean="0">
                <a:solidFill>
                  <a:schemeClr val="bg1"/>
                </a:solidFill>
              </a:rPr>
              <a:t> </a:t>
            </a:r>
            <a:r>
              <a:rPr lang="en-US" sz="1600" b="1" dirty="0" err="1" smtClean="0">
                <a:solidFill>
                  <a:schemeClr val="bg1"/>
                </a:solidFill>
              </a:rPr>
              <a:t>Terima</a:t>
            </a:r>
            <a:r>
              <a:rPr lang="en-US" sz="1600" b="1" dirty="0" smtClean="0">
                <a:solidFill>
                  <a:schemeClr val="bg1"/>
                </a:solidFill>
              </a:rPr>
              <a:t> </a:t>
            </a:r>
            <a:r>
              <a:rPr lang="en-US" sz="1600" b="1" dirty="0" err="1" smtClean="0">
                <a:solidFill>
                  <a:schemeClr val="bg1"/>
                </a:solidFill>
              </a:rPr>
              <a:t>Kasih</a:t>
            </a:r>
            <a:endParaRPr lang="id-ID" sz="1600" b="1" dirty="0">
              <a:solidFill>
                <a:schemeClr val="bg1"/>
              </a:solidFill>
            </a:endParaRPr>
          </a:p>
        </p:txBody>
      </p:sp>
      <p:sp>
        <p:nvSpPr>
          <p:cNvPr id="115" name="Flowchart: Preparation 114"/>
          <p:cNvSpPr/>
          <p:nvPr/>
        </p:nvSpPr>
        <p:spPr>
          <a:xfrm>
            <a:off x="7315200" y="1828800"/>
            <a:ext cx="1447800" cy="381000"/>
          </a:xfrm>
          <a:prstGeom prst="flowChartPreparation">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b="1" dirty="0" smtClean="0">
                <a:solidFill>
                  <a:schemeClr val="bg1"/>
                </a:solidFill>
              </a:rPr>
              <a:t>End</a:t>
            </a:r>
            <a:endParaRPr lang="id-ID" sz="1600" b="1" dirty="0">
              <a:solidFill>
                <a:schemeClr val="bg1"/>
              </a:solidFill>
            </a:endParaRPr>
          </a:p>
        </p:txBody>
      </p:sp>
      <p:cxnSp>
        <p:nvCxnSpPr>
          <p:cNvPr id="116" name="Straight Arrow Connector 115"/>
          <p:cNvCxnSpPr>
            <a:stCxn id="114" idx="0"/>
            <a:endCxn id="115" idx="2"/>
          </p:cNvCxnSpPr>
          <p:nvPr/>
        </p:nvCxnSpPr>
        <p:spPr>
          <a:xfrm flipV="1">
            <a:off x="8039100" y="2209800"/>
            <a:ext cx="0" cy="348494"/>
          </a:xfrm>
          <a:prstGeom prst="straightConnector1">
            <a:avLst/>
          </a:prstGeom>
          <a:ln w="50800" cmpd="dbl">
            <a:tailEnd type="arrow" w="sm" len="sm"/>
          </a:ln>
        </p:spPr>
        <p:style>
          <a:lnRef idx="1">
            <a:schemeClr val="accent1"/>
          </a:lnRef>
          <a:fillRef idx="0">
            <a:schemeClr val="accent1"/>
          </a:fillRef>
          <a:effectRef idx="0">
            <a:schemeClr val="accent1"/>
          </a:effectRef>
          <a:fontRef idx="minor">
            <a:schemeClr val="tx1"/>
          </a:fontRef>
        </p:style>
      </p:cxnSp>
      <p:sp>
        <p:nvSpPr>
          <p:cNvPr id="125" name="Flowchart: Decision 124"/>
          <p:cNvSpPr/>
          <p:nvPr/>
        </p:nvSpPr>
        <p:spPr>
          <a:xfrm>
            <a:off x="7010400" y="4572000"/>
            <a:ext cx="2057400" cy="1295400"/>
          </a:xfrm>
          <a:prstGeom prst="flowChartDecision">
            <a:avLst/>
          </a:prstGeom>
        </p:spPr>
        <p:style>
          <a:lnRef idx="3">
            <a:schemeClr val="lt1"/>
          </a:lnRef>
          <a:fillRef idx="1">
            <a:schemeClr val="accent5"/>
          </a:fillRef>
          <a:effectRef idx="1">
            <a:schemeClr val="accent5"/>
          </a:effectRef>
          <a:fontRef idx="minor">
            <a:schemeClr val="lt1"/>
          </a:fontRef>
        </p:style>
        <p:txBody>
          <a:bodyPr lIns="0" tIns="0" rIns="0" bIns="0" rtlCol="0" anchor="ctr"/>
          <a:lstStyle/>
          <a:p>
            <a:pPr algn="ctr"/>
            <a:r>
              <a:rPr lang="en-US" sz="1300" b="1" dirty="0" err="1" smtClean="0">
                <a:solidFill>
                  <a:schemeClr val="bg1"/>
                </a:solidFill>
              </a:rPr>
              <a:t>Pelanggan</a:t>
            </a:r>
            <a:r>
              <a:rPr lang="en-US" sz="1300" b="1" dirty="0" smtClean="0">
                <a:solidFill>
                  <a:schemeClr val="bg1"/>
                </a:solidFill>
              </a:rPr>
              <a:t> </a:t>
            </a:r>
            <a:r>
              <a:rPr lang="en-US" sz="1300" b="1" dirty="0" err="1" smtClean="0">
                <a:solidFill>
                  <a:schemeClr val="bg1"/>
                </a:solidFill>
              </a:rPr>
              <a:t>Tertarik</a:t>
            </a:r>
            <a:r>
              <a:rPr lang="en-US" sz="1300" b="1" dirty="0" smtClean="0">
                <a:solidFill>
                  <a:schemeClr val="bg1"/>
                </a:solidFill>
              </a:rPr>
              <a:t> </a:t>
            </a:r>
            <a:r>
              <a:rPr lang="en-US" sz="1300" b="1" dirty="0" err="1" smtClean="0">
                <a:solidFill>
                  <a:schemeClr val="bg1"/>
                </a:solidFill>
              </a:rPr>
              <a:t>Berlangganan</a:t>
            </a:r>
            <a:r>
              <a:rPr lang="en-US" sz="1300" b="1" dirty="0" smtClean="0">
                <a:solidFill>
                  <a:schemeClr val="bg1"/>
                </a:solidFill>
              </a:rPr>
              <a:t>?</a:t>
            </a:r>
            <a:endParaRPr lang="id-ID" sz="1300" dirty="0">
              <a:solidFill>
                <a:schemeClr val="bg1"/>
              </a:solidFill>
            </a:endParaRPr>
          </a:p>
        </p:txBody>
      </p:sp>
      <p:sp>
        <p:nvSpPr>
          <p:cNvPr id="28" name="Flowchart: Decision 27"/>
          <p:cNvSpPr/>
          <p:nvPr/>
        </p:nvSpPr>
        <p:spPr>
          <a:xfrm>
            <a:off x="2209800" y="4572000"/>
            <a:ext cx="2438400" cy="1295400"/>
          </a:xfrm>
          <a:prstGeom prst="flowChartDecision">
            <a:avLst/>
          </a:prstGeom>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en-US" sz="1400" b="1" dirty="0" err="1" smtClean="0">
                <a:solidFill>
                  <a:schemeClr val="bg1"/>
                </a:solidFill>
              </a:rPr>
              <a:t>Tanyakan</a:t>
            </a:r>
            <a:r>
              <a:rPr lang="en-US" sz="1400" b="1" dirty="0" smtClean="0">
                <a:solidFill>
                  <a:schemeClr val="bg1"/>
                </a:solidFill>
              </a:rPr>
              <a:t> </a:t>
            </a:r>
            <a:r>
              <a:rPr lang="en-US" sz="1400" b="1" dirty="0" err="1" smtClean="0">
                <a:solidFill>
                  <a:schemeClr val="bg1"/>
                </a:solidFill>
              </a:rPr>
              <a:t>Kesediaan</a:t>
            </a:r>
            <a:r>
              <a:rPr lang="en-US" sz="1400" b="1" dirty="0" smtClean="0">
                <a:solidFill>
                  <a:schemeClr val="bg1"/>
                </a:solidFill>
              </a:rPr>
              <a:t> </a:t>
            </a:r>
            <a:r>
              <a:rPr lang="en-US" sz="1400" b="1" dirty="0" err="1" smtClean="0">
                <a:solidFill>
                  <a:schemeClr val="bg1"/>
                </a:solidFill>
              </a:rPr>
              <a:t>Waktu</a:t>
            </a:r>
            <a:r>
              <a:rPr lang="en-US" sz="1400" b="1" dirty="0" smtClean="0">
                <a:solidFill>
                  <a:schemeClr val="bg1"/>
                </a:solidFill>
              </a:rPr>
              <a:t> </a:t>
            </a:r>
            <a:r>
              <a:rPr lang="en-US" sz="1400" b="1" dirty="0" err="1" smtClean="0">
                <a:solidFill>
                  <a:schemeClr val="bg1"/>
                </a:solidFill>
              </a:rPr>
              <a:t>Pelanggan</a:t>
            </a:r>
            <a:endParaRPr lang="id-ID" sz="1400" dirty="0">
              <a:solidFill>
                <a:schemeClr val="bg1"/>
              </a:solidFill>
            </a:endParaRPr>
          </a:p>
        </p:txBody>
      </p:sp>
      <p:sp>
        <p:nvSpPr>
          <p:cNvPr id="41" name="TextBox 40"/>
          <p:cNvSpPr txBox="1"/>
          <p:nvPr/>
        </p:nvSpPr>
        <p:spPr>
          <a:xfrm>
            <a:off x="5334000" y="2819400"/>
            <a:ext cx="685800" cy="338554"/>
          </a:xfrm>
          <a:prstGeom prst="rect">
            <a:avLst/>
          </a:prstGeom>
          <a:noFill/>
        </p:spPr>
        <p:txBody>
          <a:bodyPr wrap="square" rtlCol="0">
            <a:spAutoFit/>
          </a:bodyPr>
          <a:lstStyle/>
          <a:p>
            <a:r>
              <a:rPr lang="en-US" sz="1600" b="1" dirty="0" err="1" smtClean="0"/>
              <a:t>Tidak</a:t>
            </a:r>
            <a:endParaRPr lang="id-ID" sz="1600" b="1" dirty="0"/>
          </a:p>
        </p:txBody>
      </p:sp>
      <p:sp>
        <p:nvSpPr>
          <p:cNvPr id="42" name="TextBox 41"/>
          <p:cNvSpPr txBox="1"/>
          <p:nvPr/>
        </p:nvSpPr>
        <p:spPr>
          <a:xfrm>
            <a:off x="4357048" y="4843046"/>
            <a:ext cx="381000" cy="338554"/>
          </a:xfrm>
          <a:prstGeom prst="rect">
            <a:avLst/>
          </a:prstGeom>
          <a:noFill/>
        </p:spPr>
        <p:txBody>
          <a:bodyPr wrap="square" rtlCol="0">
            <a:spAutoFit/>
          </a:bodyPr>
          <a:lstStyle/>
          <a:p>
            <a:r>
              <a:rPr lang="en-US" sz="1600" b="1" dirty="0" err="1" smtClean="0"/>
              <a:t>Ya</a:t>
            </a:r>
            <a:endParaRPr lang="id-ID" sz="1600" b="1" dirty="0"/>
          </a:p>
        </p:txBody>
      </p:sp>
      <p:cxnSp>
        <p:nvCxnSpPr>
          <p:cNvPr id="77" name="Shape 76"/>
          <p:cNvCxnSpPr>
            <a:stCxn id="28" idx="0"/>
            <a:endCxn id="114" idx="1"/>
          </p:cNvCxnSpPr>
          <p:nvPr/>
        </p:nvCxnSpPr>
        <p:spPr>
          <a:xfrm rot="5400000" flipH="1" flipV="1">
            <a:off x="4479547" y="1812547"/>
            <a:ext cx="1708906" cy="3810000"/>
          </a:xfrm>
          <a:prstGeom prst="bentConnector2">
            <a:avLst/>
          </a:prstGeom>
          <a:ln w="50800" cmpd="dbl">
            <a:tailEnd type="arrow"/>
          </a:ln>
        </p:spPr>
        <p:style>
          <a:lnRef idx="1">
            <a:schemeClr val="accent1"/>
          </a:lnRef>
          <a:fillRef idx="0">
            <a:schemeClr val="accent1"/>
          </a:fillRef>
          <a:effectRef idx="0">
            <a:schemeClr val="accent1"/>
          </a:effectRef>
          <a:fontRef idx="minor">
            <a:schemeClr val="tx1"/>
          </a:fontRef>
        </p:style>
      </p:cxnSp>
      <p:cxnSp>
        <p:nvCxnSpPr>
          <p:cNvPr id="82" name="Shape 81"/>
          <p:cNvCxnSpPr>
            <a:stCxn id="125" idx="2"/>
            <a:endCxn id="69" idx="3"/>
          </p:cNvCxnSpPr>
          <p:nvPr/>
        </p:nvCxnSpPr>
        <p:spPr>
          <a:xfrm rot="5400000">
            <a:off x="7010400" y="5257800"/>
            <a:ext cx="419100" cy="1638300"/>
          </a:xfrm>
          <a:prstGeom prst="bentConnector2">
            <a:avLst/>
          </a:prstGeom>
          <a:ln w="50800" cmpd="db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98" idx="0"/>
            <a:endCxn id="114" idx="2"/>
          </p:cNvCxnSpPr>
          <p:nvPr/>
        </p:nvCxnSpPr>
        <p:spPr>
          <a:xfrm flipV="1">
            <a:off x="8039100" y="3167894"/>
            <a:ext cx="0" cy="304800"/>
          </a:xfrm>
          <a:prstGeom prst="straightConnector1">
            <a:avLst/>
          </a:prstGeom>
          <a:ln w="50800" cmpd="dbl">
            <a:tailEnd type="arrow" w="sm" len="sm"/>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125" idx="0"/>
            <a:endCxn id="98" idx="2"/>
          </p:cNvCxnSpPr>
          <p:nvPr/>
        </p:nvCxnSpPr>
        <p:spPr>
          <a:xfrm flipV="1">
            <a:off x="8039100" y="4289286"/>
            <a:ext cx="0" cy="282714"/>
          </a:xfrm>
          <a:prstGeom prst="straightConnector1">
            <a:avLst/>
          </a:prstGeom>
          <a:ln w="50800" cmpd="dbl">
            <a:tailEnd type="arrow" w="sm" len="sm"/>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4" idx="2"/>
            <a:endCxn id="5" idx="0"/>
          </p:cNvCxnSpPr>
          <p:nvPr/>
        </p:nvCxnSpPr>
        <p:spPr>
          <a:xfrm flipH="1">
            <a:off x="1035524" y="2286000"/>
            <a:ext cx="6824" cy="381000"/>
          </a:xfrm>
          <a:prstGeom prst="straightConnector1">
            <a:avLst/>
          </a:prstGeom>
          <a:ln w="50800" cmpd="dbl">
            <a:tailEnd type="arrow" w="sm" len="sm"/>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5" idx="2"/>
            <a:endCxn id="17" idx="0"/>
          </p:cNvCxnSpPr>
          <p:nvPr/>
        </p:nvCxnSpPr>
        <p:spPr>
          <a:xfrm flipH="1">
            <a:off x="1028700" y="3276600"/>
            <a:ext cx="6824" cy="381000"/>
          </a:xfrm>
          <a:prstGeom prst="straightConnector1">
            <a:avLst/>
          </a:prstGeom>
          <a:ln w="50800" cmpd="dbl">
            <a:tailEnd type="arrow" w="sm" len="sm"/>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17" idx="2"/>
            <a:endCxn id="21" idx="0"/>
          </p:cNvCxnSpPr>
          <p:nvPr/>
        </p:nvCxnSpPr>
        <p:spPr>
          <a:xfrm>
            <a:off x="1028700" y="4495800"/>
            <a:ext cx="0" cy="381000"/>
          </a:xfrm>
          <a:prstGeom prst="straightConnector1">
            <a:avLst/>
          </a:prstGeom>
          <a:ln w="50800" cmpd="dbl">
            <a:tailEnd type="arrow" w="sm" len="sm"/>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21" idx="3"/>
            <a:endCxn id="28" idx="1"/>
          </p:cNvCxnSpPr>
          <p:nvPr/>
        </p:nvCxnSpPr>
        <p:spPr>
          <a:xfrm>
            <a:off x="1905000" y="5219700"/>
            <a:ext cx="304800" cy="0"/>
          </a:xfrm>
          <a:prstGeom prst="straightConnector1">
            <a:avLst/>
          </a:prstGeom>
          <a:ln w="50800" cmpd="dbl">
            <a:tailEnd type="arrow" w="sm" len="sm"/>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96" idx="3"/>
            <a:endCxn id="125" idx="1"/>
          </p:cNvCxnSpPr>
          <p:nvPr/>
        </p:nvCxnSpPr>
        <p:spPr>
          <a:xfrm>
            <a:off x="6705600" y="5219700"/>
            <a:ext cx="304800" cy="0"/>
          </a:xfrm>
          <a:prstGeom prst="straightConnector1">
            <a:avLst/>
          </a:prstGeom>
          <a:ln w="50800" cmpd="dbl">
            <a:tailEnd type="arrow" w="sm" len="sm"/>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28" idx="3"/>
            <a:endCxn id="96" idx="1"/>
          </p:cNvCxnSpPr>
          <p:nvPr/>
        </p:nvCxnSpPr>
        <p:spPr>
          <a:xfrm>
            <a:off x="4648200" y="5219700"/>
            <a:ext cx="304800" cy="0"/>
          </a:xfrm>
          <a:prstGeom prst="straightConnector1">
            <a:avLst/>
          </a:prstGeom>
          <a:ln w="50800" cmpd="dbl">
            <a:tailEnd type="arrow" w="sm" len="sm"/>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8001000" y="5833646"/>
            <a:ext cx="685800" cy="338554"/>
          </a:xfrm>
          <a:prstGeom prst="rect">
            <a:avLst/>
          </a:prstGeom>
          <a:noFill/>
        </p:spPr>
        <p:txBody>
          <a:bodyPr wrap="square" rtlCol="0">
            <a:spAutoFit/>
          </a:bodyPr>
          <a:lstStyle/>
          <a:p>
            <a:r>
              <a:rPr lang="en-US" sz="1600" b="1" dirty="0" err="1" smtClean="0"/>
              <a:t>Tidak</a:t>
            </a:r>
            <a:endParaRPr lang="id-ID" sz="1600" b="1" dirty="0"/>
          </a:p>
        </p:txBody>
      </p:sp>
      <p:sp>
        <p:nvSpPr>
          <p:cNvPr id="69" name="Flowchart: Process 68"/>
          <p:cNvSpPr/>
          <p:nvPr/>
        </p:nvSpPr>
        <p:spPr>
          <a:xfrm>
            <a:off x="5105400" y="6019800"/>
            <a:ext cx="1295400" cy="533400"/>
          </a:xfrm>
          <a:prstGeom prst="flowChart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b="1" dirty="0" smtClean="0"/>
              <a:t>Follow  up</a:t>
            </a:r>
            <a:endParaRPr lang="id-ID" b="1" dirty="0"/>
          </a:p>
        </p:txBody>
      </p:sp>
      <p:cxnSp>
        <p:nvCxnSpPr>
          <p:cNvPr id="75" name="Shape 74"/>
          <p:cNvCxnSpPr>
            <a:stCxn id="69" idx="1"/>
            <a:endCxn id="28" idx="2"/>
          </p:cNvCxnSpPr>
          <p:nvPr/>
        </p:nvCxnSpPr>
        <p:spPr>
          <a:xfrm rot="10800000">
            <a:off x="3429000" y="5867400"/>
            <a:ext cx="1676400" cy="419100"/>
          </a:xfrm>
          <a:prstGeom prst="bentConnector2">
            <a:avLst/>
          </a:prstGeom>
          <a:ln w="50800" cmpd="db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40380752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76200"/>
            <a:ext cx="9144000" cy="707886"/>
          </a:xfrm>
          <a:prstGeom prst="rect">
            <a:avLst/>
          </a:prstGeom>
          <a:noFill/>
        </p:spPr>
        <p:txBody>
          <a:bodyPr wrap="square">
            <a:spAutoFit/>
          </a:bodyPr>
          <a:lstStyle/>
          <a:p>
            <a:pPr algn="ctr" fontAlgn="auto">
              <a:spcBef>
                <a:spcPts val="0"/>
              </a:spcBef>
              <a:spcAft>
                <a:spcPts val="0"/>
              </a:spcAft>
              <a:defRPr/>
            </a:pPr>
            <a:r>
              <a:rPr lang="en-US" sz="4000" b="1" dirty="0" smtClean="0">
                <a:solidFill>
                  <a:srgbClr val="FF0000"/>
                </a:solidFill>
                <a:effectLst>
                  <a:outerShdw blurRad="38100" dist="38100" dir="2700000" algn="tl">
                    <a:srgbClr val="000000">
                      <a:alpha val="43137"/>
                    </a:srgbClr>
                  </a:outerShdw>
                </a:effectLst>
                <a:latin typeface="Arial" pitchFamily="34" charset="0"/>
                <a:cs typeface="Arial" pitchFamily="34" charset="0"/>
              </a:rPr>
              <a:t>Script</a:t>
            </a:r>
            <a:r>
              <a:rPr lang="en-US" sz="4000" b="1" dirty="0" smtClean="0">
                <a:effectLst>
                  <a:outerShdw blurRad="38100" dist="38100" dir="2700000" algn="tl">
                    <a:srgbClr val="000000">
                      <a:alpha val="43137"/>
                    </a:srgbClr>
                  </a:outerShdw>
                </a:effectLst>
                <a:latin typeface="Arial" pitchFamily="34" charset="0"/>
                <a:cs typeface="Arial" pitchFamily="34" charset="0"/>
              </a:rPr>
              <a:t> </a:t>
            </a:r>
            <a:r>
              <a:rPr lang="en-US" sz="4000" b="1" dirty="0" smtClean="0">
                <a:solidFill>
                  <a:schemeClr val="bg1">
                    <a:lumMod val="50000"/>
                  </a:schemeClr>
                </a:solidFill>
                <a:effectLst>
                  <a:outerShdw blurRad="38100" dist="38100" dir="2700000" algn="tl">
                    <a:srgbClr val="000000">
                      <a:alpha val="43137"/>
                    </a:srgbClr>
                  </a:outerShdw>
                </a:effectLst>
                <a:latin typeface="Arial" pitchFamily="34" charset="0"/>
                <a:cs typeface="Arial" pitchFamily="34" charset="0"/>
              </a:rPr>
              <a:t>Sales</a:t>
            </a:r>
            <a:r>
              <a:rPr lang="en-US" sz="4000" b="1" dirty="0" smtClean="0">
                <a:effectLst>
                  <a:outerShdw blurRad="38100" dist="38100" dir="2700000" algn="tl">
                    <a:srgbClr val="000000">
                      <a:alpha val="43137"/>
                    </a:srgbClr>
                  </a:outerShdw>
                </a:effectLst>
                <a:latin typeface="Arial" pitchFamily="34" charset="0"/>
                <a:cs typeface="Arial" pitchFamily="34" charset="0"/>
              </a:rPr>
              <a:t> Force</a:t>
            </a:r>
            <a:endParaRPr lang="en-US" sz="4000" b="1" dirty="0">
              <a:effectLst>
                <a:outerShdw blurRad="38100" dist="38100" dir="2700000" algn="tl">
                  <a:srgbClr val="000000">
                    <a:alpha val="43137"/>
                  </a:srgbClr>
                </a:outerShdw>
              </a:effectLst>
              <a:latin typeface="Arial" pitchFamily="34" charset="0"/>
              <a:cs typeface="Arial" pitchFamily="34" charset="0"/>
            </a:endParaRPr>
          </a:p>
        </p:txBody>
      </p:sp>
      <p:grpSp>
        <p:nvGrpSpPr>
          <p:cNvPr id="18" name="Group 17"/>
          <p:cNvGrpSpPr/>
          <p:nvPr/>
        </p:nvGrpSpPr>
        <p:grpSpPr>
          <a:xfrm>
            <a:off x="304800" y="2858631"/>
            <a:ext cx="8534400" cy="3694569"/>
            <a:chOff x="304800" y="2785407"/>
            <a:chExt cx="8534400" cy="3957401"/>
          </a:xfrm>
        </p:grpSpPr>
        <p:sp>
          <p:nvSpPr>
            <p:cNvPr id="15" name="Rectangle 14"/>
            <p:cNvSpPr/>
            <p:nvPr/>
          </p:nvSpPr>
          <p:spPr>
            <a:xfrm>
              <a:off x="1066800" y="2785407"/>
              <a:ext cx="6934200" cy="417970"/>
            </a:xfrm>
            <a:prstGeom prst="rect">
              <a:avLst/>
            </a:prstGeom>
            <a:solidFill>
              <a:srgbClr val="FF0000"/>
            </a:solidFill>
            <a:ln>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lvl="0" algn="ctr"/>
              <a:r>
                <a:rPr lang="id-ID" sz="1400" b="1" dirty="0" smtClean="0">
                  <a:latin typeface="Arial" pitchFamily="34" charset="0"/>
                  <a:ea typeface="Verdana" pitchFamily="34" charset="0"/>
                  <a:cs typeface="Arial" pitchFamily="34" charset="0"/>
                </a:rPr>
                <a:t>Tahap </a:t>
              </a:r>
              <a:r>
                <a:rPr lang="en-US" sz="1400" b="1" dirty="0" smtClean="0">
                  <a:latin typeface="Arial" pitchFamily="34" charset="0"/>
                  <a:ea typeface="Verdana" pitchFamily="34" charset="0"/>
                  <a:cs typeface="Arial" pitchFamily="34" charset="0"/>
                </a:rPr>
                <a:t>Introduction (</a:t>
              </a:r>
              <a:r>
                <a:rPr lang="en-US" sz="1400" b="1" dirty="0" err="1" smtClean="0">
                  <a:latin typeface="Arial" pitchFamily="34" charset="0"/>
                  <a:ea typeface="Verdana" pitchFamily="34" charset="0"/>
                  <a:cs typeface="Arial" pitchFamily="34" charset="0"/>
                </a:rPr>
                <a:t>Identifikasi</a:t>
              </a:r>
              <a:r>
                <a:rPr lang="en-US" sz="1400" b="1" dirty="0" smtClean="0">
                  <a:latin typeface="Arial" pitchFamily="34" charset="0"/>
                  <a:ea typeface="Verdana" pitchFamily="34" charset="0"/>
                  <a:cs typeface="Arial" pitchFamily="34" charset="0"/>
                </a:rPr>
                <a:t> </a:t>
              </a:r>
              <a:r>
                <a:rPr lang="en-US" sz="1400" b="1" dirty="0" err="1" smtClean="0">
                  <a:latin typeface="Arial" pitchFamily="34" charset="0"/>
                  <a:ea typeface="Verdana" pitchFamily="34" charset="0"/>
                  <a:cs typeface="Arial" pitchFamily="34" charset="0"/>
                </a:rPr>
                <a:t>Prospek</a:t>
              </a:r>
              <a:r>
                <a:rPr lang="en-US" sz="1400" b="1" dirty="0" smtClean="0">
                  <a:latin typeface="Arial" pitchFamily="34" charset="0"/>
                  <a:ea typeface="Verdana" pitchFamily="34" charset="0"/>
                  <a:cs typeface="Arial" pitchFamily="34" charset="0"/>
                </a:rPr>
                <a:t> yang </a:t>
              </a:r>
              <a:r>
                <a:rPr lang="en-US" sz="1400" b="1" dirty="0" err="1" smtClean="0">
                  <a:latin typeface="Arial" pitchFamily="34" charset="0"/>
                  <a:ea typeface="Verdana" pitchFamily="34" charset="0"/>
                  <a:cs typeface="Arial" pitchFamily="34" charset="0"/>
                </a:rPr>
                <a:t>Menjadi</a:t>
              </a:r>
              <a:r>
                <a:rPr lang="en-US" sz="1400" b="1" dirty="0" smtClean="0">
                  <a:latin typeface="Arial" pitchFamily="34" charset="0"/>
                  <a:ea typeface="Verdana" pitchFamily="34" charset="0"/>
                  <a:cs typeface="Arial" pitchFamily="34" charset="0"/>
                </a:rPr>
                <a:t> </a:t>
              </a:r>
              <a:r>
                <a:rPr lang="en-US" sz="1400" b="1" dirty="0" err="1" smtClean="0">
                  <a:latin typeface="Arial" pitchFamily="34" charset="0"/>
                  <a:ea typeface="Verdana" pitchFamily="34" charset="0"/>
                  <a:cs typeface="Arial" pitchFamily="34" charset="0"/>
                </a:rPr>
                <a:t>Prioritas</a:t>
              </a:r>
              <a:r>
                <a:rPr lang="en-US" sz="1400" b="1" dirty="0" smtClean="0">
                  <a:latin typeface="Arial" pitchFamily="34" charset="0"/>
                  <a:ea typeface="Verdana" pitchFamily="34" charset="0"/>
                  <a:cs typeface="Arial" pitchFamily="34" charset="0"/>
                </a:rPr>
                <a:t> </a:t>
              </a:r>
              <a:r>
                <a:rPr lang="en-US" sz="1400" b="1" dirty="0" err="1" smtClean="0">
                  <a:latin typeface="Arial" pitchFamily="34" charset="0"/>
                  <a:ea typeface="Verdana" pitchFamily="34" charset="0"/>
                  <a:cs typeface="Arial" pitchFamily="34" charset="0"/>
                </a:rPr>
                <a:t>dan</a:t>
              </a:r>
              <a:endParaRPr lang="en-US" sz="1400" b="1" dirty="0" smtClean="0">
                <a:latin typeface="Arial" pitchFamily="34" charset="0"/>
                <a:ea typeface="Verdana" pitchFamily="34" charset="0"/>
                <a:cs typeface="Arial" pitchFamily="34" charset="0"/>
              </a:endParaRPr>
            </a:p>
            <a:p>
              <a:pPr lvl="0" algn="ctr"/>
              <a:r>
                <a:rPr lang="en-US" sz="1400" b="1" dirty="0" err="1" smtClean="0">
                  <a:latin typeface="Arial" pitchFamily="34" charset="0"/>
                  <a:ea typeface="Verdana" pitchFamily="34" charset="0"/>
                  <a:cs typeface="Arial" pitchFamily="34" charset="0"/>
                </a:rPr>
                <a:t>Identifikasi</a:t>
              </a:r>
              <a:r>
                <a:rPr lang="en-US" sz="1400" b="1" dirty="0" smtClean="0">
                  <a:latin typeface="Arial" pitchFamily="34" charset="0"/>
                  <a:ea typeface="Verdana" pitchFamily="34" charset="0"/>
                  <a:cs typeface="Arial" pitchFamily="34" charset="0"/>
                </a:rPr>
                <a:t> MADE)</a:t>
              </a:r>
              <a:endParaRPr lang="en-US" sz="1400" b="1" dirty="0">
                <a:latin typeface="Arial" pitchFamily="34" charset="0"/>
                <a:ea typeface="Verdana" pitchFamily="34" charset="0"/>
                <a:cs typeface="Arial" pitchFamily="34" charset="0"/>
              </a:endParaRPr>
            </a:p>
          </p:txBody>
        </p:sp>
        <p:sp>
          <p:nvSpPr>
            <p:cNvPr id="17" name="TextBox 16"/>
            <p:cNvSpPr txBox="1"/>
            <p:nvPr/>
          </p:nvSpPr>
          <p:spPr>
            <a:xfrm>
              <a:off x="304800" y="3203378"/>
              <a:ext cx="8534400" cy="3539430"/>
            </a:xfrm>
            <a:prstGeom prst="rect">
              <a:avLst/>
            </a:prstGeom>
            <a:ln>
              <a:solidFill>
                <a:srgbClr val="FF0000"/>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id-ID" sz="1400" dirty="0" smtClean="0">
                  <a:latin typeface="Arial" pitchFamily="34" charset="0"/>
                  <a:ea typeface="Verdana" pitchFamily="34" charset="0"/>
                  <a:cs typeface="Arial" pitchFamily="34" charset="0"/>
                </a:rPr>
                <a:t>Pada </a:t>
              </a:r>
              <a:r>
                <a:rPr lang="id-ID" sz="1400" b="1" dirty="0" smtClean="0">
                  <a:latin typeface="Arial" pitchFamily="34" charset="0"/>
                  <a:ea typeface="Verdana" pitchFamily="34" charset="0"/>
                  <a:cs typeface="Arial" pitchFamily="34" charset="0"/>
                </a:rPr>
                <a:t>tahap </a:t>
              </a:r>
              <a:r>
                <a:rPr lang="en-US" sz="1400" b="1" dirty="0" err="1" smtClean="0">
                  <a:latin typeface="Arial" pitchFamily="34" charset="0"/>
                  <a:ea typeface="Verdana" pitchFamily="34" charset="0"/>
                  <a:cs typeface="Arial" pitchFamily="34" charset="0"/>
                </a:rPr>
                <a:t>identifikasi</a:t>
              </a:r>
              <a:r>
                <a:rPr lang="en-US" sz="1400" b="1" dirty="0" smtClean="0">
                  <a:latin typeface="Arial" pitchFamily="34" charset="0"/>
                  <a:ea typeface="Verdana" pitchFamily="34" charset="0"/>
                  <a:cs typeface="Arial" pitchFamily="34" charset="0"/>
                </a:rPr>
                <a:t> </a:t>
              </a:r>
              <a:r>
                <a:rPr lang="en-US" sz="1400" b="1" dirty="0" err="1" smtClean="0">
                  <a:latin typeface="Arial" pitchFamily="34" charset="0"/>
                  <a:ea typeface="Verdana" pitchFamily="34" charset="0"/>
                  <a:cs typeface="Arial" pitchFamily="34" charset="0"/>
                </a:rPr>
                <a:t>prospek</a:t>
              </a:r>
              <a:r>
                <a:rPr lang="en-US" sz="1400" b="1" dirty="0" smtClean="0">
                  <a:latin typeface="Arial" pitchFamily="34" charset="0"/>
                  <a:ea typeface="Verdana" pitchFamily="34" charset="0"/>
                  <a:cs typeface="Arial" pitchFamily="34" charset="0"/>
                </a:rPr>
                <a:t> </a:t>
              </a:r>
              <a:r>
                <a:rPr lang="en-US" sz="1400" dirty="0" smtClean="0">
                  <a:latin typeface="Arial" pitchFamily="34" charset="0"/>
                  <a:ea typeface="Verdana" pitchFamily="34" charset="0"/>
                  <a:cs typeface="Arial" pitchFamily="34" charset="0"/>
                </a:rPr>
                <a:t>:</a:t>
              </a:r>
              <a:r>
                <a:rPr lang="id-ID" sz="1400" dirty="0" smtClean="0">
                  <a:latin typeface="Arial" pitchFamily="34" charset="0"/>
                  <a:ea typeface="Verdana" pitchFamily="34" charset="0"/>
                  <a:cs typeface="Arial" pitchFamily="34" charset="0"/>
                </a:rPr>
                <a:t> </a:t>
              </a:r>
              <a:r>
                <a:rPr lang="id-ID" sz="1400" i="1" dirty="0" smtClean="0">
                  <a:latin typeface="Arial" pitchFamily="34" charset="0"/>
                  <a:ea typeface="Verdana" pitchFamily="34" charset="0"/>
                  <a:cs typeface="Arial" pitchFamily="34" charset="0"/>
                </a:rPr>
                <a:t>Sales </a:t>
              </a:r>
              <a:r>
                <a:rPr lang="en-US" sz="1400" i="1" dirty="0" smtClean="0">
                  <a:latin typeface="Arial" pitchFamily="34" charset="0"/>
                  <a:ea typeface="Verdana" pitchFamily="34" charset="0"/>
                  <a:cs typeface="Arial" pitchFamily="34" charset="0"/>
                </a:rPr>
                <a:t>F</a:t>
              </a:r>
              <a:r>
                <a:rPr lang="id-ID" sz="1400" i="1" dirty="0" smtClean="0">
                  <a:latin typeface="Arial" pitchFamily="34" charset="0"/>
                  <a:ea typeface="Verdana" pitchFamily="34" charset="0"/>
                  <a:cs typeface="Arial" pitchFamily="34" charset="0"/>
                </a:rPr>
                <a:t>orce</a:t>
              </a:r>
              <a:r>
                <a:rPr lang="id-ID" sz="1400" dirty="0" smtClean="0">
                  <a:latin typeface="Arial" pitchFamily="34" charset="0"/>
                  <a:ea typeface="Verdana" pitchFamily="34" charset="0"/>
                  <a:cs typeface="Arial" pitchFamily="34" charset="0"/>
                </a:rPr>
                <a:t> </a:t>
              </a:r>
              <a:r>
                <a:rPr lang="en-US" sz="1400" dirty="0" err="1" smtClean="0">
                  <a:latin typeface="Arial" pitchFamily="34" charset="0"/>
                  <a:ea typeface="Verdana" pitchFamily="34" charset="0"/>
                  <a:cs typeface="Arial" pitchFamily="34" charset="0"/>
                </a:rPr>
                <a:t>mampu</a:t>
              </a:r>
              <a:r>
                <a:rPr lang="id-ID" sz="1400" dirty="0" smtClean="0">
                  <a:latin typeface="Arial" pitchFamily="34" charset="0"/>
                  <a:ea typeface="Verdana" pitchFamily="34" charset="0"/>
                  <a:cs typeface="Arial" pitchFamily="34" charset="0"/>
                </a:rPr>
                <a:t> me</a:t>
              </a:r>
              <a:r>
                <a:rPr lang="en-US" sz="1400" dirty="0" err="1" smtClean="0">
                  <a:latin typeface="Arial" pitchFamily="34" charset="0"/>
                  <a:ea typeface="Verdana" pitchFamily="34" charset="0"/>
                  <a:cs typeface="Arial" pitchFamily="34" charset="0"/>
                </a:rPr>
                <a:t>nentukan</a:t>
              </a:r>
              <a:r>
                <a:rPr lang="en-US" sz="1400" dirty="0" smtClean="0">
                  <a:latin typeface="Arial" pitchFamily="34" charset="0"/>
                  <a:ea typeface="Verdana" pitchFamily="34" charset="0"/>
                  <a:cs typeface="Arial" pitchFamily="34" charset="0"/>
                </a:rPr>
                <a:t> </a:t>
              </a:r>
              <a:r>
                <a:rPr lang="en-US" sz="1400" dirty="0" err="1" smtClean="0">
                  <a:latin typeface="Arial" pitchFamily="34" charset="0"/>
                  <a:ea typeface="Verdana" pitchFamily="34" charset="0"/>
                  <a:cs typeface="Arial" pitchFamily="34" charset="0"/>
                </a:rPr>
                <a:t>skala</a:t>
              </a:r>
              <a:r>
                <a:rPr lang="en-US" sz="1400" dirty="0" smtClean="0">
                  <a:latin typeface="Arial" pitchFamily="34" charset="0"/>
                  <a:ea typeface="Verdana" pitchFamily="34" charset="0"/>
                  <a:cs typeface="Arial" pitchFamily="34" charset="0"/>
                </a:rPr>
                <a:t> </a:t>
              </a:r>
              <a:r>
                <a:rPr lang="en-US" sz="1400" dirty="0" err="1" smtClean="0">
                  <a:latin typeface="Arial" pitchFamily="34" charset="0"/>
                  <a:ea typeface="Verdana" pitchFamily="34" charset="0"/>
                  <a:cs typeface="Arial" pitchFamily="34" charset="0"/>
                </a:rPr>
                <a:t>prioritas</a:t>
              </a:r>
              <a:r>
                <a:rPr lang="en-US" sz="1400" dirty="0" smtClean="0">
                  <a:latin typeface="Arial" pitchFamily="34" charset="0"/>
                  <a:ea typeface="Verdana" pitchFamily="34" charset="0"/>
                  <a:cs typeface="Arial" pitchFamily="34" charset="0"/>
                </a:rPr>
                <a:t> </a:t>
              </a:r>
              <a:r>
                <a:rPr lang="en-US" sz="1400" dirty="0" err="1" smtClean="0">
                  <a:latin typeface="Arial" pitchFamily="34" charset="0"/>
                  <a:ea typeface="Verdana" pitchFamily="34" charset="0"/>
                  <a:cs typeface="Arial" pitchFamily="34" charset="0"/>
                </a:rPr>
                <a:t>Calang</a:t>
              </a:r>
              <a:r>
                <a:rPr lang="en-US" sz="1400" dirty="0" smtClean="0">
                  <a:latin typeface="Arial" pitchFamily="34" charset="0"/>
                  <a:ea typeface="Verdana" pitchFamily="34" charset="0"/>
                  <a:cs typeface="Arial" pitchFamily="34" charset="0"/>
                </a:rPr>
                <a:t> yang </a:t>
              </a:r>
              <a:r>
                <a:rPr lang="en-US" sz="1400" dirty="0" err="1" smtClean="0">
                  <a:latin typeface="Arial" pitchFamily="34" charset="0"/>
                  <a:ea typeface="Verdana" pitchFamily="34" charset="0"/>
                  <a:cs typeface="Arial" pitchFamily="34" charset="0"/>
                </a:rPr>
                <a:t>akan</a:t>
              </a:r>
              <a:r>
                <a:rPr lang="en-US" sz="1400" dirty="0" smtClean="0">
                  <a:latin typeface="Arial" pitchFamily="34" charset="0"/>
                  <a:ea typeface="Verdana" pitchFamily="34" charset="0"/>
                  <a:cs typeface="Arial" pitchFamily="34" charset="0"/>
                </a:rPr>
                <a:t> </a:t>
              </a:r>
              <a:r>
                <a:rPr lang="en-US" sz="1400" dirty="0" err="1" smtClean="0">
                  <a:latin typeface="Arial" pitchFamily="34" charset="0"/>
                  <a:ea typeface="Verdana" pitchFamily="34" charset="0"/>
                  <a:cs typeface="Arial" pitchFamily="34" charset="0"/>
                </a:rPr>
                <a:t>di</a:t>
              </a:r>
              <a:r>
                <a:rPr lang="en-US" sz="1400" dirty="0" smtClean="0">
                  <a:latin typeface="Arial" pitchFamily="34" charset="0"/>
                  <a:ea typeface="Verdana" pitchFamily="34" charset="0"/>
                  <a:cs typeface="Arial" pitchFamily="34" charset="0"/>
                </a:rPr>
                <a:t>-</a:t>
              </a:r>
              <a:r>
                <a:rPr lang="en-US" sz="1400" i="1" dirty="0" smtClean="0">
                  <a:latin typeface="Arial" pitchFamily="34" charset="0"/>
                  <a:ea typeface="Verdana" pitchFamily="34" charset="0"/>
                  <a:cs typeface="Arial" pitchFamily="34" charset="0"/>
                </a:rPr>
                <a:t>approach</a:t>
              </a:r>
            </a:p>
            <a:p>
              <a:pPr algn="ctr"/>
              <a:endParaRPr lang="en-US" sz="1400" i="1" dirty="0" smtClean="0">
                <a:latin typeface="Arial" pitchFamily="34" charset="0"/>
                <a:ea typeface="Verdana" pitchFamily="34" charset="0"/>
                <a:cs typeface="Arial" pitchFamily="34" charset="0"/>
              </a:endParaRPr>
            </a:p>
            <a:p>
              <a:pPr algn="ctr"/>
              <a:r>
                <a:rPr lang="en-US" sz="1400" dirty="0" err="1" smtClean="0">
                  <a:latin typeface="Arial" pitchFamily="34" charset="0"/>
                  <a:ea typeface="Verdana" pitchFamily="34" charset="0"/>
                  <a:cs typeface="Arial" pitchFamily="34" charset="0"/>
                </a:rPr>
                <a:t>Pada</a:t>
              </a:r>
              <a:r>
                <a:rPr lang="en-US" sz="1400" dirty="0" smtClean="0">
                  <a:latin typeface="Arial" pitchFamily="34" charset="0"/>
                  <a:ea typeface="Verdana" pitchFamily="34" charset="0"/>
                  <a:cs typeface="Arial" pitchFamily="34" charset="0"/>
                </a:rPr>
                <a:t> </a:t>
              </a:r>
              <a:r>
                <a:rPr lang="en-US" sz="1400" b="1" dirty="0" err="1" smtClean="0">
                  <a:latin typeface="Arial" pitchFamily="34" charset="0"/>
                  <a:ea typeface="Verdana" pitchFamily="34" charset="0"/>
                  <a:cs typeface="Arial" pitchFamily="34" charset="0"/>
                </a:rPr>
                <a:t>tahap</a:t>
              </a:r>
              <a:r>
                <a:rPr lang="en-US" sz="1400" b="1" dirty="0" smtClean="0">
                  <a:latin typeface="Arial" pitchFamily="34" charset="0"/>
                  <a:ea typeface="Verdana" pitchFamily="34" charset="0"/>
                  <a:cs typeface="Arial" pitchFamily="34" charset="0"/>
                </a:rPr>
                <a:t> </a:t>
              </a:r>
              <a:r>
                <a:rPr lang="en-US" sz="1400" b="1" dirty="0" err="1" smtClean="0">
                  <a:latin typeface="Arial" pitchFamily="34" charset="0"/>
                  <a:ea typeface="Verdana" pitchFamily="34" charset="0"/>
                  <a:cs typeface="Arial" pitchFamily="34" charset="0"/>
                </a:rPr>
                <a:t>identifikasi</a:t>
              </a:r>
              <a:r>
                <a:rPr lang="en-US" sz="1400" b="1" dirty="0" smtClean="0">
                  <a:latin typeface="Arial" pitchFamily="34" charset="0"/>
                  <a:ea typeface="Verdana" pitchFamily="34" charset="0"/>
                  <a:cs typeface="Arial" pitchFamily="34" charset="0"/>
                </a:rPr>
                <a:t> MADE </a:t>
              </a:r>
              <a:r>
                <a:rPr lang="en-US" sz="1400" i="1" dirty="0" smtClean="0">
                  <a:latin typeface="Arial" pitchFamily="34" charset="0"/>
                  <a:ea typeface="Verdana" pitchFamily="34" charset="0"/>
                  <a:cs typeface="Arial" pitchFamily="34" charset="0"/>
                </a:rPr>
                <a:t>Sales Force </a:t>
              </a:r>
              <a:r>
                <a:rPr lang="en-US" sz="1400" dirty="0" err="1" smtClean="0">
                  <a:latin typeface="Arial" pitchFamily="34" charset="0"/>
                  <a:ea typeface="Verdana" pitchFamily="34" charset="0"/>
                  <a:cs typeface="Arial" pitchFamily="34" charset="0"/>
                </a:rPr>
                <a:t>dapat</a:t>
              </a:r>
              <a:r>
                <a:rPr lang="en-US" sz="1400" dirty="0" smtClean="0">
                  <a:latin typeface="Arial" pitchFamily="34" charset="0"/>
                  <a:ea typeface="Verdana" pitchFamily="34" charset="0"/>
                  <a:cs typeface="Arial" pitchFamily="34" charset="0"/>
                </a:rPr>
                <a:t> </a:t>
              </a:r>
              <a:r>
                <a:rPr lang="en-US" sz="1400" dirty="0" err="1" smtClean="0">
                  <a:latin typeface="Arial" pitchFamily="34" charset="0"/>
                  <a:ea typeface="Verdana" pitchFamily="34" charset="0"/>
                  <a:cs typeface="Arial" pitchFamily="34" charset="0"/>
                </a:rPr>
                <a:t>menyimpulkan</a:t>
              </a:r>
              <a:r>
                <a:rPr lang="en-US" sz="1400" dirty="0" smtClean="0">
                  <a:latin typeface="Arial" pitchFamily="34" charset="0"/>
                  <a:ea typeface="Verdana" pitchFamily="34" charset="0"/>
                  <a:cs typeface="Arial" pitchFamily="34" charset="0"/>
                </a:rPr>
                <a:t> </a:t>
              </a:r>
              <a:r>
                <a:rPr lang="en-US" sz="1400" dirty="0" err="1" smtClean="0">
                  <a:latin typeface="Arial" pitchFamily="34" charset="0"/>
                  <a:ea typeface="Verdana" pitchFamily="34" charset="0"/>
                  <a:cs typeface="Arial" pitchFamily="34" charset="0"/>
                </a:rPr>
                <a:t>apakah</a:t>
              </a:r>
              <a:r>
                <a:rPr lang="en-US" sz="1400" dirty="0" smtClean="0">
                  <a:latin typeface="Arial" pitchFamily="34" charset="0"/>
                  <a:ea typeface="Verdana" pitchFamily="34" charset="0"/>
                  <a:cs typeface="Arial" pitchFamily="34" charset="0"/>
                </a:rPr>
                <a:t> </a:t>
              </a:r>
              <a:r>
                <a:rPr lang="en-US" sz="1400" dirty="0" err="1" smtClean="0">
                  <a:latin typeface="Arial" pitchFamily="34" charset="0"/>
                  <a:ea typeface="Verdana" pitchFamily="34" charset="0"/>
                  <a:cs typeface="Arial" pitchFamily="34" charset="0"/>
                </a:rPr>
                <a:t>Calang</a:t>
              </a:r>
              <a:r>
                <a:rPr lang="en-US" sz="1400" dirty="0" smtClean="0">
                  <a:latin typeface="Arial" pitchFamily="34" charset="0"/>
                  <a:ea typeface="Verdana" pitchFamily="34" charset="0"/>
                  <a:cs typeface="Arial" pitchFamily="34" charset="0"/>
                </a:rPr>
                <a:t> </a:t>
              </a:r>
              <a:r>
                <a:rPr lang="en-US" sz="1400" dirty="0" err="1" smtClean="0">
                  <a:latin typeface="Arial" pitchFamily="34" charset="0"/>
                  <a:ea typeface="Verdana" pitchFamily="34" charset="0"/>
                  <a:cs typeface="Arial" pitchFamily="34" charset="0"/>
                </a:rPr>
                <a:t>mempunyai</a:t>
              </a:r>
              <a:r>
                <a:rPr lang="en-US" sz="1400" dirty="0" smtClean="0">
                  <a:latin typeface="Arial" pitchFamily="34" charset="0"/>
                  <a:ea typeface="Verdana" pitchFamily="34" charset="0"/>
                  <a:cs typeface="Arial" pitchFamily="34" charset="0"/>
                </a:rPr>
                <a:t> </a:t>
              </a:r>
              <a:r>
                <a:rPr lang="en-US" sz="1400" dirty="0" err="1" smtClean="0">
                  <a:latin typeface="Arial" pitchFamily="34" charset="0"/>
                  <a:ea typeface="Verdana" pitchFamily="34" charset="0"/>
                  <a:cs typeface="Arial" pitchFamily="34" charset="0"/>
                </a:rPr>
                <a:t>kemampuan</a:t>
              </a:r>
              <a:r>
                <a:rPr lang="en-US" sz="1400" dirty="0" smtClean="0">
                  <a:latin typeface="Arial" pitchFamily="34" charset="0"/>
                  <a:ea typeface="Verdana" pitchFamily="34" charset="0"/>
                  <a:cs typeface="Arial" pitchFamily="34" charset="0"/>
                </a:rPr>
                <a:t> </a:t>
              </a:r>
              <a:r>
                <a:rPr lang="en-US" sz="1400" dirty="0" err="1" smtClean="0">
                  <a:latin typeface="Arial" pitchFamily="34" charset="0"/>
                  <a:ea typeface="Verdana" pitchFamily="34" charset="0"/>
                  <a:cs typeface="Arial" pitchFamily="34" charset="0"/>
                </a:rPr>
                <a:t>dalam</a:t>
              </a:r>
              <a:r>
                <a:rPr lang="en-US" sz="1400" dirty="0" smtClean="0">
                  <a:latin typeface="Arial" pitchFamily="34" charset="0"/>
                  <a:ea typeface="Verdana" pitchFamily="34" charset="0"/>
                  <a:cs typeface="Arial" pitchFamily="34" charset="0"/>
                </a:rPr>
                <a:t> </a:t>
              </a:r>
              <a:r>
                <a:rPr lang="en-US" sz="1400" dirty="0" err="1" smtClean="0">
                  <a:latin typeface="Arial" pitchFamily="34" charset="0"/>
                  <a:ea typeface="Verdana" pitchFamily="34" charset="0"/>
                  <a:cs typeface="Arial" pitchFamily="34" charset="0"/>
                </a:rPr>
                <a:t>hal</a:t>
              </a:r>
              <a:r>
                <a:rPr lang="en-US" sz="1400" dirty="0" smtClean="0">
                  <a:latin typeface="Arial" pitchFamily="34" charset="0"/>
                  <a:ea typeface="Verdana" pitchFamily="34" charset="0"/>
                  <a:cs typeface="Arial" pitchFamily="34" charset="0"/>
                </a:rPr>
                <a:t> MADE </a:t>
              </a:r>
              <a:r>
                <a:rPr lang="en-US" sz="1400" i="1" dirty="0" smtClean="0">
                  <a:latin typeface="Arial" pitchFamily="34" charset="0"/>
                  <a:ea typeface="Verdana" pitchFamily="34" charset="0"/>
                  <a:cs typeface="Arial" pitchFamily="34" charset="0"/>
                </a:rPr>
                <a:t>:</a:t>
              </a:r>
            </a:p>
            <a:p>
              <a:pPr algn="ctr"/>
              <a:endParaRPr lang="en-US" sz="1400" i="1" dirty="0" smtClean="0">
                <a:latin typeface="Arial" pitchFamily="34" charset="0"/>
                <a:ea typeface="Verdana" pitchFamily="34" charset="0"/>
                <a:cs typeface="Arial" pitchFamily="34" charset="0"/>
              </a:endParaRPr>
            </a:p>
            <a:p>
              <a:pPr algn="ctr"/>
              <a:r>
                <a:rPr lang="id-ID" sz="1400" i="1" dirty="0" smtClean="0">
                  <a:latin typeface="Arial" pitchFamily="34" charset="0"/>
                  <a:ea typeface="Verdana" pitchFamily="34" charset="0"/>
                  <a:cs typeface="Arial" pitchFamily="34" charset="0"/>
                </a:rPr>
                <a:t>Greeting</a:t>
              </a:r>
              <a:r>
                <a:rPr lang="id-ID" sz="1400" dirty="0" smtClean="0">
                  <a:latin typeface="Arial" pitchFamily="34" charset="0"/>
                  <a:ea typeface="Verdana" pitchFamily="34" charset="0"/>
                  <a:cs typeface="Arial" pitchFamily="34" charset="0"/>
                </a:rPr>
                <a:t> awal ke calon pelanggan :</a:t>
              </a:r>
              <a:endParaRPr lang="en-US" sz="1400" dirty="0" smtClean="0">
                <a:latin typeface="Arial" pitchFamily="34" charset="0"/>
                <a:ea typeface="Verdana" pitchFamily="34" charset="0"/>
                <a:cs typeface="Arial" pitchFamily="34" charset="0"/>
              </a:endParaRPr>
            </a:p>
            <a:p>
              <a:pPr algn="ctr"/>
              <a:r>
                <a:rPr lang="id-ID" sz="1400" dirty="0" smtClean="0">
                  <a:latin typeface="Arial" pitchFamily="34" charset="0"/>
                  <a:ea typeface="Verdana" pitchFamily="34" charset="0"/>
                  <a:cs typeface="Arial" pitchFamily="34" charset="0"/>
                </a:rPr>
                <a:t>Selamat pagi/ siang/ sore/ malam.... Bapak/</a:t>
              </a:r>
              <a:r>
                <a:rPr lang="en-US" sz="1400" dirty="0" smtClean="0">
                  <a:latin typeface="Arial" pitchFamily="34" charset="0"/>
                  <a:ea typeface="Verdana" pitchFamily="34" charset="0"/>
                  <a:cs typeface="Arial" pitchFamily="34" charset="0"/>
                </a:rPr>
                <a:t>I</a:t>
              </a:r>
              <a:r>
                <a:rPr lang="id-ID" sz="1400" dirty="0" smtClean="0">
                  <a:latin typeface="Arial" pitchFamily="34" charset="0"/>
                  <a:ea typeface="Verdana" pitchFamily="34" charset="0"/>
                  <a:cs typeface="Arial" pitchFamily="34" charset="0"/>
                </a:rPr>
                <a:t>bu.... Nama saya (nama agent), dari TELKOM </a:t>
              </a:r>
              <a:r>
                <a:rPr lang="en-US" sz="1400" dirty="0" err="1" smtClean="0">
                  <a:latin typeface="Arial" pitchFamily="34" charset="0"/>
                  <a:ea typeface="Verdana" pitchFamily="34" charset="0"/>
                  <a:cs typeface="Arial" pitchFamily="34" charset="0"/>
                </a:rPr>
                <a:t>ingin</a:t>
              </a:r>
              <a:r>
                <a:rPr lang="id-ID" sz="1400" dirty="0" smtClean="0">
                  <a:latin typeface="Arial" pitchFamily="34" charset="0"/>
                  <a:ea typeface="Verdana" pitchFamily="34" charset="0"/>
                  <a:cs typeface="Arial" pitchFamily="34" charset="0"/>
                </a:rPr>
                <a:t> me</a:t>
              </a:r>
              <a:r>
                <a:rPr lang="en-US" sz="1400" dirty="0" err="1" smtClean="0">
                  <a:latin typeface="Arial" pitchFamily="34" charset="0"/>
                  <a:ea typeface="Verdana" pitchFamily="34" charset="0"/>
                  <a:cs typeface="Arial" pitchFamily="34" charset="0"/>
                </a:rPr>
                <a:t>mperkenalkan</a:t>
              </a:r>
              <a:r>
                <a:rPr lang="id-ID" sz="1400" dirty="0" smtClean="0">
                  <a:latin typeface="Arial" pitchFamily="34" charset="0"/>
                  <a:ea typeface="Verdana" pitchFamily="34" charset="0"/>
                  <a:cs typeface="Arial" pitchFamily="34" charset="0"/>
                </a:rPr>
                <a:t> produk </a:t>
              </a:r>
              <a:r>
                <a:rPr lang="en-US" sz="1400" dirty="0" smtClean="0">
                  <a:latin typeface="Arial" pitchFamily="34" charset="0"/>
                  <a:ea typeface="Verdana" pitchFamily="34" charset="0"/>
                  <a:cs typeface="Arial" pitchFamily="34" charset="0"/>
                </a:rPr>
                <a:t>(</a:t>
              </a:r>
              <a:r>
                <a:rPr lang="en-US" sz="1400" dirty="0" err="1" smtClean="0">
                  <a:latin typeface="Arial" pitchFamily="34" charset="0"/>
                  <a:ea typeface="Verdana" pitchFamily="34" charset="0"/>
                  <a:cs typeface="Arial" pitchFamily="34" charset="0"/>
                </a:rPr>
                <a:t>sebutkan</a:t>
              </a:r>
              <a:r>
                <a:rPr lang="en-US" sz="1400" dirty="0" smtClean="0">
                  <a:latin typeface="Arial" pitchFamily="34" charset="0"/>
                  <a:ea typeface="Verdana" pitchFamily="34" charset="0"/>
                  <a:cs typeface="Arial" pitchFamily="34" charset="0"/>
                </a:rPr>
                <a:t> </a:t>
              </a:r>
              <a:r>
                <a:rPr lang="en-US" sz="1400" dirty="0" err="1" smtClean="0">
                  <a:latin typeface="Arial" pitchFamily="34" charset="0"/>
                  <a:ea typeface="Verdana" pitchFamily="34" charset="0"/>
                  <a:cs typeface="Arial" pitchFamily="34" charset="0"/>
                </a:rPr>
                <a:t>nama</a:t>
              </a:r>
              <a:r>
                <a:rPr lang="en-US" sz="1400" dirty="0" smtClean="0">
                  <a:latin typeface="Arial" pitchFamily="34" charset="0"/>
                  <a:ea typeface="Verdana" pitchFamily="34" charset="0"/>
                  <a:cs typeface="Arial" pitchFamily="34" charset="0"/>
                </a:rPr>
                <a:t> </a:t>
              </a:r>
              <a:r>
                <a:rPr lang="en-US" sz="1400" dirty="0" err="1" smtClean="0">
                  <a:latin typeface="Arial" pitchFamily="34" charset="0"/>
                  <a:ea typeface="Verdana" pitchFamily="34" charset="0"/>
                  <a:cs typeface="Arial" pitchFamily="34" charset="0"/>
                </a:rPr>
                <a:t>produk</a:t>
              </a:r>
              <a:r>
                <a:rPr lang="en-US" sz="1400" dirty="0" smtClean="0">
                  <a:latin typeface="Arial" pitchFamily="34" charset="0"/>
                  <a:ea typeface="Verdana" pitchFamily="34" charset="0"/>
                  <a:cs typeface="Arial" pitchFamily="34" charset="0"/>
                </a:rPr>
                <a:t>)</a:t>
              </a:r>
              <a:r>
                <a:rPr lang="id-ID" sz="1400" dirty="0" smtClean="0">
                  <a:latin typeface="Arial" pitchFamily="34" charset="0"/>
                  <a:ea typeface="Verdana" pitchFamily="34" charset="0"/>
                  <a:cs typeface="Arial" pitchFamily="34" charset="0"/>
                </a:rPr>
                <a:t>, boleh minta waktunya sebentar ?</a:t>
              </a:r>
              <a:endParaRPr lang="en-US" sz="1400" dirty="0" smtClean="0">
                <a:latin typeface="Arial" pitchFamily="34" charset="0"/>
                <a:ea typeface="Verdana" pitchFamily="34" charset="0"/>
                <a:cs typeface="Arial" pitchFamily="34" charset="0"/>
              </a:endParaRPr>
            </a:p>
            <a:p>
              <a:pPr lvl="0" algn="ctr"/>
              <a:r>
                <a:rPr lang="id-ID" sz="1400" b="1" dirty="0" smtClean="0">
                  <a:latin typeface="Arial" pitchFamily="34" charset="0"/>
                  <a:ea typeface="Verdana" pitchFamily="34" charset="0"/>
                  <a:cs typeface="Arial" pitchFamily="34" charset="0"/>
                </a:rPr>
                <a:t>Saat greeting awal, </a:t>
              </a:r>
              <a:r>
                <a:rPr lang="id-ID" sz="1400" b="1" i="1" dirty="0" smtClean="0">
                  <a:latin typeface="Arial" pitchFamily="34" charset="0"/>
                  <a:ea typeface="Verdana" pitchFamily="34" charset="0"/>
                  <a:cs typeface="Arial" pitchFamily="34" charset="0"/>
                </a:rPr>
                <a:t>Sales force</a:t>
              </a:r>
              <a:r>
                <a:rPr lang="id-ID" sz="1400" b="1" dirty="0" smtClean="0">
                  <a:latin typeface="Arial" pitchFamily="34" charset="0"/>
                  <a:ea typeface="Verdana" pitchFamily="34" charset="0"/>
                  <a:cs typeface="Arial" pitchFamily="34" charset="0"/>
                </a:rPr>
                <a:t> harus memperhatikan reaksi calon pelanggan</a:t>
              </a:r>
              <a:r>
                <a:rPr lang="id-ID" sz="1400" dirty="0" smtClean="0">
                  <a:latin typeface="Arial" pitchFamily="34" charset="0"/>
                  <a:ea typeface="Verdana" pitchFamily="34" charset="0"/>
                  <a:cs typeface="Arial" pitchFamily="34" charset="0"/>
                </a:rPr>
                <a:t> yang dituju, apabila yang bersangkutan tertarik</a:t>
              </a:r>
              <a:r>
                <a:rPr lang="en-US" sz="1400" dirty="0" smtClean="0">
                  <a:latin typeface="Arial" pitchFamily="34" charset="0"/>
                  <a:ea typeface="Verdana" pitchFamily="34" charset="0"/>
                  <a:cs typeface="Arial" pitchFamily="34" charset="0"/>
                </a:rPr>
                <a:t>/</a:t>
              </a:r>
              <a:r>
                <a:rPr lang="en-US" sz="1400" dirty="0" err="1" smtClean="0">
                  <a:latin typeface="Arial" pitchFamily="34" charset="0"/>
                  <a:ea typeface="Verdana" pitchFamily="34" charset="0"/>
                  <a:cs typeface="Arial" pitchFamily="34" charset="0"/>
                </a:rPr>
                <a:t>berminat</a:t>
              </a:r>
              <a:r>
                <a:rPr lang="en-US" sz="1400" dirty="0" smtClean="0">
                  <a:latin typeface="Arial" pitchFamily="34" charset="0"/>
                  <a:ea typeface="Verdana" pitchFamily="34" charset="0"/>
                  <a:cs typeface="Arial" pitchFamily="34" charset="0"/>
                </a:rPr>
                <a:t> (</a:t>
              </a:r>
              <a:r>
                <a:rPr lang="en-US" sz="1400" i="1" dirty="0" smtClean="0">
                  <a:latin typeface="Arial" pitchFamily="34" charset="0"/>
                  <a:ea typeface="Verdana" pitchFamily="34" charset="0"/>
                  <a:cs typeface="Arial" pitchFamily="34" charset="0"/>
                </a:rPr>
                <a:t>desire</a:t>
              </a:r>
              <a:r>
                <a:rPr lang="en-US" sz="1400" dirty="0" smtClean="0">
                  <a:latin typeface="Arial" pitchFamily="34" charset="0"/>
                  <a:ea typeface="Verdana" pitchFamily="34" charset="0"/>
                  <a:cs typeface="Arial" pitchFamily="34" charset="0"/>
                </a:rPr>
                <a:t>)</a:t>
              </a:r>
              <a:r>
                <a:rPr lang="en-US" sz="1400" i="1" dirty="0" smtClean="0">
                  <a:latin typeface="Arial" pitchFamily="34" charset="0"/>
                  <a:ea typeface="Verdana" pitchFamily="34" charset="0"/>
                  <a:cs typeface="Arial" pitchFamily="34" charset="0"/>
                </a:rPr>
                <a:t> </a:t>
              </a:r>
              <a:r>
                <a:rPr lang="id-ID" sz="1400" dirty="0" smtClean="0">
                  <a:latin typeface="Arial" pitchFamily="34" charset="0"/>
                  <a:ea typeface="Verdana" pitchFamily="34" charset="0"/>
                  <a:cs typeface="Arial" pitchFamily="34" charset="0"/>
                </a:rPr>
                <a:t>, </a:t>
              </a:r>
              <a:r>
                <a:rPr lang="id-ID" sz="1400" i="1" dirty="0" smtClean="0">
                  <a:latin typeface="Arial" pitchFamily="34" charset="0"/>
                  <a:ea typeface="Verdana" pitchFamily="34" charset="0"/>
                  <a:cs typeface="Arial" pitchFamily="34" charset="0"/>
                </a:rPr>
                <a:t>Sales </a:t>
              </a:r>
              <a:r>
                <a:rPr lang="en-US" sz="1400" i="1" dirty="0" smtClean="0">
                  <a:latin typeface="Arial" pitchFamily="34" charset="0"/>
                  <a:ea typeface="Verdana" pitchFamily="34" charset="0"/>
                  <a:cs typeface="Arial" pitchFamily="34" charset="0"/>
                </a:rPr>
                <a:t>F</a:t>
              </a:r>
              <a:r>
                <a:rPr lang="id-ID" sz="1400" i="1" dirty="0" smtClean="0">
                  <a:latin typeface="Arial" pitchFamily="34" charset="0"/>
                  <a:ea typeface="Verdana" pitchFamily="34" charset="0"/>
                  <a:cs typeface="Arial" pitchFamily="34" charset="0"/>
                </a:rPr>
                <a:t>orce</a:t>
              </a:r>
              <a:r>
                <a:rPr lang="id-ID" sz="1400" dirty="0" smtClean="0">
                  <a:latin typeface="Arial" pitchFamily="34" charset="0"/>
                  <a:ea typeface="Verdana" pitchFamily="34" charset="0"/>
                  <a:cs typeface="Arial" pitchFamily="34" charset="0"/>
                </a:rPr>
                <a:t> dapat meneruskan penawaran dengan melakukan percakapan selanjutnya</a:t>
              </a:r>
              <a:r>
                <a:rPr lang="en-US" sz="1400" dirty="0" smtClean="0">
                  <a:latin typeface="Arial" pitchFamily="34" charset="0"/>
                  <a:ea typeface="Verdana" pitchFamily="34" charset="0"/>
                  <a:cs typeface="Arial" pitchFamily="34" charset="0"/>
                </a:rPr>
                <a:t> </a:t>
              </a:r>
              <a:r>
                <a:rPr lang="en-US" sz="1400" dirty="0" err="1" smtClean="0">
                  <a:latin typeface="Arial" pitchFamily="34" charset="0"/>
                  <a:ea typeface="Verdana" pitchFamily="34" charset="0"/>
                  <a:cs typeface="Arial" pitchFamily="34" charset="0"/>
                </a:rPr>
                <a:t>untuk</a:t>
              </a:r>
              <a:r>
                <a:rPr lang="en-US" sz="1400" dirty="0" smtClean="0">
                  <a:latin typeface="Arial" pitchFamily="34" charset="0"/>
                  <a:ea typeface="Verdana" pitchFamily="34" charset="0"/>
                  <a:cs typeface="Arial" pitchFamily="34" charset="0"/>
                </a:rPr>
                <a:t> </a:t>
              </a:r>
              <a:r>
                <a:rPr lang="en-US" sz="1400" dirty="0" err="1" smtClean="0">
                  <a:latin typeface="Arial" pitchFamily="34" charset="0"/>
                  <a:ea typeface="Verdana" pitchFamily="34" charset="0"/>
                  <a:cs typeface="Arial" pitchFamily="34" charset="0"/>
                </a:rPr>
                <a:t>mengetahui</a:t>
              </a:r>
              <a:r>
                <a:rPr lang="en-US" sz="1400" dirty="0" smtClean="0">
                  <a:latin typeface="Arial" pitchFamily="34" charset="0"/>
                  <a:ea typeface="Verdana" pitchFamily="34" charset="0"/>
                  <a:cs typeface="Arial" pitchFamily="34" charset="0"/>
                </a:rPr>
                <a:t> </a:t>
              </a:r>
              <a:r>
                <a:rPr lang="en-US" sz="1400" dirty="0" err="1" smtClean="0">
                  <a:latin typeface="Arial" pitchFamily="34" charset="0"/>
                  <a:ea typeface="Verdana" pitchFamily="34" charset="0"/>
                  <a:cs typeface="Arial" pitchFamily="34" charset="0"/>
                </a:rPr>
                <a:t>daya</a:t>
              </a:r>
              <a:r>
                <a:rPr lang="en-US" sz="1400" dirty="0" smtClean="0">
                  <a:latin typeface="Arial" pitchFamily="34" charset="0"/>
                  <a:ea typeface="Verdana" pitchFamily="34" charset="0"/>
                  <a:cs typeface="Arial" pitchFamily="34" charset="0"/>
                </a:rPr>
                <a:t> </a:t>
              </a:r>
              <a:r>
                <a:rPr lang="en-US" sz="1400" dirty="0" err="1" smtClean="0">
                  <a:latin typeface="Arial" pitchFamily="34" charset="0"/>
                  <a:ea typeface="Verdana" pitchFamily="34" charset="0"/>
                  <a:cs typeface="Arial" pitchFamily="34" charset="0"/>
                </a:rPr>
                <a:t>beli</a:t>
              </a:r>
              <a:r>
                <a:rPr lang="en-US" sz="1400" dirty="0" smtClean="0">
                  <a:latin typeface="Arial" pitchFamily="34" charset="0"/>
                  <a:ea typeface="Verdana" pitchFamily="34" charset="0"/>
                  <a:cs typeface="Arial" pitchFamily="34" charset="0"/>
                </a:rPr>
                <a:t> </a:t>
              </a:r>
              <a:r>
                <a:rPr lang="en-US" sz="1400" dirty="0" err="1" smtClean="0">
                  <a:latin typeface="Arial" pitchFamily="34" charset="0"/>
                  <a:ea typeface="Verdana" pitchFamily="34" charset="0"/>
                  <a:cs typeface="Arial" pitchFamily="34" charset="0"/>
                </a:rPr>
                <a:t>dan</a:t>
              </a:r>
              <a:r>
                <a:rPr lang="en-US" sz="1400" dirty="0" smtClean="0">
                  <a:latin typeface="Arial" pitchFamily="34" charset="0"/>
                  <a:ea typeface="Verdana" pitchFamily="34" charset="0"/>
                  <a:cs typeface="Arial" pitchFamily="34" charset="0"/>
                </a:rPr>
                <a:t> </a:t>
              </a:r>
              <a:r>
                <a:rPr lang="en-US" sz="1400" dirty="0" err="1" smtClean="0">
                  <a:latin typeface="Arial" pitchFamily="34" charset="0"/>
                  <a:ea typeface="Verdana" pitchFamily="34" charset="0"/>
                  <a:cs typeface="Arial" pitchFamily="34" charset="0"/>
                </a:rPr>
                <a:t>otoritas</a:t>
              </a:r>
              <a:r>
                <a:rPr lang="id-ID" sz="1400" dirty="0" smtClean="0">
                  <a:latin typeface="Arial" pitchFamily="34" charset="0"/>
                  <a:ea typeface="Verdana" pitchFamily="34" charset="0"/>
                  <a:cs typeface="Arial" pitchFamily="34" charset="0"/>
                </a:rPr>
                <a:t>.</a:t>
              </a:r>
              <a:endParaRPr lang="en-US" sz="1400" dirty="0" smtClean="0">
                <a:latin typeface="Arial" pitchFamily="34" charset="0"/>
                <a:ea typeface="Verdana" pitchFamily="34" charset="0"/>
                <a:cs typeface="Arial" pitchFamily="34" charset="0"/>
              </a:endParaRPr>
            </a:p>
            <a:p>
              <a:pPr lvl="0" algn="ctr"/>
              <a:r>
                <a:rPr lang="id-ID" sz="1400" dirty="0" smtClean="0">
                  <a:latin typeface="Arial" pitchFamily="34" charset="0"/>
                  <a:ea typeface="Verdana" pitchFamily="34" charset="0"/>
                  <a:cs typeface="Arial" pitchFamily="34" charset="0"/>
                </a:rPr>
                <a:t>Apabila calon pelanggan tidak tertarik atau gelagat sedang tergesa-gesa </a:t>
              </a:r>
              <a:r>
                <a:rPr lang="id-ID" sz="1400" b="1" i="1" dirty="0" smtClean="0">
                  <a:latin typeface="Arial" pitchFamily="34" charset="0"/>
                  <a:ea typeface="Verdana" pitchFamily="34" charset="0"/>
                  <a:cs typeface="Arial" pitchFamily="34" charset="0"/>
                </a:rPr>
                <a:t>Sales </a:t>
              </a:r>
              <a:r>
                <a:rPr lang="en-US" sz="1400" b="1" i="1" dirty="0" smtClean="0">
                  <a:latin typeface="Arial" pitchFamily="34" charset="0"/>
                  <a:ea typeface="Verdana" pitchFamily="34" charset="0"/>
                  <a:cs typeface="Arial" pitchFamily="34" charset="0"/>
                </a:rPr>
                <a:t>F</a:t>
              </a:r>
              <a:r>
                <a:rPr lang="id-ID" sz="1400" b="1" i="1" dirty="0" smtClean="0">
                  <a:latin typeface="Arial" pitchFamily="34" charset="0"/>
                  <a:ea typeface="Verdana" pitchFamily="34" charset="0"/>
                  <a:cs typeface="Arial" pitchFamily="34" charset="0"/>
                </a:rPr>
                <a:t>orce</a:t>
              </a:r>
              <a:r>
                <a:rPr lang="id-ID" sz="1400" b="1" dirty="0" smtClean="0">
                  <a:latin typeface="Arial" pitchFamily="34" charset="0"/>
                  <a:ea typeface="Verdana" pitchFamily="34" charset="0"/>
                  <a:cs typeface="Arial" pitchFamily="34" charset="0"/>
                </a:rPr>
                <a:t> tetap harus menunjukkan wajah ramah</a:t>
              </a:r>
              <a:r>
                <a:rPr lang="id-ID" sz="1400" dirty="0" smtClean="0">
                  <a:latin typeface="Arial" pitchFamily="34" charset="0"/>
                  <a:ea typeface="Verdana" pitchFamily="34" charset="0"/>
                  <a:cs typeface="Arial" pitchFamily="34" charset="0"/>
                </a:rPr>
                <a:t> kepada calon pelanggan tersebut sambil berkata : terimakasih, maaf sudah men</a:t>
              </a:r>
              <a:r>
                <a:rPr lang="en-US" sz="1400" dirty="0" err="1" smtClean="0">
                  <a:latin typeface="Arial" pitchFamily="34" charset="0"/>
                  <a:ea typeface="Verdana" pitchFamily="34" charset="0"/>
                  <a:cs typeface="Arial" pitchFamily="34" charset="0"/>
                </a:rPr>
                <a:t>yita</a:t>
              </a:r>
              <a:r>
                <a:rPr lang="en-US" sz="1400" dirty="0" smtClean="0">
                  <a:latin typeface="Arial" pitchFamily="34" charset="0"/>
                  <a:ea typeface="Verdana" pitchFamily="34" charset="0"/>
                  <a:cs typeface="Arial" pitchFamily="34" charset="0"/>
                </a:rPr>
                <a:t> </a:t>
              </a:r>
              <a:r>
                <a:rPr lang="en-US" sz="1400" dirty="0" err="1" smtClean="0">
                  <a:latin typeface="Arial" pitchFamily="34" charset="0"/>
                  <a:ea typeface="Verdana" pitchFamily="34" charset="0"/>
                  <a:cs typeface="Arial" pitchFamily="34" charset="0"/>
                </a:rPr>
                <a:t>waktu</a:t>
              </a:r>
              <a:r>
                <a:rPr lang="id-ID" sz="1400" dirty="0" smtClean="0">
                  <a:latin typeface="Arial" pitchFamily="34" charset="0"/>
                  <a:ea typeface="Verdana" pitchFamily="34" charset="0"/>
                  <a:cs typeface="Arial" pitchFamily="34" charset="0"/>
                </a:rPr>
                <a:t> </a:t>
              </a:r>
              <a:r>
                <a:rPr lang="en-US" sz="1400" dirty="0" err="1" smtClean="0">
                  <a:latin typeface="Arial" pitchFamily="34" charset="0"/>
                  <a:ea typeface="Verdana" pitchFamily="34" charset="0"/>
                  <a:cs typeface="Arial" pitchFamily="34" charset="0"/>
                </a:rPr>
                <a:t>Bapak</a:t>
              </a:r>
              <a:r>
                <a:rPr lang="en-US" sz="1400" dirty="0" smtClean="0">
                  <a:latin typeface="Arial" pitchFamily="34" charset="0"/>
                  <a:ea typeface="Verdana" pitchFamily="34" charset="0"/>
                  <a:cs typeface="Arial" pitchFamily="34" charset="0"/>
                </a:rPr>
                <a:t>/</a:t>
              </a:r>
              <a:r>
                <a:rPr lang="en-US" sz="1400" dirty="0" err="1" smtClean="0">
                  <a:latin typeface="Arial" pitchFamily="34" charset="0"/>
                  <a:ea typeface="Verdana" pitchFamily="34" charset="0"/>
                  <a:cs typeface="Arial" pitchFamily="34" charset="0"/>
                </a:rPr>
                <a:t>Ibu</a:t>
              </a:r>
              <a:r>
                <a:rPr lang="en-US" sz="1400" dirty="0" smtClean="0">
                  <a:latin typeface="Arial" pitchFamily="34" charset="0"/>
                  <a:ea typeface="Verdana" pitchFamily="34" charset="0"/>
                  <a:cs typeface="Arial" pitchFamily="34" charset="0"/>
                </a:rPr>
                <a:t>. S</a:t>
              </a:r>
              <a:r>
                <a:rPr lang="id-ID" sz="1400" dirty="0" smtClean="0">
                  <a:latin typeface="Arial" pitchFamily="34" charset="0"/>
                  <a:ea typeface="Verdana" pitchFamily="34" charset="0"/>
                  <a:cs typeface="Arial" pitchFamily="34" charset="0"/>
                </a:rPr>
                <a:t>emoga hari </a:t>
              </a:r>
              <a:r>
                <a:rPr lang="en-US" sz="1400" dirty="0" err="1" smtClean="0">
                  <a:latin typeface="Arial" pitchFamily="34" charset="0"/>
                  <a:ea typeface="Verdana" pitchFamily="34" charset="0"/>
                  <a:cs typeface="Arial" pitchFamily="34" charset="0"/>
                </a:rPr>
                <a:t>Bapak</a:t>
              </a:r>
              <a:r>
                <a:rPr lang="en-US" sz="1400" dirty="0" smtClean="0">
                  <a:latin typeface="Arial" pitchFamily="34" charset="0"/>
                  <a:ea typeface="Verdana" pitchFamily="34" charset="0"/>
                  <a:cs typeface="Arial" pitchFamily="34" charset="0"/>
                </a:rPr>
                <a:t>/</a:t>
              </a:r>
              <a:r>
                <a:rPr lang="en-US" sz="1400" dirty="0" err="1" smtClean="0">
                  <a:latin typeface="Arial" pitchFamily="34" charset="0"/>
                  <a:ea typeface="Verdana" pitchFamily="34" charset="0"/>
                  <a:cs typeface="Arial" pitchFamily="34" charset="0"/>
                </a:rPr>
                <a:t>Ibu</a:t>
              </a:r>
              <a:r>
                <a:rPr lang="id-ID" sz="1400" dirty="0" smtClean="0">
                  <a:latin typeface="Arial" pitchFamily="34" charset="0"/>
                  <a:ea typeface="Verdana" pitchFamily="34" charset="0"/>
                  <a:cs typeface="Arial" pitchFamily="34" charset="0"/>
                </a:rPr>
                <a:t> menyenangkan/ selamat berakti</a:t>
              </a:r>
              <a:r>
                <a:rPr lang="en-US" sz="1400" dirty="0" smtClean="0">
                  <a:latin typeface="Arial" pitchFamily="34" charset="0"/>
                  <a:ea typeface="Verdana" pitchFamily="34" charset="0"/>
                  <a:cs typeface="Arial" pitchFamily="34" charset="0"/>
                </a:rPr>
                <a:t>f</a:t>
              </a:r>
              <a:r>
                <a:rPr lang="id-ID" sz="1400" dirty="0" smtClean="0">
                  <a:latin typeface="Arial" pitchFamily="34" charset="0"/>
                  <a:ea typeface="Verdana" pitchFamily="34" charset="0"/>
                  <a:cs typeface="Arial" pitchFamily="34" charset="0"/>
                </a:rPr>
                <a:t>itas kembali.</a:t>
              </a:r>
              <a:endParaRPr lang="en-US" sz="1400" dirty="0" smtClean="0">
                <a:latin typeface="Arial" pitchFamily="34" charset="0"/>
                <a:ea typeface="Verdana" pitchFamily="34" charset="0"/>
                <a:cs typeface="Arial" pitchFamily="34" charset="0"/>
              </a:endParaRPr>
            </a:p>
            <a:p>
              <a:pPr algn="ctr"/>
              <a:endParaRPr lang="en-US" sz="1400" i="1" dirty="0" smtClean="0">
                <a:latin typeface="Arial" pitchFamily="34" charset="0"/>
                <a:ea typeface="Verdana" pitchFamily="34" charset="0"/>
                <a:cs typeface="Arial" pitchFamily="34" charset="0"/>
              </a:endParaRPr>
            </a:p>
          </p:txBody>
        </p:sp>
      </p:grpSp>
      <p:grpSp>
        <p:nvGrpSpPr>
          <p:cNvPr id="24" name="Group 23"/>
          <p:cNvGrpSpPr/>
          <p:nvPr/>
        </p:nvGrpSpPr>
        <p:grpSpPr>
          <a:xfrm>
            <a:off x="304800" y="990600"/>
            <a:ext cx="8534400" cy="1258907"/>
            <a:chOff x="304800" y="1143000"/>
            <a:chExt cx="8534400" cy="1258907"/>
          </a:xfrm>
        </p:grpSpPr>
        <p:sp>
          <p:nvSpPr>
            <p:cNvPr id="6" name="TextBox 5"/>
            <p:cNvSpPr txBox="1"/>
            <p:nvPr/>
          </p:nvSpPr>
          <p:spPr>
            <a:xfrm>
              <a:off x="304800" y="1447800"/>
              <a:ext cx="8534400" cy="954107"/>
            </a:xfrm>
            <a:prstGeom prst="rect">
              <a:avLst/>
            </a:prstGeom>
            <a:ln>
              <a:solidFill>
                <a:srgbClr val="FF0000"/>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id-ID" sz="1400" dirty="0" smtClean="0">
                  <a:latin typeface="Arial" pitchFamily="34" charset="0"/>
                  <a:ea typeface="Verdana" pitchFamily="34" charset="0"/>
                  <a:cs typeface="Arial" pitchFamily="34" charset="0"/>
                </a:rPr>
                <a:t>Pada tahap ini </a:t>
              </a:r>
              <a:r>
                <a:rPr lang="en-US" sz="1400" i="1" dirty="0" smtClean="0">
                  <a:latin typeface="Arial" pitchFamily="34" charset="0"/>
                  <a:ea typeface="Verdana" pitchFamily="34" charset="0"/>
                  <a:cs typeface="Arial" pitchFamily="34" charset="0"/>
                </a:rPr>
                <a:t>S</a:t>
              </a:r>
              <a:r>
                <a:rPr lang="id-ID" sz="1400" i="1" dirty="0" smtClean="0">
                  <a:latin typeface="Arial" pitchFamily="34" charset="0"/>
                  <a:ea typeface="Verdana" pitchFamily="34" charset="0"/>
                  <a:cs typeface="Arial" pitchFamily="34" charset="0"/>
                </a:rPr>
                <a:t>ales </a:t>
              </a:r>
              <a:r>
                <a:rPr lang="en-US" sz="1400" i="1" dirty="0" smtClean="0">
                  <a:latin typeface="Arial" pitchFamily="34" charset="0"/>
                  <a:ea typeface="Verdana" pitchFamily="34" charset="0"/>
                  <a:cs typeface="Arial" pitchFamily="34" charset="0"/>
                </a:rPr>
                <a:t>F</a:t>
              </a:r>
              <a:r>
                <a:rPr lang="id-ID" sz="1400" i="1" dirty="0" smtClean="0">
                  <a:latin typeface="Arial" pitchFamily="34" charset="0"/>
                  <a:ea typeface="Verdana" pitchFamily="34" charset="0"/>
                  <a:cs typeface="Arial" pitchFamily="34" charset="0"/>
                </a:rPr>
                <a:t>orce</a:t>
              </a:r>
              <a:r>
                <a:rPr lang="id-ID" sz="1400" dirty="0" smtClean="0">
                  <a:latin typeface="Arial" pitchFamily="34" charset="0"/>
                  <a:ea typeface="Verdana" pitchFamily="34" charset="0"/>
                  <a:cs typeface="Arial" pitchFamily="34" charset="0"/>
                </a:rPr>
                <a:t> melakukan persiapan yang meliputi </a:t>
              </a:r>
              <a:r>
                <a:rPr lang="en-US" sz="1400" dirty="0" smtClean="0">
                  <a:latin typeface="Arial" pitchFamily="34" charset="0"/>
                  <a:ea typeface="Verdana" pitchFamily="34" charset="0"/>
                  <a:cs typeface="Arial" pitchFamily="34" charset="0"/>
                </a:rPr>
                <a:t>data </a:t>
              </a:r>
              <a:r>
                <a:rPr lang="en-US" sz="1400" dirty="0" err="1" smtClean="0">
                  <a:latin typeface="Arial" pitchFamily="34" charset="0"/>
                  <a:ea typeface="Verdana" pitchFamily="34" charset="0"/>
                  <a:cs typeface="Arial" pitchFamily="34" charset="0"/>
                </a:rPr>
                <a:t>prospek</a:t>
              </a:r>
              <a:r>
                <a:rPr lang="en-US" sz="1400" dirty="0" smtClean="0">
                  <a:latin typeface="Arial" pitchFamily="34" charset="0"/>
                  <a:ea typeface="Verdana" pitchFamily="34" charset="0"/>
                  <a:cs typeface="Arial" pitchFamily="34" charset="0"/>
                </a:rPr>
                <a:t> : </a:t>
              </a:r>
              <a:r>
                <a:rPr lang="id-ID" sz="1400" dirty="0" smtClean="0">
                  <a:latin typeface="Arial" pitchFamily="34" charset="0"/>
                  <a:ea typeface="Verdana" pitchFamily="34" charset="0"/>
                  <a:cs typeface="Arial" pitchFamily="34" charset="0"/>
                </a:rPr>
                <a:t>Teritory (D</a:t>
              </a:r>
              <a:r>
                <a:rPr lang="en-US" sz="1400" dirty="0" err="1" smtClean="0">
                  <a:latin typeface="Arial" pitchFamily="34" charset="0"/>
                  <a:ea typeface="Verdana" pitchFamily="34" charset="0"/>
                  <a:cs typeface="Arial" pitchFamily="34" charset="0"/>
                </a:rPr>
                <a:t>aerah</a:t>
              </a:r>
              <a:r>
                <a:rPr lang="en-US" sz="1400" dirty="0" smtClean="0">
                  <a:latin typeface="Arial" pitchFamily="34" charset="0"/>
                  <a:ea typeface="Verdana" pitchFamily="34" charset="0"/>
                  <a:cs typeface="Arial" pitchFamily="34" charset="0"/>
                </a:rPr>
                <a:t>, </a:t>
              </a:r>
              <a:r>
                <a:rPr lang="en-US" sz="1400" dirty="0" err="1" smtClean="0">
                  <a:latin typeface="Arial" pitchFamily="34" charset="0"/>
                  <a:ea typeface="Verdana" pitchFamily="34" charset="0"/>
                  <a:cs typeface="Arial" pitchFamily="34" charset="0"/>
                </a:rPr>
                <a:t>Rute</a:t>
              </a:r>
              <a:r>
                <a:rPr lang="en-US" sz="1400" dirty="0" smtClean="0">
                  <a:latin typeface="Arial" pitchFamily="34" charset="0"/>
                  <a:ea typeface="Verdana" pitchFamily="34" charset="0"/>
                  <a:cs typeface="Arial" pitchFamily="34" charset="0"/>
                </a:rPr>
                <a:t>, </a:t>
              </a:r>
              <a:r>
                <a:rPr lang="en-US" sz="1400" i="1" dirty="0" smtClean="0">
                  <a:latin typeface="Arial" pitchFamily="34" charset="0"/>
                  <a:ea typeface="Verdana" pitchFamily="34" charset="0"/>
                  <a:cs typeface="Arial" pitchFamily="34" charset="0"/>
                </a:rPr>
                <a:t>Sales Tools</a:t>
              </a:r>
              <a:r>
                <a:rPr lang="en-US" sz="1400" dirty="0" smtClean="0">
                  <a:latin typeface="Arial" pitchFamily="34" charset="0"/>
                  <a:ea typeface="Verdana" pitchFamily="34" charset="0"/>
                  <a:cs typeface="Arial" pitchFamily="34" charset="0"/>
                </a:rPr>
                <a:t>, </a:t>
              </a:r>
              <a:r>
                <a:rPr lang="id-ID" sz="1400" dirty="0" smtClean="0">
                  <a:latin typeface="Arial" pitchFamily="34" charset="0"/>
                  <a:ea typeface="Verdana" pitchFamily="34" charset="0"/>
                  <a:cs typeface="Arial" pitchFamily="34" charset="0"/>
                </a:rPr>
                <a:t>T</a:t>
              </a:r>
              <a:r>
                <a:rPr lang="en-US" sz="1400" dirty="0" err="1" smtClean="0">
                  <a:latin typeface="Arial" pitchFamily="34" charset="0"/>
                  <a:ea typeface="Verdana" pitchFamily="34" charset="0"/>
                  <a:cs typeface="Arial" pitchFamily="34" charset="0"/>
                </a:rPr>
                <a:t>arget</a:t>
              </a:r>
              <a:r>
                <a:rPr lang="en-US" sz="1400" dirty="0" smtClean="0">
                  <a:latin typeface="Arial" pitchFamily="34" charset="0"/>
                  <a:ea typeface="Verdana" pitchFamily="34" charset="0"/>
                  <a:cs typeface="Arial" pitchFamily="34" charset="0"/>
                </a:rPr>
                <a:t> </a:t>
              </a:r>
              <a:r>
                <a:rPr lang="en-US" sz="1400" dirty="0" err="1" smtClean="0">
                  <a:latin typeface="Arial" pitchFamily="34" charset="0"/>
                  <a:ea typeface="Verdana" pitchFamily="34" charset="0"/>
                  <a:cs typeface="Arial" pitchFamily="34" charset="0"/>
                </a:rPr>
                <a:t>Calon</a:t>
              </a:r>
              <a:r>
                <a:rPr lang="en-US" sz="1400" dirty="0" smtClean="0">
                  <a:latin typeface="Arial" pitchFamily="34" charset="0"/>
                  <a:ea typeface="Verdana" pitchFamily="34" charset="0"/>
                  <a:cs typeface="Arial" pitchFamily="34" charset="0"/>
                </a:rPr>
                <a:t> </a:t>
              </a:r>
              <a:r>
                <a:rPr lang="en-US" sz="1400" dirty="0" err="1" smtClean="0">
                  <a:latin typeface="Arial" pitchFamily="34" charset="0"/>
                  <a:ea typeface="Verdana" pitchFamily="34" charset="0"/>
                  <a:cs typeface="Arial" pitchFamily="34" charset="0"/>
                </a:rPr>
                <a:t>Pelanggan</a:t>
              </a:r>
              <a:r>
                <a:rPr lang="id-ID" sz="1400" dirty="0" smtClean="0">
                  <a:latin typeface="Arial" pitchFamily="34" charset="0"/>
                  <a:ea typeface="Verdana" pitchFamily="34" charset="0"/>
                  <a:cs typeface="Arial" pitchFamily="34" charset="0"/>
                </a:rPr>
                <a:t>), </a:t>
              </a:r>
              <a:r>
                <a:rPr lang="en-US" sz="1400" dirty="0" err="1" smtClean="0">
                  <a:latin typeface="Arial" pitchFamily="34" charset="0"/>
                  <a:ea typeface="Verdana" pitchFamily="34" charset="0"/>
                  <a:cs typeface="Arial" pitchFamily="34" charset="0"/>
                </a:rPr>
                <a:t>Metoda</a:t>
              </a:r>
              <a:r>
                <a:rPr lang="en-US" sz="1400" dirty="0" smtClean="0">
                  <a:latin typeface="Arial" pitchFamily="34" charset="0"/>
                  <a:ea typeface="Verdana" pitchFamily="34" charset="0"/>
                  <a:cs typeface="Arial" pitchFamily="34" charset="0"/>
                </a:rPr>
                <a:t> </a:t>
              </a:r>
              <a:r>
                <a:rPr lang="id-ID" sz="1400" dirty="0" smtClean="0">
                  <a:latin typeface="Arial" pitchFamily="34" charset="0"/>
                  <a:ea typeface="Verdana" pitchFamily="34" charset="0"/>
                  <a:cs typeface="Arial" pitchFamily="34" charset="0"/>
                </a:rPr>
                <a:t>S</a:t>
              </a:r>
              <a:r>
                <a:rPr lang="en-US" sz="1400" dirty="0" smtClean="0">
                  <a:latin typeface="Arial" pitchFamily="34" charset="0"/>
                  <a:ea typeface="Verdana" pitchFamily="34" charset="0"/>
                  <a:cs typeface="Arial" pitchFamily="34" charset="0"/>
                </a:rPr>
                <a:t>ales</a:t>
              </a:r>
              <a:r>
                <a:rPr lang="id-ID" sz="1400" dirty="0" smtClean="0">
                  <a:latin typeface="Arial" pitchFamily="34" charset="0"/>
                  <a:ea typeface="Verdana" pitchFamily="34" charset="0"/>
                  <a:cs typeface="Arial" pitchFamily="34" charset="0"/>
                </a:rPr>
                <a:t>, M</a:t>
              </a:r>
              <a:r>
                <a:rPr lang="en-US" sz="1400" dirty="0" err="1" smtClean="0">
                  <a:latin typeface="Arial" pitchFamily="34" charset="0"/>
                  <a:ea typeface="Verdana" pitchFamily="34" charset="0"/>
                  <a:cs typeface="Arial" pitchFamily="34" charset="0"/>
                </a:rPr>
                <a:t>aterial</a:t>
              </a:r>
              <a:r>
                <a:rPr lang="en-US" sz="1400" dirty="0" smtClean="0">
                  <a:latin typeface="Arial" pitchFamily="34" charset="0"/>
                  <a:ea typeface="Verdana" pitchFamily="34" charset="0"/>
                  <a:cs typeface="Arial" pitchFamily="34" charset="0"/>
                </a:rPr>
                <a:t> </a:t>
              </a:r>
              <a:r>
                <a:rPr lang="id-ID" sz="1400" dirty="0" smtClean="0">
                  <a:latin typeface="Arial" pitchFamily="34" charset="0"/>
                  <a:ea typeface="Verdana" pitchFamily="34" charset="0"/>
                  <a:cs typeface="Arial" pitchFamily="34" charset="0"/>
                </a:rPr>
                <a:t>P</a:t>
              </a:r>
              <a:r>
                <a:rPr lang="en-US" sz="1400" dirty="0" err="1" smtClean="0">
                  <a:latin typeface="Arial" pitchFamily="34" charset="0"/>
                  <a:ea typeface="Verdana" pitchFamily="34" charset="0"/>
                  <a:cs typeface="Arial" pitchFamily="34" charset="0"/>
                </a:rPr>
                <a:t>romo</a:t>
              </a:r>
              <a:r>
                <a:rPr lang="en-US" sz="1400" dirty="0" smtClean="0">
                  <a:latin typeface="Arial" pitchFamily="34" charset="0"/>
                  <a:ea typeface="Verdana" pitchFamily="34" charset="0"/>
                  <a:cs typeface="Arial" pitchFamily="34" charset="0"/>
                </a:rPr>
                <a:t> (</a:t>
              </a:r>
              <a:r>
                <a:rPr lang="en-US" sz="1400" dirty="0" err="1" smtClean="0">
                  <a:latin typeface="Arial" pitchFamily="34" charset="0"/>
                  <a:ea typeface="Verdana" pitchFamily="34" charset="0"/>
                  <a:cs typeface="Arial" pitchFamily="34" charset="0"/>
                </a:rPr>
                <a:t>Brosur</a:t>
              </a:r>
              <a:r>
                <a:rPr lang="en-US" sz="1400" dirty="0" smtClean="0">
                  <a:latin typeface="Arial" pitchFamily="34" charset="0"/>
                  <a:ea typeface="Verdana" pitchFamily="34" charset="0"/>
                  <a:cs typeface="Arial" pitchFamily="34" charset="0"/>
                </a:rPr>
                <a:t> </a:t>
              </a:r>
              <a:r>
                <a:rPr lang="en-US" sz="1400" dirty="0" err="1" smtClean="0">
                  <a:latin typeface="Arial" pitchFamily="34" charset="0"/>
                  <a:ea typeface="Verdana" pitchFamily="34" charset="0"/>
                  <a:cs typeface="Arial" pitchFamily="34" charset="0"/>
                </a:rPr>
                <a:t>dan</a:t>
              </a:r>
              <a:r>
                <a:rPr lang="en-US" sz="1400" dirty="0" smtClean="0">
                  <a:latin typeface="Arial" pitchFamily="34" charset="0"/>
                  <a:ea typeface="Verdana" pitchFamily="34" charset="0"/>
                  <a:cs typeface="Arial" pitchFamily="34" charset="0"/>
                </a:rPr>
                <a:t> </a:t>
              </a:r>
              <a:r>
                <a:rPr lang="en-US" sz="1400" dirty="0" err="1" smtClean="0">
                  <a:latin typeface="Arial" pitchFamily="34" charset="0"/>
                  <a:ea typeface="Verdana" pitchFamily="34" charset="0"/>
                  <a:cs typeface="Arial" pitchFamily="34" charset="0"/>
                </a:rPr>
                <a:t>Alat</a:t>
              </a:r>
              <a:r>
                <a:rPr lang="en-US" sz="1400" dirty="0" smtClean="0">
                  <a:latin typeface="Arial" pitchFamily="34" charset="0"/>
                  <a:ea typeface="Verdana" pitchFamily="34" charset="0"/>
                  <a:cs typeface="Arial" pitchFamily="34" charset="0"/>
                </a:rPr>
                <a:t> Demo).</a:t>
              </a:r>
              <a:r>
                <a:rPr lang="id-ID" sz="1400" dirty="0" smtClean="0">
                  <a:latin typeface="Arial" pitchFamily="34" charset="0"/>
                  <a:ea typeface="Verdana" pitchFamily="34" charset="0"/>
                  <a:cs typeface="Arial" pitchFamily="34" charset="0"/>
                </a:rPr>
                <a:t> </a:t>
              </a:r>
              <a:r>
                <a:rPr lang="id-ID" sz="1400" i="1" dirty="0" smtClean="0">
                  <a:latin typeface="Arial" pitchFamily="34" charset="0"/>
                  <a:ea typeface="Verdana" pitchFamily="34" charset="0"/>
                  <a:cs typeface="Arial" pitchFamily="34" charset="0"/>
                </a:rPr>
                <a:t>Sales </a:t>
              </a:r>
              <a:r>
                <a:rPr lang="en-US" sz="1400" i="1" dirty="0" smtClean="0">
                  <a:latin typeface="Arial" pitchFamily="34" charset="0"/>
                  <a:ea typeface="Verdana" pitchFamily="34" charset="0"/>
                  <a:cs typeface="Arial" pitchFamily="34" charset="0"/>
                </a:rPr>
                <a:t>F</a:t>
              </a:r>
              <a:r>
                <a:rPr lang="id-ID" sz="1400" i="1" dirty="0" smtClean="0">
                  <a:latin typeface="Arial" pitchFamily="34" charset="0"/>
                  <a:ea typeface="Verdana" pitchFamily="34" charset="0"/>
                  <a:cs typeface="Arial" pitchFamily="34" charset="0"/>
                </a:rPr>
                <a:t>orce </a:t>
              </a:r>
              <a:r>
                <a:rPr lang="id-ID" sz="1400" dirty="0" smtClean="0">
                  <a:latin typeface="Arial" pitchFamily="34" charset="0"/>
                  <a:ea typeface="Verdana" pitchFamily="34" charset="0"/>
                  <a:cs typeface="Arial" pitchFamily="34" charset="0"/>
                </a:rPr>
                <a:t>diharapkan</a:t>
              </a:r>
              <a:r>
                <a:rPr lang="en-US" sz="1400" dirty="0" smtClean="0">
                  <a:latin typeface="Arial" pitchFamily="34" charset="0"/>
                  <a:ea typeface="Verdana" pitchFamily="34" charset="0"/>
                  <a:cs typeface="Arial" pitchFamily="34" charset="0"/>
                </a:rPr>
                <a:t> </a:t>
              </a:r>
              <a:r>
                <a:rPr lang="id-ID" sz="1400" dirty="0" smtClean="0">
                  <a:latin typeface="Arial" pitchFamily="34" charset="0"/>
                  <a:ea typeface="Verdana" pitchFamily="34" charset="0"/>
                  <a:cs typeface="Arial" pitchFamily="34" charset="0"/>
                </a:rPr>
                <a:t>dapat mempelajari </a:t>
              </a:r>
              <a:r>
                <a:rPr lang="en-US" sz="1400" i="1" dirty="0" smtClean="0">
                  <a:latin typeface="Arial" pitchFamily="34" charset="0"/>
                  <a:ea typeface="Verdana" pitchFamily="34" charset="0"/>
                  <a:cs typeface="Arial" pitchFamily="34" charset="0"/>
                </a:rPr>
                <a:t>Basic Information</a:t>
              </a:r>
              <a:r>
                <a:rPr lang="en-US" sz="1400" dirty="0" smtClean="0">
                  <a:latin typeface="Arial" pitchFamily="34" charset="0"/>
                  <a:ea typeface="Verdana" pitchFamily="34" charset="0"/>
                  <a:cs typeface="Arial" pitchFamily="34" charset="0"/>
                </a:rPr>
                <a:t> </a:t>
              </a:r>
              <a:r>
                <a:rPr lang="en-US" sz="1400" dirty="0" err="1" smtClean="0">
                  <a:latin typeface="Arial" pitchFamily="34" charset="0"/>
                  <a:ea typeface="Verdana" pitchFamily="34" charset="0"/>
                  <a:cs typeface="Arial" pitchFamily="34" charset="0"/>
                </a:rPr>
                <a:t>tersebut</a:t>
              </a:r>
              <a:r>
                <a:rPr lang="en-US" sz="1400" dirty="0" smtClean="0">
                  <a:latin typeface="Arial" pitchFamily="34" charset="0"/>
                  <a:ea typeface="Verdana" pitchFamily="34" charset="0"/>
                  <a:cs typeface="Arial" pitchFamily="34" charset="0"/>
                </a:rPr>
                <a:t> </a:t>
              </a:r>
              <a:r>
                <a:rPr lang="en-US" sz="1400" dirty="0" err="1" smtClean="0">
                  <a:latin typeface="Arial" pitchFamily="34" charset="0"/>
                  <a:ea typeface="Verdana" pitchFamily="34" charset="0"/>
                  <a:cs typeface="Arial" pitchFamily="34" charset="0"/>
                </a:rPr>
                <a:t>di</a:t>
              </a:r>
              <a:r>
                <a:rPr lang="en-US" sz="1400" dirty="0" smtClean="0">
                  <a:latin typeface="Arial" pitchFamily="34" charset="0"/>
                  <a:ea typeface="Verdana" pitchFamily="34" charset="0"/>
                  <a:cs typeface="Arial" pitchFamily="34" charset="0"/>
                </a:rPr>
                <a:t> </a:t>
              </a:r>
              <a:r>
                <a:rPr lang="en-US" sz="1400" dirty="0" err="1" smtClean="0">
                  <a:latin typeface="Arial" pitchFamily="34" charset="0"/>
                  <a:ea typeface="Verdana" pitchFamily="34" charset="0"/>
                  <a:cs typeface="Arial" pitchFamily="34" charset="0"/>
                </a:rPr>
                <a:t>atas</a:t>
              </a:r>
              <a:r>
                <a:rPr lang="en-US" sz="1400" dirty="0" smtClean="0">
                  <a:latin typeface="Arial" pitchFamily="34" charset="0"/>
                  <a:ea typeface="Verdana" pitchFamily="34" charset="0"/>
                  <a:cs typeface="Arial" pitchFamily="34" charset="0"/>
                </a:rPr>
                <a:t> </a:t>
              </a:r>
              <a:r>
                <a:rPr lang="id-ID" sz="1400" dirty="0" smtClean="0">
                  <a:latin typeface="Arial" pitchFamily="34" charset="0"/>
                  <a:ea typeface="Verdana" pitchFamily="34" charset="0"/>
                  <a:cs typeface="Arial" pitchFamily="34" charset="0"/>
                </a:rPr>
                <a:t>sebelum melangkah ke tahap selanjutnya</a:t>
              </a:r>
              <a:r>
                <a:rPr lang="en-US" sz="1400" dirty="0" smtClean="0">
                  <a:latin typeface="Arial" pitchFamily="34" charset="0"/>
                  <a:ea typeface="Verdana" pitchFamily="34" charset="0"/>
                  <a:cs typeface="Arial" pitchFamily="34" charset="0"/>
                </a:rPr>
                <a:t> (Output : Data </a:t>
              </a:r>
              <a:r>
                <a:rPr lang="en-US" sz="1400" dirty="0" err="1" smtClean="0">
                  <a:latin typeface="Arial" pitchFamily="34" charset="0"/>
                  <a:ea typeface="Verdana" pitchFamily="34" charset="0"/>
                  <a:cs typeface="Arial" pitchFamily="34" charset="0"/>
                </a:rPr>
                <a:t>Calon</a:t>
              </a:r>
              <a:r>
                <a:rPr lang="en-US" sz="1400" dirty="0" smtClean="0">
                  <a:latin typeface="Arial" pitchFamily="34" charset="0"/>
                  <a:ea typeface="Verdana" pitchFamily="34" charset="0"/>
                  <a:cs typeface="Arial" pitchFamily="34" charset="0"/>
                </a:rPr>
                <a:t> </a:t>
              </a:r>
              <a:r>
                <a:rPr lang="en-US" sz="1400" dirty="0" err="1" smtClean="0">
                  <a:latin typeface="Arial" pitchFamily="34" charset="0"/>
                  <a:ea typeface="Verdana" pitchFamily="34" charset="0"/>
                  <a:cs typeface="Arial" pitchFamily="34" charset="0"/>
                </a:rPr>
                <a:t>Pelanggan</a:t>
              </a:r>
              <a:r>
                <a:rPr lang="en-US" sz="1400" dirty="0" smtClean="0">
                  <a:latin typeface="Arial" pitchFamily="34" charset="0"/>
                  <a:ea typeface="Verdana" pitchFamily="34" charset="0"/>
                  <a:cs typeface="Arial" pitchFamily="34" charset="0"/>
                </a:rPr>
                <a:t>  </a:t>
              </a:r>
              <a:r>
                <a:rPr lang="en-US" sz="1400" dirty="0" err="1" smtClean="0">
                  <a:latin typeface="Arial" pitchFamily="34" charset="0"/>
                  <a:ea typeface="Verdana" pitchFamily="34" charset="0"/>
                  <a:cs typeface="Arial" pitchFamily="34" charset="0"/>
                </a:rPr>
                <a:t>Prospek</a:t>
              </a:r>
              <a:r>
                <a:rPr lang="en-US" sz="1400" dirty="0" smtClean="0">
                  <a:latin typeface="Arial" pitchFamily="34" charset="0"/>
                  <a:ea typeface="Verdana" pitchFamily="34" charset="0"/>
                  <a:cs typeface="Arial" pitchFamily="34" charset="0"/>
                </a:rPr>
                <a:t>).</a:t>
              </a:r>
              <a:endParaRPr lang="en-US" sz="1400" dirty="0">
                <a:latin typeface="Arial" pitchFamily="34" charset="0"/>
                <a:ea typeface="Verdana" pitchFamily="34" charset="0"/>
                <a:cs typeface="Arial" pitchFamily="34" charset="0"/>
              </a:endParaRPr>
            </a:p>
          </p:txBody>
        </p:sp>
        <p:sp>
          <p:nvSpPr>
            <p:cNvPr id="23" name="Rectangle 22"/>
            <p:cNvSpPr/>
            <p:nvPr/>
          </p:nvSpPr>
          <p:spPr>
            <a:xfrm>
              <a:off x="1676400" y="1143000"/>
              <a:ext cx="5715000" cy="304800"/>
            </a:xfrm>
            <a:prstGeom prst="rect">
              <a:avLst/>
            </a:prstGeom>
            <a:solidFill>
              <a:srgbClr val="FF0000"/>
            </a:solidFill>
            <a:ln>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id-ID" b="1" dirty="0" smtClean="0">
                  <a:latin typeface="Arial" pitchFamily="34" charset="0"/>
                  <a:ea typeface="Verdana" pitchFamily="34" charset="0"/>
                  <a:cs typeface="Arial" pitchFamily="34" charset="0"/>
                </a:rPr>
                <a:t>Tahap Persiapan</a:t>
              </a:r>
              <a:endParaRPr lang="en-US" b="1" dirty="0">
                <a:latin typeface="Arial" pitchFamily="34" charset="0"/>
                <a:ea typeface="Verdana" pitchFamily="34" charset="0"/>
                <a:cs typeface="Arial" pitchFamily="34" charset="0"/>
              </a:endParaRPr>
            </a:p>
          </p:txBody>
        </p:sp>
      </p:grpSp>
      <p:sp>
        <p:nvSpPr>
          <p:cNvPr id="27" name="Down Arrow 26"/>
          <p:cNvSpPr/>
          <p:nvPr/>
        </p:nvSpPr>
        <p:spPr>
          <a:xfrm>
            <a:off x="4239904" y="2286000"/>
            <a:ext cx="609600" cy="533400"/>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a:p>
        </p:txBody>
      </p:sp>
      <p:cxnSp>
        <p:nvCxnSpPr>
          <p:cNvPr id="16" name="Straight Connector 15"/>
          <p:cNvCxnSpPr/>
          <p:nvPr/>
        </p:nvCxnSpPr>
        <p:spPr>
          <a:xfrm>
            <a:off x="304800" y="3810000"/>
            <a:ext cx="8534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88268078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76200"/>
            <a:ext cx="9144000" cy="707886"/>
          </a:xfrm>
          <a:prstGeom prst="rect">
            <a:avLst/>
          </a:prstGeom>
          <a:noFill/>
        </p:spPr>
        <p:txBody>
          <a:bodyPr wrap="square">
            <a:spAutoFit/>
          </a:bodyPr>
          <a:lstStyle/>
          <a:p>
            <a:pPr algn="ctr" fontAlgn="auto">
              <a:spcBef>
                <a:spcPts val="0"/>
              </a:spcBef>
              <a:spcAft>
                <a:spcPts val="0"/>
              </a:spcAft>
              <a:defRPr/>
            </a:pPr>
            <a:r>
              <a:rPr lang="en-US" sz="4000" b="1" dirty="0" smtClean="0">
                <a:solidFill>
                  <a:srgbClr val="FF0000"/>
                </a:solidFill>
                <a:effectLst>
                  <a:outerShdw blurRad="38100" dist="38100" dir="2700000" algn="tl">
                    <a:srgbClr val="000000">
                      <a:alpha val="43137"/>
                    </a:srgbClr>
                  </a:outerShdw>
                </a:effectLst>
                <a:latin typeface="Arial" pitchFamily="34" charset="0"/>
                <a:cs typeface="Arial" pitchFamily="34" charset="0"/>
              </a:rPr>
              <a:t>Script</a:t>
            </a:r>
            <a:r>
              <a:rPr lang="en-US" sz="4000" b="1" dirty="0" smtClean="0">
                <a:effectLst>
                  <a:outerShdw blurRad="38100" dist="38100" dir="2700000" algn="tl">
                    <a:srgbClr val="000000">
                      <a:alpha val="43137"/>
                    </a:srgbClr>
                  </a:outerShdw>
                </a:effectLst>
                <a:latin typeface="Arial" pitchFamily="34" charset="0"/>
                <a:cs typeface="Arial" pitchFamily="34" charset="0"/>
              </a:rPr>
              <a:t> </a:t>
            </a:r>
            <a:r>
              <a:rPr lang="en-US" sz="4000" b="1" dirty="0" smtClean="0">
                <a:solidFill>
                  <a:schemeClr val="bg1">
                    <a:lumMod val="50000"/>
                  </a:schemeClr>
                </a:solidFill>
                <a:effectLst>
                  <a:outerShdw blurRad="38100" dist="38100" dir="2700000" algn="tl">
                    <a:srgbClr val="000000">
                      <a:alpha val="43137"/>
                    </a:srgbClr>
                  </a:outerShdw>
                </a:effectLst>
                <a:latin typeface="Arial" pitchFamily="34" charset="0"/>
                <a:cs typeface="Arial" pitchFamily="34" charset="0"/>
              </a:rPr>
              <a:t>Sales</a:t>
            </a:r>
            <a:r>
              <a:rPr lang="en-US" sz="4000" b="1" dirty="0" smtClean="0">
                <a:effectLst>
                  <a:outerShdw blurRad="38100" dist="38100" dir="2700000" algn="tl">
                    <a:srgbClr val="000000">
                      <a:alpha val="43137"/>
                    </a:srgbClr>
                  </a:outerShdw>
                </a:effectLst>
                <a:latin typeface="Arial" pitchFamily="34" charset="0"/>
                <a:cs typeface="Arial" pitchFamily="34" charset="0"/>
              </a:rPr>
              <a:t> Force</a:t>
            </a:r>
            <a:endParaRPr lang="en-US" sz="4000" b="1" dirty="0">
              <a:effectLst>
                <a:outerShdw blurRad="38100" dist="38100" dir="2700000" algn="tl">
                  <a:srgbClr val="000000">
                    <a:alpha val="43137"/>
                  </a:srgbClr>
                </a:outerShdw>
              </a:effectLst>
              <a:latin typeface="Arial" pitchFamily="34" charset="0"/>
              <a:cs typeface="Arial" pitchFamily="34" charset="0"/>
            </a:endParaRPr>
          </a:p>
        </p:txBody>
      </p:sp>
      <p:grpSp>
        <p:nvGrpSpPr>
          <p:cNvPr id="3" name="Group 23"/>
          <p:cNvGrpSpPr/>
          <p:nvPr/>
        </p:nvGrpSpPr>
        <p:grpSpPr>
          <a:xfrm>
            <a:off x="304800" y="1063079"/>
            <a:ext cx="8534400" cy="1936016"/>
            <a:chOff x="304800" y="1143000"/>
            <a:chExt cx="8534400" cy="1936016"/>
          </a:xfrm>
        </p:grpSpPr>
        <p:sp>
          <p:nvSpPr>
            <p:cNvPr id="6" name="TextBox 5"/>
            <p:cNvSpPr txBox="1"/>
            <p:nvPr/>
          </p:nvSpPr>
          <p:spPr>
            <a:xfrm>
              <a:off x="304800" y="1447800"/>
              <a:ext cx="8534400" cy="1631216"/>
            </a:xfrm>
            <a:prstGeom prst="rect">
              <a:avLst/>
            </a:prstGeom>
            <a:ln>
              <a:solidFill>
                <a:srgbClr val="FF0000"/>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just"/>
              <a:r>
                <a:rPr lang="en-US" sz="1250" dirty="0" err="1" smtClean="0">
                  <a:latin typeface="Arial" pitchFamily="34" charset="0"/>
                  <a:cs typeface="Arial" pitchFamily="34" charset="0"/>
                </a:rPr>
                <a:t>Apakah</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Bapak</a:t>
              </a:r>
              <a:r>
                <a:rPr lang="en-US" sz="1250" dirty="0" smtClean="0">
                  <a:latin typeface="Arial" pitchFamily="34" charset="0"/>
                  <a:cs typeface="Arial" pitchFamily="34" charset="0"/>
                </a:rPr>
                <a:t>/</a:t>
              </a:r>
              <a:r>
                <a:rPr lang="en-US" sz="1250" dirty="0" err="1" smtClean="0">
                  <a:latin typeface="Arial" pitchFamily="34" charset="0"/>
                  <a:cs typeface="Arial" pitchFamily="34" charset="0"/>
                </a:rPr>
                <a:t>Ibu</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sudah</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pernah</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mendengar</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dan</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berlangganan</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sebutkan</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nama</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layanan</a:t>
              </a:r>
              <a:r>
                <a:rPr lang="en-US" sz="1250" dirty="0" smtClean="0">
                  <a:latin typeface="Arial" pitchFamily="34" charset="0"/>
                  <a:cs typeface="Arial" pitchFamily="34" charset="0"/>
                </a:rPr>
                <a:t>/</a:t>
              </a:r>
              <a:r>
                <a:rPr lang="en-US" sz="1250" dirty="0" err="1" smtClean="0">
                  <a:latin typeface="Arial" pitchFamily="34" charset="0"/>
                  <a:cs typeface="Arial" pitchFamily="34" charset="0"/>
                </a:rPr>
                <a:t>produk</a:t>
              </a:r>
              <a:r>
                <a:rPr lang="en-US" sz="1250" dirty="0" smtClean="0">
                  <a:latin typeface="Arial" pitchFamily="34" charset="0"/>
                  <a:cs typeface="Arial" pitchFamily="34" charset="0"/>
                </a:rPr>
                <a:t>)? </a:t>
              </a:r>
              <a:r>
                <a:rPr lang="id-ID" sz="1250" dirty="0" smtClean="0">
                  <a:latin typeface="Arial" pitchFamily="34" charset="0"/>
                  <a:cs typeface="Arial" pitchFamily="34" charset="0"/>
                </a:rPr>
                <a:t>Jika jawaban calon pelanggan “belum mendengar” dan “belum </a:t>
              </a:r>
              <a:r>
                <a:rPr lang="en-US" sz="1250" dirty="0" err="1" smtClean="0">
                  <a:latin typeface="Arial" pitchFamily="34" charset="0"/>
                  <a:cs typeface="Arial" pitchFamily="34" charset="0"/>
                </a:rPr>
                <a:t>berlangganan</a:t>
              </a:r>
              <a:r>
                <a:rPr lang="id-ID" sz="1250" dirty="0" smtClean="0">
                  <a:latin typeface="Arial" pitchFamily="34" charset="0"/>
                  <a:cs typeface="Arial" pitchFamily="34" charset="0"/>
                </a:rPr>
                <a:t>”</a:t>
              </a:r>
              <a:r>
                <a:rPr lang="en-US" sz="1250" dirty="0" smtClean="0">
                  <a:latin typeface="Arial" pitchFamily="34" charset="0"/>
                  <a:cs typeface="Arial" pitchFamily="34" charset="0"/>
                </a:rPr>
                <a:t>,</a:t>
              </a:r>
              <a:r>
                <a:rPr lang="id-ID" sz="1250" dirty="0" smtClean="0">
                  <a:latin typeface="Arial" pitchFamily="34" charset="0"/>
                  <a:cs typeface="Arial" pitchFamily="34" charset="0"/>
                </a:rPr>
                <a:t> </a:t>
              </a:r>
              <a:r>
                <a:rPr lang="en-US" sz="1250" dirty="0" err="1" smtClean="0">
                  <a:latin typeface="Arial" pitchFamily="34" charset="0"/>
                  <a:cs typeface="Arial" pitchFamily="34" charset="0"/>
                </a:rPr>
                <a:t>kemudian</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menunjukkan</a:t>
              </a:r>
              <a:r>
                <a:rPr lang="en-US" sz="1250" dirty="0" smtClean="0">
                  <a:latin typeface="Arial" pitchFamily="34" charset="0"/>
                  <a:cs typeface="Arial" pitchFamily="34" charset="0"/>
                </a:rPr>
                <a:t> </a:t>
              </a:r>
              <a:r>
                <a:rPr lang="id-ID" sz="1250" dirty="0" smtClean="0">
                  <a:latin typeface="Arial" pitchFamily="34" charset="0"/>
                  <a:cs typeface="Arial" pitchFamily="34" charset="0"/>
                </a:rPr>
                <a:t>gelagat tertarik untuk mendengarkan informasi mengenai </a:t>
              </a:r>
              <a:r>
                <a:rPr lang="en-US" sz="1250" dirty="0" err="1" smtClean="0">
                  <a:latin typeface="Arial" pitchFamily="34" charset="0"/>
                  <a:cs typeface="Arial" pitchFamily="34" charset="0"/>
                </a:rPr>
                <a:t>layanan</a:t>
              </a:r>
              <a:r>
                <a:rPr lang="en-US" sz="1250" dirty="0" smtClean="0">
                  <a:latin typeface="Arial" pitchFamily="34" charset="0"/>
                  <a:cs typeface="Arial" pitchFamily="34" charset="0"/>
                </a:rPr>
                <a:t>/</a:t>
              </a:r>
              <a:r>
                <a:rPr lang="en-US" sz="1250" dirty="0" err="1" smtClean="0">
                  <a:latin typeface="Arial" pitchFamily="34" charset="0"/>
                  <a:cs typeface="Arial" pitchFamily="34" charset="0"/>
                </a:rPr>
                <a:t>produk</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tersebut</a:t>
              </a:r>
              <a:r>
                <a:rPr lang="id-ID" sz="1250" dirty="0" smtClean="0">
                  <a:latin typeface="Arial" pitchFamily="34" charset="0"/>
                  <a:cs typeface="Arial" pitchFamily="34" charset="0"/>
                </a:rPr>
                <a:t>,</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maka</a:t>
              </a:r>
              <a:r>
                <a:rPr lang="id-ID" sz="1250" dirty="0" smtClean="0">
                  <a:latin typeface="Arial" pitchFamily="34" charset="0"/>
                  <a:cs typeface="Arial" pitchFamily="34" charset="0"/>
                </a:rPr>
                <a:t> </a:t>
              </a:r>
              <a:r>
                <a:rPr lang="id-ID" sz="1250" i="1" dirty="0" smtClean="0">
                  <a:latin typeface="Arial" pitchFamily="34" charset="0"/>
                  <a:cs typeface="Arial" pitchFamily="34" charset="0"/>
                </a:rPr>
                <a:t>Sales force</a:t>
              </a:r>
              <a:r>
                <a:rPr lang="en-US" sz="1250" i="1" dirty="0" smtClean="0">
                  <a:latin typeface="Arial" pitchFamily="34" charset="0"/>
                  <a:cs typeface="Arial" pitchFamily="34" charset="0"/>
                </a:rPr>
                <a:t> </a:t>
              </a:r>
              <a:r>
                <a:rPr lang="en-US" sz="1250" dirty="0" err="1" smtClean="0">
                  <a:latin typeface="Arial" pitchFamily="34" charset="0"/>
                  <a:cs typeface="Arial" pitchFamily="34" charset="0"/>
                </a:rPr>
                <a:t>selanjutnya</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menjelaskan</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tentang</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layanan</a:t>
              </a:r>
              <a:r>
                <a:rPr lang="en-US" sz="1250" dirty="0" smtClean="0">
                  <a:latin typeface="Arial" pitchFamily="34" charset="0"/>
                  <a:cs typeface="Arial" pitchFamily="34" charset="0"/>
                </a:rPr>
                <a:t>/</a:t>
              </a:r>
              <a:r>
                <a:rPr lang="en-US" sz="1250" dirty="0" err="1" smtClean="0">
                  <a:latin typeface="Arial" pitchFamily="34" charset="0"/>
                  <a:cs typeface="Arial" pitchFamily="34" charset="0"/>
                </a:rPr>
                <a:t>produk</a:t>
              </a:r>
              <a:r>
                <a:rPr lang="en-US" sz="1250" dirty="0" smtClean="0">
                  <a:latin typeface="Arial" pitchFamily="34" charset="0"/>
                  <a:cs typeface="Arial" pitchFamily="34" charset="0"/>
                </a:rPr>
                <a:t> yang </a:t>
              </a:r>
              <a:r>
                <a:rPr lang="en-US" sz="1250" dirty="0" err="1" smtClean="0">
                  <a:latin typeface="Arial" pitchFamily="34" charset="0"/>
                  <a:cs typeface="Arial" pitchFamily="34" charset="0"/>
                </a:rPr>
                <a:t>ditawarkan</a:t>
              </a:r>
              <a:r>
                <a:rPr lang="en-US" sz="1250" dirty="0" smtClean="0">
                  <a:latin typeface="Arial" pitchFamily="34" charset="0"/>
                  <a:cs typeface="Arial" pitchFamily="34" charset="0"/>
                </a:rPr>
                <a:t>.</a:t>
              </a:r>
            </a:p>
            <a:p>
              <a:pPr algn="just"/>
              <a:endParaRPr lang="en-US" sz="1250" dirty="0" smtClean="0">
                <a:latin typeface="Arial" pitchFamily="34" charset="0"/>
                <a:cs typeface="Arial" pitchFamily="34" charset="0"/>
              </a:endParaRPr>
            </a:p>
            <a:p>
              <a:pPr lvl="0" algn="just"/>
              <a:r>
                <a:rPr lang="id-ID" sz="1250" dirty="0" smtClean="0">
                  <a:latin typeface="Arial" pitchFamily="34" charset="0"/>
                  <a:cs typeface="Arial" pitchFamily="34" charset="0"/>
                </a:rPr>
                <a:t>Jika jawaban calon pelanggan “sudah mendengar”</a:t>
              </a:r>
              <a:r>
                <a:rPr lang="en-US" sz="1250" dirty="0" smtClean="0">
                  <a:latin typeface="Arial" pitchFamily="34" charset="0"/>
                  <a:cs typeface="Arial" pitchFamily="34" charset="0"/>
                </a:rPr>
                <a:t>,</a:t>
              </a:r>
              <a:r>
                <a:rPr lang="id-ID" sz="1250" dirty="0" smtClean="0">
                  <a:latin typeface="Arial" pitchFamily="34" charset="0"/>
                  <a:cs typeface="Arial" pitchFamily="34" charset="0"/>
                </a:rPr>
                <a:t> </a:t>
              </a:r>
              <a:r>
                <a:rPr lang="id-ID" sz="1250" i="1" dirty="0" smtClean="0">
                  <a:latin typeface="Arial" pitchFamily="34" charset="0"/>
                  <a:cs typeface="Arial" pitchFamily="34" charset="0"/>
                </a:rPr>
                <a:t>Sales force</a:t>
              </a:r>
              <a:r>
                <a:rPr lang="id-ID" sz="1250" dirty="0" smtClean="0">
                  <a:latin typeface="Arial" pitchFamily="34" charset="0"/>
                  <a:cs typeface="Arial" pitchFamily="34" charset="0"/>
                </a:rPr>
                <a:t> dapat menanyakan kembali “apakah sudah berlangganan </a:t>
              </a:r>
              <a:r>
                <a:rPr lang="en-US" sz="1250" dirty="0" err="1" smtClean="0">
                  <a:latin typeface="Arial" pitchFamily="34" charset="0"/>
                  <a:cs typeface="Arial" pitchFamily="34" charset="0"/>
                </a:rPr>
                <a:t>layanan</a:t>
              </a:r>
              <a:r>
                <a:rPr lang="en-US" sz="1250" dirty="0" smtClean="0">
                  <a:latin typeface="Arial" pitchFamily="34" charset="0"/>
                  <a:cs typeface="Arial" pitchFamily="34" charset="0"/>
                </a:rPr>
                <a:t>/</a:t>
              </a:r>
              <a:r>
                <a:rPr lang="en-US" sz="1250" dirty="0" err="1" smtClean="0">
                  <a:latin typeface="Arial" pitchFamily="34" charset="0"/>
                  <a:cs typeface="Arial" pitchFamily="34" charset="0"/>
                </a:rPr>
                <a:t>produk</a:t>
              </a:r>
              <a:r>
                <a:rPr lang="en-US" sz="1250" dirty="0" smtClean="0">
                  <a:latin typeface="Arial" pitchFamily="34" charset="0"/>
                  <a:cs typeface="Arial" pitchFamily="34" charset="0"/>
                </a:rPr>
                <a:t> yang </a:t>
              </a:r>
              <a:r>
                <a:rPr lang="en-US" sz="1250" dirty="0" err="1" smtClean="0">
                  <a:latin typeface="Arial" pitchFamily="34" charset="0"/>
                  <a:cs typeface="Arial" pitchFamily="34" charset="0"/>
                </a:rPr>
                <a:t>ditawarkan</a:t>
              </a:r>
              <a:r>
                <a:rPr lang="id-ID" sz="1250" dirty="0" smtClean="0">
                  <a:latin typeface="Arial" pitchFamily="34" charset="0"/>
                  <a:cs typeface="Arial" pitchFamily="34" charset="0"/>
                </a:rPr>
                <a:t>?”Jika jawaban calon pelanggan “sudah berlanggan </a:t>
              </a:r>
              <a:r>
                <a:rPr lang="en-US" sz="1250" dirty="0" err="1" smtClean="0">
                  <a:latin typeface="Arial" pitchFamily="34" charset="0"/>
                  <a:cs typeface="Arial" pitchFamily="34" charset="0"/>
                </a:rPr>
                <a:t>layanan</a:t>
              </a:r>
              <a:r>
                <a:rPr lang="en-US" sz="1250" dirty="0" smtClean="0">
                  <a:latin typeface="Arial" pitchFamily="34" charset="0"/>
                  <a:cs typeface="Arial" pitchFamily="34" charset="0"/>
                </a:rPr>
                <a:t>/</a:t>
              </a:r>
              <a:r>
                <a:rPr lang="en-US" sz="1250" dirty="0" err="1" smtClean="0">
                  <a:latin typeface="Arial" pitchFamily="34" charset="0"/>
                  <a:cs typeface="Arial" pitchFamily="34" charset="0"/>
                </a:rPr>
                <a:t>produk</a:t>
              </a:r>
              <a:r>
                <a:rPr lang="id-ID" sz="1250" dirty="0" smtClean="0">
                  <a:latin typeface="Arial" pitchFamily="34" charset="0"/>
                  <a:cs typeface="Arial" pitchFamily="34" charset="0"/>
                </a:rPr>
                <a:t>” maka </a:t>
              </a:r>
              <a:r>
                <a:rPr lang="id-ID" sz="1250" i="1" dirty="0" smtClean="0">
                  <a:latin typeface="Arial" pitchFamily="34" charset="0"/>
                  <a:cs typeface="Arial" pitchFamily="34" charset="0"/>
                </a:rPr>
                <a:t>Sales force</a:t>
              </a:r>
              <a:r>
                <a:rPr lang="id-ID" sz="1250" dirty="0" smtClean="0">
                  <a:latin typeface="Arial" pitchFamily="34" charset="0"/>
                  <a:cs typeface="Arial" pitchFamily="34" charset="0"/>
                </a:rPr>
                <a:t> dapat menanyakan kesan pelanggan selama menggunakan</a:t>
              </a:r>
              <a:r>
                <a:rPr lang="en-US" sz="1250" dirty="0" err="1" smtClean="0">
                  <a:latin typeface="Arial" pitchFamily="34" charset="0"/>
                  <a:cs typeface="Arial" pitchFamily="34" charset="0"/>
                </a:rPr>
                <a:t>nya</a:t>
              </a:r>
              <a:r>
                <a:rPr lang="id-ID" sz="1250" dirty="0" smtClean="0">
                  <a:latin typeface="Arial" pitchFamily="34" charset="0"/>
                  <a:cs typeface="Arial" pitchFamily="34" charset="0"/>
                </a:rPr>
                <a:t>.</a:t>
              </a:r>
              <a:endParaRPr lang="en-US" sz="1250" dirty="0" smtClean="0">
                <a:latin typeface="Arial" pitchFamily="34" charset="0"/>
                <a:cs typeface="Arial" pitchFamily="34" charset="0"/>
              </a:endParaRPr>
            </a:p>
          </p:txBody>
        </p:sp>
        <p:sp>
          <p:nvSpPr>
            <p:cNvPr id="23" name="Rectangle 22"/>
            <p:cNvSpPr/>
            <p:nvPr/>
          </p:nvSpPr>
          <p:spPr>
            <a:xfrm>
              <a:off x="1752600" y="1143000"/>
              <a:ext cx="5562600" cy="304800"/>
            </a:xfrm>
            <a:prstGeom prst="rect">
              <a:avLst/>
            </a:prstGeom>
            <a:solidFill>
              <a:srgbClr val="FF0000"/>
            </a:solidFill>
            <a:ln>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b="1" dirty="0" smtClean="0">
                  <a:latin typeface="Arial" pitchFamily="34" charset="0"/>
                  <a:ea typeface="Verdana" pitchFamily="34" charset="0"/>
                  <a:cs typeface="Arial" pitchFamily="34" charset="0"/>
                </a:rPr>
                <a:t>Approaching &amp; Probing (</a:t>
              </a:r>
              <a:r>
                <a:rPr lang="id-ID" sz="1400" b="1" dirty="0" smtClean="0">
                  <a:latin typeface="Arial" pitchFamily="34" charset="0"/>
                  <a:ea typeface="Verdana" pitchFamily="34" charset="0"/>
                  <a:cs typeface="Arial" pitchFamily="34" charset="0"/>
                </a:rPr>
                <a:t>Jelaskan Informasi Layanan</a:t>
              </a:r>
              <a:r>
                <a:rPr lang="en-US" sz="1400" b="1" dirty="0" smtClean="0">
                  <a:latin typeface="Arial" pitchFamily="34" charset="0"/>
                  <a:ea typeface="Verdana" pitchFamily="34" charset="0"/>
                  <a:cs typeface="Arial" pitchFamily="34" charset="0"/>
                </a:rPr>
                <a:t>/</a:t>
              </a:r>
              <a:r>
                <a:rPr lang="en-US" sz="1400" b="1" dirty="0" err="1" smtClean="0">
                  <a:latin typeface="Arial" pitchFamily="34" charset="0"/>
                  <a:ea typeface="Verdana" pitchFamily="34" charset="0"/>
                  <a:cs typeface="Arial" pitchFamily="34" charset="0"/>
                </a:rPr>
                <a:t>Produk</a:t>
              </a:r>
              <a:r>
                <a:rPr lang="en-US" sz="1400" b="1" dirty="0" smtClean="0">
                  <a:latin typeface="Arial" pitchFamily="34" charset="0"/>
                  <a:ea typeface="Verdana" pitchFamily="34" charset="0"/>
                  <a:cs typeface="Arial" pitchFamily="34" charset="0"/>
                </a:rPr>
                <a:t>)</a:t>
              </a:r>
              <a:endParaRPr lang="en-US" sz="1400" b="1" dirty="0">
                <a:latin typeface="Arial" pitchFamily="34" charset="0"/>
                <a:ea typeface="Verdana" pitchFamily="34" charset="0"/>
                <a:cs typeface="Arial" pitchFamily="34" charset="0"/>
              </a:endParaRPr>
            </a:p>
          </p:txBody>
        </p:sp>
      </p:grpSp>
      <p:grpSp>
        <p:nvGrpSpPr>
          <p:cNvPr id="4" name="Group 25"/>
          <p:cNvGrpSpPr/>
          <p:nvPr/>
        </p:nvGrpSpPr>
        <p:grpSpPr>
          <a:xfrm>
            <a:off x="304800" y="3559315"/>
            <a:ext cx="8534400" cy="2689085"/>
            <a:chOff x="304800" y="4372690"/>
            <a:chExt cx="8534400" cy="2689085"/>
          </a:xfrm>
        </p:grpSpPr>
        <p:sp>
          <p:nvSpPr>
            <p:cNvPr id="21" name="TextBox 20"/>
            <p:cNvSpPr txBox="1"/>
            <p:nvPr/>
          </p:nvSpPr>
          <p:spPr>
            <a:xfrm>
              <a:off x="304800" y="4661118"/>
              <a:ext cx="8534400" cy="2400657"/>
            </a:xfrm>
            <a:prstGeom prst="rect">
              <a:avLst/>
            </a:prstGeom>
            <a:ln>
              <a:solidFill>
                <a:srgbClr val="FF0000"/>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just"/>
              <a:r>
                <a:rPr lang="en-US" sz="1250" dirty="0" smtClean="0">
                  <a:latin typeface="Arial" pitchFamily="34" charset="0"/>
                  <a:cs typeface="Arial" pitchFamily="34" charset="0"/>
                </a:rPr>
                <a:t>Sales force </a:t>
              </a:r>
              <a:r>
                <a:rPr lang="en-US" sz="1250" dirty="0" err="1" smtClean="0">
                  <a:latin typeface="Arial" pitchFamily="34" charset="0"/>
                  <a:cs typeface="Arial" pitchFamily="34" charset="0"/>
                </a:rPr>
                <a:t>melanjutkan</a:t>
              </a:r>
              <a:r>
                <a:rPr lang="id-ID" sz="1250" dirty="0" smtClean="0">
                  <a:latin typeface="Arial" pitchFamily="34" charset="0"/>
                  <a:cs typeface="Arial" pitchFamily="34" charset="0"/>
                </a:rPr>
                <a:t> dengan menjelaskan mengenai </a:t>
              </a:r>
              <a:r>
                <a:rPr lang="en-US" sz="1250" dirty="0" err="1" smtClean="0">
                  <a:latin typeface="Arial" pitchFamily="34" charset="0"/>
                  <a:cs typeface="Arial" pitchFamily="34" charset="0"/>
                </a:rPr>
                <a:t>layanan</a:t>
              </a:r>
              <a:r>
                <a:rPr lang="en-US" sz="1250" dirty="0" smtClean="0">
                  <a:latin typeface="Arial" pitchFamily="34" charset="0"/>
                  <a:cs typeface="Arial" pitchFamily="34" charset="0"/>
                </a:rPr>
                <a:t>/</a:t>
              </a:r>
              <a:r>
                <a:rPr lang="id-ID" sz="1250" dirty="0" smtClean="0">
                  <a:latin typeface="Arial" pitchFamily="34" charset="0"/>
                  <a:cs typeface="Arial" pitchFamily="34" charset="0"/>
                </a:rPr>
                <a:t>produk</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berupa</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uraian</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deskripsi</a:t>
              </a:r>
              <a:r>
                <a:rPr lang="en-US" sz="1250" dirty="0" smtClean="0">
                  <a:latin typeface="Arial" pitchFamily="34" charset="0"/>
                  <a:cs typeface="Arial" pitchFamily="34" charset="0"/>
                </a:rPr>
                <a:t>, </a:t>
              </a:r>
              <a:r>
                <a:rPr lang="id-ID" sz="1250" dirty="0" smtClean="0">
                  <a:latin typeface="Arial" pitchFamily="34" charset="0"/>
                  <a:cs typeface="Arial" pitchFamily="34" charset="0"/>
                </a:rPr>
                <a:t>manfaat, paket, promo </a:t>
              </a:r>
              <a:r>
                <a:rPr lang="en-US" sz="1250" dirty="0" smtClean="0">
                  <a:latin typeface="Arial" pitchFamily="34" charset="0"/>
                  <a:cs typeface="Arial" pitchFamily="34" charset="0"/>
                </a:rPr>
                <a:t>,</a:t>
              </a:r>
              <a:r>
                <a:rPr lang="id-ID" sz="1250" dirty="0" smtClean="0">
                  <a:latin typeface="Arial" pitchFamily="34" charset="0"/>
                  <a:cs typeface="Arial" pitchFamily="34" charset="0"/>
                </a:rPr>
                <a:t> tari</a:t>
              </a:r>
              <a:r>
                <a:rPr lang="en-US" sz="1250" dirty="0" smtClean="0">
                  <a:latin typeface="Arial" pitchFamily="34" charset="0"/>
                  <a:cs typeface="Arial" pitchFamily="34" charset="0"/>
                </a:rPr>
                <a:t>f </a:t>
              </a:r>
              <a:r>
                <a:rPr lang="en-US" sz="1250" dirty="0" err="1" smtClean="0">
                  <a:latin typeface="Arial" pitchFamily="34" charset="0"/>
                  <a:cs typeface="Arial" pitchFamily="34" charset="0"/>
                </a:rPr>
                <a:t>dan</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cara</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pembayaran</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Dalam</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hal</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ini</a:t>
              </a:r>
              <a:r>
                <a:rPr lang="en-US" sz="1250" dirty="0" smtClean="0">
                  <a:latin typeface="Arial" pitchFamily="34" charset="0"/>
                  <a:cs typeface="Arial" pitchFamily="34" charset="0"/>
                </a:rPr>
                <a:t> Sales Force </a:t>
              </a:r>
              <a:r>
                <a:rPr lang="en-US" sz="1250" dirty="0" err="1" smtClean="0">
                  <a:latin typeface="Arial" pitchFamily="34" charset="0"/>
                  <a:cs typeface="Arial" pitchFamily="34" charset="0"/>
                </a:rPr>
                <a:t>sebaiknya</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memberikan</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brosur</a:t>
              </a:r>
              <a:r>
                <a:rPr lang="en-US" sz="1250" dirty="0" smtClean="0">
                  <a:latin typeface="Arial" pitchFamily="34" charset="0"/>
                  <a:cs typeface="Arial" pitchFamily="34" charset="0"/>
                </a:rPr>
                <a:t> agar </a:t>
              </a:r>
              <a:r>
                <a:rPr lang="en-US" sz="1250" dirty="0" err="1" smtClean="0">
                  <a:latin typeface="Arial" pitchFamily="34" charset="0"/>
                  <a:cs typeface="Arial" pitchFamily="34" charset="0"/>
                </a:rPr>
                <a:t>calon</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pelanggan</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lebih</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mudah</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memahami</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penjelasan</a:t>
              </a:r>
              <a:r>
                <a:rPr lang="en-US" sz="1250" dirty="0" smtClean="0">
                  <a:latin typeface="Arial" pitchFamily="34" charset="0"/>
                  <a:cs typeface="Arial" pitchFamily="34" charset="0"/>
                </a:rPr>
                <a:t> </a:t>
              </a:r>
              <a:r>
                <a:rPr lang="en-US" sz="1250" i="1" dirty="0" smtClean="0">
                  <a:latin typeface="Arial" pitchFamily="34" charset="0"/>
                  <a:cs typeface="Arial" pitchFamily="34" charset="0"/>
                </a:rPr>
                <a:t>Sales Force</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Apabila</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dimungkinkan</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penjelasan</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menggunakan</a:t>
              </a:r>
              <a:r>
                <a:rPr lang="en-US" sz="1250" dirty="0" smtClean="0">
                  <a:latin typeface="Arial" pitchFamily="34" charset="0"/>
                  <a:cs typeface="Arial" pitchFamily="34" charset="0"/>
                </a:rPr>
                <a:t> Laptop/</a:t>
              </a:r>
              <a:r>
                <a:rPr lang="en-US" sz="1250" dirty="0" err="1" smtClean="0">
                  <a:latin typeface="Arial" pitchFamily="34" charset="0"/>
                  <a:cs typeface="Arial" pitchFamily="34" charset="0"/>
                </a:rPr>
                <a:t>iPAD</a:t>
              </a:r>
              <a:r>
                <a:rPr lang="en-US" sz="1250" dirty="0" smtClean="0">
                  <a:latin typeface="Arial" pitchFamily="34" charset="0"/>
                  <a:cs typeface="Arial" pitchFamily="34" charset="0"/>
                </a:rPr>
                <a:t>/gadget </a:t>
              </a:r>
              <a:r>
                <a:rPr lang="en-US" sz="1250" dirty="0" err="1" smtClean="0">
                  <a:latin typeface="Arial" pitchFamily="34" charset="0"/>
                  <a:cs typeface="Arial" pitchFamily="34" charset="0"/>
                </a:rPr>
                <a:t>lainnya</a:t>
              </a:r>
              <a:r>
                <a:rPr lang="en-US" sz="1250" dirty="0" smtClean="0">
                  <a:latin typeface="Arial" pitchFamily="34" charset="0"/>
                  <a:cs typeface="Arial" pitchFamily="34" charset="0"/>
                </a:rPr>
                <a:t>.</a:t>
              </a:r>
            </a:p>
            <a:p>
              <a:pPr lvl="0" algn="just"/>
              <a:endParaRPr lang="en-US" sz="1250" dirty="0" smtClean="0">
                <a:latin typeface="Arial" pitchFamily="34" charset="0"/>
                <a:cs typeface="Arial" pitchFamily="34" charset="0"/>
              </a:endParaRPr>
            </a:p>
            <a:p>
              <a:pPr lvl="0" algn="just"/>
              <a:r>
                <a:rPr lang="id-ID" sz="1250" dirty="0" smtClean="0">
                  <a:latin typeface="Arial" pitchFamily="34" charset="0"/>
                  <a:cs typeface="Arial" pitchFamily="34" charset="0"/>
                </a:rPr>
                <a:t>Jika calon pelanggan setelah mendapat </a:t>
              </a:r>
              <a:r>
                <a:rPr lang="en-US" sz="1250" dirty="0" err="1" smtClean="0">
                  <a:latin typeface="Arial" pitchFamily="34" charset="0"/>
                  <a:cs typeface="Arial" pitchFamily="34" charset="0"/>
                </a:rPr>
                <a:t>penjelasan</a:t>
              </a:r>
              <a:r>
                <a:rPr lang="en-US" sz="1250" dirty="0" smtClean="0">
                  <a:latin typeface="Arial" pitchFamily="34" charset="0"/>
                  <a:cs typeface="Arial" pitchFamily="34" charset="0"/>
                </a:rPr>
                <a:t>/</a:t>
              </a:r>
              <a:r>
                <a:rPr lang="en-US" sz="1250" dirty="0" err="1" smtClean="0">
                  <a:latin typeface="Arial" pitchFamily="34" charset="0"/>
                  <a:cs typeface="Arial" pitchFamily="34" charset="0"/>
                </a:rPr>
                <a:t>informasi</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produk</a:t>
              </a:r>
              <a:r>
                <a:rPr lang="en-US" sz="1250" dirty="0" smtClean="0">
                  <a:latin typeface="Arial" pitchFamily="34" charset="0"/>
                  <a:cs typeface="Arial" pitchFamily="34" charset="0"/>
                </a:rPr>
                <a:t>/</a:t>
              </a:r>
              <a:r>
                <a:rPr lang="en-US" sz="1250" dirty="0" err="1" smtClean="0">
                  <a:latin typeface="Arial" pitchFamily="34" charset="0"/>
                  <a:cs typeface="Arial" pitchFamily="34" charset="0"/>
                </a:rPr>
                <a:t>layanan</a:t>
              </a:r>
              <a:r>
                <a:rPr lang="en-US" sz="1250" dirty="0" smtClean="0">
                  <a:latin typeface="Arial" pitchFamily="34" charset="0"/>
                  <a:cs typeface="Arial" pitchFamily="34" charset="0"/>
                </a:rPr>
                <a:t> </a:t>
              </a:r>
              <a:r>
                <a:rPr lang="id-ID" sz="1250" b="1" dirty="0" smtClean="0">
                  <a:latin typeface="Arial" pitchFamily="34" charset="0"/>
                  <a:cs typeface="Arial" pitchFamily="34" charset="0"/>
                </a:rPr>
                <a:t>menyatakan “belum ingin berlangganan”</a:t>
              </a:r>
              <a:r>
                <a:rPr lang="en-US" sz="1250" dirty="0" smtClean="0">
                  <a:latin typeface="Arial" pitchFamily="34" charset="0"/>
                  <a:cs typeface="Arial" pitchFamily="34" charset="0"/>
                </a:rPr>
                <a:t>, </a:t>
              </a:r>
              <a:r>
                <a:rPr lang="id-ID" sz="1250" i="1" dirty="0" smtClean="0">
                  <a:latin typeface="Arial" pitchFamily="34" charset="0"/>
                  <a:cs typeface="Arial" pitchFamily="34" charset="0"/>
                </a:rPr>
                <a:t>Sales </a:t>
              </a:r>
              <a:r>
                <a:rPr lang="en-US" sz="1250" i="1" dirty="0" smtClean="0">
                  <a:latin typeface="Arial" pitchFamily="34" charset="0"/>
                  <a:cs typeface="Arial" pitchFamily="34" charset="0"/>
                </a:rPr>
                <a:t>F</a:t>
              </a:r>
              <a:r>
                <a:rPr lang="id-ID" sz="1250" i="1" dirty="0" smtClean="0">
                  <a:latin typeface="Arial" pitchFamily="34" charset="0"/>
                  <a:cs typeface="Arial" pitchFamily="34" charset="0"/>
                </a:rPr>
                <a:t>orce</a:t>
              </a:r>
              <a:r>
                <a:rPr lang="id-ID" sz="1250" dirty="0" smtClean="0">
                  <a:latin typeface="Arial" pitchFamily="34" charset="0"/>
                  <a:cs typeface="Arial" pitchFamily="34" charset="0"/>
                </a:rPr>
                <a:t> </a:t>
              </a:r>
              <a:r>
                <a:rPr lang="en-US" sz="1250" dirty="0" smtClean="0">
                  <a:latin typeface="Arial" pitchFamily="34" charset="0"/>
                  <a:cs typeface="Arial" pitchFamily="34" charset="0"/>
                </a:rPr>
                <a:t> </a:t>
              </a:r>
              <a:r>
                <a:rPr lang="id-ID" sz="1250" dirty="0" smtClean="0">
                  <a:latin typeface="Arial" pitchFamily="34" charset="0"/>
                  <a:cs typeface="Arial" pitchFamily="34" charset="0"/>
                </a:rPr>
                <a:t>mengucapkan “terimakasih atas waktunya, selamat berakti</a:t>
              </a:r>
              <a:r>
                <a:rPr lang="en-US" sz="1250" dirty="0" smtClean="0">
                  <a:latin typeface="Arial" pitchFamily="34" charset="0"/>
                  <a:cs typeface="Arial" pitchFamily="34" charset="0"/>
                </a:rPr>
                <a:t>f</a:t>
              </a:r>
              <a:r>
                <a:rPr lang="id-ID" sz="1250" dirty="0" smtClean="0">
                  <a:latin typeface="Arial" pitchFamily="34" charset="0"/>
                  <a:cs typeface="Arial" pitchFamily="34" charset="0"/>
                </a:rPr>
                <a:t>itas kembali” </a:t>
              </a:r>
              <a:r>
                <a:rPr lang="en-US" sz="1250" dirty="0" err="1" smtClean="0">
                  <a:latin typeface="Arial" pitchFamily="34" charset="0"/>
                  <a:cs typeface="Arial" pitchFamily="34" charset="0"/>
                </a:rPr>
                <a:t>kemudian</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pamit</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dan</a:t>
              </a:r>
              <a:r>
                <a:rPr lang="en-US" sz="1250" dirty="0" smtClean="0">
                  <a:latin typeface="Arial" pitchFamily="34" charset="0"/>
                  <a:cs typeface="Arial" pitchFamily="34" charset="0"/>
                </a:rPr>
                <a:t> </a:t>
              </a:r>
              <a:r>
                <a:rPr lang="id-ID" sz="1250" dirty="0" smtClean="0">
                  <a:latin typeface="Arial" pitchFamily="34" charset="0"/>
                  <a:cs typeface="Arial" pitchFamily="34" charset="0"/>
                </a:rPr>
                <a:t>melanjutkan untuk menawarkan ke calon pelanggan lainnya.</a:t>
              </a:r>
              <a:endParaRPr lang="en-US" sz="1250" dirty="0" smtClean="0">
                <a:latin typeface="Arial" pitchFamily="34" charset="0"/>
                <a:cs typeface="Arial" pitchFamily="34" charset="0"/>
              </a:endParaRPr>
            </a:p>
            <a:p>
              <a:pPr lvl="0" algn="just"/>
              <a:endParaRPr lang="en-US" sz="1250" dirty="0" smtClean="0">
                <a:latin typeface="Arial" pitchFamily="34" charset="0"/>
                <a:cs typeface="Arial" pitchFamily="34" charset="0"/>
              </a:endParaRPr>
            </a:p>
            <a:p>
              <a:pPr algn="just"/>
              <a:r>
                <a:rPr lang="en-US" sz="1250" dirty="0" err="1" smtClean="0">
                  <a:latin typeface="Arial" pitchFamily="34" charset="0"/>
                  <a:cs typeface="Arial" pitchFamily="34" charset="0"/>
                </a:rPr>
                <a:t>Jika</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calon</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pelanggan</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setelah</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mendapat</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penjelasan</a:t>
              </a:r>
              <a:r>
                <a:rPr lang="en-US" sz="1250" dirty="0" smtClean="0">
                  <a:latin typeface="Arial" pitchFamily="34" charset="0"/>
                  <a:cs typeface="Arial" pitchFamily="34" charset="0"/>
                </a:rPr>
                <a:t>/</a:t>
              </a:r>
              <a:r>
                <a:rPr lang="en-US" sz="1250" dirty="0" err="1" smtClean="0">
                  <a:latin typeface="Arial" pitchFamily="34" charset="0"/>
                  <a:cs typeface="Arial" pitchFamily="34" charset="0"/>
                </a:rPr>
                <a:t>informasi</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produk</a:t>
              </a:r>
              <a:r>
                <a:rPr lang="en-US" sz="1250" dirty="0" smtClean="0">
                  <a:latin typeface="Arial" pitchFamily="34" charset="0"/>
                  <a:cs typeface="Arial" pitchFamily="34" charset="0"/>
                </a:rPr>
                <a:t>/</a:t>
              </a:r>
              <a:r>
                <a:rPr lang="en-US" sz="1250" dirty="0" err="1" smtClean="0">
                  <a:latin typeface="Arial" pitchFamily="34" charset="0"/>
                  <a:cs typeface="Arial" pitchFamily="34" charset="0"/>
                </a:rPr>
                <a:t>layanan</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menyatakan</a:t>
              </a:r>
              <a:r>
                <a:rPr lang="en-US" sz="1250" dirty="0" smtClean="0">
                  <a:latin typeface="Arial" pitchFamily="34" charset="0"/>
                  <a:cs typeface="Arial" pitchFamily="34" charset="0"/>
                </a:rPr>
                <a:t> </a:t>
              </a:r>
              <a:r>
                <a:rPr lang="en-US" sz="1250" b="1" dirty="0" smtClean="0">
                  <a:latin typeface="Arial" pitchFamily="34" charset="0"/>
                  <a:cs typeface="Arial" pitchFamily="34" charset="0"/>
                </a:rPr>
                <a:t>“</a:t>
              </a:r>
              <a:r>
                <a:rPr lang="en-US" sz="1250" b="1" dirty="0" err="1" smtClean="0">
                  <a:latin typeface="Arial" pitchFamily="34" charset="0"/>
                  <a:cs typeface="Arial" pitchFamily="34" charset="0"/>
                </a:rPr>
                <a:t>saya</a:t>
              </a:r>
              <a:r>
                <a:rPr lang="en-US" sz="1250" b="1" dirty="0" smtClean="0">
                  <a:latin typeface="Arial" pitchFamily="34" charset="0"/>
                  <a:cs typeface="Arial" pitchFamily="34" charset="0"/>
                </a:rPr>
                <a:t> </a:t>
              </a:r>
              <a:r>
                <a:rPr lang="en-US" sz="1250" b="1" dirty="0" err="1" smtClean="0">
                  <a:latin typeface="Arial" pitchFamily="34" charset="0"/>
                  <a:cs typeface="Arial" pitchFamily="34" charset="0"/>
                </a:rPr>
                <a:t>pikir-pikir</a:t>
              </a:r>
              <a:r>
                <a:rPr lang="en-US" sz="1250" b="1" dirty="0" smtClean="0">
                  <a:latin typeface="Arial" pitchFamily="34" charset="0"/>
                  <a:cs typeface="Arial" pitchFamily="34" charset="0"/>
                </a:rPr>
                <a:t> </a:t>
              </a:r>
              <a:r>
                <a:rPr lang="en-US" sz="1250" b="1" dirty="0" err="1" smtClean="0">
                  <a:latin typeface="Arial" pitchFamily="34" charset="0"/>
                  <a:cs typeface="Arial" pitchFamily="34" charset="0"/>
                </a:rPr>
                <a:t>dulu</a:t>
              </a:r>
              <a:r>
                <a:rPr lang="en-US" sz="1250" b="1" dirty="0" smtClean="0">
                  <a:latin typeface="Arial" pitchFamily="34" charset="0"/>
                  <a:cs typeface="Arial" pitchFamily="34" charset="0"/>
                </a:rPr>
                <a:t>”</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atau</a:t>
              </a:r>
              <a:r>
                <a:rPr lang="en-US" sz="1250" dirty="0" smtClean="0">
                  <a:latin typeface="Arial" pitchFamily="34" charset="0"/>
                  <a:cs typeface="Arial" pitchFamily="34" charset="0"/>
                </a:rPr>
                <a:t> </a:t>
              </a:r>
              <a:r>
                <a:rPr lang="en-US" sz="1250" b="1" dirty="0" smtClean="0">
                  <a:latin typeface="Arial" pitchFamily="34" charset="0"/>
                  <a:cs typeface="Arial" pitchFamily="34" charset="0"/>
                </a:rPr>
                <a:t>“ </a:t>
              </a:r>
              <a:r>
                <a:rPr lang="en-US" sz="1250" b="1" dirty="0" err="1" smtClean="0">
                  <a:latin typeface="Arial" pitchFamily="34" charset="0"/>
                  <a:cs typeface="Arial" pitchFamily="34" charset="0"/>
                </a:rPr>
                <a:t>saya</a:t>
              </a:r>
              <a:r>
                <a:rPr lang="en-US" sz="1250" b="1" dirty="0" smtClean="0">
                  <a:latin typeface="Arial" pitchFamily="34" charset="0"/>
                  <a:cs typeface="Arial" pitchFamily="34" charset="0"/>
                </a:rPr>
                <a:t> </a:t>
              </a:r>
              <a:r>
                <a:rPr lang="en-US" sz="1250" b="1" dirty="0" err="1" smtClean="0">
                  <a:latin typeface="Arial" pitchFamily="34" charset="0"/>
                  <a:cs typeface="Arial" pitchFamily="34" charset="0"/>
                </a:rPr>
                <a:t>harus</a:t>
              </a:r>
              <a:r>
                <a:rPr lang="en-US" sz="1250" b="1" dirty="0" smtClean="0">
                  <a:latin typeface="Arial" pitchFamily="34" charset="0"/>
                  <a:cs typeface="Arial" pitchFamily="34" charset="0"/>
                </a:rPr>
                <a:t> </a:t>
              </a:r>
              <a:r>
                <a:rPr lang="en-US" sz="1250" b="1" dirty="0" err="1" smtClean="0">
                  <a:latin typeface="Arial" pitchFamily="34" charset="0"/>
                  <a:cs typeface="Arial" pitchFamily="34" charset="0"/>
                </a:rPr>
                <a:t>diskusi</a:t>
              </a:r>
              <a:r>
                <a:rPr lang="en-US" sz="1250" b="1" dirty="0" smtClean="0">
                  <a:latin typeface="Arial" pitchFamily="34" charset="0"/>
                  <a:cs typeface="Arial" pitchFamily="34" charset="0"/>
                </a:rPr>
                <a:t> </a:t>
              </a:r>
              <a:r>
                <a:rPr lang="en-US" sz="1250" b="1" dirty="0" err="1" smtClean="0">
                  <a:latin typeface="Arial" pitchFamily="34" charset="0"/>
                  <a:cs typeface="Arial" pitchFamily="34" charset="0"/>
                </a:rPr>
                <a:t>dulu</a:t>
              </a:r>
              <a:r>
                <a:rPr lang="en-US" sz="1250" b="1" dirty="0" smtClean="0">
                  <a:latin typeface="Arial" pitchFamily="34" charset="0"/>
                  <a:cs typeface="Arial" pitchFamily="34" charset="0"/>
                </a:rPr>
                <a:t> </a:t>
              </a:r>
              <a:r>
                <a:rPr lang="en-US" sz="1250" b="1" dirty="0" err="1" smtClean="0">
                  <a:latin typeface="Arial" pitchFamily="34" charset="0"/>
                  <a:cs typeface="Arial" pitchFamily="34" charset="0"/>
                </a:rPr>
                <a:t>dengan</a:t>
              </a:r>
              <a:r>
                <a:rPr lang="en-US" sz="1250" b="1" dirty="0" smtClean="0">
                  <a:latin typeface="Arial" pitchFamily="34" charset="0"/>
                  <a:cs typeface="Arial" pitchFamily="34" charset="0"/>
                </a:rPr>
                <a:t> </a:t>
              </a:r>
              <a:r>
                <a:rPr lang="en-US" sz="1250" b="1" dirty="0" err="1" smtClean="0">
                  <a:latin typeface="Arial" pitchFamily="34" charset="0"/>
                  <a:cs typeface="Arial" pitchFamily="34" charset="0"/>
                </a:rPr>
                <a:t>keluarga</a:t>
              </a:r>
              <a:r>
                <a:rPr lang="en-US" sz="1250" b="1" dirty="0" smtClean="0">
                  <a:latin typeface="Arial" pitchFamily="34" charset="0"/>
                  <a:cs typeface="Arial" pitchFamily="34" charset="0"/>
                </a:rPr>
                <a:t>”</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dsb</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maka</a:t>
              </a:r>
              <a:r>
                <a:rPr lang="en-US" sz="1250" dirty="0" smtClean="0">
                  <a:latin typeface="Arial" pitchFamily="34" charset="0"/>
                  <a:cs typeface="Arial" pitchFamily="34" charset="0"/>
                </a:rPr>
                <a:t> </a:t>
              </a:r>
              <a:r>
                <a:rPr lang="en-US" sz="1250" i="1" dirty="0" smtClean="0">
                  <a:latin typeface="Arial" pitchFamily="34" charset="0"/>
                  <a:cs typeface="Arial" pitchFamily="34" charset="0"/>
                </a:rPr>
                <a:t>sales force</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mencatat</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nama</a:t>
              </a:r>
              <a:r>
                <a:rPr lang="en-US" sz="1250" dirty="0" smtClean="0">
                  <a:latin typeface="Arial" pitchFamily="34" charset="0"/>
                  <a:cs typeface="Arial" pitchFamily="34" charset="0"/>
                </a:rPr>
                <a:t>/no.tlp </a:t>
              </a:r>
              <a:r>
                <a:rPr lang="en-US" sz="1250" dirty="0" err="1" smtClean="0">
                  <a:latin typeface="Arial" pitchFamily="34" charset="0"/>
                  <a:cs typeface="Arial" pitchFamily="34" charset="0"/>
                </a:rPr>
                <a:t>dan</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alamat</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Calang</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untuk</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selanjutnya</a:t>
              </a:r>
              <a:r>
                <a:rPr lang="en-US" sz="1250" dirty="0" smtClean="0">
                  <a:latin typeface="Arial" pitchFamily="34" charset="0"/>
                  <a:cs typeface="Arial" pitchFamily="34" charset="0"/>
                </a:rPr>
                <a:t> </a:t>
              </a:r>
              <a:r>
                <a:rPr lang="en-US" sz="1250" b="1" dirty="0" err="1" smtClean="0">
                  <a:latin typeface="Arial" pitchFamily="34" charset="0"/>
                  <a:cs typeface="Arial" pitchFamily="34" charset="0"/>
                </a:rPr>
                <a:t>melakukan</a:t>
              </a:r>
              <a:r>
                <a:rPr lang="en-US" sz="1250" b="1" dirty="0" smtClean="0">
                  <a:latin typeface="Arial" pitchFamily="34" charset="0"/>
                  <a:cs typeface="Arial" pitchFamily="34" charset="0"/>
                </a:rPr>
                <a:t> </a:t>
              </a:r>
              <a:r>
                <a:rPr lang="en-US" sz="1250" b="1" dirty="0" err="1" smtClean="0">
                  <a:latin typeface="Arial" pitchFamily="34" charset="0"/>
                  <a:cs typeface="Arial" pitchFamily="34" charset="0"/>
                </a:rPr>
                <a:t>tindak</a:t>
              </a:r>
              <a:r>
                <a:rPr lang="en-US" sz="1250" b="1" dirty="0" smtClean="0">
                  <a:latin typeface="Arial" pitchFamily="34" charset="0"/>
                  <a:cs typeface="Arial" pitchFamily="34" charset="0"/>
                </a:rPr>
                <a:t> </a:t>
              </a:r>
              <a:r>
                <a:rPr lang="en-US" sz="1250" b="1" dirty="0" err="1" smtClean="0">
                  <a:latin typeface="Arial" pitchFamily="34" charset="0"/>
                  <a:cs typeface="Arial" pitchFamily="34" charset="0"/>
                </a:rPr>
                <a:t>lanjut</a:t>
              </a:r>
              <a:r>
                <a:rPr lang="en-US" sz="1250" b="1" dirty="0" smtClean="0">
                  <a:latin typeface="Arial" pitchFamily="34" charset="0"/>
                  <a:cs typeface="Arial" pitchFamily="34" charset="0"/>
                </a:rPr>
                <a:t> (</a:t>
              </a:r>
              <a:r>
                <a:rPr lang="en-US" sz="1250" b="1" i="1" dirty="0" smtClean="0">
                  <a:latin typeface="Arial" pitchFamily="34" charset="0"/>
                  <a:cs typeface="Arial" pitchFamily="34" charset="0"/>
                </a:rPr>
                <a:t>follow up</a:t>
              </a:r>
              <a:r>
                <a:rPr lang="en-US" sz="1250" b="1" dirty="0" smtClean="0">
                  <a:latin typeface="Arial" pitchFamily="34" charset="0"/>
                  <a:cs typeface="Arial" pitchFamily="34" charset="0"/>
                </a:rPr>
                <a:t>)</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terhadap</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calon</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pelanggan</a:t>
              </a:r>
              <a:r>
                <a:rPr lang="en-US" sz="1250" dirty="0" smtClean="0">
                  <a:latin typeface="Arial" pitchFamily="34" charset="0"/>
                  <a:cs typeface="Arial" pitchFamily="34" charset="0"/>
                </a:rPr>
                <a:t> </a:t>
              </a:r>
              <a:r>
                <a:rPr lang="en-US" sz="1250" dirty="0" err="1" smtClean="0">
                  <a:latin typeface="Arial" pitchFamily="34" charset="0"/>
                  <a:cs typeface="Arial" pitchFamily="34" charset="0"/>
                </a:rPr>
                <a:t>tersebut</a:t>
              </a:r>
              <a:r>
                <a:rPr lang="en-US" sz="1250" dirty="0" smtClean="0">
                  <a:latin typeface="Arial" pitchFamily="34" charset="0"/>
                  <a:cs typeface="Arial" pitchFamily="34" charset="0"/>
                </a:rPr>
                <a:t>.</a:t>
              </a:r>
              <a:endParaRPr lang="en-US" sz="1250" dirty="0">
                <a:latin typeface="Arial" pitchFamily="34" charset="0"/>
                <a:cs typeface="Arial" pitchFamily="34" charset="0"/>
              </a:endParaRPr>
            </a:p>
          </p:txBody>
        </p:sp>
        <p:sp>
          <p:nvSpPr>
            <p:cNvPr id="25" name="Rectangle 24"/>
            <p:cNvSpPr/>
            <p:nvPr/>
          </p:nvSpPr>
          <p:spPr>
            <a:xfrm>
              <a:off x="990600" y="4372690"/>
              <a:ext cx="7162800" cy="246964"/>
            </a:xfrm>
            <a:prstGeom prst="rect">
              <a:avLst/>
            </a:prstGeom>
            <a:solidFill>
              <a:srgbClr val="FF0000"/>
            </a:solidFill>
            <a:ln>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b="1" dirty="0" smtClean="0">
                  <a:latin typeface="Arial" pitchFamily="34" charset="0"/>
                  <a:ea typeface="Verdana" pitchFamily="34" charset="0"/>
                  <a:cs typeface="Arial" pitchFamily="34" charset="0"/>
                </a:rPr>
                <a:t>Presentation &amp; Handling Objection (</a:t>
              </a:r>
              <a:r>
                <a:rPr lang="en-US" sz="1400" b="1" dirty="0" err="1" smtClean="0">
                  <a:latin typeface="Arial" pitchFamily="34" charset="0"/>
                  <a:ea typeface="Verdana" pitchFamily="34" charset="0"/>
                  <a:cs typeface="Arial" pitchFamily="34" charset="0"/>
                </a:rPr>
                <a:t>Kesediaan</a:t>
              </a:r>
              <a:r>
                <a:rPr lang="en-US" sz="1400" b="1" dirty="0" smtClean="0">
                  <a:latin typeface="Arial" pitchFamily="34" charset="0"/>
                  <a:ea typeface="Verdana" pitchFamily="34" charset="0"/>
                  <a:cs typeface="Arial" pitchFamily="34" charset="0"/>
                </a:rPr>
                <a:t>/</a:t>
              </a:r>
              <a:r>
                <a:rPr lang="en-US" sz="1400" b="1" dirty="0" err="1" smtClean="0">
                  <a:latin typeface="Arial" pitchFamily="34" charset="0"/>
                  <a:ea typeface="Verdana" pitchFamily="34" charset="0"/>
                  <a:cs typeface="Arial" pitchFamily="34" charset="0"/>
                </a:rPr>
                <a:t>Keberatan</a:t>
              </a:r>
              <a:r>
                <a:rPr lang="en-US" sz="1400" b="1" dirty="0" smtClean="0">
                  <a:latin typeface="Arial" pitchFamily="34" charset="0"/>
                  <a:ea typeface="Verdana" pitchFamily="34" charset="0"/>
                  <a:cs typeface="Arial" pitchFamily="34" charset="0"/>
                </a:rPr>
                <a:t> </a:t>
              </a:r>
              <a:r>
                <a:rPr lang="id-ID" sz="1400" b="1" dirty="0" smtClean="0">
                  <a:latin typeface="Arial" pitchFamily="34" charset="0"/>
                  <a:ea typeface="Verdana" pitchFamily="34" charset="0"/>
                  <a:cs typeface="Arial" pitchFamily="34" charset="0"/>
                </a:rPr>
                <a:t>untuk Berlangganan</a:t>
              </a:r>
              <a:r>
                <a:rPr lang="en-US" sz="1400" b="1" dirty="0" smtClean="0">
                  <a:latin typeface="Arial" pitchFamily="34" charset="0"/>
                  <a:ea typeface="Verdana" pitchFamily="34" charset="0"/>
                  <a:cs typeface="Arial" pitchFamily="34" charset="0"/>
                </a:rPr>
                <a:t>)</a:t>
              </a:r>
              <a:endParaRPr lang="en-US" sz="1400" b="1" dirty="0">
                <a:latin typeface="Arial" pitchFamily="34" charset="0"/>
                <a:ea typeface="Verdana" pitchFamily="34" charset="0"/>
                <a:cs typeface="Arial" pitchFamily="34" charset="0"/>
              </a:endParaRPr>
            </a:p>
          </p:txBody>
        </p:sp>
      </p:grpSp>
      <p:sp>
        <p:nvSpPr>
          <p:cNvPr id="28" name="Down Arrow 27"/>
          <p:cNvSpPr/>
          <p:nvPr/>
        </p:nvSpPr>
        <p:spPr>
          <a:xfrm>
            <a:off x="4267200" y="2968079"/>
            <a:ext cx="609600" cy="537122"/>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xmlns="" val="388268078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76200"/>
            <a:ext cx="9144000" cy="707886"/>
          </a:xfrm>
          <a:prstGeom prst="rect">
            <a:avLst/>
          </a:prstGeom>
          <a:noFill/>
        </p:spPr>
        <p:txBody>
          <a:bodyPr wrap="square">
            <a:spAutoFit/>
          </a:bodyPr>
          <a:lstStyle/>
          <a:p>
            <a:pPr algn="ctr" fontAlgn="auto">
              <a:spcBef>
                <a:spcPts val="0"/>
              </a:spcBef>
              <a:spcAft>
                <a:spcPts val="0"/>
              </a:spcAft>
              <a:defRPr/>
            </a:pPr>
            <a:r>
              <a:rPr lang="en-US" sz="4000" b="1" dirty="0" smtClean="0">
                <a:solidFill>
                  <a:srgbClr val="FF0000"/>
                </a:solidFill>
                <a:effectLst>
                  <a:outerShdw blurRad="38100" dist="38100" dir="2700000" algn="tl">
                    <a:srgbClr val="000000">
                      <a:alpha val="43137"/>
                    </a:srgbClr>
                  </a:outerShdw>
                </a:effectLst>
                <a:latin typeface="Arial" pitchFamily="34" charset="0"/>
                <a:cs typeface="Arial" pitchFamily="34" charset="0"/>
              </a:rPr>
              <a:t>Script</a:t>
            </a:r>
            <a:r>
              <a:rPr lang="en-US" sz="4000" b="1" dirty="0" smtClean="0">
                <a:effectLst>
                  <a:outerShdw blurRad="38100" dist="38100" dir="2700000" algn="tl">
                    <a:srgbClr val="000000">
                      <a:alpha val="43137"/>
                    </a:srgbClr>
                  </a:outerShdw>
                </a:effectLst>
                <a:latin typeface="Arial" pitchFamily="34" charset="0"/>
                <a:cs typeface="Arial" pitchFamily="34" charset="0"/>
              </a:rPr>
              <a:t> </a:t>
            </a:r>
            <a:r>
              <a:rPr lang="en-US" sz="4000" b="1" dirty="0" smtClean="0">
                <a:solidFill>
                  <a:schemeClr val="bg1">
                    <a:lumMod val="50000"/>
                  </a:schemeClr>
                </a:solidFill>
                <a:effectLst>
                  <a:outerShdw blurRad="38100" dist="38100" dir="2700000" algn="tl">
                    <a:srgbClr val="000000">
                      <a:alpha val="43137"/>
                    </a:srgbClr>
                  </a:outerShdw>
                </a:effectLst>
                <a:latin typeface="Arial" pitchFamily="34" charset="0"/>
                <a:cs typeface="Arial" pitchFamily="34" charset="0"/>
              </a:rPr>
              <a:t>Sales</a:t>
            </a:r>
            <a:r>
              <a:rPr lang="en-US" sz="4000" b="1" dirty="0" smtClean="0">
                <a:effectLst>
                  <a:outerShdw blurRad="38100" dist="38100" dir="2700000" algn="tl">
                    <a:srgbClr val="000000">
                      <a:alpha val="43137"/>
                    </a:srgbClr>
                  </a:outerShdw>
                </a:effectLst>
                <a:latin typeface="Arial" pitchFamily="34" charset="0"/>
                <a:cs typeface="Arial" pitchFamily="34" charset="0"/>
              </a:rPr>
              <a:t> Force</a:t>
            </a:r>
            <a:endParaRPr lang="en-US" sz="4000" b="1" dirty="0">
              <a:effectLst>
                <a:outerShdw blurRad="38100" dist="38100" dir="2700000" algn="tl">
                  <a:srgbClr val="000000">
                    <a:alpha val="43137"/>
                  </a:srgbClr>
                </a:outerShdw>
              </a:effectLst>
              <a:latin typeface="Arial" pitchFamily="34" charset="0"/>
              <a:cs typeface="Arial" pitchFamily="34" charset="0"/>
            </a:endParaRPr>
          </a:p>
        </p:txBody>
      </p:sp>
      <p:grpSp>
        <p:nvGrpSpPr>
          <p:cNvPr id="2" name="Group 23"/>
          <p:cNvGrpSpPr/>
          <p:nvPr/>
        </p:nvGrpSpPr>
        <p:grpSpPr>
          <a:xfrm>
            <a:off x="304800" y="2798565"/>
            <a:ext cx="8534400" cy="1689795"/>
            <a:chOff x="304800" y="1143000"/>
            <a:chExt cx="8534400" cy="1689795"/>
          </a:xfrm>
        </p:grpSpPr>
        <p:sp>
          <p:nvSpPr>
            <p:cNvPr id="6" name="TextBox 5"/>
            <p:cNvSpPr txBox="1"/>
            <p:nvPr/>
          </p:nvSpPr>
          <p:spPr>
            <a:xfrm>
              <a:off x="304800" y="1447800"/>
              <a:ext cx="8534400" cy="1384995"/>
            </a:xfrm>
            <a:prstGeom prst="rect">
              <a:avLst/>
            </a:prstGeom>
            <a:ln>
              <a:solidFill>
                <a:srgbClr val="FF0000"/>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just"/>
              <a:r>
                <a:rPr lang="en-US" sz="1400" dirty="0" err="1" smtClean="0">
                  <a:latin typeface="Arial" pitchFamily="34" charset="0"/>
                  <a:cs typeface="Arial" pitchFamily="34" charset="0"/>
                </a:rPr>
                <a:t>Untuk</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Calon</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Pelanggan</a:t>
              </a:r>
              <a:r>
                <a:rPr lang="en-US" sz="1400" dirty="0" smtClean="0">
                  <a:latin typeface="Arial" pitchFamily="34" charset="0"/>
                  <a:cs typeface="Arial" pitchFamily="34" charset="0"/>
                </a:rPr>
                <a:t> yang </a:t>
              </a:r>
              <a:r>
                <a:rPr lang="en-US" sz="1400" dirty="0" err="1" smtClean="0">
                  <a:latin typeface="Arial" pitchFamily="34" charset="0"/>
                  <a:cs typeface="Arial" pitchFamily="34" charset="0"/>
                </a:rPr>
                <a:t>belum</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memutuskan</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berlangganan</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atau</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tidak</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maka</a:t>
              </a:r>
              <a:r>
                <a:rPr lang="en-US" sz="1400" dirty="0" smtClean="0">
                  <a:latin typeface="Arial" pitchFamily="34" charset="0"/>
                  <a:cs typeface="Arial" pitchFamily="34" charset="0"/>
                </a:rPr>
                <a:t> </a:t>
              </a:r>
              <a:r>
                <a:rPr lang="en-US" sz="1400" i="1" dirty="0" smtClean="0">
                  <a:latin typeface="Arial" pitchFamily="34" charset="0"/>
                  <a:cs typeface="Arial" pitchFamily="34" charset="0"/>
                </a:rPr>
                <a:t>Sales Force </a:t>
              </a:r>
              <a:r>
                <a:rPr lang="en-US" sz="1400" dirty="0" err="1" smtClean="0">
                  <a:latin typeface="Arial" pitchFamily="34" charset="0"/>
                  <a:cs typeface="Arial" pitchFamily="34" charset="0"/>
                </a:rPr>
                <a:t>menanyakan</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kapan</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bersedia</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untuk</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dihubungi</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kembali</a:t>
              </a:r>
              <a:r>
                <a:rPr lang="en-US" sz="1400" dirty="0" smtClean="0">
                  <a:latin typeface="Arial" pitchFamily="34" charset="0"/>
                  <a:cs typeface="Arial" pitchFamily="34" charset="0"/>
                </a:rPr>
                <a:t>.</a:t>
              </a:r>
            </a:p>
            <a:p>
              <a:pPr algn="just"/>
              <a:endParaRPr lang="en-US" sz="1400" dirty="0" smtClean="0">
                <a:latin typeface="Arial" pitchFamily="34" charset="0"/>
                <a:cs typeface="Arial" pitchFamily="34" charset="0"/>
              </a:endParaRPr>
            </a:p>
            <a:p>
              <a:pPr algn="just"/>
              <a:r>
                <a:rPr lang="en-US" sz="1400" dirty="0" err="1" smtClean="0">
                  <a:latin typeface="Arial" pitchFamily="34" charset="0"/>
                  <a:cs typeface="Arial" pitchFamily="34" charset="0"/>
                </a:rPr>
                <a:t>Untuk</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Calon</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Pelanggan</a:t>
              </a:r>
              <a:r>
                <a:rPr lang="en-US" sz="1400" dirty="0" smtClean="0">
                  <a:latin typeface="Arial" pitchFamily="34" charset="0"/>
                  <a:cs typeface="Arial" pitchFamily="34" charset="0"/>
                </a:rPr>
                <a:t>, yang </a:t>
              </a:r>
              <a:r>
                <a:rPr lang="en-US" sz="1400" dirty="0" err="1" smtClean="0">
                  <a:latin typeface="Arial" pitchFamily="34" charset="0"/>
                  <a:cs typeface="Arial" pitchFamily="34" charset="0"/>
                </a:rPr>
                <a:t>bersedia</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berlangganan</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maka</a:t>
              </a:r>
              <a:r>
                <a:rPr lang="en-US" sz="1400" dirty="0" smtClean="0">
                  <a:latin typeface="Arial" pitchFamily="34" charset="0"/>
                  <a:cs typeface="Arial" pitchFamily="34" charset="0"/>
                </a:rPr>
                <a:t> </a:t>
              </a:r>
              <a:r>
                <a:rPr lang="en-US" sz="1400" i="1" dirty="0" smtClean="0">
                  <a:latin typeface="Arial" pitchFamily="34" charset="0"/>
                  <a:cs typeface="Arial" pitchFamily="34" charset="0"/>
                </a:rPr>
                <a:t>Sales Force </a:t>
              </a:r>
              <a:r>
                <a:rPr lang="en-US" sz="1400" dirty="0" err="1" smtClean="0">
                  <a:latin typeface="Arial" pitchFamily="34" charset="0"/>
                  <a:cs typeface="Arial" pitchFamily="34" charset="0"/>
                </a:rPr>
                <a:t>mengawal</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proses</a:t>
              </a:r>
              <a:r>
                <a:rPr lang="en-US" sz="1400" dirty="0" smtClean="0">
                  <a:latin typeface="Arial" pitchFamily="34" charset="0"/>
                  <a:cs typeface="Arial" pitchFamily="34" charset="0"/>
                </a:rPr>
                <a:t> input </a:t>
              </a:r>
              <a:r>
                <a:rPr lang="en-US" sz="1400" dirty="0" err="1" smtClean="0">
                  <a:latin typeface="Arial" pitchFamily="34" charset="0"/>
                  <a:cs typeface="Arial" pitchFamily="34" charset="0"/>
                </a:rPr>
                <a:t>transaksi</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koordinasi</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jadwal</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instalasi</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dan</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memastikan</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pembayaran</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perdana</a:t>
              </a:r>
              <a:r>
                <a:rPr lang="en-US" sz="1400" dirty="0" smtClean="0">
                  <a:latin typeface="Arial" pitchFamily="34" charset="0"/>
                  <a:cs typeface="Arial" pitchFamily="34" charset="0"/>
                </a:rPr>
                <a:t> (billing </a:t>
              </a:r>
              <a:r>
                <a:rPr lang="en-US" sz="1400" dirty="0" err="1" smtClean="0">
                  <a:latin typeface="Arial" pitchFamily="34" charset="0"/>
                  <a:cs typeface="Arial" pitchFamily="34" charset="0"/>
                </a:rPr>
                <a:t>pertama</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dari</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pelanggan</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serta</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meminta</a:t>
              </a:r>
              <a:r>
                <a:rPr lang="en-US" sz="1400" dirty="0" smtClean="0">
                  <a:latin typeface="Arial" pitchFamily="34" charset="0"/>
                  <a:cs typeface="Arial" pitchFamily="34" charset="0"/>
                </a:rPr>
                <a:t> </a:t>
              </a:r>
              <a:r>
                <a:rPr lang="en-US" sz="1400" i="1" dirty="0" smtClean="0">
                  <a:latin typeface="Arial" pitchFamily="34" charset="0"/>
                  <a:cs typeface="Arial" pitchFamily="34" charset="0"/>
                </a:rPr>
                <a:t>feedback</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mengenai</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performansi</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layanan</a:t>
              </a:r>
              <a:r>
                <a:rPr lang="en-US" sz="1400" dirty="0" smtClean="0">
                  <a:latin typeface="Arial" pitchFamily="34" charset="0"/>
                  <a:cs typeface="Arial" pitchFamily="34" charset="0"/>
                </a:rPr>
                <a:t>. </a:t>
              </a:r>
              <a:endParaRPr lang="en-US" sz="1400" dirty="0">
                <a:latin typeface="Arial" pitchFamily="34" charset="0"/>
                <a:cs typeface="Arial" pitchFamily="34" charset="0"/>
              </a:endParaRPr>
            </a:p>
          </p:txBody>
        </p:sp>
        <p:sp>
          <p:nvSpPr>
            <p:cNvPr id="23" name="Rectangle 22"/>
            <p:cNvSpPr/>
            <p:nvPr/>
          </p:nvSpPr>
          <p:spPr>
            <a:xfrm>
              <a:off x="1905000" y="1143000"/>
              <a:ext cx="5334000" cy="275510"/>
            </a:xfrm>
            <a:prstGeom prst="rect">
              <a:avLst/>
            </a:prstGeom>
            <a:solidFill>
              <a:srgbClr val="FF0000"/>
            </a:solidFill>
            <a:ln>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id-ID" b="1" dirty="0" smtClean="0">
                  <a:latin typeface="Arial" pitchFamily="34" charset="0"/>
                  <a:ea typeface="Verdana" pitchFamily="34" charset="0"/>
                  <a:cs typeface="Arial" pitchFamily="34" charset="0"/>
                </a:rPr>
                <a:t>Follow Up</a:t>
              </a:r>
              <a:endParaRPr lang="en-US" b="1" dirty="0">
                <a:latin typeface="Arial" pitchFamily="34" charset="0"/>
                <a:ea typeface="Verdana" pitchFamily="34" charset="0"/>
                <a:cs typeface="Arial" pitchFamily="34" charset="0"/>
              </a:endParaRPr>
            </a:p>
          </p:txBody>
        </p:sp>
      </p:grpSp>
      <p:grpSp>
        <p:nvGrpSpPr>
          <p:cNvPr id="3" name="Group 25"/>
          <p:cNvGrpSpPr/>
          <p:nvPr/>
        </p:nvGrpSpPr>
        <p:grpSpPr>
          <a:xfrm>
            <a:off x="304800" y="5105400"/>
            <a:ext cx="8534400" cy="811648"/>
            <a:chOff x="304800" y="4372690"/>
            <a:chExt cx="8534400" cy="811648"/>
          </a:xfrm>
        </p:grpSpPr>
        <p:sp>
          <p:nvSpPr>
            <p:cNvPr id="21" name="TextBox 20"/>
            <p:cNvSpPr txBox="1"/>
            <p:nvPr/>
          </p:nvSpPr>
          <p:spPr>
            <a:xfrm>
              <a:off x="304800" y="4661118"/>
              <a:ext cx="8534400" cy="523220"/>
            </a:xfrm>
            <a:prstGeom prst="rect">
              <a:avLst/>
            </a:prstGeom>
            <a:ln>
              <a:solidFill>
                <a:srgbClr val="FF0000"/>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just"/>
              <a:r>
                <a:rPr lang="id-ID" sz="1400" dirty="0" smtClean="0">
                  <a:latin typeface="Arial" pitchFamily="34" charset="0"/>
                  <a:cs typeface="Arial" pitchFamily="34" charset="0"/>
                </a:rPr>
                <a:t>Pada proses ini form registrasi dikomp</a:t>
              </a:r>
              <a:r>
                <a:rPr lang="en-US" sz="1400" dirty="0" err="1" smtClean="0">
                  <a:latin typeface="Arial" pitchFamily="34" charset="0"/>
                  <a:cs typeface="Arial" pitchFamily="34" charset="0"/>
                </a:rPr>
                <a:t>ilasi</a:t>
              </a:r>
              <a:r>
                <a:rPr lang="id-ID" sz="1400" dirty="0" smtClean="0">
                  <a:latin typeface="Arial" pitchFamily="34" charset="0"/>
                  <a:cs typeface="Arial" pitchFamily="34" charset="0"/>
                </a:rPr>
                <a:t> oleh </a:t>
              </a:r>
              <a:r>
                <a:rPr lang="id-ID" sz="1400" i="1" dirty="0" smtClean="0">
                  <a:latin typeface="Arial" pitchFamily="34" charset="0"/>
                  <a:cs typeface="Arial" pitchFamily="34" charset="0"/>
                </a:rPr>
                <a:t>Sales Force </a:t>
              </a:r>
              <a:r>
                <a:rPr lang="id-ID" sz="1400" dirty="0" smtClean="0">
                  <a:latin typeface="Arial" pitchFamily="34" charset="0"/>
                  <a:cs typeface="Arial" pitchFamily="34" charset="0"/>
                </a:rPr>
                <a:t>untuk selanjutnya dilakukan proses input transaksi di titik lokasi area masing-masing (lanjut ke Bisnis Proses Input Transaksi).</a:t>
              </a:r>
              <a:endParaRPr lang="en-US" sz="1400" dirty="0">
                <a:latin typeface="Arial" pitchFamily="34" charset="0"/>
                <a:cs typeface="Arial" pitchFamily="34" charset="0"/>
              </a:endParaRPr>
            </a:p>
          </p:txBody>
        </p:sp>
        <p:sp>
          <p:nvSpPr>
            <p:cNvPr id="25" name="Rectangle 24"/>
            <p:cNvSpPr/>
            <p:nvPr/>
          </p:nvSpPr>
          <p:spPr>
            <a:xfrm>
              <a:off x="1905000" y="4372690"/>
              <a:ext cx="5334000" cy="275510"/>
            </a:xfrm>
            <a:prstGeom prst="rect">
              <a:avLst/>
            </a:prstGeom>
            <a:solidFill>
              <a:srgbClr val="FF0000"/>
            </a:solidFill>
            <a:ln>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id-ID" b="1" dirty="0" smtClean="0">
                  <a:latin typeface="Arial" pitchFamily="34" charset="0"/>
                  <a:ea typeface="Verdana" pitchFamily="34" charset="0"/>
                  <a:cs typeface="Arial" pitchFamily="34" charset="0"/>
                </a:rPr>
                <a:t>Proses Input Transaksi</a:t>
              </a:r>
              <a:endParaRPr lang="en-US" b="1" dirty="0">
                <a:latin typeface="Arial" pitchFamily="34" charset="0"/>
                <a:ea typeface="Verdana" pitchFamily="34" charset="0"/>
                <a:cs typeface="Arial" pitchFamily="34" charset="0"/>
              </a:endParaRPr>
            </a:p>
          </p:txBody>
        </p:sp>
      </p:grpSp>
      <p:sp>
        <p:nvSpPr>
          <p:cNvPr id="28" name="Down Arrow 27"/>
          <p:cNvSpPr/>
          <p:nvPr/>
        </p:nvSpPr>
        <p:spPr>
          <a:xfrm>
            <a:off x="4267200" y="4495800"/>
            <a:ext cx="609600" cy="533400"/>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a:p>
        </p:txBody>
      </p:sp>
      <p:grpSp>
        <p:nvGrpSpPr>
          <p:cNvPr id="11" name="Group 25"/>
          <p:cNvGrpSpPr/>
          <p:nvPr/>
        </p:nvGrpSpPr>
        <p:grpSpPr>
          <a:xfrm>
            <a:off x="304800" y="1219200"/>
            <a:ext cx="8534400" cy="1027092"/>
            <a:chOff x="304800" y="4372690"/>
            <a:chExt cx="8534400" cy="1027092"/>
          </a:xfrm>
        </p:grpSpPr>
        <p:sp>
          <p:nvSpPr>
            <p:cNvPr id="12" name="TextBox 11"/>
            <p:cNvSpPr txBox="1"/>
            <p:nvPr/>
          </p:nvSpPr>
          <p:spPr>
            <a:xfrm>
              <a:off x="304800" y="4661118"/>
              <a:ext cx="8534400" cy="738664"/>
            </a:xfrm>
            <a:prstGeom prst="rect">
              <a:avLst/>
            </a:prstGeom>
            <a:ln>
              <a:solidFill>
                <a:srgbClr val="FF0000"/>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lvl="0" algn="just"/>
              <a:r>
                <a:rPr lang="en-US" sz="1400" dirty="0" smtClean="0">
                  <a:latin typeface="Arial" pitchFamily="34" charset="0"/>
                  <a:cs typeface="Arial" pitchFamily="34" charset="0"/>
                </a:rPr>
                <a:t>S</a:t>
              </a:r>
              <a:r>
                <a:rPr lang="id-ID" sz="1400" dirty="0" smtClean="0">
                  <a:latin typeface="Arial" pitchFamily="34" charset="0"/>
                  <a:cs typeface="Arial" pitchFamily="34" charset="0"/>
                </a:rPr>
                <a:t>etelah </a:t>
              </a:r>
              <a:r>
                <a:rPr lang="en-US" sz="1400" dirty="0" err="1" smtClean="0">
                  <a:latin typeface="Arial" pitchFamily="34" charset="0"/>
                  <a:cs typeface="Arial" pitchFamily="34" charset="0"/>
                </a:rPr>
                <a:t>calon</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pelanggan</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mendapatkan</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penjelasan</a:t>
              </a:r>
              <a:r>
                <a:rPr lang="en-US" sz="1400" dirty="0" smtClean="0">
                  <a:latin typeface="Arial" pitchFamily="34" charset="0"/>
                  <a:cs typeface="Arial" pitchFamily="34" charset="0"/>
                </a:rPr>
                <a:t>/</a:t>
              </a:r>
              <a:r>
                <a:rPr lang="en-US" sz="1400" dirty="0" err="1" smtClean="0">
                  <a:latin typeface="Arial" pitchFamily="34" charset="0"/>
                  <a:cs typeface="Arial" pitchFamily="34" charset="0"/>
                </a:rPr>
                <a:t>informasi</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produk</a:t>
              </a:r>
              <a:r>
                <a:rPr lang="en-US" sz="1400" dirty="0" smtClean="0">
                  <a:latin typeface="Arial" pitchFamily="34" charset="0"/>
                  <a:cs typeface="Arial" pitchFamily="34" charset="0"/>
                </a:rPr>
                <a:t>/</a:t>
              </a:r>
              <a:r>
                <a:rPr lang="en-US" sz="1400" dirty="0" err="1" smtClean="0">
                  <a:latin typeface="Arial" pitchFamily="34" charset="0"/>
                  <a:cs typeface="Arial" pitchFamily="34" charset="0"/>
                </a:rPr>
                <a:t>layanan</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dari</a:t>
              </a:r>
              <a:r>
                <a:rPr lang="en-US" sz="1400" dirty="0" smtClean="0">
                  <a:latin typeface="Arial" pitchFamily="34" charset="0"/>
                  <a:cs typeface="Arial" pitchFamily="34" charset="0"/>
                </a:rPr>
                <a:t> </a:t>
              </a:r>
              <a:r>
                <a:rPr lang="en-US" sz="1400" i="1" dirty="0" smtClean="0">
                  <a:latin typeface="Arial" pitchFamily="34" charset="0"/>
                  <a:cs typeface="Arial" pitchFamily="34" charset="0"/>
                </a:rPr>
                <a:t>Sales Force</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dan</a:t>
              </a:r>
              <a:r>
                <a:rPr lang="en-US" sz="1400" dirty="0" smtClean="0">
                  <a:latin typeface="Arial" pitchFamily="34" charset="0"/>
                  <a:cs typeface="Arial" pitchFamily="34" charset="0"/>
                </a:rPr>
                <a:t> </a:t>
              </a:r>
              <a:r>
                <a:rPr lang="en-US" sz="1400" b="1" dirty="0" err="1" smtClean="0">
                  <a:latin typeface="Arial" pitchFamily="34" charset="0"/>
                  <a:cs typeface="Arial" pitchFamily="34" charset="0"/>
                </a:rPr>
                <a:t>calon</a:t>
              </a:r>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pelanggan</a:t>
              </a:r>
              <a:r>
                <a:rPr lang="en-US" sz="1400" b="1" dirty="0" smtClean="0">
                  <a:latin typeface="Arial" pitchFamily="34" charset="0"/>
                  <a:cs typeface="Arial" pitchFamily="34" charset="0"/>
                </a:rPr>
                <a:t> </a:t>
              </a:r>
              <a:r>
                <a:rPr lang="id-ID" sz="1400" b="1" dirty="0" smtClean="0">
                  <a:latin typeface="Arial" pitchFamily="34" charset="0"/>
                  <a:cs typeface="Arial" pitchFamily="34" charset="0"/>
                </a:rPr>
                <a:t>menyatakan “ingin berlangganan”</a:t>
              </a:r>
              <a:r>
                <a:rPr lang="en-US" sz="1400" dirty="0" smtClean="0">
                  <a:latin typeface="Arial" pitchFamily="34" charset="0"/>
                  <a:cs typeface="Arial" pitchFamily="34" charset="0"/>
                </a:rPr>
                <a:t>, </a:t>
              </a:r>
              <a:r>
                <a:rPr lang="id-ID" sz="1400" i="1" dirty="0" smtClean="0">
                  <a:latin typeface="Arial" pitchFamily="34" charset="0"/>
                  <a:cs typeface="Arial" pitchFamily="34" charset="0"/>
                </a:rPr>
                <a:t>Sales force</a:t>
              </a:r>
              <a:r>
                <a:rPr lang="id-ID" sz="1400" dirty="0" smtClean="0">
                  <a:latin typeface="Arial" pitchFamily="34" charset="0"/>
                  <a:cs typeface="Arial" pitchFamily="34" charset="0"/>
                </a:rPr>
                <a:t> langsung mengarah</a:t>
              </a:r>
              <a:r>
                <a:rPr lang="en-US" sz="1400" dirty="0" err="1" smtClean="0">
                  <a:latin typeface="Arial" pitchFamily="34" charset="0"/>
                  <a:cs typeface="Arial" pitchFamily="34" charset="0"/>
                </a:rPr>
                <a:t>kan</a:t>
              </a:r>
              <a:r>
                <a:rPr lang="id-ID" sz="1400" dirty="0" smtClean="0">
                  <a:latin typeface="Arial" pitchFamily="34" charset="0"/>
                  <a:cs typeface="Arial" pitchFamily="34" charset="0"/>
                </a:rPr>
                <a:t> calon pelanggan untuk melakukan registrasi</a:t>
              </a:r>
              <a:r>
                <a:rPr lang="en-US" sz="1400" dirty="0" smtClean="0">
                  <a:latin typeface="Arial" pitchFamily="34" charset="0"/>
                  <a:cs typeface="Arial" pitchFamily="34" charset="0"/>
                </a:rPr>
                <a:t> (</a:t>
              </a:r>
              <a:r>
                <a:rPr lang="en-US" sz="1400" i="1" dirty="0" smtClean="0">
                  <a:latin typeface="Arial" pitchFamily="34" charset="0"/>
                  <a:cs typeface="Arial" pitchFamily="34" charset="0"/>
                </a:rPr>
                <a:t>Sales Force</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membantu</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calon</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pelanggan</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mengisi</a:t>
              </a:r>
              <a:r>
                <a:rPr lang="en-US" sz="1400" dirty="0" smtClean="0">
                  <a:latin typeface="Arial" pitchFamily="34" charset="0"/>
                  <a:cs typeface="Arial" pitchFamily="34" charset="0"/>
                </a:rPr>
                <a:t> form </a:t>
              </a:r>
              <a:r>
                <a:rPr lang="en-US" sz="1400" dirty="0" err="1" smtClean="0">
                  <a:latin typeface="Arial" pitchFamily="34" charset="0"/>
                  <a:cs typeface="Arial" pitchFamily="34" charset="0"/>
                </a:rPr>
                <a:t>registrasi</a:t>
              </a:r>
              <a:r>
                <a:rPr lang="en-US" sz="1400" dirty="0" smtClean="0">
                  <a:latin typeface="Arial" pitchFamily="34" charset="0"/>
                  <a:cs typeface="Arial" pitchFamily="34" charset="0"/>
                </a:rPr>
                <a:t>).</a:t>
              </a:r>
            </a:p>
          </p:txBody>
        </p:sp>
        <p:sp>
          <p:nvSpPr>
            <p:cNvPr id="13" name="Rectangle 12"/>
            <p:cNvSpPr/>
            <p:nvPr/>
          </p:nvSpPr>
          <p:spPr>
            <a:xfrm>
              <a:off x="1905000" y="4372690"/>
              <a:ext cx="5334000" cy="275510"/>
            </a:xfrm>
            <a:prstGeom prst="rect">
              <a:avLst/>
            </a:prstGeom>
            <a:solidFill>
              <a:srgbClr val="FF0000"/>
            </a:solidFill>
            <a:ln>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smtClean="0">
                  <a:latin typeface="Arial" pitchFamily="34" charset="0"/>
                  <a:ea typeface="Verdana" pitchFamily="34" charset="0"/>
                  <a:cs typeface="Arial" pitchFamily="34" charset="0"/>
                </a:rPr>
                <a:t>Closing</a:t>
              </a:r>
              <a:endParaRPr lang="en-US" b="1" dirty="0">
                <a:latin typeface="Arial" pitchFamily="34" charset="0"/>
                <a:ea typeface="Verdana" pitchFamily="34" charset="0"/>
                <a:cs typeface="Arial" pitchFamily="34" charset="0"/>
              </a:endParaRPr>
            </a:p>
          </p:txBody>
        </p:sp>
      </p:grpSp>
      <p:sp>
        <p:nvSpPr>
          <p:cNvPr id="14" name="Down Arrow 13"/>
          <p:cNvSpPr/>
          <p:nvPr/>
        </p:nvSpPr>
        <p:spPr>
          <a:xfrm>
            <a:off x="4267200" y="2209800"/>
            <a:ext cx="609600" cy="533400"/>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xmlns="" val="388268078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228600"/>
            <a:ext cx="9144000" cy="584775"/>
          </a:xfrm>
          <a:prstGeom prst="rect">
            <a:avLst/>
          </a:prstGeom>
          <a:noFill/>
        </p:spPr>
        <p:txBody>
          <a:bodyPr wrap="square" rtlCol="0">
            <a:spAutoFit/>
          </a:bodyPr>
          <a:lstStyle/>
          <a:p>
            <a:pPr algn="ctr"/>
            <a:r>
              <a:rPr lang="id-ID" sz="3200" b="1" dirty="0" smtClean="0">
                <a:solidFill>
                  <a:srgbClr val="FF0000"/>
                </a:solidFill>
                <a:effectLst>
                  <a:outerShdw blurRad="38100" dist="38100" dir="2700000" algn="tl">
                    <a:srgbClr val="000000">
                      <a:alpha val="43137"/>
                    </a:srgbClr>
                  </a:outerShdw>
                </a:effectLst>
              </a:rPr>
              <a:t>Tips &amp; Trick</a:t>
            </a:r>
            <a:r>
              <a:rPr lang="id-ID" sz="3200" b="1" dirty="0" smtClean="0">
                <a:effectLst>
                  <a:outerShdw blurRad="38100" dist="38100" dir="2700000" algn="tl">
                    <a:srgbClr val="000000">
                      <a:alpha val="43137"/>
                    </a:srgbClr>
                  </a:outerShdw>
                </a:effectLst>
              </a:rPr>
              <a:t> </a:t>
            </a:r>
            <a:r>
              <a:rPr lang="id-ID" sz="3200" b="1" dirty="0" smtClean="0">
                <a:solidFill>
                  <a:schemeClr val="bg1">
                    <a:lumMod val="50000"/>
                  </a:schemeClr>
                </a:solidFill>
                <a:effectLst>
                  <a:outerShdw blurRad="38100" dist="38100" dir="2700000" algn="tl">
                    <a:srgbClr val="000000">
                      <a:alpha val="43137"/>
                    </a:srgbClr>
                  </a:outerShdw>
                </a:effectLst>
              </a:rPr>
              <a:t>menjadi</a:t>
            </a:r>
            <a:r>
              <a:rPr lang="id-ID" sz="3200" b="1" dirty="0" smtClean="0">
                <a:effectLst>
                  <a:outerShdw blurRad="38100" dist="38100" dir="2700000" algn="tl">
                    <a:srgbClr val="000000">
                      <a:alpha val="43137"/>
                    </a:srgbClr>
                  </a:outerShdw>
                </a:effectLst>
              </a:rPr>
              <a:t> Best S</a:t>
            </a:r>
            <a:r>
              <a:rPr lang="en-US" sz="3200" b="1" dirty="0" smtClean="0">
                <a:effectLst>
                  <a:outerShdw blurRad="38100" dist="38100" dir="2700000" algn="tl">
                    <a:srgbClr val="000000">
                      <a:alpha val="43137"/>
                    </a:srgbClr>
                  </a:outerShdw>
                </a:effectLst>
              </a:rPr>
              <a:t>ales Force</a:t>
            </a:r>
            <a:endParaRPr lang="en-US" sz="3200" b="1" dirty="0">
              <a:effectLst>
                <a:outerShdw blurRad="38100" dist="38100" dir="2700000" algn="tl">
                  <a:srgbClr val="000000">
                    <a:alpha val="43137"/>
                  </a:srgbClr>
                </a:outerShdw>
              </a:effectLst>
            </a:endParaRPr>
          </a:p>
        </p:txBody>
      </p:sp>
      <p:cxnSp>
        <p:nvCxnSpPr>
          <p:cNvPr id="9" name="Straight Connector 8"/>
          <p:cNvCxnSpPr/>
          <p:nvPr/>
        </p:nvCxnSpPr>
        <p:spPr>
          <a:xfrm>
            <a:off x="228600" y="1524000"/>
            <a:ext cx="86868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571999" y="990600"/>
            <a:ext cx="1" cy="50292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648200" y="1066800"/>
            <a:ext cx="4267200" cy="3810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id-ID" sz="2000" b="1" dirty="0" smtClean="0">
                <a:latin typeface="Arial" pitchFamily="34" charset="0"/>
                <a:cs typeface="Arial" pitchFamily="34" charset="0"/>
              </a:rPr>
              <a:t>DON’T</a:t>
            </a:r>
            <a:endParaRPr lang="en-US" sz="2000" b="1" dirty="0">
              <a:latin typeface="Arial" pitchFamily="34" charset="0"/>
              <a:cs typeface="Arial" pitchFamily="34" charset="0"/>
            </a:endParaRPr>
          </a:p>
        </p:txBody>
      </p:sp>
      <p:grpSp>
        <p:nvGrpSpPr>
          <p:cNvPr id="27" name="Group 26"/>
          <p:cNvGrpSpPr/>
          <p:nvPr/>
        </p:nvGrpSpPr>
        <p:grpSpPr>
          <a:xfrm>
            <a:off x="228600" y="1679938"/>
            <a:ext cx="4343400" cy="1321997"/>
            <a:chOff x="228600" y="1447800"/>
            <a:chExt cx="4343400" cy="1321997"/>
          </a:xfrm>
        </p:grpSpPr>
        <p:sp>
          <p:nvSpPr>
            <p:cNvPr id="15" name="TextBox 14"/>
            <p:cNvSpPr txBox="1"/>
            <p:nvPr/>
          </p:nvSpPr>
          <p:spPr>
            <a:xfrm>
              <a:off x="228600" y="1754134"/>
              <a:ext cx="4343400" cy="1015663"/>
            </a:xfrm>
            <a:prstGeom prst="rect">
              <a:avLst/>
            </a:prstGeom>
            <a:noFill/>
          </p:spPr>
          <p:txBody>
            <a:bodyPr wrap="square" rtlCol="0">
              <a:spAutoFit/>
            </a:bodyPr>
            <a:lstStyle/>
            <a:p>
              <a:pPr marR="26035" algn="just"/>
              <a:r>
                <a:rPr lang="id-ID" sz="1200" dirty="0" smtClean="0">
                  <a:latin typeface="Arial" pitchFamily="34" charset="0"/>
                  <a:ea typeface="Calibri"/>
                  <a:cs typeface="Arial" pitchFamily="34" charset="0"/>
                </a:rPr>
                <a:t>Kesan pertama </a:t>
              </a:r>
              <a:r>
                <a:rPr lang="en-US" sz="1200" dirty="0" err="1" smtClean="0">
                  <a:latin typeface="Arial" pitchFamily="34" charset="0"/>
                  <a:ea typeface="Calibri"/>
                  <a:cs typeface="Arial" pitchFamily="34" charset="0"/>
                </a:rPr>
                <a:t>pada</a:t>
              </a:r>
              <a:r>
                <a:rPr lang="en-US" sz="1200" dirty="0" smtClean="0">
                  <a:latin typeface="Arial" pitchFamily="34" charset="0"/>
                  <a:ea typeface="Calibri"/>
                  <a:cs typeface="Arial" pitchFamily="34" charset="0"/>
                </a:rPr>
                <a:t> </a:t>
              </a:r>
              <a:r>
                <a:rPr lang="en-US" sz="1200" dirty="0" err="1" smtClean="0">
                  <a:latin typeface="Arial" pitchFamily="34" charset="0"/>
                  <a:ea typeface="Calibri"/>
                  <a:cs typeface="Arial" pitchFamily="34" charset="0"/>
                </a:rPr>
                <a:t>saat</a:t>
              </a:r>
              <a:r>
                <a:rPr lang="en-US" sz="1200" dirty="0" smtClean="0">
                  <a:latin typeface="Arial" pitchFamily="34" charset="0"/>
                  <a:ea typeface="Calibri"/>
                  <a:cs typeface="Arial" pitchFamily="34" charset="0"/>
                </a:rPr>
                <a:t> </a:t>
              </a:r>
              <a:r>
                <a:rPr lang="id-ID" sz="1200" dirty="0" smtClean="0">
                  <a:latin typeface="Arial" pitchFamily="34" charset="0"/>
                  <a:ea typeface="Calibri"/>
                  <a:cs typeface="Arial" pitchFamily="34" charset="0"/>
                </a:rPr>
                <a:t>bertemu pelanggan</a:t>
              </a:r>
              <a:r>
                <a:rPr lang="en-US" sz="1200" dirty="0" smtClean="0">
                  <a:latin typeface="Arial" pitchFamily="34" charset="0"/>
                  <a:ea typeface="Calibri"/>
                  <a:cs typeface="Arial" pitchFamily="34" charset="0"/>
                </a:rPr>
                <a:t> </a:t>
              </a:r>
              <a:r>
                <a:rPr lang="en-US" sz="1200" dirty="0" err="1" smtClean="0">
                  <a:latin typeface="Arial" pitchFamily="34" charset="0"/>
                  <a:ea typeface="Calibri"/>
                  <a:cs typeface="Arial" pitchFamily="34" charset="0"/>
                </a:rPr>
                <a:t>diusahakan</a:t>
              </a:r>
              <a:r>
                <a:rPr lang="id-ID" sz="1200" dirty="0" smtClean="0">
                  <a:latin typeface="Arial" pitchFamily="34" charset="0"/>
                  <a:ea typeface="Calibri"/>
                  <a:cs typeface="Arial" pitchFamily="34" charset="0"/>
                </a:rPr>
                <a:t> harus baik, sehingga </a:t>
              </a:r>
              <a:r>
                <a:rPr lang="en-US" sz="1200" i="1" dirty="0" smtClean="0">
                  <a:latin typeface="Arial" pitchFamily="34" charset="0"/>
                  <a:ea typeface="Calibri"/>
                  <a:cs typeface="Arial" pitchFamily="34" charset="0"/>
                </a:rPr>
                <a:t>sales force</a:t>
              </a:r>
              <a:r>
                <a:rPr lang="id-ID" sz="1200" dirty="0" smtClean="0">
                  <a:latin typeface="Arial" pitchFamily="34" charset="0"/>
                  <a:ea typeface="Calibri"/>
                  <a:cs typeface="Arial" pitchFamily="34" charset="0"/>
                </a:rPr>
                <a:t> harus </a:t>
              </a:r>
              <a:r>
                <a:rPr lang="en-US" sz="1200" dirty="0" err="1" smtClean="0">
                  <a:latin typeface="Arial" pitchFamily="34" charset="0"/>
                  <a:ea typeface="Calibri"/>
                  <a:cs typeface="Arial" pitchFamily="34" charset="0"/>
                </a:rPr>
                <a:t>tersenyum</a:t>
              </a:r>
              <a:r>
                <a:rPr lang="en-US" sz="1200" dirty="0" smtClean="0">
                  <a:latin typeface="Arial" pitchFamily="34" charset="0"/>
                  <a:ea typeface="Calibri"/>
                  <a:cs typeface="Arial" pitchFamily="34" charset="0"/>
                </a:rPr>
                <a:t> </a:t>
              </a:r>
              <a:r>
                <a:rPr lang="en-US" sz="1200" dirty="0" err="1" smtClean="0">
                  <a:latin typeface="Arial" pitchFamily="34" charset="0"/>
                  <a:ea typeface="Calibri"/>
                  <a:cs typeface="Arial" pitchFamily="34" charset="0"/>
                </a:rPr>
                <a:t>kemudian</a:t>
              </a:r>
              <a:r>
                <a:rPr lang="en-US" sz="1200" dirty="0" smtClean="0">
                  <a:latin typeface="Arial" pitchFamily="34" charset="0"/>
                  <a:ea typeface="Calibri"/>
                  <a:cs typeface="Arial" pitchFamily="34" charset="0"/>
                </a:rPr>
                <a:t> </a:t>
              </a:r>
              <a:r>
                <a:rPr lang="en-US" sz="1200" dirty="0" err="1" smtClean="0">
                  <a:latin typeface="Arial" pitchFamily="34" charset="0"/>
                  <a:ea typeface="Calibri"/>
                  <a:cs typeface="Arial" pitchFamily="34" charset="0"/>
                </a:rPr>
                <a:t>baru</a:t>
              </a:r>
              <a:r>
                <a:rPr lang="id-ID" sz="1200" dirty="0" smtClean="0">
                  <a:latin typeface="Arial" pitchFamily="34" charset="0"/>
                  <a:ea typeface="Calibri"/>
                  <a:cs typeface="Arial" pitchFamily="34" charset="0"/>
                </a:rPr>
                <a:t> menyapa pelanggan</a:t>
              </a:r>
              <a:r>
                <a:rPr lang="en-US" sz="1200" dirty="0" smtClean="0">
                  <a:latin typeface="Arial" pitchFamily="34" charset="0"/>
                  <a:ea typeface="Calibri"/>
                  <a:cs typeface="Arial" pitchFamily="34" charset="0"/>
                </a:rPr>
                <a:t>.</a:t>
              </a:r>
            </a:p>
            <a:p>
              <a:pPr marR="26035" algn="just"/>
              <a:r>
                <a:rPr lang="id-ID" sz="1200" dirty="0" smtClean="0">
                  <a:latin typeface="Arial" pitchFamily="34" charset="0"/>
                  <a:ea typeface="Calibri"/>
                  <a:cs typeface="Arial" pitchFamily="34" charset="0"/>
                </a:rPr>
                <a:t>Ingat! setiap orang adalah prospek </a:t>
              </a:r>
              <a:r>
                <a:rPr lang="en-US" sz="1200" dirty="0" err="1" smtClean="0">
                  <a:latin typeface="Arial" pitchFamily="34" charset="0"/>
                  <a:ea typeface="Calibri"/>
                  <a:cs typeface="Arial" pitchFamily="34" charset="0"/>
                </a:rPr>
                <a:t>untuk</a:t>
              </a:r>
              <a:r>
                <a:rPr lang="en-US" sz="1200" dirty="0" smtClean="0">
                  <a:latin typeface="Arial" pitchFamily="34" charset="0"/>
                  <a:ea typeface="Calibri"/>
                  <a:cs typeface="Arial" pitchFamily="34" charset="0"/>
                </a:rPr>
                <a:t> </a:t>
              </a:r>
              <a:r>
                <a:rPr lang="en-US" sz="1200" dirty="0" err="1" smtClean="0">
                  <a:latin typeface="Arial" pitchFamily="34" charset="0"/>
                  <a:ea typeface="Calibri"/>
                  <a:cs typeface="Arial" pitchFamily="34" charset="0"/>
                </a:rPr>
                <a:t>produk</a:t>
              </a:r>
              <a:r>
                <a:rPr lang="en-US" sz="1200" dirty="0" smtClean="0">
                  <a:latin typeface="Arial" pitchFamily="34" charset="0"/>
                  <a:ea typeface="Calibri"/>
                  <a:cs typeface="Arial" pitchFamily="34" charset="0"/>
                </a:rPr>
                <a:t> yang </a:t>
              </a:r>
              <a:r>
                <a:rPr lang="id-ID" sz="1200" dirty="0" smtClean="0">
                  <a:latin typeface="Arial" pitchFamily="34" charset="0"/>
                  <a:ea typeface="Calibri"/>
                  <a:cs typeface="Arial" pitchFamily="34" charset="0"/>
                </a:rPr>
                <a:t>kita</a:t>
              </a:r>
              <a:r>
                <a:rPr lang="en-US" sz="1200" dirty="0" smtClean="0">
                  <a:latin typeface="Arial" pitchFamily="34" charset="0"/>
                  <a:ea typeface="Calibri"/>
                  <a:cs typeface="Arial" pitchFamily="34" charset="0"/>
                </a:rPr>
                <a:t> </a:t>
              </a:r>
              <a:r>
                <a:rPr lang="en-US" sz="1200" dirty="0" err="1" smtClean="0">
                  <a:latin typeface="Arial" pitchFamily="34" charset="0"/>
                  <a:ea typeface="Calibri"/>
                  <a:cs typeface="Arial" pitchFamily="34" charset="0"/>
                </a:rPr>
                <a:t>jual</a:t>
              </a:r>
              <a:r>
                <a:rPr lang="id-ID" sz="1200" dirty="0" smtClean="0">
                  <a:latin typeface="Arial" pitchFamily="34" charset="0"/>
                  <a:ea typeface="Calibri"/>
                  <a:cs typeface="Arial" pitchFamily="34" charset="0"/>
                </a:rPr>
                <a:t>!</a:t>
              </a:r>
              <a:endParaRPr lang="en-US" sz="1200" dirty="0">
                <a:latin typeface="Arial" pitchFamily="34" charset="0"/>
                <a:ea typeface="Calibri"/>
                <a:cs typeface="Arial" pitchFamily="34" charset="0"/>
              </a:endParaRPr>
            </a:p>
          </p:txBody>
        </p:sp>
        <p:sp>
          <p:nvSpPr>
            <p:cNvPr id="16" name="Rectangle 15"/>
            <p:cNvSpPr/>
            <p:nvPr/>
          </p:nvSpPr>
          <p:spPr>
            <a:xfrm>
              <a:off x="228600" y="1447800"/>
              <a:ext cx="2743200" cy="304800"/>
            </a:xfrm>
            <a:prstGeom prst="rect">
              <a:avLst/>
            </a:prstGeom>
            <a:solidFill>
              <a:schemeClr val="bg1"/>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r>
                <a:rPr lang="id-ID" sz="1400" b="1" dirty="0" smtClean="0">
                  <a:solidFill>
                    <a:srgbClr val="FF0000"/>
                  </a:solidFill>
                  <a:latin typeface="Arial" pitchFamily="34" charset="0"/>
                  <a:cs typeface="Arial" pitchFamily="34" charset="0"/>
                </a:rPr>
                <a:t>3S (Senyum, Salam, Sapa)</a:t>
              </a:r>
              <a:endParaRPr lang="en-US" sz="1400" b="1" dirty="0">
                <a:solidFill>
                  <a:srgbClr val="FF0000"/>
                </a:solidFill>
                <a:latin typeface="Arial" pitchFamily="34" charset="0"/>
                <a:cs typeface="Arial" pitchFamily="34" charset="0"/>
              </a:endParaRPr>
            </a:p>
          </p:txBody>
        </p:sp>
      </p:grpSp>
      <p:grpSp>
        <p:nvGrpSpPr>
          <p:cNvPr id="28" name="Group 27"/>
          <p:cNvGrpSpPr/>
          <p:nvPr/>
        </p:nvGrpSpPr>
        <p:grpSpPr>
          <a:xfrm>
            <a:off x="4572000" y="1679938"/>
            <a:ext cx="4343400" cy="1885228"/>
            <a:chOff x="4572000" y="1447800"/>
            <a:chExt cx="4343400" cy="1885228"/>
          </a:xfrm>
        </p:grpSpPr>
        <p:sp>
          <p:nvSpPr>
            <p:cNvPr id="17" name="TextBox 16"/>
            <p:cNvSpPr txBox="1"/>
            <p:nvPr/>
          </p:nvSpPr>
          <p:spPr>
            <a:xfrm>
              <a:off x="4572000" y="1754134"/>
              <a:ext cx="4343400" cy="1578894"/>
            </a:xfrm>
            <a:prstGeom prst="rect">
              <a:avLst/>
            </a:prstGeom>
            <a:noFill/>
          </p:spPr>
          <p:txBody>
            <a:bodyPr wrap="square" rtlCol="0">
              <a:spAutoFit/>
            </a:bodyPr>
            <a:lstStyle/>
            <a:p>
              <a:pPr marR="7620" algn="just">
                <a:lnSpc>
                  <a:spcPct val="115000"/>
                </a:lnSpc>
                <a:tabLst>
                  <a:tab pos="2181225" algn="l"/>
                </a:tabLst>
              </a:pPr>
              <a:r>
                <a:rPr lang="en-US" sz="1200" dirty="0" err="1" smtClean="0">
                  <a:latin typeface="Arial" pitchFamily="34" charset="0"/>
                  <a:ea typeface="Calibri"/>
                  <a:cs typeface="Arial" pitchFamily="34" charset="0"/>
                </a:rPr>
                <a:t>Sudah</a:t>
              </a:r>
              <a:r>
                <a:rPr lang="en-US" sz="1200" dirty="0" smtClean="0">
                  <a:latin typeface="Arial" pitchFamily="34" charset="0"/>
                  <a:ea typeface="Calibri"/>
                  <a:cs typeface="Arial" pitchFamily="34" charset="0"/>
                </a:rPr>
                <a:t> </a:t>
              </a:r>
              <a:r>
                <a:rPr lang="en-US" sz="1200" dirty="0" err="1" smtClean="0">
                  <a:latin typeface="Arial" pitchFamily="34" charset="0"/>
                  <a:ea typeface="Calibri"/>
                  <a:cs typeface="Arial" pitchFamily="34" charset="0"/>
                </a:rPr>
                <a:t>banyak</a:t>
              </a:r>
              <a:r>
                <a:rPr lang="en-US" sz="1200" dirty="0" smtClean="0">
                  <a:latin typeface="Arial" pitchFamily="34" charset="0"/>
                  <a:ea typeface="Calibri"/>
                  <a:cs typeface="Arial" pitchFamily="34" charset="0"/>
                </a:rPr>
                <a:t> </a:t>
              </a:r>
              <a:r>
                <a:rPr lang="en-US" sz="1200" dirty="0" err="1" smtClean="0">
                  <a:latin typeface="Arial" pitchFamily="34" charset="0"/>
                  <a:ea typeface="Calibri"/>
                  <a:cs typeface="Arial" pitchFamily="34" charset="0"/>
                </a:rPr>
                <a:t>calon</a:t>
              </a:r>
              <a:r>
                <a:rPr lang="en-US" sz="1200" dirty="0" smtClean="0">
                  <a:latin typeface="Arial" pitchFamily="34" charset="0"/>
                  <a:ea typeface="Calibri"/>
                  <a:cs typeface="Arial" pitchFamily="34" charset="0"/>
                </a:rPr>
                <a:t> </a:t>
              </a:r>
              <a:r>
                <a:rPr lang="en-US" sz="1200" dirty="0" err="1" smtClean="0">
                  <a:latin typeface="Arial" pitchFamily="34" charset="0"/>
                  <a:ea typeface="Calibri"/>
                  <a:cs typeface="Arial" pitchFamily="34" charset="0"/>
                </a:rPr>
                <a:t>pelanggan</a:t>
              </a:r>
              <a:r>
                <a:rPr lang="en-US" sz="1200" dirty="0" smtClean="0">
                  <a:latin typeface="Arial" pitchFamily="34" charset="0"/>
                  <a:ea typeface="Calibri"/>
                  <a:cs typeface="Arial" pitchFamily="34" charset="0"/>
                </a:rPr>
                <a:t> yang </a:t>
              </a:r>
              <a:r>
                <a:rPr lang="en-US" sz="1200" dirty="0" err="1" smtClean="0">
                  <a:latin typeface="Arial" pitchFamily="34" charset="0"/>
                  <a:ea typeface="Calibri"/>
                  <a:cs typeface="Arial" pitchFamily="34" charset="0"/>
                </a:rPr>
                <a:t>teredukasi</a:t>
              </a:r>
              <a:r>
                <a:rPr lang="en-US" sz="1200" dirty="0" smtClean="0">
                  <a:latin typeface="Arial" pitchFamily="34" charset="0"/>
                  <a:ea typeface="Calibri"/>
                  <a:cs typeface="Arial" pitchFamily="34" charset="0"/>
                </a:rPr>
                <a:t> </a:t>
              </a:r>
              <a:r>
                <a:rPr lang="en-US" sz="1200" dirty="0" err="1" smtClean="0">
                  <a:latin typeface="Arial" pitchFamily="34" charset="0"/>
                  <a:ea typeface="Calibri"/>
                  <a:cs typeface="Arial" pitchFamily="34" charset="0"/>
                </a:rPr>
                <a:t>dengan</a:t>
              </a:r>
              <a:r>
                <a:rPr lang="en-US" sz="1200" dirty="0" smtClean="0">
                  <a:latin typeface="Arial" pitchFamily="34" charset="0"/>
                  <a:ea typeface="Calibri"/>
                  <a:cs typeface="Arial" pitchFamily="34" charset="0"/>
                </a:rPr>
                <a:t> </a:t>
              </a:r>
              <a:r>
                <a:rPr lang="en-US" sz="1200" dirty="0" err="1" smtClean="0">
                  <a:latin typeface="Arial" pitchFamily="34" charset="0"/>
                  <a:ea typeface="Calibri"/>
                  <a:cs typeface="Arial" pitchFamily="34" charset="0"/>
                </a:rPr>
                <a:t>baik</a:t>
              </a:r>
              <a:r>
                <a:rPr lang="en-US" sz="1200" dirty="0" smtClean="0">
                  <a:latin typeface="Arial" pitchFamily="34" charset="0"/>
                  <a:ea typeface="Calibri"/>
                  <a:cs typeface="Arial" pitchFamily="34" charset="0"/>
                </a:rPr>
                <a:t> </a:t>
              </a:r>
              <a:r>
                <a:rPr lang="en-US" sz="1200" dirty="0" err="1" smtClean="0">
                  <a:latin typeface="Arial" pitchFamily="34" charset="0"/>
                  <a:ea typeface="Calibri"/>
                  <a:cs typeface="Arial" pitchFamily="34" charset="0"/>
                </a:rPr>
                <a:t>sehingga</a:t>
              </a:r>
              <a:r>
                <a:rPr lang="en-US" sz="1200" dirty="0" smtClean="0">
                  <a:latin typeface="Arial" pitchFamily="34" charset="0"/>
                  <a:ea typeface="Calibri"/>
                  <a:cs typeface="Arial" pitchFamily="34" charset="0"/>
                </a:rPr>
                <a:t> </a:t>
              </a:r>
              <a:r>
                <a:rPr lang="en-US" sz="1200" dirty="0" err="1" smtClean="0">
                  <a:latin typeface="Arial" pitchFamily="34" charset="0"/>
                  <a:ea typeface="Calibri"/>
                  <a:cs typeface="Arial" pitchFamily="34" charset="0"/>
                </a:rPr>
                <a:t>jangan</a:t>
              </a:r>
              <a:r>
                <a:rPr lang="en-US" sz="1200" dirty="0" smtClean="0">
                  <a:latin typeface="Arial" pitchFamily="34" charset="0"/>
                  <a:ea typeface="Calibri"/>
                  <a:cs typeface="Arial" pitchFamily="34" charset="0"/>
                </a:rPr>
                <a:t> </a:t>
              </a:r>
              <a:r>
                <a:rPr lang="id-ID" sz="1200" dirty="0" smtClean="0">
                  <a:latin typeface="Arial" pitchFamily="34" charset="0"/>
                  <a:ea typeface="Calibri"/>
                  <a:cs typeface="Arial" pitchFamily="34" charset="0"/>
                </a:rPr>
                <a:t>merasa/ memperlihatkan diri lebih pandai dibandingkan calon pelanggan. </a:t>
              </a:r>
              <a:endParaRPr lang="en-US" sz="1200" dirty="0" smtClean="0">
                <a:latin typeface="Arial" pitchFamily="34" charset="0"/>
                <a:ea typeface="Calibri"/>
                <a:cs typeface="Arial" pitchFamily="34" charset="0"/>
              </a:endParaRPr>
            </a:p>
            <a:p>
              <a:pPr marR="7620" algn="just">
                <a:lnSpc>
                  <a:spcPct val="115000"/>
                </a:lnSpc>
                <a:tabLst>
                  <a:tab pos="2181225" algn="l"/>
                </a:tabLst>
              </a:pPr>
              <a:r>
                <a:rPr lang="en-US" sz="1200" dirty="0" err="1" smtClean="0">
                  <a:latin typeface="Arial" pitchFamily="34" charset="0"/>
                  <a:ea typeface="Calibri"/>
                  <a:cs typeface="Arial" pitchFamily="34" charset="0"/>
                </a:rPr>
                <a:t>Dalam</a:t>
              </a:r>
              <a:r>
                <a:rPr lang="en-US" sz="1200" dirty="0" smtClean="0">
                  <a:latin typeface="Arial" pitchFamily="34" charset="0"/>
                  <a:ea typeface="Calibri"/>
                  <a:cs typeface="Arial" pitchFamily="34" charset="0"/>
                </a:rPr>
                <a:t> </a:t>
              </a:r>
              <a:r>
                <a:rPr lang="en-US" sz="1200" dirty="0" err="1" smtClean="0">
                  <a:latin typeface="Arial" pitchFamily="34" charset="0"/>
                  <a:ea typeface="Calibri"/>
                  <a:cs typeface="Arial" pitchFamily="34" charset="0"/>
                </a:rPr>
                <a:t>hal</a:t>
              </a:r>
              <a:r>
                <a:rPr lang="en-US" sz="1200" dirty="0" smtClean="0">
                  <a:latin typeface="Arial" pitchFamily="34" charset="0"/>
                  <a:ea typeface="Calibri"/>
                  <a:cs typeface="Arial" pitchFamily="34" charset="0"/>
                </a:rPr>
                <a:t> </a:t>
              </a:r>
              <a:r>
                <a:rPr lang="en-US" sz="1200" dirty="0" err="1" smtClean="0">
                  <a:latin typeface="Arial" pitchFamily="34" charset="0"/>
                  <a:ea typeface="Calibri"/>
                  <a:cs typeface="Arial" pitchFamily="34" charset="0"/>
                </a:rPr>
                <a:t>menawarkan</a:t>
              </a:r>
              <a:r>
                <a:rPr lang="en-US" sz="1200" dirty="0" smtClean="0">
                  <a:latin typeface="Arial" pitchFamily="34" charset="0"/>
                  <a:ea typeface="Calibri"/>
                  <a:cs typeface="Arial" pitchFamily="34" charset="0"/>
                </a:rPr>
                <a:t> </a:t>
              </a:r>
              <a:r>
                <a:rPr lang="en-US" sz="1200" dirty="0" err="1" smtClean="0">
                  <a:latin typeface="Arial" pitchFamily="34" charset="0"/>
                  <a:ea typeface="Calibri"/>
                  <a:cs typeface="Arial" pitchFamily="34" charset="0"/>
                </a:rPr>
                <a:t>layanan</a:t>
              </a:r>
              <a:r>
                <a:rPr lang="en-US" sz="1200" dirty="0" smtClean="0">
                  <a:latin typeface="Arial" pitchFamily="34" charset="0"/>
                  <a:ea typeface="Calibri"/>
                  <a:cs typeface="Arial" pitchFamily="34" charset="0"/>
                </a:rPr>
                <a:t>/</a:t>
              </a:r>
              <a:r>
                <a:rPr lang="en-US" sz="1200" dirty="0" err="1" smtClean="0">
                  <a:latin typeface="Arial" pitchFamily="34" charset="0"/>
                  <a:ea typeface="Calibri"/>
                  <a:cs typeface="Arial" pitchFamily="34" charset="0"/>
                </a:rPr>
                <a:t>produk</a:t>
              </a:r>
              <a:r>
                <a:rPr lang="en-US" sz="1200" dirty="0" smtClean="0">
                  <a:latin typeface="Arial" pitchFamily="34" charset="0"/>
                  <a:ea typeface="Calibri"/>
                  <a:cs typeface="Arial" pitchFamily="34" charset="0"/>
                </a:rPr>
                <a:t>, </a:t>
              </a:r>
              <a:r>
                <a:rPr lang="en-US" sz="1200" i="1" dirty="0" smtClean="0">
                  <a:latin typeface="Arial" pitchFamily="34" charset="0"/>
                  <a:ea typeface="Calibri"/>
                  <a:cs typeface="Arial" pitchFamily="34" charset="0"/>
                </a:rPr>
                <a:t>Sales Force</a:t>
              </a:r>
              <a:r>
                <a:rPr lang="en-US" sz="1200" dirty="0" smtClean="0">
                  <a:latin typeface="Arial" pitchFamily="34" charset="0"/>
                  <a:ea typeface="Calibri"/>
                  <a:cs typeface="Arial" pitchFamily="34" charset="0"/>
                </a:rPr>
                <a:t> </a:t>
              </a:r>
              <a:r>
                <a:rPr lang="en-US" sz="1200" dirty="0" err="1" smtClean="0">
                  <a:latin typeface="Arial" pitchFamily="34" charset="0"/>
                  <a:ea typeface="Calibri"/>
                  <a:cs typeface="Arial" pitchFamily="34" charset="0"/>
                </a:rPr>
                <a:t>harus</a:t>
              </a:r>
              <a:r>
                <a:rPr lang="en-US" sz="1200" dirty="0" smtClean="0">
                  <a:latin typeface="Arial" pitchFamily="34" charset="0"/>
                  <a:ea typeface="Calibri"/>
                  <a:cs typeface="Arial" pitchFamily="34" charset="0"/>
                </a:rPr>
                <a:t> </a:t>
              </a:r>
              <a:r>
                <a:rPr lang="en-US" sz="1200" dirty="0" err="1" smtClean="0">
                  <a:latin typeface="Arial" pitchFamily="34" charset="0"/>
                  <a:ea typeface="Calibri"/>
                  <a:cs typeface="Arial" pitchFamily="34" charset="0"/>
                </a:rPr>
                <a:t>melakukannya</a:t>
              </a:r>
              <a:r>
                <a:rPr lang="id-ID" sz="1200" dirty="0" smtClean="0">
                  <a:latin typeface="Arial" pitchFamily="34" charset="0"/>
                  <a:ea typeface="Calibri"/>
                  <a:cs typeface="Arial" pitchFamily="34" charset="0"/>
                </a:rPr>
                <a:t> </a:t>
              </a:r>
              <a:r>
                <a:rPr lang="en-US" sz="1200" dirty="0" err="1" smtClean="0">
                  <a:latin typeface="Arial" pitchFamily="34" charset="0"/>
                  <a:ea typeface="Calibri"/>
                  <a:cs typeface="Arial" pitchFamily="34" charset="0"/>
                </a:rPr>
                <a:t>secara</a:t>
              </a:r>
              <a:r>
                <a:rPr lang="en-US" sz="1200" dirty="0" smtClean="0">
                  <a:latin typeface="Arial" pitchFamily="34" charset="0"/>
                  <a:ea typeface="Calibri"/>
                  <a:cs typeface="Arial" pitchFamily="34" charset="0"/>
                </a:rPr>
                <a:t> </a:t>
              </a:r>
              <a:r>
                <a:rPr lang="en-US" sz="1200" dirty="0" err="1" smtClean="0">
                  <a:latin typeface="Arial" pitchFamily="34" charset="0"/>
                  <a:ea typeface="Calibri"/>
                  <a:cs typeface="Arial" pitchFamily="34" charset="0"/>
                </a:rPr>
                <a:t>aktif</a:t>
              </a:r>
              <a:r>
                <a:rPr lang="en-US" sz="1200" dirty="0" smtClean="0">
                  <a:latin typeface="Arial" pitchFamily="34" charset="0"/>
                  <a:ea typeface="Calibri"/>
                  <a:cs typeface="Arial" pitchFamily="34" charset="0"/>
                </a:rPr>
                <a:t> </a:t>
              </a:r>
              <a:r>
                <a:rPr lang="en-US" sz="1200" dirty="0" err="1" smtClean="0">
                  <a:latin typeface="Arial" pitchFamily="34" charset="0"/>
                  <a:ea typeface="Calibri"/>
                  <a:cs typeface="Arial" pitchFamily="34" charset="0"/>
                </a:rPr>
                <a:t>dan</a:t>
              </a:r>
              <a:r>
                <a:rPr lang="en-US" sz="1200" dirty="0" smtClean="0">
                  <a:latin typeface="Arial" pitchFamily="34" charset="0"/>
                  <a:ea typeface="Calibri"/>
                  <a:cs typeface="Arial" pitchFamily="34" charset="0"/>
                </a:rPr>
                <a:t> </a:t>
              </a:r>
              <a:r>
                <a:rPr lang="en-US" sz="1200" dirty="0" err="1" smtClean="0">
                  <a:latin typeface="Arial" pitchFamily="34" charset="0"/>
                  <a:ea typeface="Calibri"/>
                  <a:cs typeface="Arial" pitchFamily="34" charset="0"/>
                </a:rPr>
                <a:t>ramah</a:t>
              </a:r>
              <a:r>
                <a:rPr lang="en-US" sz="1200" dirty="0" smtClean="0">
                  <a:latin typeface="Arial" pitchFamily="34" charset="0"/>
                  <a:ea typeface="Calibri"/>
                  <a:cs typeface="Arial" pitchFamily="34" charset="0"/>
                </a:rPr>
                <a:t> </a:t>
              </a:r>
              <a:r>
                <a:rPr lang="en-US" sz="1200" dirty="0" err="1" smtClean="0">
                  <a:latin typeface="Arial" pitchFamily="34" charset="0"/>
                  <a:ea typeface="Calibri"/>
                  <a:cs typeface="Arial" pitchFamily="34" charset="0"/>
                </a:rPr>
                <a:t>serta</a:t>
              </a:r>
              <a:r>
                <a:rPr lang="en-US" sz="1200" dirty="0" smtClean="0">
                  <a:latin typeface="Arial" pitchFamily="34" charset="0"/>
                  <a:ea typeface="Calibri"/>
                  <a:cs typeface="Arial" pitchFamily="34" charset="0"/>
                </a:rPr>
                <a:t> </a:t>
              </a:r>
              <a:r>
                <a:rPr lang="en-US" sz="1200" dirty="0" err="1" smtClean="0">
                  <a:latin typeface="Arial" pitchFamily="34" charset="0"/>
                  <a:ea typeface="Calibri"/>
                  <a:cs typeface="Arial" pitchFamily="34" charset="0"/>
                </a:rPr>
                <a:t>bersahabat</a:t>
              </a:r>
              <a:r>
                <a:rPr lang="en-US" sz="1200" dirty="0" smtClean="0">
                  <a:latin typeface="Arial" pitchFamily="34" charset="0"/>
                  <a:ea typeface="Calibri"/>
                  <a:cs typeface="Arial" pitchFamily="34" charset="0"/>
                </a:rPr>
                <a:t> agar </a:t>
              </a:r>
              <a:r>
                <a:rPr lang="en-US" sz="1200" dirty="0" err="1" smtClean="0">
                  <a:latin typeface="Arial" pitchFamily="34" charset="0"/>
                  <a:ea typeface="Calibri"/>
                  <a:cs typeface="Arial" pitchFamily="34" charset="0"/>
                </a:rPr>
                <a:t>pelanggan</a:t>
              </a:r>
              <a:r>
                <a:rPr lang="en-US" sz="1200" dirty="0" smtClean="0">
                  <a:latin typeface="Arial" pitchFamily="34" charset="0"/>
                  <a:ea typeface="Calibri"/>
                  <a:cs typeface="Arial" pitchFamily="34" charset="0"/>
                </a:rPr>
                <a:t> </a:t>
              </a:r>
              <a:r>
                <a:rPr lang="en-US" sz="1200" dirty="0" err="1" smtClean="0">
                  <a:latin typeface="Arial" pitchFamily="34" charset="0"/>
                  <a:ea typeface="Calibri"/>
                  <a:cs typeface="Arial" pitchFamily="34" charset="0"/>
                </a:rPr>
                <a:t>merasa</a:t>
              </a:r>
              <a:r>
                <a:rPr lang="en-US" sz="1200" dirty="0" smtClean="0">
                  <a:latin typeface="Arial" pitchFamily="34" charset="0"/>
                  <a:ea typeface="Calibri"/>
                  <a:cs typeface="Arial" pitchFamily="34" charset="0"/>
                </a:rPr>
                <a:t> </a:t>
              </a:r>
              <a:r>
                <a:rPr lang="en-US" sz="1200" dirty="0" err="1" smtClean="0">
                  <a:latin typeface="Arial" pitchFamily="34" charset="0"/>
                  <a:ea typeface="Calibri"/>
                  <a:cs typeface="Arial" pitchFamily="34" charset="0"/>
                </a:rPr>
                <a:t>nyaman</a:t>
              </a:r>
              <a:r>
                <a:rPr lang="en-US" sz="1200" dirty="0" smtClean="0">
                  <a:latin typeface="Arial" pitchFamily="34" charset="0"/>
                  <a:ea typeface="Calibri"/>
                  <a:cs typeface="Arial" pitchFamily="34" charset="0"/>
                </a:rPr>
                <a:t>. </a:t>
              </a:r>
            </a:p>
            <a:p>
              <a:pPr marR="7620" algn="just">
                <a:lnSpc>
                  <a:spcPct val="115000"/>
                </a:lnSpc>
                <a:tabLst>
                  <a:tab pos="2181225" algn="l"/>
                </a:tabLst>
              </a:pPr>
              <a:endParaRPr lang="en-US" sz="1200" dirty="0">
                <a:latin typeface="Arial" pitchFamily="34" charset="0"/>
                <a:ea typeface="Calibri"/>
                <a:cs typeface="Arial" pitchFamily="34" charset="0"/>
              </a:endParaRPr>
            </a:p>
          </p:txBody>
        </p:sp>
        <p:sp>
          <p:nvSpPr>
            <p:cNvPr id="18" name="Rectangle 17"/>
            <p:cNvSpPr/>
            <p:nvPr/>
          </p:nvSpPr>
          <p:spPr>
            <a:xfrm>
              <a:off x="4648200" y="1447800"/>
              <a:ext cx="2895600" cy="304800"/>
            </a:xfrm>
            <a:prstGeom prst="rect">
              <a:avLst/>
            </a:prstGeom>
            <a:solidFill>
              <a:schemeClr val="bg1"/>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r>
                <a:rPr lang="id-ID" sz="1400" b="1" dirty="0" smtClean="0">
                  <a:solidFill>
                    <a:srgbClr val="FF0000"/>
                  </a:solidFill>
                  <a:latin typeface="Arial" pitchFamily="34" charset="0"/>
                  <a:cs typeface="Arial" pitchFamily="34" charset="0"/>
                </a:rPr>
                <a:t>Pasif &amp; Meremehkan Pelanggan</a:t>
              </a:r>
              <a:endParaRPr lang="en-US" sz="1400" b="1" dirty="0">
                <a:solidFill>
                  <a:srgbClr val="FF0000"/>
                </a:solidFill>
                <a:latin typeface="Arial" pitchFamily="34" charset="0"/>
                <a:cs typeface="Arial" pitchFamily="34" charset="0"/>
              </a:endParaRPr>
            </a:p>
          </p:txBody>
        </p:sp>
      </p:grpSp>
      <p:grpSp>
        <p:nvGrpSpPr>
          <p:cNvPr id="30" name="Group 29"/>
          <p:cNvGrpSpPr/>
          <p:nvPr/>
        </p:nvGrpSpPr>
        <p:grpSpPr>
          <a:xfrm>
            <a:off x="228600" y="3730540"/>
            <a:ext cx="4267200" cy="2060660"/>
            <a:chOff x="228600" y="3429000"/>
            <a:chExt cx="4267200" cy="2060660"/>
          </a:xfrm>
        </p:grpSpPr>
        <p:sp>
          <p:nvSpPr>
            <p:cNvPr id="19" name="TextBox 18"/>
            <p:cNvSpPr txBox="1"/>
            <p:nvPr/>
          </p:nvSpPr>
          <p:spPr>
            <a:xfrm>
              <a:off x="228600" y="3735334"/>
              <a:ext cx="4267200" cy="1754326"/>
            </a:xfrm>
            <a:prstGeom prst="rect">
              <a:avLst/>
            </a:prstGeom>
            <a:noFill/>
          </p:spPr>
          <p:txBody>
            <a:bodyPr wrap="square" rtlCol="0">
              <a:spAutoFit/>
            </a:bodyPr>
            <a:lstStyle/>
            <a:p>
              <a:pPr algn="just"/>
              <a:r>
                <a:rPr lang="id-ID" sz="1200" dirty="0" smtClean="0">
                  <a:latin typeface="Arial" pitchFamily="34" charset="0"/>
                  <a:cs typeface="Arial" pitchFamily="34" charset="0"/>
                </a:rPr>
                <a:t>Modal utama berjualan adalah pengetahuan produk yang memadai, sehingga </a:t>
              </a:r>
              <a:r>
                <a:rPr lang="en-US" sz="1200" i="1" dirty="0" smtClean="0">
                  <a:latin typeface="Arial" pitchFamily="34" charset="0"/>
                  <a:cs typeface="Arial" pitchFamily="34" charset="0"/>
                </a:rPr>
                <a:t>sales force</a:t>
              </a:r>
              <a:r>
                <a:rPr lang="id-ID" sz="1200" dirty="0" smtClean="0">
                  <a:latin typeface="Arial" pitchFamily="34" charset="0"/>
                  <a:cs typeface="Arial" pitchFamily="34" charset="0"/>
                </a:rPr>
                <a:t> harus </a:t>
              </a:r>
              <a:r>
                <a:rPr lang="en-US" sz="1200" dirty="0" err="1" smtClean="0">
                  <a:latin typeface="Arial" pitchFamily="34" charset="0"/>
                  <a:cs typeface="Arial" pitchFamily="34" charset="0"/>
                </a:rPr>
                <a:t>meningkatkan</a:t>
              </a:r>
              <a:r>
                <a:rPr lang="en-US" sz="1200" dirty="0" smtClean="0">
                  <a:latin typeface="Arial" pitchFamily="34" charset="0"/>
                  <a:cs typeface="Arial" pitchFamily="34" charset="0"/>
                </a:rPr>
                <a:t> </a:t>
              </a:r>
              <a:r>
                <a:rPr lang="id-ID" sz="1200" dirty="0" smtClean="0">
                  <a:latin typeface="Arial" pitchFamily="34" charset="0"/>
                  <a:cs typeface="Arial" pitchFamily="34" charset="0"/>
                </a:rPr>
                <a:t>pengetahuan terhadap produk</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dengan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cara</a:t>
              </a:r>
              <a:r>
                <a:rPr lang="id-ID" sz="1200" dirty="0" smtClean="0">
                  <a:latin typeface="Arial" pitchFamily="34" charset="0"/>
                  <a:cs typeface="Arial" pitchFamily="34" charset="0"/>
                </a:rPr>
                <a:t> belajar dan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mencoba</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produk</a:t>
              </a:r>
              <a:r>
                <a:rPr lang="id-ID" sz="1200" dirty="0" smtClean="0">
                  <a:latin typeface="Arial" pitchFamily="34" charset="0"/>
                  <a:cs typeface="Arial" pitchFamily="34" charset="0"/>
                </a:rPr>
                <a:t>.</a:t>
              </a:r>
              <a:endParaRPr lang="en-US" sz="1200" dirty="0" smtClean="0">
                <a:latin typeface="Arial" pitchFamily="34" charset="0"/>
                <a:cs typeface="Arial" pitchFamily="34" charset="0"/>
              </a:endParaRPr>
            </a:p>
            <a:p>
              <a:pPr algn="just"/>
              <a:r>
                <a:rPr lang="id-ID" sz="1200" dirty="0" smtClean="0">
                  <a:latin typeface="Arial" pitchFamily="34" charset="0"/>
                  <a:cs typeface="Arial" pitchFamily="34" charset="0"/>
                </a:rPr>
                <a:t>Penguasaan mengenai produk akan meningkatkan rasa percaya diri.</a:t>
              </a:r>
              <a:r>
                <a:rPr lang="en-US" sz="1200" dirty="0" smtClean="0">
                  <a:latin typeface="Arial" pitchFamily="34" charset="0"/>
                  <a:cs typeface="Arial" pitchFamily="34" charset="0"/>
                </a:rPr>
                <a:t> </a:t>
              </a:r>
              <a:r>
                <a:rPr lang="id-ID" sz="1200" dirty="0" smtClean="0">
                  <a:latin typeface="Arial" pitchFamily="34" charset="0"/>
                  <a:cs typeface="Arial" pitchFamily="34" charset="0"/>
                </a:rPr>
                <a:t>Terutama untuk metode penjualan </a:t>
              </a:r>
              <a:r>
                <a:rPr lang="id-ID" sz="1200" i="1" dirty="0" smtClean="0">
                  <a:latin typeface="Arial" pitchFamily="34" charset="0"/>
                  <a:cs typeface="Arial" pitchFamily="34" charset="0"/>
                </a:rPr>
                <a:t>consultative selling</a:t>
              </a:r>
              <a:r>
                <a:rPr lang="id-ID" sz="1200" dirty="0" smtClean="0">
                  <a:latin typeface="Arial" pitchFamily="34" charset="0"/>
                  <a:cs typeface="Arial" pitchFamily="34" charset="0"/>
                </a:rPr>
                <a:t>, penguasaan terhadap produk sendiri</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tidak</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cukup</a:t>
              </a:r>
              <a:r>
                <a:rPr lang="id-ID" sz="1200" dirty="0" smtClean="0">
                  <a:latin typeface="Arial" pitchFamily="34" charset="0"/>
                  <a:cs typeface="Arial" pitchFamily="34" charset="0"/>
                </a:rPr>
                <a:t>, namun </a:t>
              </a:r>
              <a:r>
                <a:rPr lang="en-US" sz="1200" dirty="0" err="1" smtClean="0">
                  <a:latin typeface="Arial" pitchFamily="34" charset="0"/>
                  <a:cs typeface="Arial" pitchFamily="34" charset="0"/>
                </a:rPr>
                <a:t>harus</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ditambah</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dengan</a:t>
              </a:r>
              <a:r>
                <a:rPr lang="en-US" sz="1200" dirty="0" smtClean="0">
                  <a:latin typeface="Arial" pitchFamily="34" charset="0"/>
                  <a:cs typeface="Arial" pitchFamily="34" charset="0"/>
                </a:rPr>
                <a:t> </a:t>
              </a:r>
              <a:r>
                <a:rPr lang="id-ID" sz="1200" dirty="0" smtClean="0">
                  <a:latin typeface="Arial" pitchFamily="34" charset="0"/>
                  <a:cs typeface="Arial" pitchFamily="34" charset="0"/>
                </a:rPr>
                <a:t>pengetahuan mengenai produk kompetitor</a:t>
              </a:r>
              <a:r>
                <a:rPr lang="en-US" sz="1200" dirty="0" smtClean="0">
                  <a:latin typeface="Arial" pitchFamily="34" charset="0"/>
                  <a:cs typeface="Arial" pitchFamily="34" charset="0"/>
                </a:rPr>
                <a:t>.</a:t>
              </a:r>
              <a:endParaRPr lang="en-US" sz="1200" dirty="0">
                <a:latin typeface="Arial" pitchFamily="34" charset="0"/>
                <a:ea typeface="Calibri"/>
                <a:cs typeface="Arial" pitchFamily="34" charset="0"/>
              </a:endParaRPr>
            </a:p>
          </p:txBody>
        </p:sp>
        <p:sp>
          <p:nvSpPr>
            <p:cNvPr id="20" name="Rectangle 19"/>
            <p:cNvSpPr/>
            <p:nvPr/>
          </p:nvSpPr>
          <p:spPr>
            <a:xfrm>
              <a:off x="228600" y="3429000"/>
              <a:ext cx="2362200" cy="304800"/>
            </a:xfrm>
            <a:prstGeom prst="rect">
              <a:avLst/>
            </a:prstGeom>
            <a:solidFill>
              <a:schemeClr val="bg1"/>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r>
                <a:rPr lang="id-ID" sz="1400" b="1" dirty="0" smtClean="0">
                  <a:solidFill>
                    <a:srgbClr val="FF0000"/>
                  </a:solidFill>
                  <a:latin typeface="Arial" pitchFamily="34" charset="0"/>
                  <a:cs typeface="Arial" pitchFamily="34" charset="0"/>
                </a:rPr>
                <a:t>Kenali &amp; Kuasai Produk</a:t>
              </a:r>
              <a:endParaRPr lang="en-US" sz="1400" b="1" dirty="0">
                <a:solidFill>
                  <a:srgbClr val="FF0000"/>
                </a:solidFill>
                <a:latin typeface="Arial" pitchFamily="34" charset="0"/>
                <a:cs typeface="Arial" pitchFamily="34" charset="0"/>
              </a:endParaRPr>
            </a:p>
          </p:txBody>
        </p:sp>
      </p:grpSp>
      <p:grpSp>
        <p:nvGrpSpPr>
          <p:cNvPr id="31" name="Group 30"/>
          <p:cNvGrpSpPr/>
          <p:nvPr/>
        </p:nvGrpSpPr>
        <p:grpSpPr>
          <a:xfrm>
            <a:off x="4572000" y="3733800"/>
            <a:ext cx="4419600" cy="1885228"/>
            <a:chOff x="4572000" y="3444977"/>
            <a:chExt cx="4419600" cy="1885228"/>
          </a:xfrm>
        </p:grpSpPr>
        <p:sp>
          <p:nvSpPr>
            <p:cNvPr id="21" name="TextBox 20"/>
            <p:cNvSpPr txBox="1"/>
            <p:nvPr/>
          </p:nvSpPr>
          <p:spPr>
            <a:xfrm>
              <a:off x="4572000" y="3751311"/>
              <a:ext cx="4419600" cy="1578894"/>
            </a:xfrm>
            <a:prstGeom prst="rect">
              <a:avLst/>
            </a:prstGeom>
            <a:noFill/>
          </p:spPr>
          <p:txBody>
            <a:bodyPr wrap="square" rtlCol="0">
              <a:spAutoFit/>
            </a:bodyPr>
            <a:lstStyle/>
            <a:p>
              <a:pPr marR="7620" algn="just">
                <a:lnSpc>
                  <a:spcPct val="115000"/>
                </a:lnSpc>
                <a:tabLst>
                  <a:tab pos="2181225" algn="l"/>
                </a:tabLst>
              </a:pPr>
              <a:r>
                <a:rPr lang="id-ID" sz="1200" dirty="0" smtClean="0">
                  <a:latin typeface="Arial" pitchFamily="34" charset="0"/>
                  <a:cs typeface="Arial" pitchFamily="34" charset="0"/>
                </a:rPr>
                <a:t>Jadila</a:t>
              </a:r>
              <a:r>
                <a:rPr lang="en-US" sz="1200" dirty="0" smtClean="0">
                  <a:latin typeface="Arial" pitchFamily="34" charset="0"/>
                  <a:cs typeface="Arial" pitchFamily="34" charset="0"/>
                </a:rPr>
                <a:t>h </a:t>
              </a:r>
              <a:r>
                <a:rPr lang="id-ID" sz="1200" i="1" dirty="0" smtClean="0">
                  <a:latin typeface="Arial" pitchFamily="34" charset="0"/>
                  <a:cs typeface="Arial" pitchFamily="34" charset="0"/>
                </a:rPr>
                <a:t>Sales force</a:t>
              </a:r>
              <a:r>
                <a:rPr lang="id-ID" sz="1200" dirty="0" smtClean="0">
                  <a:latin typeface="Arial" pitchFamily="34" charset="0"/>
                  <a:cs typeface="Arial" pitchFamily="34" charset="0"/>
                </a:rPr>
                <a:t> yang persuasif.</a:t>
              </a:r>
              <a:r>
                <a:rPr lang="en-US" sz="1200" dirty="0" smtClean="0">
                  <a:latin typeface="Arial" pitchFamily="34" charset="0"/>
                  <a:cs typeface="Arial" pitchFamily="34" charset="0"/>
                </a:rPr>
                <a:t> </a:t>
              </a:r>
              <a:r>
                <a:rPr lang="id-ID" sz="1200" dirty="0" smtClean="0">
                  <a:latin typeface="Arial" pitchFamily="34" charset="0"/>
                  <a:cs typeface="Arial" pitchFamily="34" charset="0"/>
                </a:rPr>
                <a:t>Menawarkan dan memberikan persepsi mengenai sebuah solusi, bukan memaksakan. Posisikan calon pelanggan sebagai pengambil keputusan. Biarkan calon pelanggan merasa dirinya memutuskan </a:t>
              </a:r>
              <a:r>
                <a:rPr lang="en-US" sz="1200" dirty="0" err="1" smtClean="0">
                  <a:latin typeface="Arial" pitchFamily="34" charset="0"/>
                  <a:cs typeface="Arial" pitchFamily="34" charset="0"/>
                </a:rPr>
                <a:t>sendiri</a:t>
              </a:r>
              <a:r>
                <a:rPr lang="en-US" sz="1200" dirty="0" smtClean="0">
                  <a:latin typeface="Arial" pitchFamily="34" charset="0"/>
                  <a:cs typeface="Arial" pitchFamily="34" charset="0"/>
                </a:rPr>
                <a:t> </a:t>
              </a:r>
              <a:r>
                <a:rPr lang="id-ID" sz="1200" dirty="0" smtClean="0">
                  <a:latin typeface="Arial" pitchFamily="34" charset="0"/>
                  <a:cs typeface="Arial" pitchFamily="34" charset="0"/>
                </a:rPr>
                <a:t>karena alternati</a:t>
              </a:r>
              <a:r>
                <a:rPr lang="en-US" sz="1200" dirty="0" smtClean="0">
                  <a:latin typeface="Arial" pitchFamily="34" charset="0"/>
                  <a:cs typeface="Arial" pitchFamily="34" charset="0"/>
                </a:rPr>
                <a:t>f</a:t>
              </a:r>
              <a:r>
                <a:rPr lang="id-ID" sz="1200" dirty="0" smtClean="0">
                  <a:latin typeface="Arial" pitchFamily="34" charset="0"/>
                  <a:cs typeface="Arial" pitchFamily="34" charset="0"/>
                </a:rPr>
                <a:t> solusi yang </a:t>
              </a:r>
              <a:r>
                <a:rPr lang="en-US" sz="1200" dirty="0" err="1" smtClean="0">
                  <a:latin typeface="Arial" pitchFamily="34" charset="0"/>
                  <a:cs typeface="Arial" pitchFamily="34" charset="0"/>
                </a:rPr>
                <a:t>dit</a:t>
              </a:r>
              <a:r>
                <a:rPr lang="id-ID" sz="1200" dirty="0" smtClean="0">
                  <a:latin typeface="Arial" pitchFamily="34" charset="0"/>
                  <a:cs typeface="Arial" pitchFamily="34" charset="0"/>
                </a:rPr>
                <a:t>awarkan adalah yang terbaik, bukan karena merasa disuruh atau dipaksa.</a:t>
              </a:r>
              <a:endParaRPr lang="en-US" sz="1200" dirty="0">
                <a:latin typeface="Arial" pitchFamily="34" charset="0"/>
                <a:ea typeface="Calibri"/>
                <a:cs typeface="Arial" pitchFamily="34" charset="0"/>
              </a:endParaRPr>
            </a:p>
          </p:txBody>
        </p:sp>
        <p:sp>
          <p:nvSpPr>
            <p:cNvPr id="22" name="Rectangle 21"/>
            <p:cNvSpPr/>
            <p:nvPr/>
          </p:nvSpPr>
          <p:spPr>
            <a:xfrm>
              <a:off x="4648200" y="3444977"/>
              <a:ext cx="2362200" cy="304800"/>
            </a:xfrm>
            <a:prstGeom prst="rect">
              <a:avLst/>
            </a:prstGeom>
            <a:solidFill>
              <a:schemeClr val="bg1"/>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r>
                <a:rPr lang="en-US" sz="1400" b="1" dirty="0" err="1" smtClean="0">
                  <a:solidFill>
                    <a:srgbClr val="FF0000"/>
                  </a:solidFill>
                  <a:latin typeface="Arial" pitchFamily="34" charset="0"/>
                  <a:cs typeface="Arial" pitchFamily="34" charset="0"/>
                </a:rPr>
                <a:t>Tidak</a:t>
              </a:r>
              <a:r>
                <a:rPr lang="id-ID" sz="1400" b="1" dirty="0" smtClean="0">
                  <a:solidFill>
                    <a:srgbClr val="FF0000"/>
                  </a:solidFill>
                  <a:latin typeface="Arial" pitchFamily="34" charset="0"/>
                  <a:cs typeface="Arial" pitchFamily="34" charset="0"/>
                </a:rPr>
                <a:t> M</a:t>
              </a:r>
              <a:r>
                <a:rPr lang="en-US" sz="1400" b="1" dirty="0" err="1" smtClean="0">
                  <a:solidFill>
                    <a:srgbClr val="FF0000"/>
                  </a:solidFill>
                  <a:latin typeface="Arial" pitchFamily="34" charset="0"/>
                  <a:cs typeface="Arial" pitchFamily="34" charset="0"/>
                </a:rPr>
                <a:t>em</a:t>
              </a:r>
              <a:r>
                <a:rPr lang="id-ID" sz="1400" b="1" dirty="0" smtClean="0">
                  <a:solidFill>
                    <a:srgbClr val="FF0000"/>
                  </a:solidFill>
                  <a:latin typeface="Arial" pitchFamily="34" charset="0"/>
                  <a:cs typeface="Arial" pitchFamily="34" charset="0"/>
                </a:rPr>
                <a:t>aksa</a:t>
              </a:r>
              <a:endParaRPr lang="en-US" sz="1400" b="1" dirty="0">
                <a:solidFill>
                  <a:srgbClr val="FF0000"/>
                </a:solidFill>
                <a:latin typeface="Arial" pitchFamily="34" charset="0"/>
                <a:cs typeface="Arial" pitchFamily="34" charset="0"/>
              </a:endParaRPr>
            </a:p>
          </p:txBody>
        </p:sp>
      </p:grpSp>
      <p:sp>
        <p:nvSpPr>
          <p:cNvPr id="29" name="Rectangle 28"/>
          <p:cNvSpPr/>
          <p:nvPr/>
        </p:nvSpPr>
        <p:spPr>
          <a:xfrm>
            <a:off x="228600" y="1066800"/>
            <a:ext cx="4267200" cy="3810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id-ID" sz="2000" b="1" dirty="0" smtClean="0">
                <a:latin typeface="Arial" pitchFamily="34" charset="0"/>
                <a:cs typeface="Arial" pitchFamily="34" charset="0"/>
              </a:rPr>
              <a:t>DO</a:t>
            </a:r>
            <a:endParaRPr lang="en-US" sz="20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228600"/>
            <a:ext cx="9144000" cy="584775"/>
          </a:xfrm>
          <a:prstGeom prst="rect">
            <a:avLst/>
          </a:prstGeom>
          <a:noFill/>
        </p:spPr>
        <p:txBody>
          <a:bodyPr wrap="square" rtlCol="0">
            <a:spAutoFit/>
          </a:bodyPr>
          <a:lstStyle/>
          <a:p>
            <a:pPr algn="ctr"/>
            <a:r>
              <a:rPr lang="id-ID" sz="3200" b="1" dirty="0" smtClean="0">
                <a:solidFill>
                  <a:srgbClr val="FF0000"/>
                </a:solidFill>
                <a:effectLst>
                  <a:outerShdw blurRad="38100" dist="38100" dir="2700000" algn="tl">
                    <a:srgbClr val="000000">
                      <a:alpha val="43137"/>
                    </a:srgbClr>
                  </a:outerShdw>
                </a:effectLst>
              </a:rPr>
              <a:t>Tips &amp; Trick</a:t>
            </a:r>
            <a:r>
              <a:rPr lang="id-ID" sz="3200" b="1" dirty="0" smtClean="0">
                <a:effectLst>
                  <a:outerShdw blurRad="38100" dist="38100" dir="2700000" algn="tl">
                    <a:srgbClr val="000000">
                      <a:alpha val="43137"/>
                    </a:srgbClr>
                  </a:outerShdw>
                </a:effectLst>
              </a:rPr>
              <a:t> </a:t>
            </a:r>
            <a:r>
              <a:rPr lang="id-ID" sz="3200" b="1" dirty="0" smtClean="0">
                <a:solidFill>
                  <a:schemeClr val="bg1">
                    <a:lumMod val="50000"/>
                  </a:schemeClr>
                </a:solidFill>
                <a:effectLst>
                  <a:outerShdw blurRad="38100" dist="38100" dir="2700000" algn="tl">
                    <a:srgbClr val="000000">
                      <a:alpha val="43137"/>
                    </a:srgbClr>
                  </a:outerShdw>
                </a:effectLst>
              </a:rPr>
              <a:t>menjadi</a:t>
            </a:r>
            <a:r>
              <a:rPr lang="id-ID" sz="3200" b="1" dirty="0" smtClean="0">
                <a:effectLst>
                  <a:outerShdw blurRad="38100" dist="38100" dir="2700000" algn="tl">
                    <a:srgbClr val="000000">
                      <a:alpha val="43137"/>
                    </a:srgbClr>
                  </a:outerShdw>
                </a:effectLst>
              </a:rPr>
              <a:t> Best S</a:t>
            </a:r>
            <a:r>
              <a:rPr lang="en-US" sz="3200" b="1" dirty="0" smtClean="0">
                <a:effectLst>
                  <a:outerShdw blurRad="38100" dist="38100" dir="2700000" algn="tl">
                    <a:srgbClr val="000000">
                      <a:alpha val="43137"/>
                    </a:srgbClr>
                  </a:outerShdw>
                </a:effectLst>
              </a:rPr>
              <a:t>ales Force</a:t>
            </a:r>
            <a:endParaRPr lang="en-US" sz="3200" b="1" dirty="0">
              <a:effectLst>
                <a:outerShdw blurRad="38100" dist="38100" dir="2700000" algn="tl">
                  <a:srgbClr val="000000">
                    <a:alpha val="43137"/>
                  </a:srgbClr>
                </a:outerShdw>
              </a:effectLst>
            </a:endParaRPr>
          </a:p>
        </p:txBody>
      </p:sp>
      <p:cxnSp>
        <p:nvCxnSpPr>
          <p:cNvPr id="9" name="Straight Connector 8"/>
          <p:cNvCxnSpPr/>
          <p:nvPr/>
        </p:nvCxnSpPr>
        <p:spPr>
          <a:xfrm>
            <a:off x="228600" y="1524000"/>
            <a:ext cx="86868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571999" y="990600"/>
            <a:ext cx="1" cy="55626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648200" y="1066800"/>
            <a:ext cx="4267200" cy="3810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id-ID" sz="2000" b="1" dirty="0" smtClean="0">
                <a:latin typeface="Arial" pitchFamily="34" charset="0"/>
                <a:cs typeface="Arial" pitchFamily="34" charset="0"/>
              </a:rPr>
              <a:t>DON’T</a:t>
            </a:r>
            <a:endParaRPr lang="en-US" sz="2000" b="1" dirty="0">
              <a:latin typeface="Arial" pitchFamily="34" charset="0"/>
              <a:cs typeface="Arial" pitchFamily="34" charset="0"/>
            </a:endParaRPr>
          </a:p>
        </p:txBody>
      </p:sp>
      <p:grpSp>
        <p:nvGrpSpPr>
          <p:cNvPr id="24" name="Group 23"/>
          <p:cNvGrpSpPr/>
          <p:nvPr/>
        </p:nvGrpSpPr>
        <p:grpSpPr>
          <a:xfrm>
            <a:off x="228600" y="1600200"/>
            <a:ext cx="4343400" cy="1230113"/>
            <a:chOff x="228600" y="1447800"/>
            <a:chExt cx="4343400" cy="1230113"/>
          </a:xfrm>
        </p:grpSpPr>
        <p:sp>
          <p:nvSpPr>
            <p:cNvPr id="15" name="TextBox 14"/>
            <p:cNvSpPr txBox="1"/>
            <p:nvPr/>
          </p:nvSpPr>
          <p:spPr>
            <a:xfrm>
              <a:off x="228600" y="1754134"/>
              <a:ext cx="4343400" cy="923779"/>
            </a:xfrm>
            <a:prstGeom prst="rect">
              <a:avLst/>
            </a:prstGeom>
            <a:noFill/>
          </p:spPr>
          <p:txBody>
            <a:bodyPr wrap="square" rtlCol="0">
              <a:spAutoFit/>
            </a:bodyPr>
            <a:lstStyle/>
            <a:p>
              <a:pPr marR="26035" algn="just">
                <a:lnSpc>
                  <a:spcPct val="115000"/>
                </a:lnSpc>
              </a:pPr>
              <a:r>
                <a:rPr lang="id-ID" sz="1200" dirty="0" smtClean="0">
                  <a:latin typeface="Arial" pitchFamily="34" charset="0"/>
                  <a:cs typeface="Arial" pitchFamily="34" charset="0"/>
                </a:rPr>
                <a:t>Faktor penampilan penting dalam menjual produk, sehingga</a:t>
              </a:r>
              <a:r>
                <a:rPr lang="en-US" sz="1200" dirty="0" smtClean="0">
                  <a:latin typeface="Arial" pitchFamily="34" charset="0"/>
                  <a:cs typeface="Arial" pitchFamily="34" charset="0"/>
                </a:rPr>
                <a:t> </a:t>
              </a:r>
              <a:r>
                <a:rPr lang="en-US" sz="1200" i="1" dirty="0" smtClean="0">
                  <a:latin typeface="Arial" pitchFamily="34" charset="0"/>
                  <a:cs typeface="Arial" pitchFamily="34" charset="0"/>
                </a:rPr>
                <a:t>sales force</a:t>
              </a:r>
              <a:r>
                <a:rPr lang="id-ID" sz="1200" dirty="0" smtClean="0">
                  <a:latin typeface="Arial" pitchFamily="34" charset="0"/>
                  <a:cs typeface="Arial" pitchFamily="34" charset="0"/>
                </a:rPr>
                <a:t> harus memperhatikan penampilan</a:t>
              </a:r>
              <a:r>
                <a:rPr lang="en-US" sz="1200" dirty="0" smtClean="0">
                  <a:latin typeface="Arial" pitchFamily="34" charset="0"/>
                  <a:cs typeface="Arial" pitchFamily="34" charset="0"/>
                </a:rPr>
                <a:t>, </a:t>
              </a:r>
              <a:r>
                <a:rPr lang="id-ID" sz="1200" dirty="0" smtClean="0">
                  <a:latin typeface="Arial" pitchFamily="34" charset="0"/>
                  <a:cs typeface="Arial" pitchFamily="34" charset="0"/>
                </a:rPr>
                <a:t>karena pelanggan biasanya tertarik </a:t>
              </a:r>
              <a:r>
                <a:rPr lang="en-US" sz="1200" dirty="0" err="1" smtClean="0">
                  <a:latin typeface="Arial" pitchFamily="34" charset="0"/>
                  <a:cs typeface="Arial" pitchFamily="34" charset="0"/>
                </a:rPr>
                <a:t>dengan</a:t>
              </a:r>
              <a:r>
                <a:rPr lang="en-US" sz="1200" dirty="0" smtClean="0">
                  <a:latin typeface="Arial" pitchFamily="34" charset="0"/>
                  <a:cs typeface="Arial" pitchFamily="34" charset="0"/>
                </a:rPr>
                <a:t> </a:t>
              </a:r>
              <a:r>
                <a:rPr lang="en-US" sz="1200" i="1" dirty="0" smtClean="0">
                  <a:latin typeface="Arial" pitchFamily="34" charset="0"/>
                  <a:cs typeface="Arial" pitchFamily="34" charset="0"/>
                </a:rPr>
                <a:t>sales force</a:t>
              </a:r>
              <a:r>
                <a:rPr lang="en-US" sz="1200" dirty="0" smtClean="0">
                  <a:latin typeface="Arial" pitchFamily="34" charset="0"/>
                  <a:cs typeface="Arial" pitchFamily="34" charset="0"/>
                </a:rPr>
                <a:t> yang </a:t>
              </a:r>
              <a:r>
                <a:rPr lang="en-US" sz="1200" dirty="0" err="1" smtClean="0">
                  <a:latin typeface="Arial" pitchFamily="34" charset="0"/>
                  <a:cs typeface="Arial" pitchFamily="34" charset="0"/>
                </a:rPr>
                <a:t>berp</a:t>
              </a:r>
              <a:r>
                <a:rPr lang="id-ID" sz="1200" dirty="0" smtClean="0">
                  <a:latin typeface="Arial" pitchFamily="34" charset="0"/>
                  <a:cs typeface="Arial" pitchFamily="34" charset="0"/>
                </a:rPr>
                <a:t>enampilan menarik</a:t>
              </a:r>
              <a:r>
                <a:rPr lang="en-US" sz="1200" dirty="0" smtClean="0">
                  <a:latin typeface="Arial" pitchFamily="34" charset="0"/>
                  <a:cs typeface="Arial" pitchFamily="34" charset="0"/>
                </a:rPr>
                <a:t>.</a:t>
              </a:r>
              <a:endParaRPr lang="en-US" sz="1200" dirty="0">
                <a:latin typeface="Arial" pitchFamily="34" charset="0"/>
                <a:ea typeface="Calibri"/>
                <a:cs typeface="Arial" pitchFamily="34" charset="0"/>
              </a:endParaRPr>
            </a:p>
          </p:txBody>
        </p:sp>
        <p:sp>
          <p:nvSpPr>
            <p:cNvPr id="16" name="Rectangle 15"/>
            <p:cNvSpPr/>
            <p:nvPr/>
          </p:nvSpPr>
          <p:spPr>
            <a:xfrm>
              <a:off x="228600" y="1447800"/>
              <a:ext cx="2743200" cy="304800"/>
            </a:xfrm>
            <a:prstGeom prst="rect">
              <a:avLst/>
            </a:prstGeom>
            <a:solidFill>
              <a:schemeClr val="bg1"/>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r>
                <a:rPr lang="id-ID" sz="1400" b="1" dirty="0" smtClean="0">
                  <a:solidFill>
                    <a:srgbClr val="FF0000"/>
                  </a:solidFill>
                  <a:latin typeface="Arial" pitchFamily="34" charset="0"/>
                  <a:cs typeface="Arial" pitchFamily="34" charset="0"/>
                </a:rPr>
                <a:t>Berpenampilan Menarik</a:t>
              </a:r>
              <a:endParaRPr lang="en-US" sz="1400" b="1" dirty="0">
                <a:solidFill>
                  <a:srgbClr val="FF0000"/>
                </a:solidFill>
                <a:latin typeface="Arial" pitchFamily="34" charset="0"/>
                <a:cs typeface="Arial" pitchFamily="34" charset="0"/>
              </a:endParaRPr>
            </a:p>
          </p:txBody>
        </p:sp>
      </p:grpSp>
      <p:grpSp>
        <p:nvGrpSpPr>
          <p:cNvPr id="25" name="Group 24"/>
          <p:cNvGrpSpPr/>
          <p:nvPr/>
        </p:nvGrpSpPr>
        <p:grpSpPr>
          <a:xfrm>
            <a:off x="4572000" y="1600200"/>
            <a:ext cx="4343400" cy="1017747"/>
            <a:chOff x="4572000" y="1447800"/>
            <a:chExt cx="4343400" cy="1017747"/>
          </a:xfrm>
        </p:grpSpPr>
        <p:sp>
          <p:nvSpPr>
            <p:cNvPr id="17" name="TextBox 16"/>
            <p:cNvSpPr txBox="1"/>
            <p:nvPr/>
          </p:nvSpPr>
          <p:spPr>
            <a:xfrm>
              <a:off x="4572000" y="1754134"/>
              <a:ext cx="4343400" cy="711413"/>
            </a:xfrm>
            <a:prstGeom prst="rect">
              <a:avLst/>
            </a:prstGeom>
            <a:noFill/>
          </p:spPr>
          <p:txBody>
            <a:bodyPr wrap="square" rtlCol="0">
              <a:spAutoFit/>
            </a:bodyPr>
            <a:lstStyle/>
            <a:p>
              <a:pPr marR="7620" algn="just">
                <a:lnSpc>
                  <a:spcPct val="115000"/>
                </a:lnSpc>
                <a:tabLst>
                  <a:tab pos="2181225" algn="l"/>
                </a:tabLst>
              </a:pPr>
              <a:r>
                <a:rPr lang="id-ID" sz="1200" i="1" dirty="0" smtClean="0">
                  <a:latin typeface="Arial" pitchFamily="34" charset="0"/>
                  <a:cs typeface="Arial" pitchFamily="34" charset="0"/>
                </a:rPr>
                <a:t>Sales force</a:t>
              </a:r>
              <a:r>
                <a:rPr lang="id-ID" sz="1200" dirty="0" smtClean="0">
                  <a:latin typeface="Arial" pitchFamily="34" charset="0"/>
                  <a:cs typeface="Arial" pitchFamily="34" charset="0"/>
                </a:rPr>
                <a:t> yang tidak rapih dan sembrono dalam penampilan dapat mengurangi ketertarikan / kenyamanan / kepercayaan calon pelanggan ketika berko</a:t>
              </a:r>
              <a:r>
                <a:rPr lang="en-US" sz="1200" dirty="0" err="1" smtClean="0">
                  <a:latin typeface="Arial" pitchFamily="34" charset="0"/>
                  <a:cs typeface="Arial" pitchFamily="34" charset="0"/>
                </a:rPr>
                <a:t>munik</a:t>
              </a:r>
              <a:r>
                <a:rPr lang="id-ID" sz="1200" dirty="0" smtClean="0">
                  <a:latin typeface="Arial" pitchFamily="34" charset="0"/>
                  <a:cs typeface="Arial" pitchFamily="34" charset="0"/>
                </a:rPr>
                <a:t>asi. </a:t>
              </a:r>
              <a:endParaRPr lang="en-US" sz="1200" dirty="0">
                <a:latin typeface="Arial" pitchFamily="34" charset="0"/>
                <a:ea typeface="Calibri"/>
                <a:cs typeface="Arial" pitchFamily="34" charset="0"/>
              </a:endParaRPr>
            </a:p>
          </p:txBody>
        </p:sp>
        <p:sp>
          <p:nvSpPr>
            <p:cNvPr id="18" name="Rectangle 17"/>
            <p:cNvSpPr/>
            <p:nvPr/>
          </p:nvSpPr>
          <p:spPr>
            <a:xfrm>
              <a:off x="4648200" y="1447800"/>
              <a:ext cx="2895600" cy="304800"/>
            </a:xfrm>
            <a:prstGeom prst="rect">
              <a:avLst/>
            </a:prstGeom>
            <a:solidFill>
              <a:schemeClr val="bg1"/>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r>
                <a:rPr lang="id-ID" sz="1400" b="1" dirty="0" smtClean="0">
                  <a:solidFill>
                    <a:srgbClr val="FF0000"/>
                  </a:solidFill>
                  <a:latin typeface="Arial" pitchFamily="34" charset="0"/>
                  <a:cs typeface="Arial" pitchFamily="34" charset="0"/>
                </a:rPr>
                <a:t>Tidak rapih </a:t>
              </a:r>
              <a:r>
                <a:rPr lang="en-US" sz="1400" b="1" dirty="0" err="1" smtClean="0">
                  <a:solidFill>
                    <a:srgbClr val="FF0000"/>
                  </a:solidFill>
                  <a:latin typeface="Arial" pitchFamily="34" charset="0"/>
                  <a:cs typeface="Arial" pitchFamily="34" charset="0"/>
                </a:rPr>
                <a:t>dan</a:t>
              </a:r>
              <a:r>
                <a:rPr lang="id-ID" sz="1400" b="1" dirty="0" smtClean="0">
                  <a:solidFill>
                    <a:srgbClr val="FF0000"/>
                  </a:solidFill>
                  <a:latin typeface="Arial" pitchFamily="34" charset="0"/>
                  <a:cs typeface="Arial" pitchFamily="34" charset="0"/>
                </a:rPr>
                <a:t> sembrono</a:t>
              </a:r>
              <a:endParaRPr lang="en-US" sz="1400" b="1" dirty="0">
                <a:solidFill>
                  <a:srgbClr val="FF0000"/>
                </a:solidFill>
                <a:latin typeface="Arial" pitchFamily="34" charset="0"/>
                <a:cs typeface="Arial" pitchFamily="34" charset="0"/>
              </a:endParaRPr>
            </a:p>
          </p:txBody>
        </p:sp>
      </p:grpSp>
      <p:grpSp>
        <p:nvGrpSpPr>
          <p:cNvPr id="23" name="Group 22"/>
          <p:cNvGrpSpPr/>
          <p:nvPr/>
        </p:nvGrpSpPr>
        <p:grpSpPr>
          <a:xfrm>
            <a:off x="228600" y="4861871"/>
            <a:ext cx="4267200" cy="1691329"/>
            <a:chOff x="228600" y="3429000"/>
            <a:chExt cx="4267200" cy="1691329"/>
          </a:xfrm>
        </p:grpSpPr>
        <p:sp>
          <p:nvSpPr>
            <p:cNvPr id="19" name="TextBox 18"/>
            <p:cNvSpPr txBox="1"/>
            <p:nvPr/>
          </p:nvSpPr>
          <p:spPr>
            <a:xfrm>
              <a:off x="228600" y="3735334"/>
              <a:ext cx="4267200" cy="1384995"/>
            </a:xfrm>
            <a:prstGeom prst="rect">
              <a:avLst/>
            </a:prstGeom>
            <a:noFill/>
          </p:spPr>
          <p:txBody>
            <a:bodyPr wrap="square" rtlCol="0">
              <a:spAutoFit/>
            </a:bodyPr>
            <a:lstStyle/>
            <a:p>
              <a:pPr algn="just"/>
              <a:r>
                <a:rPr lang="id-ID" sz="1200" dirty="0" smtClean="0">
                  <a:latin typeface="Arial" pitchFamily="34" charset="0"/>
                  <a:cs typeface="Arial" pitchFamily="34" charset="0"/>
                </a:rPr>
                <a:t>Tetap semangat </a:t>
              </a:r>
              <a:r>
                <a:rPr lang="en-US" sz="1200" dirty="0" err="1" smtClean="0">
                  <a:latin typeface="Arial" pitchFamily="34" charset="0"/>
                  <a:cs typeface="Arial" pitchFamily="34" charset="0"/>
                </a:rPr>
                <a:t>ber</a:t>
              </a:r>
              <a:r>
                <a:rPr lang="id-ID" sz="1200" dirty="0" smtClean="0">
                  <a:latin typeface="Arial" pitchFamily="34" charset="0"/>
                  <a:cs typeface="Arial" pitchFamily="34" charset="0"/>
                </a:rPr>
                <a:t>jualan </a:t>
              </a:r>
              <a:r>
                <a:rPr lang="en-US" sz="1200" dirty="0" err="1" smtClean="0">
                  <a:latin typeface="Arial" pitchFamily="34" charset="0"/>
                  <a:cs typeface="Arial" pitchFamily="34" charset="0"/>
                </a:rPr>
                <a:t>walaupun</a:t>
              </a:r>
              <a:r>
                <a:rPr lang="en-US" sz="1200" dirty="0" smtClean="0">
                  <a:latin typeface="Arial" pitchFamily="34" charset="0"/>
                  <a:cs typeface="Arial" pitchFamily="34" charset="0"/>
                </a:rPr>
                <a:t> </a:t>
              </a:r>
              <a:r>
                <a:rPr lang="en-US" sz="1200" i="1" dirty="0" smtClean="0">
                  <a:latin typeface="Arial" pitchFamily="34" charset="0"/>
                  <a:cs typeface="Arial" pitchFamily="34" charset="0"/>
                </a:rPr>
                <a:t>sales force</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menerima</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penolakan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dari</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calon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pelanggan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Buatlah</a:t>
              </a:r>
              <a:r>
                <a:rPr lang="en-US" sz="1200" dirty="0" smtClean="0">
                  <a:latin typeface="Arial" pitchFamily="34" charset="0"/>
                  <a:cs typeface="Arial" pitchFamily="34" charset="0"/>
                </a:rPr>
                <a:t> database </a:t>
              </a:r>
              <a:r>
                <a:rPr lang="en-US" sz="1200" dirty="0" err="1" smtClean="0">
                  <a:latin typeface="Arial" pitchFamily="34" charset="0"/>
                  <a:cs typeface="Arial" pitchFamily="34" charset="0"/>
                </a:rPr>
                <a:t>pelanggan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dan</a:t>
              </a:r>
              <a:r>
                <a:rPr lang="en-US" sz="1200" dirty="0" smtClean="0">
                  <a:latin typeface="Arial" pitchFamily="34" charset="0"/>
                  <a:cs typeface="Arial" pitchFamily="34" charset="0"/>
                </a:rPr>
                <a:t> l</a:t>
              </a:r>
              <a:r>
                <a:rPr lang="id-ID" sz="1200" dirty="0" smtClean="0">
                  <a:latin typeface="Arial" pitchFamily="34" charset="0"/>
                  <a:cs typeface="Arial" pitchFamily="34" charset="0"/>
                </a:rPr>
                <a:t>akukan </a:t>
              </a:r>
              <a:r>
                <a:rPr lang="id-ID" sz="1200" i="1" dirty="0" smtClean="0">
                  <a:latin typeface="Arial" pitchFamily="34" charset="0"/>
                  <a:cs typeface="Arial" pitchFamily="34" charset="0"/>
                </a:rPr>
                <a:t>Follow Up</a:t>
              </a:r>
              <a:r>
                <a:rPr lang="id-ID" sz="1200" dirty="0" smtClean="0">
                  <a:latin typeface="Arial" pitchFamily="34" charset="0"/>
                  <a:cs typeface="Arial" pitchFamily="34" charset="0"/>
                </a:rPr>
                <a:t> terhadap </a:t>
              </a:r>
              <a:r>
                <a:rPr lang="id-ID" sz="1200" i="1" dirty="0" smtClean="0">
                  <a:latin typeface="Arial" pitchFamily="34" charset="0"/>
                  <a:cs typeface="Arial" pitchFamily="34" charset="0"/>
                </a:rPr>
                <a:t>potensial customer</a:t>
              </a:r>
              <a:r>
                <a:rPr lang="id-ID" sz="1200" dirty="0" smtClean="0">
                  <a:latin typeface="Arial" pitchFamily="34" charset="0"/>
                  <a:cs typeface="Arial" pitchFamily="34" charset="0"/>
                </a:rPr>
                <a:t>. </a:t>
              </a:r>
              <a:endParaRPr lang="en-US" sz="1200" dirty="0" smtClean="0">
                <a:latin typeface="Arial" pitchFamily="34" charset="0"/>
                <a:cs typeface="Arial" pitchFamily="34" charset="0"/>
              </a:endParaRPr>
            </a:p>
            <a:p>
              <a:pPr algn="just"/>
              <a:r>
                <a:rPr lang="id-ID" sz="1200" dirty="0" smtClean="0">
                  <a:latin typeface="Arial" pitchFamily="34" charset="0"/>
                  <a:cs typeface="Arial" pitchFamily="34" charset="0"/>
                </a:rPr>
                <a:t>Berikan nomor yang dapat dihubungi calon pelanggan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dan</a:t>
              </a:r>
              <a:r>
                <a:rPr lang="en-US" sz="1200" dirty="0" smtClean="0">
                  <a:latin typeface="Arial" pitchFamily="34" charset="0"/>
                  <a:cs typeface="Arial" pitchFamily="34" charset="0"/>
                </a:rPr>
                <a:t> h</a:t>
              </a:r>
              <a:r>
                <a:rPr lang="id-ID" sz="1200" dirty="0" smtClean="0">
                  <a:latin typeface="Arial" pitchFamily="34" charset="0"/>
                  <a:cs typeface="Arial" pitchFamily="34" charset="0"/>
                </a:rPr>
                <a:t>ubungi </a:t>
              </a:r>
              <a:r>
                <a:rPr lang="en-US" sz="1200" dirty="0" err="1" smtClean="0">
                  <a:latin typeface="Arial" pitchFamily="34" charset="0"/>
                  <a:cs typeface="Arial" pitchFamily="34" charset="0"/>
                </a:rPr>
                <a:t>calon</a:t>
              </a:r>
              <a:r>
                <a:rPr lang="en-US" sz="1200" dirty="0" smtClean="0">
                  <a:latin typeface="Arial" pitchFamily="34" charset="0"/>
                  <a:cs typeface="Arial" pitchFamily="34" charset="0"/>
                </a:rPr>
                <a:t> </a:t>
              </a:r>
              <a:r>
                <a:rPr lang="id-ID" sz="1200" dirty="0" smtClean="0">
                  <a:latin typeface="Arial" pitchFamily="34" charset="0"/>
                  <a:cs typeface="Arial" pitchFamily="34" charset="0"/>
                </a:rPr>
                <a:t>pelanggan </a:t>
              </a:r>
              <a:r>
                <a:rPr lang="en-US" sz="1200" dirty="0" err="1" smtClean="0">
                  <a:latin typeface="Arial" pitchFamily="34" charset="0"/>
                  <a:cs typeface="Arial" pitchFamily="34" charset="0"/>
                </a:rPr>
                <a:t>sesuai</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kesepakatan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dengan</a:t>
              </a:r>
              <a:r>
                <a:rPr lang="en-US" sz="1200" dirty="0" smtClean="0">
                  <a:latin typeface="Arial" pitchFamily="34" charset="0"/>
                  <a:cs typeface="Arial" pitchFamily="34" charset="0"/>
                </a:rPr>
                <a:t> </a:t>
              </a:r>
              <a:r>
                <a:rPr lang="id-ID" sz="1200" dirty="0" smtClean="0">
                  <a:latin typeface="Arial" pitchFamily="34" charset="0"/>
                  <a:cs typeface="Arial" pitchFamily="34" charset="0"/>
                </a:rPr>
                <a:t>calon pelanggan.</a:t>
              </a:r>
              <a:endParaRPr lang="en-US" sz="1200" dirty="0">
                <a:latin typeface="Arial" pitchFamily="34" charset="0"/>
                <a:ea typeface="Calibri"/>
                <a:cs typeface="Arial" pitchFamily="34" charset="0"/>
              </a:endParaRPr>
            </a:p>
          </p:txBody>
        </p:sp>
        <p:sp>
          <p:nvSpPr>
            <p:cNvPr id="20" name="Rectangle 19"/>
            <p:cNvSpPr/>
            <p:nvPr/>
          </p:nvSpPr>
          <p:spPr>
            <a:xfrm>
              <a:off x="228600" y="3429000"/>
              <a:ext cx="2895600" cy="308060"/>
            </a:xfrm>
            <a:prstGeom prst="rect">
              <a:avLst/>
            </a:prstGeom>
            <a:solidFill>
              <a:schemeClr val="bg1"/>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r>
                <a:rPr lang="id-ID" sz="1400" b="1" dirty="0" smtClean="0">
                  <a:solidFill>
                    <a:srgbClr val="FF0000"/>
                  </a:solidFill>
                  <a:latin typeface="Arial" pitchFamily="34" charset="0"/>
                  <a:cs typeface="Arial" pitchFamily="34" charset="0"/>
                </a:rPr>
                <a:t>Pantang Menyerah &amp; </a:t>
              </a:r>
              <a:r>
                <a:rPr lang="id-ID" sz="1400" b="1" i="1" dirty="0" smtClean="0">
                  <a:solidFill>
                    <a:srgbClr val="FF0000"/>
                  </a:solidFill>
                  <a:latin typeface="Arial" pitchFamily="34" charset="0"/>
                  <a:cs typeface="Arial" pitchFamily="34" charset="0"/>
                </a:rPr>
                <a:t>Follow Up</a:t>
              </a:r>
              <a:endParaRPr lang="en-US" sz="1400" b="1" dirty="0">
                <a:solidFill>
                  <a:srgbClr val="FF0000"/>
                </a:solidFill>
                <a:latin typeface="Arial" pitchFamily="34" charset="0"/>
                <a:cs typeface="Arial" pitchFamily="34" charset="0"/>
              </a:endParaRPr>
            </a:p>
          </p:txBody>
        </p:sp>
      </p:grpSp>
      <p:grpSp>
        <p:nvGrpSpPr>
          <p:cNvPr id="26" name="Group 25"/>
          <p:cNvGrpSpPr/>
          <p:nvPr/>
        </p:nvGrpSpPr>
        <p:grpSpPr>
          <a:xfrm>
            <a:off x="4572000" y="4884903"/>
            <a:ext cx="4419600" cy="1230113"/>
            <a:chOff x="4572000" y="3444977"/>
            <a:chExt cx="4419600" cy="1230113"/>
          </a:xfrm>
        </p:grpSpPr>
        <p:sp>
          <p:nvSpPr>
            <p:cNvPr id="21" name="TextBox 20"/>
            <p:cNvSpPr txBox="1"/>
            <p:nvPr/>
          </p:nvSpPr>
          <p:spPr>
            <a:xfrm>
              <a:off x="4572000" y="3751311"/>
              <a:ext cx="4419600" cy="923779"/>
            </a:xfrm>
            <a:prstGeom prst="rect">
              <a:avLst/>
            </a:prstGeom>
            <a:noFill/>
          </p:spPr>
          <p:txBody>
            <a:bodyPr wrap="square" rtlCol="0">
              <a:spAutoFit/>
            </a:bodyPr>
            <a:lstStyle/>
            <a:p>
              <a:pPr marR="26035" algn="just">
                <a:lnSpc>
                  <a:spcPct val="115000"/>
                </a:lnSpc>
              </a:pPr>
              <a:r>
                <a:rPr lang="en-US" sz="1200" dirty="0" err="1" smtClean="0">
                  <a:latin typeface="Arial" pitchFamily="34" charset="0"/>
                  <a:cs typeface="Arial" pitchFamily="34" charset="0"/>
                </a:rPr>
                <a:t>Jangan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putus</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asa</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dan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menyerah</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begitu</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calon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pelanggan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belum</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berminat</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melakukan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transaksi</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Tetap</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ramah</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tersenyum</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ucapkan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terima</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kasih</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dan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semangat</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untuk</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menawarkan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produk</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kepada</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calon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pelanggan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lainnya</a:t>
              </a:r>
              <a:r>
                <a:rPr lang="en-US" sz="1200" dirty="0" smtClean="0">
                  <a:latin typeface="Arial" pitchFamily="34" charset="0"/>
                  <a:cs typeface="Arial" pitchFamily="34" charset="0"/>
                </a:rPr>
                <a:t>.</a:t>
              </a:r>
              <a:endParaRPr lang="en-US" sz="1200" dirty="0">
                <a:latin typeface="Arial" pitchFamily="34" charset="0"/>
                <a:ea typeface="Calibri"/>
                <a:cs typeface="Arial" pitchFamily="34" charset="0"/>
              </a:endParaRPr>
            </a:p>
          </p:txBody>
        </p:sp>
        <p:sp>
          <p:nvSpPr>
            <p:cNvPr id="22" name="Rectangle 21"/>
            <p:cNvSpPr/>
            <p:nvPr/>
          </p:nvSpPr>
          <p:spPr>
            <a:xfrm>
              <a:off x="4648200" y="3444977"/>
              <a:ext cx="2362200" cy="304800"/>
            </a:xfrm>
            <a:prstGeom prst="rect">
              <a:avLst/>
            </a:prstGeom>
            <a:solidFill>
              <a:schemeClr val="bg1"/>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r>
                <a:rPr lang="id-ID" sz="1400" b="1" dirty="0" smtClean="0">
                  <a:solidFill>
                    <a:srgbClr val="FF0000"/>
                  </a:solidFill>
                  <a:latin typeface="Arial" pitchFamily="34" charset="0"/>
                  <a:cs typeface="Arial" pitchFamily="34" charset="0"/>
                </a:rPr>
                <a:t>M</a:t>
              </a:r>
              <a:r>
                <a:rPr lang="en-US" sz="1400" b="1" dirty="0" err="1" smtClean="0">
                  <a:solidFill>
                    <a:srgbClr val="FF0000"/>
                  </a:solidFill>
                  <a:latin typeface="Arial" pitchFamily="34" charset="0"/>
                  <a:cs typeface="Arial" pitchFamily="34" charset="0"/>
                </a:rPr>
                <a:t>udah</a:t>
              </a:r>
              <a:r>
                <a:rPr lang="en-US" sz="1400" b="1" dirty="0" smtClean="0">
                  <a:solidFill>
                    <a:srgbClr val="FF0000"/>
                  </a:solidFill>
                  <a:latin typeface="Arial" pitchFamily="34" charset="0"/>
                  <a:cs typeface="Arial" pitchFamily="34" charset="0"/>
                </a:rPr>
                <a:t> </a:t>
              </a:r>
              <a:r>
                <a:rPr lang="en-US" sz="1400" b="1" dirty="0" err="1" smtClean="0">
                  <a:solidFill>
                    <a:srgbClr val="FF0000"/>
                  </a:solidFill>
                  <a:latin typeface="Arial" pitchFamily="34" charset="0"/>
                  <a:cs typeface="Arial" pitchFamily="34" charset="0"/>
                </a:rPr>
                <a:t>Putus</a:t>
              </a:r>
              <a:r>
                <a:rPr lang="en-US" sz="1400" b="1" dirty="0" smtClean="0">
                  <a:solidFill>
                    <a:srgbClr val="FF0000"/>
                  </a:solidFill>
                  <a:latin typeface="Arial" pitchFamily="34" charset="0"/>
                  <a:cs typeface="Arial" pitchFamily="34" charset="0"/>
                </a:rPr>
                <a:t> </a:t>
              </a:r>
              <a:r>
                <a:rPr lang="en-US" sz="1400" b="1" dirty="0" err="1" smtClean="0">
                  <a:solidFill>
                    <a:srgbClr val="FF0000"/>
                  </a:solidFill>
                  <a:latin typeface="Arial" pitchFamily="34" charset="0"/>
                  <a:cs typeface="Arial" pitchFamily="34" charset="0"/>
                </a:rPr>
                <a:t>Asa</a:t>
              </a:r>
              <a:endParaRPr lang="en-US" sz="1400" b="1" dirty="0">
                <a:solidFill>
                  <a:srgbClr val="FF0000"/>
                </a:solidFill>
                <a:latin typeface="Arial" pitchFamily="34" charset="0"/>
                <a:cs typeface="Arial" pitchFamily="34" charset="0"/>
              </a:endParaRPr>
            </a:p>
          </p:txBody>
        </p:sp>
      </p:grpSp>
      <p:sp>
        <p:nvSpPr>
          <p:cNvPr id="29" name="Rectangle 28"/>
          <p:cNvSpPr/>
          <p:nvPr/>
        </p:nvSpPr>
        <p:spPr>
          <a:xfrm>
            <a:off x="228600" y="1066800"/>
            <a:ext cx="4267200" cy="3810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id-ID" sz="2000" b="1" dirty="0" smtClean="0">
                <a:latin typeface="Arial" pitchFamily="34" charset="0"/>
                <a:cs typeface="Arial" pitchFamily="34" charset="0"/>
              </a:rPr>
              <a:t>DO</a:t>
            </a:r>
            <a:endParaRPr lang="en-US" sz="2000" b="1" dirty="0">
              <a:latin typeface="Arial" pitchFamily="34" charset="0"/>
              <a:cs typeface="Arial" pitchFamily="34" charset="0"/>
            </a:endParaRPr>
          </a:p>
        </p:txBody>
      </p:sp>
      <p:grpSp>
        <p:nvGrpSpPr>
          <p:cNvPr id="27" name="Group 26"/>
          <p:cNvGrpSpPr/>
          <p:nvPr/>
        </p:nvGrpSpPr>
        <p:grpSpPr>
          <a:xfrm>
            <a:off x="4572000" y="3241368"/>
            <a:ext cx="4419600" cy="1230113"/>
            <a:chOff x="4572000" y="3444977"/>
            <a:chExt cx="4419600" cy="1230113"/>
          </a:xfrm>
        </p:grpSpPr>
        <p:sp>
          <p:nvSpPr>
            <p:cNvPr id="28" name="TextBox 27"/>
            <p:cNvSpPr txBox="1"/>
            <p:nvPr/>
          </p:nvSpPr>
          <p:spPr>
            <a:xfrm>
              <a:off x="4572000" y="3751311"/>
              <a:ext cx="4419600" cy="923779"/>
            </a:xfrm>
            <a:prstGeom prst="rect">
              <a:avLst/>
            </a:prstGeom>
            <a:noFill/>
          </p:spPr>
          <p:txBody>
            <a:bodyPr wrap="square" rtlCol="0">
              <a:spAutoFit/>
            </a:bodyPr>
            <a:lstStyle/>
            <a:p>
              <a:pPr marR="7620" algn="just">
                <a:lnSpc>
                  <a:spcPct val="115000"/>
                </a:lnSpc>
                <a:tabLst>
                  <a:tab pos="2181225" algn="l"/>
                </a:tabLst>
              </a:pPr>
              <a:r>
                <a:rPr lang="id-ID" sz="1200" dirty="0" smtClean="0">
                  <a:latin typeface="Arial" pitchFamily="34" charset="0"/>
                  <a:cs typeface="Arial" pitchFamily="34" charset="0"/>
                </a:rPr>
                <a:t>Menanyakan pertanyaan yang salah dapat berakibat fatal. </a:t>
              </a:r>
              <a:r>
                <a:rPr lang="en-US" sz="1200" dirty="0" err="1" smtClean="0">
                  <a:latin typeface="Arial" pitchFamily="34" charset="0"/>
                  <a:cs typeface="Arial" pitchFamily="34" charset="0"/>
                </a:rPr>
                <a:t>Hindari</a:t>
              </a:r>
              <a:r>
                <a:rPr lang="id-ID" sz="1200" dirty="0" smtClean="0">
                  <a:latin typeface="Arial" pitchFamily="34" charset="0"/>
                  <a:cs typeface="Arial" pitchFamily="34" charset="0"/>
                </a:rPr>
                <a:t> mena</a:t>
              </a:r>
              <a:r>
                <a:rPr lang="en-US" sz="1200" dirty="0" smtClean="0">
                  <a:latin typeface="Arial" pitchFamily="34" charset="0"/>
                  <a:cs typeface="Arial" pitchFamily="34" charset="0"/>
                </a:rPr>
                <a:t>n</a:t>
              </a:r>
              <a:r>
                <a:rPr lang="id-ID" sz="1200" dirty="0" smtClean="0">
                  <a:latin typeface="Arial" pitchFamily="34" charset="0"/>
                  <a:cs typeface="Arial" pitchFamily="34" charset="0"/>
                </a:rPr>
                <a:t>yakan pertanyaan yang tidak sepantasnya ditanyakan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atau</a:t>
              </a:r>
              <a:r>
                <a:rPr lang="en-US" sz="1200" dirty="0" smtClean="0">
                  <a:latin typeface="Arial" pitchFamily="34" charset="0"/>
                  <a:cs typeface="Arial" pitchFamily="34" charset="0"/>
                </a:rPr>
                <a:t> yang </a:t>
              </a:r>
              <a:r>
                <a:rPr lang="id-ID" sz="1200" dirty="0" smtClean="0">
                  <a:latin typeface="Arial" pitchFamily="34" charset="0"/>
                  <a:cs typeface="Arial" pitchFamily="34" charset="0"/>
                </a:rPr>
                <a:t>terlalu personal</a:t>
              </a:r>
              <a:r>
                <a:rPr lang="en-US" sz="1200" dirty="0" smtClean="0">
                  <a:latin typeface="Arial" pitchFamily="34" charset="0"/>
                  <a:cs typeface="Arial" pitchFamily="34" charset="0"/>
                </a:rPr>
                <a:t>. Agar </a:t>
              </a:r>
              <a:r>
                <a:rPr lang="en-US" sz="1200" dirty="0" err="1" smtClean="0">
                  <a:latin typeface="Arial" pitchFamily="34" charset="0"/>
                  <a:cs typeface="Arial" pitchFamily="34" charset="0"/>
                </a:rPr>
                <a:t>calon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pelanggan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tidak</a:t>
              </a:r>
              <a:r>
                <a:rPr lang="id-ID" sz="1200" dirty="0" smtClean="0">
                  <a:latin typeface="Arial" pitchFamily="34" charset="0"/>
                  <a:cs typeface="Arial" pitchFamily="34" charset="0"/>
                </a:rPr>
                <a:t> merasa terganggu.</a:t>
              </a:r>
              <a:endParaRPr lang="en-US" sz="1200" dirty="0">
                <a:latin typeface="Arial" pitchFamily="34" charset="0"/>
                <a:ea typeface="Calibri"/>
                <a:cs typeface="Arial" pitchFamily="34" charset="0"/>
              </a:endParaRPr>
            </a:p>
          </p:txBody>
        </p:sp>
        <p:sp>
          <p:nvSpPr>
            <p:cNvPr id="30" name="Rectangle 29"/>
            <p:cNvSpPr/>
            <p:nvPr/>
          </p:nvSpPr>
          <p:spPr>
            <a:xfrm>
              <a:off x="4648200" y="3444977"/>
              <a:ext cx="3352800" cy="285028"/>
            </a:xfrm>
            <a:prstGeom prst="rect">
              <a:avLst/>
            </a:prstGeom>
            <a:solidFill>
              <a:schemeClr val="bg1"/>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r>
                <a:rPr lang="id-ID" sz="1400" b="1" dirty="0" smtClean="0">
                  <a:solidFill>
                    <a:srgbClr val="FF0000"/>
                  </a:solidFill>
                  <a:latin typeface="Arial" pitchFamily="34" charset="0"/>
                  <a:cs typeface="Arial" pitchFamily="34" charset="0"/>
                </a:rPr>
                <a:t>Menanyakan Pertanyaan Yang Salah </a:t>
              </a:r>
              <a:endParaRPr lang="en-US" sz="1400" b="1" dirty="0">
                <a:solidFill>
                  <a:srgbClr val="FF0000"/>
                </a:solidFill>
                <a:latin typeface="Arial" pitchFamily="34" charset="0"/>
                <a:cs typeface="Arial" pitchFamily="34" charset="0"/>
              </a:endParaRPr>
            </a:p>
          </p:txBody>
        </p:sp>
      </p:grpSp>
      <p:grpSp>
        <p:nvGrpSpPr>
          <p:cNvPr id="31" name="Group 30"/>
          <p:cNvGrpSpPr/>
          <p:nvPr/>
        </p:nvGrpSpPr>
        <p:grpSpPr>
          <a:xfrm>
            <a:off x="152400" y="3241368"/>
            <a:ext cx="4419600" cy="1330632"/>
            <a:chOff x="4572000" y="3513317"/>
            <a:chExt cx="4419600" cy="1066481"/>
          </a:xfrm>
        </p:grpSpPr>
        <p:sp>
          <p:nvSpPr>
            <p:cNvPr id="32" name="TextBox 31"/>
            <p:cNvSpPr txBox="1"/>
            <p:nvPr/>
          </p:nvSpPr>
          <p:spPr>
            <a:xfrm>
              <a:off x="4572000" y="3751311"/>
              <a:ext cx="4419600" cy="828487"/>
            </a:xfrm>
            <a:prstGeom prst="rect">
              <a:avLst/>
            </a:prstGeom>
            <a:noFill/>
          </p:spPr>
          <p:txBody>
            <a:bodyPr wrap="square" rtlCol="0">
              <a:spAutoFit/>
            </a:bodyPr>
            <a:lstStyle/>
            <a:p>
              <a:pPr marR="26035" algn="just">
                <a:lnSpc>
                  <a:spcPct val="115000"/>
                </a:lnSpc>
              </a:pPr>
              <a:r>
                <a:rPr lang="id-ID" sz="1200" dirty="0" smtClean="0">
                  <a:latin typeface="Arial" pitchFamily="34" charset="0"/>
                  <a:cs typeface="Arial" pitchFamily="34" charset="0"/>
                </a:rPr>
                <a:t>Sebelum dapat memberikan </a:t>
              </a:r>
              <a:r>
                <a:rPr lang="id-ID" sz="1200" i="1" dirty="0" smtClean="0">
                  <a:latin typeface="Arial" pitchFamily="34" charset="0"/>
                  <a:cs typeface="Arial" pitchFamily="34" charset="0"/>
                </a:rPr>
                <a:t>problem</a:t>
              </a:r>
              <a:r>
                <a:rPr lang="en-US" sz="1200" i="1" dirty="0" smtClean="0">
                  <a:latin typeface="Arial" pitchFamily="34" charset="0"/>
                  <a:cs typeface="Arial" pitchFamily="34" charset="0"/>
                </a:rPr>
                <a:t> </a:t>
              </a:r>
              <a:r>
                <a:rPr lang="id-ID" sz="1200" i="1" dirty="0" smtClean="0">
                  <a:latin typeface="Arial" pitchFamily="34" charset="0"/>
                  <a:cs typeface="Arial" pitchFamily="34" charset="0"/>
                </a:rPr>
                <a:t>solving advice, Sales force</a:t>
              </a:r>
              <a:r>
                <a:rPr lang="id-ID" sz="1200" dirty="0" smtClean="0">
                  <a:latin typeface="Arial" pitchFamily="34" charset="0"/>
                  <a:cs typeface="Arial" pitchFamily="34" charset="0"/>
                </a:rPr>
                <a:t> harus </a:t>
              </a:r>
              <a:r>
                <a:rPr lang="en-US" sz="1200" dirty="0" err="1" smtClean="0">
                  <a:latin typeface="Arial" pitchFamily="34" charset="0"/>
                  <a:cs typeface="Arial" pitchFamily="34" charset="0"/>
                </a:rPr>
                <a:t>memiliki</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kemampuan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untuk</a:t>
              </a:r>
              <a:r>
                <a:rPr lang="id-ID" sz="1200" dirty="0" smtClean="0">
                  <a:latin typeface="Arial" pitchFamily="34" charset="0"/>
                  <a:cs typeface="Arial" pitchFamily="34" charset="0"/>
                </a:rPr>
                <a:t> menggali informasi dari calon pelanggan. Tanyakan pertanyaan yang tepat dan pantas/ sesuai, dengan cara yang sopan.</a:t>
              </a:r>
              <a:endParaRPr lang="en-US" sz="1200" dirty="0">
                <a:latin typeface="Arial" pitchFamily="34" charset="0"/>
                <a:ea typeface="Calibri"/>
                <a:cs typeface="Arial" pitchFamily="34" charset="0"/>
              </a:endParaRPr>
            </a:p>
          </p:txBody>
        </p:sp>
        <p:sp>
          <p:nvSpPr>
            <p:cNvPr id="33" name="Rectangle 32"/>
            <p:cNvSpPr/>
            <p:nvPr/>
          </p:nvSpPr>
          <p:spPr>
            <a:xfrm>
              <a:off x="4648200" y="3513317"/>
              <a:ext cx="3352800" cy="246406"/>
            </a:xfrm>
            <a:prstGeom prst="rect">
              <a:avLst/>
            </a:prstGeom>
            <a:solidFill>
              <a:schemeClr val="bg1"/>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r>
                <a:rPr lang="id-ID" sz="1400" b="1" dirty="0" smtClean="0">
                  <a:solidFill>
                    <a:srgbClr val="FF0000"/>
                  </a:solidFill>
                  <a:latin typeface="Arial" pitchFamily="34" charset="0"/>
                  <a:cs typeface="Arial" pitchFamily="34" charset="0"/>
                </a:rPr>
                <a:t>Menggali Kebutuhan/  Permasalahan</a:t>
              </a:r>
              <a:endParaRPr lang="en-US" sz="1400" b="1" dirty="0">
                <a:solidFill>
                  <a:srgbClr val="FF0000"/>
                </a:solidFill>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6200"/>
            <a:ext cx="9144000" cy="584775"/>
          </a:xfrm>
          <a:prstGeom prst="rect">
            <a:avLst/>
          </a:prstGeom>
          <a:noFill/>
        </p:spPr>
        <p:txBody>
          <a:bodyPr wrap="square" rtlCol="0">
            <a:spAutoFit/>
          </a:bodyPr>
          <a:lstStyle/>
          <a:p>
            <a:pPr algn="ctr"/>
            <a:r>
              <a:rPr lang="id-ID" sz="3200" b="1" dirty="0" smtClean="0">
                <a:solidFill>
                  <a:srgbClr val="FF0000"/>
                </a:solidFill>
                <a:effectLst>
                  <a:outerShdw blurRad="38100" dist="38100" dir="2700000" algn="tl">
                    <a:srgbClr val="000000">
                      <a:alpha val="43137"/>
                    </a:srgbClr>
                  </a:outerShdw>
                </a:effectLst>
              </a:rPr>
              <a:t>Tips &amp; Trick</a:t>
            </a:r>
            <a:r>
              <a:rPr lang="id-ID" sz="3200" b="1" dirty="0" smtClean="0">
                <a:effectLst>
                  <a:outerShdw blurRad="38100" dist="38100" dir="2700000" algn="tl">
                    <a:srgbClr val="000000">
                      <a:alpha val="43137"/>
                    </a:srgbClr>
                  </a:outerShdw>
                </a:effectLst>
              </a:rPr>
              <a:t> </a:t>
            </a:r>
            <a:r>
              <a:rPr lang="id-ID" sz="3200" b="1" dirty="0" smtClean="0">
                <a:solidFill>
                  <a:schemeClr val="bg1">
                    <a:lumMod val="50000"/>
                  </a:schemeClr>
                </a:solidFill>
                <a:effectLst>
                  <a:outerShdw blurRad="38100" dist="38100" dir="2700000" algn="tl">
                    <a:srgbClr val="000000">
                      <a:alpha val="43137"/>
                    </a:srgbClr>
                  </a:outerShdw>
                </a:effectLst>
              </a:rPr>
              <a:t>menjadi</a:t>
            </a:r>
            <a:r>
              <a:rPr lang="id-ID" sz="3200" b="1" dirty="0" smtClean="0">
                <a:effectLst>
                  <a:outerShdw blurRad="38100" dist="38100" dir="2700000" algn="tl">
                    <a:srgbClr val="000000">
                      <a:alpha val="43137"/>
                    </a:srgbClr>
                  </a:outerShdw>
                </a:effectLst>
              </a:rPr>
              <a:t> Best S</a:t>
            </a:r>
            <a:r>
              <a:rPr lang="en-US" sz="3200" b="1" dirty="0" smtClean="0">
                <a:effectLst>
                  <a:outerShdw blurRad="38100" dist="38100" dir="2700000" algn="tl">
                    <a:srgbClr val="000000">
                      <a:alpha val="43137"/>
                    </a:srgbClr>
                  </a:outerShdw>
                </a:effectLst>
              </a:rPr>
              <a:t>ales Force</a:t>
            </a:r>
            <a:endParaRPr lang="en-US" sz="3200" b="1" dirty="0">
              <a:effectLst>
                <a:outerShdw blurRad="38100" dist="38100" dir="2700000" algn="tl">
                  <a:srgbClr val="000000">
                    <a:alpha val="43137"/>
                  </a:srgbClr>
                </a:outerShdw>
              </a:effectLst>
            </a:endParaRPr>
          </a:p>
        </p:txBody>
      </p:sp>
      <p:grpSp>
        <p:nvGrpSpPr>
          <p:cNvPr id="9" name="Group 8"/>
          <p:cNvGrpSpPr/>
          <p:nvPr/>
        </p:nvGrpSpPr>
        <p:grpSpPr>
          <a:xfrm>
            <a:off x="152400" y="762000"/>
            <a:ext cx="8839200" cy="1034534"/>
            <a:chOff x="152400" y="762000"/>
            <a:chExt cx="8839200" cy="1034534"/>
          </a:xfrm>
        </p:grpSpPr>
        <p:sp>
          <p:nvSpPr>
            <p:cNvPr id="18" name="TextBox 17"/>
            <p:cNvSpPr txBox="1"/>
            <p:nvPr/>
          </p:nvSpPr>
          <p:spPr>
            <a:xfrm>
              <a:off x="152400" y="762000"/>
              <a:ext cx="3733800" cy="338554"/>
            </a:xfrm>
            <a:prstGeom prst="rect">
              <a:avLst/>
            </a:prstGeom>
            <a:solidFill>
              <a:srgbClr val="FF0000"/>
            </a:solidFill>
            <a:ln>
              <a:solidFill>
                <a:schemeClr val="accent5">
                  <a:lumMod val="50000"/>
                </a:schemeClr>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just"/>
              <a:r>
                <a:rPr lang="en-US" sz="1600" b="1" dirty="0" err="1" smtClean="0">
                  <a:latin typeface="Arial" pitchFamily="34" charset="0"/>
                  <a:cs typeface="Arial" pitchFamily="34" charset="0"/>
                </a:rPr>
                <a:t>Penampilan</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dan</a:t>
              </a:r>
              <a:r>
                <a:rPr lang="en-US" sz="1600" b="1" dirty="0" smtClean="0">
                  <a:latin typeface="Arial" pitchFamily="34" charset="0"/>
                  <a:cs typeface="Arial" pitchFamily="34" charset="0"/>
                </a:rPr>
                <a:t> B</a:t>
              </a:r>
              <a:r>
                <a:rPr lang="id-ID" sz="1600" b="1" dirty="0" smtClean="0">
                  <a:latin typeface="Arial" pitchFamily="34" charset="0"/>
                  <a:cs typeface="Arial" pitchFamily="34" charset="0"/>
                </a:rPr>
                <a:t>ahasa Tubuh</a:t>
              </a:r>
              <a:endParaRPr lang="en-US" sz="1600" b="1" dirty="0">
                <a:latin typeface="Arial" pitchFamily="34" charset="0"/>
                <a:cs typeface="Arial" pitchFamily="34" charset="0"/>
              </a:endParaRPr>
            </a:p>
          </p:txBody>
        </p:sp>
        <p:sp>
          <p:nvSpPr>
            <p:cNvPr id="20" name="TextBox 19"/>
            <p:cNvSpPr txBox="1"/>
            <p:nvPr/>
          </p:nvSpPr>
          <p:spPr>
            <a:xfrm>
              <a:off x="152400" y="1150203"/>
              <a:ext cx="8839200" cy="646331"/>
            </a:xfrm>
            <a:prstGeom prst="rect">
              <a:avLst/>
            </a:prstGeom>
            <a:noFill/>
          </p:spPr>
          <p:txBody>
            <a:bodyPr wrap="square" rtlCol="0">
              <a:spAutoFit/>
            </a:bodyPr>
            <a:lstStyle/>
            <a:p>
              <a:pPr algn="just"/>
              <a:r>
                <a:rPr lang="id-ID" sz="1200" dirty="0" smtClean="0">
                  <a:latin typeface="Arial" pitchFamily="34" charset="0"/>
                  <a:cs typeface="Arial" pitchFamily="34" charset="0"/>
                </a:rPr>
                <a:t>Penampilan dan bahasa tubuh adalah sesuatu yang penting dalam pemasaran produk. Kedua hal inilah yang menciptakan </a:t>
              </a:r>
              <a:r>
                <a:rPr lang="id-ID" sz="1200" i="1" dirty="0" smtClean="0">
                  <a:latin typeface="Arial" pitchFamily="34" charset="0"/>
                  <a:cs typeface="Arial" pitchFamily="34" charset="0"/>
                </a:rPr>
                <a:t>Moment of Truth</a:t>
              </a:r>
              <a:r>
                <a:rPr lang="id-ID" sz="1200" dirty="0" smtClean="0">
                  <a:latin typeface="Arial" pitchFamily="34" charset="0"/>
                  <a:cs typeface="Arial" pitchFamily="34" charset="0"/>
                </a:rPr>
                <a:t> atau persepsi awal calon pelanggan terhadap produk (Ingat, </a:t>
              </a:r>
              <a:r>
                <a:rPr lang="id-ID" sz="1200" i="1" dirty="0" smtClean="0">
                  <a:latin typeface="Arial" pitchFamily="34" charset="0"/>
                  <a:cs typeface="Arial" pitchFamily="34" charset="0"/>
                </a:rPr>
                <a:t>sales force</a:t>
              </a:r>
              <a:r>
                <a:rPr lang="id-ID" sz="1200" dirty="0" smtClean="0">
                  <a:latin typeface="Arial" pitchFamily="34" charset="0"/>
                  <a:cs typeface="Arial" pitchFamily="34" charset="0"/>
                </a:rPr>
                <a:t> adalah representasi dari </a:t>
              </a:r>
              <a:r>
                <a:rPr lang="id-ID" sz="1200" i="1" dirty="0" smtClean="0">
                  <a:latin typeface="Arial" pitchFamily="34" charset="0"/>
                  <a:cs typeface="Arial" pitchFamily="34" charset="0"/>
                </a:rPr>
                <a:t>image</a:t>
              </a:r>
              <a:r>
                <a:rPr lang="id-ID" sz="1200" dirty="0" smtClean="0">
                  <a:latin typeface="Arial" pitchFamily="34" charset="0"/>
                  <a:cs typeface="Arial" pitchFamily="34" charset="0"/>
                </a:rPr>
                <a:t> produk yang ditawarkan). Jangan biarkan penampilan &amp; bahasa tubuh menghambat anda memasarkan produk.</a:t>
              </a:r>
              <a:endParaRPr lang="en-US" sz="1200" dirty="0">
                <a:latin typeface="Arial" pitchFamily="34" charset="0"/>
                <a:cs typeface="Arial" pitchFamily="34" charset="0"/>
              </a:endParaRPr>
            </a:p>
          </p:txBody>
        </p:sp>
      </p:grpSp>
      <p:grpSp>
        <p:nvGrpSpPr>
          <p:cNvPr id="10" name="Group 9"/>
          <p:cNvGrpSpPr/>
          <p:nvPr/>
        </p:nvGrpSpPr>
        <p:grpSpPr>
          <a:xfrm>
            <a:off x="152400" y="1842448"/>
            <a:ext cx="8839200" cy="1957863"/>
            <a:chOff x="152400" y="762000"/>
            <a:chExt cx="8839200" cy="1957863"/>
          </a:xfrm>
        </p:grpSpPr>
        <p:sp>
          <p:nvSpPr>
            <p:cNvPr id="11" name="TextBox 10"/>
            <p:cNvSpPr txBox="1"/>
            <p:nvPr/>
          </p:nvSpPr>
          <p:spPr>
            <a:xfrm>
              <a:off x="152400" y="762000"/>
              <a:ext cx="3733800" cy="338554"/>
            </a:xfrm>
            <a:prstGeom prst="rect">
              <a:avLst/>
            </a:prstGeom>
            <a:solidFill>
              <a:srgbClr val="FF0000"/>
            </a:solidFill>
            <a:ln>
              <a:solidFill>
                <a:schemeClr val="accent5">
                  <a:lumMod val="50000"/>
                </a:schemeClr>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pPr lvl="0" algn="just"/>
              <a:r>
                <a:rPr lang="id-ID" sz="1600" b="1" dirty="0" smtClean="0">
                  <a:latin typeface="Arial" pitchFamily="34" charset="0"/>
                  <a:cs typeface="Arial" pitchFamily="34" charset="0"/>
                </a:rPr>
                <a:t>Posisi Tubuh</a:t>
              </a:r>
              <a:endParaRPr lang="en-US" sz="1600" b="1" dirty="0">
                <a:latin typeface="Arial" pitchFamily="34" charset="0"/>
                <a:cs typeface="Arial" pitchFamily="34" charset="0"/>
              </a:endParaRPr>
            </a:p>
          </p:txBody>
        </p:sp>
        <p:sp>
          <p:nvSpPr>
            <p:cNvPr id="12" name="TextBox 11"/>
            <p:cNvSpPr txBox="1"/>
            <p:nvPr/>
          </p:nvSpPr>
          <p:spPr>
            <a:xfrm>
              <a:off x="152400" y="1150203"/>
              <a:ext cx="8839200" cy="1569660"/>
            </a:xfrm>
            <a:prstGeom prst="rect">
              <a:avLst/>
            </a:prstGeom>
            <a:noFill/>
          </p:spPr>
          <p:txBody>
            <a:bodyPr wrap="square" rtlCol="0">
              <a:spAutoFit/>
            </a:bodyPr>
            <a:lstStyle/>
            <a:p>
              <a:pPr algn="just"/>
              <a:r>
                <a:rPr lang="id-ID" sz="1200" dirty="0" smtClean="0">
                  <a:latin typeface="Arial" pitchFamily="34" charset="0"/>
                  <a:cs typeface="Arial" pitchFamily="34" charset="0"/>
                </a:rPr>
                <a:t>Dalam menyampaikan / menawarkan produk, </a:t>
              </a:r>
              <a:r>
                <a:rPr lang="id-ID" sz="1200" i="1" dirty="0" smtClean="0">
                  <a:latin typeface="Arial" pitchFamily="34" charset="0"/>
                  <a:cs typeface="Arial" pitchFamily="34" charset="0"/>
                </a:rPr>
                <a:t>sales force</a:t>
              </a:r>
              <a:r>
                <a:rPr lang="id-ID" sz="1200" dirty="0" smtClean="0">
                  <a:latin typeface="Arial" pitchFamily="34" charset="0"/>
                  <a:cs typeface="Arial" pitchFamily="34" charset="0"/>
                </a:rPr>
                <a:t> harus berada dalam posisi yang tepat agar calon pelanggan tidak merasa risih / terganggu dengan keberadaan </a:t>
              </a:r>
              <a:r>
                <a:rPr lang="id-ID" sz="1200" i="1" dirty="0" smtClean="0">
                  <a:latin typeface="Arial" pitchFamily="34" charset="0"/>
                  <a:cs typeface="Arial" pitchFamily="34" charset="0"/>
                </a:rPr>
                <a:t>sales force</a:t>
              </a:r>
              <a:r>
                <a:rPr lang="id-ID" sz="1200" dirty="0" smtClean="0">
                  <a:latin typeface="Arial" pitchFamily="34" charset="0"/>
                  <a:cs typeface="Arial" pitchFamily="34" charset="0"/>
                </a:rPr>
                <a:t>. Dengan posisi yang tepat, calon pelanggan dapat tetap merasa nyaman dan tidak terganggu dengan yang dilakukan </a:t>
              </a:r>
              <a:r>
                <a:rPr lang="id-ID" sz="1200" i="1" dirty="0" smtClean="0">
                  <a:latin typeface="Arial" pitchFamily="34" charset="0"/>
                  <a:cs typeface="Arial" pitchFamily="34" charset="0"/>
                </a:rPr>
                <a:t>sales force</a:t>
              </a:r>
              <a:r>
                <a:rPr lang="id-ID" sz="1200" dirty="0" smtClean="0">
                  <a:latin typeface="Arial" pitchFamily="34" charset="0"/>
                  <a:cs typeface="Arial" pitchFamily="34" charset="0"/>
                </a:rPr>
                <a:t>.</a:t>
              </a:r>
              <a:endParaRPr lang="en-US" sz="1200" dirty="0" smtClean="0">
                <a:latin typeface="Arial" pitchFamily="34" charset="0"/>
                <a:cs typeface="Arial" pitchFamily="34" charset="0"/>
              </a:endParaRPr>
            </a:p>
            <a:p>
              <a:pPr lvl="0" algn="just"/>
              <a:r>
                <a:rPr lang="id-ID" sz="1200" b="1" dirty="0" smtClean="0">
                  <a:latin typeface="Arial" pitchFamily="34" charset="0"/>
                  <a:cs typeface="Arial" pitchFamily="34" charset="0"/>
                </a:rPr>
                <a:t>Anda dapat berdiri / duduk di</a:t>
              </a:r>
              <a:r>
                <a:rPr lang="en-US" sz="1200" b="1" dirty="0" smtClean="0">
                  <a:latin typeface="Arial" pitchFamily="34" charset="0"/>
                  <a:cs typeface="Arial" pitchFamily="34" charset="0"/>
                </a:rPr>
                <a:t> </a:t>
              </a:r>
              <a:r>
                <a:rPr lang="id-ID" sz="1200" b="1" dirty="0" smtClean="0">
                  <a:latin typeface="Arial" pitchFamily="34" charset="0"/>
                  <a:cs typeface="Arial" pitchFamily="34" charset="0"/>
                </a:rPr>
                <a:t>depan maupun di</a:t>
              </a:r>
              <a:r>
                <a:rPr lang="en-US" sz="1200" b="1" dirty="0" smtClean="0">
                  <a:latin typeface="Arial" pitchFamily="34" charset="0"/>
                  <a:cs typeface="Arial" pitchFamily="34" charset="0"/>
                </a:rPr>
                <a:t> </a:t>
              </a:r>
              <a:r>
                <a:rPr lang="id-ID" sz="1200" b="1" dirty="0" smtClean="0">
                  <a:latin typeface="Arial" pitchFamily="34" charset="0"/>
                  <a:cs typeface="Arial" pitchFamily="34" charset="0"/>
                </a:rPr>
                <a:t>samping calon pelanggan </a:t>
              </a:r>
              <a:r>
                <a:rPr lang="id-ID" sz="1200" dirty="0" smtClean="0">
                  <a:latin typeface="Arial" pitchFamily="34" charset="0"/>
                  <a:cs typeface="Arial" pitchFamily="34" charset="0"/>
                </a:rPr>
                <a:t>saat akan menawarkan </a:t>
              </a:r>
              <a:r>
                <a:rPr lang="en-US" sz="1200" dirty="0" err="1" smtClean="0">
                  <a:latin typeface="Arial" pitchFamily="34" charset="0"/>
                  <a:cs typeface="Arial" pitchFamily="34" charset="0"/>
                </a:rPr>
                <a:t>layanan</a:t>
              </a:r>
              <a:r>
                <a:rPr lang="en-US" sz="1200" dirty="0" smtClean="0">
                  <a:latin typeface="Arial" pitchFamily="34" charset="0"/>
                  <a:cs typeface="Arial" pitchFamily="34" charset="0"/>
                </a:rPr>
                <a:t>/</a:t>
              </a:r>
              <a:r>
                <a:rPr lang="id-ID" sz="1200" dirty="0" smtClean="0">
                  <a:latin typeface="Arial" pitchFamily="34" charset="0"/>
                  <a:cs typeface="Arial" pitchFamily="34" charset="0"/>
                </a:rPr>
                <a:t>produk (perhatikan tempat dimana akan menawarkan produk, apakah di dalam ruangan atau di luar ruangan)</a:t>
              </a:r>
              <a:endParaRPr lang="en-US" sz="1200" dirty="0" smtClean="0">
                <a:latin typeface="Arial" pitchFamily="34" charset="0"/>
                <a:cs typeface="Arial" pitchFamily="34" charset="0"/>
              </a:endParaRPr>
            </a:p>
            <a:p>
              <a:pPr algn="just"/>
              <a:r>
                <a:rPr lang="id-ID" sz="1200" b="1" dirty="0" smtClean="0">
                  <a:latin typeface="Arial" pitchFamily="34" charset="0"/>
                  <a:cs typeface="Arial" pitchFamily="34" charset="0"/>
                </a:rPr>
                <a:t>Jaga jarak dengan calon pelanggan</a:t>
              </a:r>
              <a:r>
                <a:rPr lang="id-ID" sz="1200" dirty="0" smtClean="0">
                  <a:latin typeface="Arial" pitchFamily="34" charset="0"/>
                  <a:cs typeface="Arial" pitchFamily="34" charset="0"/>
                </a:rPr>
                <a:t>, jangan terlalu dekat dan jangan juga terlalu jauh agar calon pelanggan tetap merasa nyaman. Jarak yang terlalu dekat akan dianggap calon pelanggan sebagai sesuatu yang tidak pantas. Berikan sedikit jarak aman untuk calon pelanggan.</a:t>
              </a:r>
              <a:endParaRPr lang="en-US" sz="1200" dirty="0">
                <a:latin typeface="Arial" pitchFamily="34" charset="0"/>
                <a:cs typeface="Arial" pitchFamily="34" charset="0"/>
              </a:endParaRPr>
            </a:p>
          </p:txBody>
        </p:sp>
      </p:grpSp>
      <p:grpSp>
        <p:nvGrpSpPr>
          <p:cNvPr id="13" name="Group 12"/>
          <p:cNvGrpSpPr/>
          <p:nvPr/>
        </p:nvGrpSpPr>
        <p:grpSpPr>
          <a:xfrm>
            <a:off x="138752" y="3858904"/>
            <a:ext cx="8839200" cy="2654068"/>
            <a:chOff x="138752" y="734704"/>
            <a:chExt cx="8839200" cy="2654068"/>
          </a:xfrm>
        </p:grpSpPr>
        <p:sp>
          <p:nvSpPr>
            <p:cNvPr id="14" name="TextBox 13"/>
            <p:cNvSpPr txBox="1"/>
            <p:nvPr/>
          </p:nvSpPr>
          <p:spPr>
            <a:xfrm>
              <a:off x="152400" y="734704"/>
              <a:ext cx="3733800" cy="338554"/>
            </a:xfrm>
            <a:prstGeom prst="rect">
              <a:avLst/>
            </a:prstGeom>
            <a:solidFill>
              <a:srgbClr val="FF0000"/>
            </a:solidFill>
            <a:ln>
              <a:solidFill>
                <a:schemeClr val="accent5">
                  <a:lumMod val="50000"/>
                </a:schemeClr>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pPr lvl="0" algn="just"/>
              <a:r>
                <a:rPr lang="id-ID" sz="1600" b="1" dirty="0" smtClean="0">
                  <a:latin typeface="Arial" pitchFamily="34" charset="0"/>
                  <a:cs typeface="Arial" pitchFamily="34" charset="0"/>
                </a:rPr>
                <a:t>Pos</a:t>
              </a:r>
              <a:r>
                <a:rPr lang="en-US" sz="1600" b="1" dirty="0" err="1" smtClean="0">
                  <a:latin typeface="Arial" pitchFamily="34" charset="0"/>
                  <a:cs typeface="Arial" pitchFamily="34" charset="0"/>
                </a:rPr>
                <a:t>tur</a:t>
              </a:r>
              <a:r>
                <a:rPr lang="id-ID" sz="1600" b="1" dirty="0" smtClean="0">
                  <a:latin typeface="Arial" pitchFamily="34" charset="0"/>
                  <a:cs typeface="Arial" pitchFamily="34" charset="0"/>
                </a:rPr>
                <a:t> Tubuh</a:t>
              </a:r>
              <a:endParaRPr lang="en-US" sz="1600" b="1" dirty="0">
                <a:latin typeface="Arial" pitchFamily="34" charset="0"/>
                <a:cs typeface="Arial" pitchFamily="34" charset="0"/>
              </a:endParaRPr>
            </a:p>
          </p:txBody>
        </p:sp>
        <p:sp>
          <p:nvSpPr>
            <p:cNvPr id="15" name="TextBox 14"/>
            <p:cNvSpPr txBox="1"/>
            <p:nvPr/>
          </p:nvSpPr>
          <p:spPr>
            <a:xfrm>
              <a:off x="138752" y="1080448"/>
              <a:ext cx="8839200" cy="2308324"/>
            </a:xfrm>
            <a:prstGeom prst="rect">
              <a:avLst/>
            </a:prstGeom>
            <a:noFill/>
          </p:spPr>
          <p:txBody>
            <a:bodyPr wrap="square" rtlCol="0">
              <a:spAutoFit/>
            </a:bodyPr>
            <a:lstStyle/>
            <a:p>
              <a:pPr algn="just"/>
              <a:r>
                <a:rPr lang="id-ID" sz="1200" dirty="0" smtClean="0">
                  <a:latin typeface="Arial" pitchFamily="34" charset="0"/>
                  <a:cs typeface="Arial" pitchFamily="34" charset="0"/>
                </a:rPr>
                <a:t>Postur tubuh adalah bagian penting dalam mempresentasikan / memasarkan sebuah produk. Seorang </a:t>
              </a:r>
              <a:r>
                <a:rPr lang="id-ID" sz="1200" i="1" dirty="0" smtClean="0">
                  <a:latin typeface="Arial" pitchFamily="34" charset="0"/>
                  <a:cs typeface="Arial" pitchFamily="34" charset="0"/>
                </a:rPr>
                <a:t>sales force</a:t>
              </a:r>
              <a:r>
                <a:rPr lang="id-ID" sz="1200" dirty="0" smtClean="0">
                  <a:latin typeface="Arial" pitchFamily="34" charset="0"/>
                  <a:cs typeface="Arial" pitchFamily="34" charset="0"/>
                </a:rPr>
                <a:t> dapat mengendalikan posturnya, dan merasa nyaman dengan postur tubuhnya, sehingga memberikan rasa percaya diri ketika menawarkan produk. Penampilan yang percaya diri sangat berperan untuk membangun rasa percaya calon pelanggan terhadap </a:t>
              </a:r>
              <a:r>
                <a:rPr lang="id-ID" sz="1200" i="1" dirty="0" smtClean="0">
                  <a:latin typeface="Arial" pitchFamily="34" charset="0"/>
                  <a:cs typeface="Arial" pitchFamily="34" charset="0"/>
                </a:rPr>
                <a:t>sales force</a:t>
              </a:r>
              <a:r>
                <a:rPr lang="id-ID" sz="1200" dirty="0" smtClean="0">
                  <a:latin typeface="Arial" pitchFamily="34" charset="0"/>
                  <a:cs typeface="Arial" pitchFamily="34" charset="0"/>
                </a:rPr>
                <a:t>.</a:t>
              </a:r>
              <a:endParaRPr lang="en-US" sz="1200" dirty="0" smtClean="0">
                <a:latin typeface="Arial" pitchFamily="34" charset="0"/>
                <a:cs typeface="Arial" pitchFamily="34" charset="0"/>
              </a:endParaRPr>
            </a:p>
            <a:p>
              <a:pPr algn="just"/>
              <a:r>
                <a:rPr lang="id-ID" sz="1200" b="1" dirty="0" smtClean="0">
                  <a:latin typeface="Arial" pitchFamily="34" charset="0"/>
                  <a:cs typeface="Arial" pitchFamily="34" charset="0"/>
                </a:rPr>
                <a:t>Pastikan anda berdiri tegak (namun tidak tegang) dan tidak membelakangi calon pelanggan</a:t>
              </a:r>
              <a:r>
                <a:rPr lang="id-ID" sz="1200" dirty="0" smtClean="0">
                  <a:latin typeface="Arial" pitchFamily="34" charset="0"/>
                  <a:cs typeface="Arial" pitchFamily="34" charset="0"/>
                </a:rPr>
                <a:t>. Hal-hal yang perlu diperhatikan dalam postur tubuh antara lain : </a:t>
              </a:r>
              <a:endParaRPr lang="en-US" sz="1200" dirty="0" smtClean="0">
                <a:latin typeface="Arial" pitchFamily="34" charset="0"/>
                <a:cs typeface="Arial" pitchFamily="34" charset="0"/>
              </a:endParaRPr>
            </a:p>
            <a:p>
              <a:pPr marL="111125" lvl="0" indent="-55563" algn="just">
                <a:buFont typeface="Arial" pitchFamily="34" charset="0"/>
                <a:buChar char="•"/>
              </a:pPr>
              <a:r>
                <a:rPr lang="id-ID" sz="1200" dirty="0" smtClean="0">
                  <a:latin typeface="Arial" pitchFamily="34" charset="0"/>
                  <a:cs typeface="Arial" pitchFamily="34" charset="0"/>
                </a:rPr>
                <a:t> Jangan bertolak pinggang karena anda akan terlihat merendahkan dan dianggap tidak sopan</a:t>
              </a:r>
            </a:p>
            <a:p>
              <a:pPr marL="111125" lvl="0" indent="-55563" algn="just">
                <a:buFont typeface="Arial" pitchFamily="34" charset="0"/>
                <a:buChar char="•"/>
              </a:pPr>
              <a:r>
                <a:rPr lang="id-ID" sz="1200" dirty="0" smtClean="0">
                  <a:latin typeface="Arial" pitchFamily="34" charset="0"/>
                  <a:cs typeface="Arial" pitchFamily="34" charset="0"/>
                </a:rPr>
                <a:t> Jangan menyilangkan / melipat tangan di depan dada karena anda akan terlihat menjaga jarak, tidak terbuka, dan tidak sopan</a:t>
              </a:r>
            </a:p>
            <a:p>
              <a:pPr marL="111125" lvl="0" indent="-55563" algn="just">
                <a:buFont typeface="Arial" pitchFamily="34" charset="0"/>
                <a:buChar char="•"/>
              </a:pPr>
              <a:r>
                <a:rPr lang="id-ID" sz="1200" dirty="0" smtClean="0">
                  <a:latin typeface="Arial" pitchFamily="34" charset="0"/>
                  <a:cs typeface="Arial" pitchFamily="34" charset="0"/>
                </a:rPr>
                <a:t> Jangan meletakkan kedua tangan di belakang punggung karena anda akan terlihat tidak berenergi / tidak bersemangat</a:t>
              </a:r>
            </a:p>
            <a:p>
              <a:pPr marL="111125" lvl="0" indent="-55563" algn="just">
                <a:buFont typeface="Arial" pitchFamily="34" charset="0"/>
                <a:buChar char="•"/>
              </a:pPr>
              <a:r>
                <a:rPr lang="id-ID" sz="1200" dirty="0" smtClean="0">
                  <a:latin typeface="Arial" pitchFamily="34" charset="0"/>
                  <a:cs typeface="Arial" pitchFamily="34" charset="0"/>
                </a:rPr>
                <a:t> Jangan bersandar karena anda akan terlihat seperti orang yang akan memerintah (</a:t>
              </a:r>
              <a:r>
                <a:rPr lang="id-ID" sz="1200" i="1" dirty="0" smtClean="0">
                  <a:latin typeface="Arial" pitchFamily="34" charset="0"/>
                  <a:cs typeface="Arial" pitchFamily="34" charset="0"/>
                </a:rPr>
                <a:t>bossy</a:t>
              </a:r>
              <a:r>
                <a:rPr lang="id-ID" sz="1200" dirty="0" smtClean="0">
                  <a:latin typeface="Arial" pitchFamily="34" charset="0"/>
                  <a:cs typeface="Arial" pitchFamily="34" charset="0"/>
                </a:rPr>
                <a:t>) atau tidak serius dimata calon       pelanggan</a:t>
              </a:r>
            </a:p>
            <a:p>
              <a:pPr marL="111125" lvl="0" indent="-55563" algn="just">
                <a:buFont typeface="Arial" pitchFamily="34" charset="0"/>
                <a:buChar char="•"/>
              </a:pPr>
              <a:r>
                <a:rPr lang="id-ID" sz="1200" dirty="0" smtClean="0">
                  <a:latin typeface="Arial" pitchFamily="34" charset="0"/>
                  <a:cs typeface="Arial" pitchFamily="34" charset="0"/>
                </a:rPr>
                <a:t> Jangan memasukkan tangan dalam kantung ( celana, jaket, dsb ) karena anda akan terlihat gugup dan tidak sopan</a:t>
              </a:r>
              <a:r>
                <a:rPr lang="en-US" sz="1200" dirty="0" smtClean="0">
                  <a:latin typeface="Arial" pitchFamily="34" charset="0"/>
                  <a:cs typeface="Arial" pitchFamily="34" charset="0"/>
                </a:rPr>
                <a:t>.</a:t>
              </a:r>
              <a:endParaRPr lang="en-US" sz="1200" dirty="0">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4">
      <a:dk1>
        <a:sysClr val="windowText" lastClr="000000"/>
      </a:dk1>
      <a:lt1>
        <a:sysClr val="window" lastClr="FFFFFF"/>
      </a:lt1>
      <a:dk2>
        <a:srgbClr val="FF0000"/>
      </a:dk2>
      <a:lt2>
        <a:srgbClr val="F4E7ED"/>
      </a:lt2>
      <a:accent1>
        <a:srgbClr val="B83D68"/>
      </a:accent1>
      <a:accent2>
        <a:srgbClr val="AC66BB"/>
      </a:accent2>
      <a:accent3>
        <a:srgbClr val="DE6C36"/>
      </a:accent3>
      <a:accent4>
        <a:srgbClr val="F9B639"/>
      </a:accent4>
      <a:accent5>
        <a:srgbClr val="FF0000"/>
      </a:accent5>
      <a:accent6>
        <a:srgbClr val="FA8D3D"/>
      </a:accent6>
      <a:hlink>
        <a:srgbClr val="FFDE66"/>
      </a:hlink>
      <a:folHlink>
        <a:srgbClr val="D490C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2222</TotalTime>
  <Words>1870</Words>
  <Application>Microsoft Office PowerPoint</Application>
  <PresentationFormat>On-screen Show (4:3)</PresentationFormat>
  <Paragraphs>157</Paragraphs>
  <Slides>11</Slides>
  <Notes>10</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Office Theme</vt:lpstr>
      <vt:lpstr>Custom Design</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PT Telekomunikasi Indonesia, Tbk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Telkom</dc:creator>
  <cp:lastModifiedBy>Mario Bettega</cp:lastModifiedBy>
  <cp:revision>357</cp:revision>
  <dcterms:created xsi:type="dcterms:W3CDTF">2013-02-13T01:38:31Z</dcterms:created>
  <dcterms:modified xsi:type="dcterms:W3CDTF">2013-11-26T07:18:59Z</dcterms:modified>
</cp:coreProperties>
</file>