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73" r:id="rId2"/>
    <p:sldId id="274" r:id="rId3"/>
    <p:sldId id="25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8" r:id="rId22"/>
    <p:sldId id="275" r:id="rId23"/>
    <p:sldId id="279" r:id="rId24"/>
    <p:sldId id="28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7" autoAdjust="0"/>
  </p:normalViewPr>
  <p:slideViewPr>
    <p:cSldViewPr>
      <p:cViewPr>
        <p:scale>
          <a:sx n="66" d="100"/>
          <a:sy n="66" d="100"/>
        </p:scale>
        <p:origin x="-6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6C81C-B80E-4730-B286-12302EDDA832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7BAC2-F379-4C54-B2AE-B682864F95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kgrd.jpg"/>
          <p:cNvPicPr>
            <a:picLocks noChangeAspect="1"/>
          </p:cNvPicPr>
          <p:nvPr userDrawn="1"/>
        </p:nvPicPr>
        <p:blipFill>
          <a:blip r:embed="rId11">
            <a:lum bright="17000" contrast="1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79EC-AB5D-463D-8332-A31E9A801B19}" type="datetimeFigureOut">
              <a:rPr lang="fr-FR" smtClean="0"/>
              <a:pPr/>
              <a:t>20/05/2008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B1F6-B8E5-4A19-B9EF-D3246763964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logo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143900" y="6072206"/>
            <a:ext cx="857256" cy="8572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effectLst>
            <a:glow rad="63500">
              <a:schemeClr val="accent3">
                <a:satMod val="175000"/>
                <a:alpha val="40000"/>
              </a:schemeClr>
            </a:glo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Wikimedia_Foundat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fesevenpoker.googlecode.com/svn/trunk/Language.h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776" y="6072206"/>
            <a:ext cx="857256" cy="8572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99860" y="1071546"/>
            <a:ext cx="7872668" cy="43396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3800" dirty="0" err="1" smtClean="0">
                <a:solidFill>
                  <a:srgbClr val="FFFF00"/>
                </a:solidFill>
                <a:latin typeface="Bauhaus 93" pitchFamily="82" charset="0"/>
              </a:rPr>
              <a:t>Life‘Seven</a:t>
            </a:r>
            <a:endParaRPr lang="fr-FR" sz="13800" dirty="0" smtClean="0">
              <a:solidFill>
                <a:srgbClr val="FFFF00"/>
              </a:solidFill>
              <a:latin typeface="Bauhaus 93" pitchFamily="82" charset="0"/>
            </a:endParaRPr>
          </a:p>
          <a:p>
            <a:pPr algn="ctr"/>
            <a:r>
              <a:rPr lang="fr-FR" sz="13800" dirty="0" smtClean="0">
                <a:solidFill>
                  <a:srgbClr val="FFFF00"/>
                </a:solidFill>
                <a:latin typeface="Bauhaus 93" pitchFamily="82" charset="0"/>
              </a:rPr>
              <a:t>Poker</a:t>
            </a:r>
            <a:endParaRPr lang="fr-FR" sz="13800" dirty="0">
              <a:solidFill>
                <a:srgbClr val="FFFF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</a:t>
            </a:r>
            <a:r>
              <a:rPr lang="fr-FR" dirty="0" smtClean="0"/>
              <a:t>marche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ne marche pas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à couper le souffle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gestion dynamique des joueurs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FFFF99"/>
                </a:solidFill>
              </a:rPr>
              <a:t>DAVIS James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FF99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FFFF99"/>
                </a:solidFill>
              </a:rPr>
              <a:t>DELYS Olivier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FF99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FFFF99"/>
                </a:solidFill>
              </a:rPr>
              <a:t>GUILLON Benjamin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FF99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FFFF99"/>
                </a:solidFill>
              </a:rPr>
              <a:t>ROLLET Tristan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FFFF99"/>
                </a:solidFill>
              </a:rPr>
              <a:t>…</a:t>
            </a:r>
            <a:endParaRPr lang="fr-FR" dirty="0">
              <a:solidFill>
                <a:srgbClr val="FFFF99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19593" y="428604"/>
            <a:ext cx="7138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Life’Seven</a:t>
            </a:r>
            <a:r>
              <a:rPr lang="fr-FR" sz="6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 Poker</a:t>
            </a:r>
            <a:endParaRPr lang="fr-FR" sz="6000" dirty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jeu simple et intuitif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de la main gagnante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Une gestion des langues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 appris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28662" y="1785926"/>
            <a:ext cx="135485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FFFF00"/>
                </a:solidFill>
              </a:rPr>
              <a:t> SDL</a:t>
            </a:r>
          </a:p>
          <a:p>
            <a:pPr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FFFF00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FFFF00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FFFF00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FFFF00"/>
                </a:solidFill>
              </a:rPr>
              <a:t>…</a:t>
            </a:r>
            <a:endParaRPr lang="fr-F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28662" y="2071678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 à </a:t>
            </a:r>
            <a:r>
              <a:rPr lang="fr-FR" sz="2400" b="1" dirty="0" err="1" smtClean="0">
                <a:solidFill>
                  <a:srgbClr val="FFFF00"/>
                </a:solidFill>
                <a:hlinkClick r:id="rId2"/>
              </a:rPr>
              <a:t>Wikimedia</a:t>
            </a:r>
            <a:r>
              <a:rPr lang="fr-FR" sz="2400" b="1" dirty="0" smtClean="0">
                <a:solidFill>
                  <a:srgbClr val="FFFF00"/>
                </a:solidFill>
                <a:hlinkClick r:id="rId2"/>
              </a:rPr>
              <a:t> </a:t>
            </a:r>
            <a:r>
              <a:rPr lang="fr-FR" sz="2400" b="1" dirty="0" err="1" smtClean="0">
                <a:solidFill>
                  <a:srgbClr val="FFFF00"/>
                </a:solidFill>
                <a:hlinkClick r:id="rId2"/>
              </a:rPr>
              <a:t>Foundation</a:t>
            </a:r>
            <a:r>
              <a:rPr lang="fr-FR" sz="2400" dirty="0" smtClean="0">
                <a:solidFill>
                  <a:srgbClr val="FFFF00"/>
                </a:solidFill>
              </a:rPr>
              <a:t> pour les images des cartes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 </a:t>
            </a:r>
            <a:r>
              <a:rPr lang="fr-FR" sz="2400" dirty="0" smtClean="0">
                <a:solidFill>
                  <a:srgbClr val="FFFF00"/>
                </a:solidFill>
              </a:rPr>
              <a:t>à la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SDL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158" y="3837217"/>
            <a:ext cx="2500329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  <a:hlinkClick r:id="rId2" action="ppaction://hlinksldjump"/>
              </a:rPr>
              <a:t>MainCarte</a:t>
            </a:r>
            <a:endParaRPr lang="fr-FR" sz="24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6000768"/>
            <a:ext cx="2357454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PileCarte</a:t>
            </a:r>
            <a:endParaRPr lang="fr-FR" sz="24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4572008"/>
            <a:ext cx="1714511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Table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5786454"/>
            <a:ext cx="171451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Joueur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2910" y="4834606"/>
            <a:ext cx="192882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Carte</a:t>
            </a:r>
            <a:endParaRPr lang="fr-FR" sz="24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08" y="2191400"/>
            <a:ext cx="4572032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AfficheDynamique</a:t>
            </a:r>
            <a:endParaRPr lang="fr-FR" sz="28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643306" y="4077306"/>
            <a:ext cx="2000264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Jeu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643307" y="5824855"/>
            <a:ext cx="2428891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IArtificielle</a:t>
            </a:r>
            <a:endParaRPr lang="fr-FR" sz="24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7422" y="176735"/>
            <a:ext cx="45005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Aharoni" pitchFamily="2" charset="-79"/>
              </a:rPr>
              <a:t>Diagramme</a:t>
            </a:r>
            <a:r>
              <a:rPr lang="fr-FR" sz="4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Aharoni" pitchFamily="2" charset="-79"/>
              </a:rPr>
              <a:t> </a:t>
            </a:r>
            <a:r>
              <a:rPr lang="fr-FR" sz="4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Aharoni" pitchFamily="2" charset="-79"/>
              </a:rPr>
              <a:t>des</a:t>
            </a:r>
            <a:r>
              <a:rPr lang="fr-FR" sz="40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Aharoni" pitchFamily="2" charset="-79"/>
              </a:rPr>
              <a:t> </a:t>
            </a:r>
            <a:r>
              <a:rPr lang="fr-FR" sz="4400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Aharoni" pitchFamily="2" charset="-79"/>
              </a:rPr>
              <a:t>modules</a:t>
            </a:r>
            <a:endParaRPr lang="fr-FR" sz="4000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72264" y="2928934"/>
            <a:ext cx="2285984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rPr>
              <a:t>AfficheSdl</a:t>
            </a:r>
            <a:endParaRPr lang="fr-FR" sz="2400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6" y="2928934"/>
            <a:ext cx="1857388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 Black" pitchFamily="34" charset="0"/>
                <a:cs typeface="Aharoni" pitchFamily="2" charset="-79"/>
                <a:hlinkClick r:id="rId3"/>
              </a:rPr>
              <a:t>Langage</a:t>
            </a:r>
            <a:endParaRPr lang="fr-FR" sz="2400" dirty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1026" name="Picture 2" descr="\\univ-lyon1\enseignement\homes\D\p0604727\Bureau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0"/>
            <a:ext cx="1357321" cy="1357321"/>
          </a:xfrm>
          <a:prstGeom prst="rect">
            <a:avLst/>
          </a:prstGeom>
          <a:noFill/>
        </p:spPr>
      </p:pic>
      <p:cxnSp>
        <p:nvCxnSpPr>
          <p:cNvPr id="72" name="Connecteur en angle 71"/>
          <p:cNvCxnSpPr>
            <a:stCxn id="4" idx="2"/>
            <a:endCxn id="9" idx="0"/>
          </p:cNvCxnSpPr>
          <p:nvPr/>
        </p:nvCxnSpPr>
        <p:spPr>
          <a:xfrm rot="5400000">
            <a:off x="1339461" y="4566744"/>
            <a:ext cx="53572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6" idx="0"/>
            <a:endCxn id="9" idx="2"/>
          </p:cNvCxnSpPr>
          <p:nvPr/>
        </p:nvCxnSpPr>
        <p:spPr>
          <a:xfrm rot="5400000" flipH="1" flipV="1">
            <a:off x="1255075" y="5648520"/>
            <a:ext cx="70449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\\univ-lyon1\enseignement\homes\D\p0604727\Bureau\straight+flush+heart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4718" y="571480"/>
            <a:ext cx="1905000" cy="1571636"/>
          </a:xfrm>
          <a:prstGeom prst="rect">
            <a:avLst/>
          </a:prstGeom>
          <a:noFill/>
        </p:spPr>
      </p:pic>
      <p:cxnSp>
        <p:nvCxnSpPr>
          <p:cNvPr id="76" name="Connecteur en angle 75"/>
          <p:cNvCxnSpPr>
            <a:stCxn id="12" idx="2"/>
            <a:endCxn id="10" idx="0"/>
          </p:cNvCxnSpPr>
          <p:nvPr/>
        </p:nvCxnSpPr>
        <p:spPr>
          <a:xfrm rot="16200000" flipH="1">
            <a:off x="3854938" y="3288806"/>
            <a:ext cx="136268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Forme 79"/>
          <p:cNvCxnSpPr>
            <a:stCxn id="12" idx="3"/>
            <a:endCxn id="13" idx="0"/>
          </p:cNvCxnSpPr>
          <p:nvPr/>
        </p:nvCxnSpPr>
        <p:spPr>
          <a:xfrm>
            <a:off x="6715140" y="2453010"/>
            <a:ext cx="1000116" cy="47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Forme 85"/>
          <p:cNvCxnSpPr>
            <a:stCxn id="12" idx="1"/>
            <a:endCxn id="16" idx="0"/>
          </p:cNvCxnSpPr>
          <p:nvPr/>
        </p:nvCxnSpPr>
        <p:spPr>
          <a:xfrm rot="10800000" flipV="1">
            <a:off x="1000100" y="2453010"/>
            <a:ext cx="1143008" cy="47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stCxn id="10" idx="2"/>
            <a:endCxn id="26" idx="0"/>
          </p:cNvCxnSpPr>
          <p:nvPr/>
        </p:nvCxnSpPr>
        <p:spPr>
          <a:xfrm rot="16200000" flipH="1">
            <a:off x="4338486" y="5305587"/>
            <a:ext cx="824219" cy="2143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10" idx="1"/>
            <a:endCxn id="4" idx="3"/>
          </p:cNvCxnSpPr>
          <p:nvPr/>
        </p:nvCxnSpPr>
        <p:spPr>
          <a:xfrm rot="10800000">
            <a:off x="2857488" y="4068051"/>
            <a:ext cx="785819" cy="470921"/>
          </a:xfrm>
          <a:prstGeom prst="bentConnector3">
            <a:avLst>
              <a:gd name="adj1" fmla="val 59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10" idx="3"/>
            <a:endCxn id="7" idx="1"/>
          </p:cNvCxnSpPr>
          <p:nvPr/>
        </p:nvCxnSpPr>
        <p:spPr>
          <a:xfrm>
            <a:off x="5643570" y="4538971"/>
            <a:ext cx="1143008" cy="2638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7" idx="2"/>
            <a:endCxn id="8" idx="0"/>
          </p:cNvCxnSpPr>
          <p:nvPr/>
        </p:nvCxnSpPr>
        <p:spPr>
          <a:xfrm rot="5400000">
            <a:off x="7267444" y="5410063"/>
            <a:ext cx="75278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stCxn id="6" idx="3"/>
            <a:endCxn id="10" idx="1"/>
          </p:cNvCxnSpPr>
          <p:nvPr/>
        </p:nvCxnSpPr>
        <p:spPr>
          <a:xfrm flipV="1">
            <a:off x="2786050" y="4538971"/>
            <a:ext cx="857256" cy="1692630"/>
          </a:xfrm>
          <a:prstGeom prst="bentConnector3">
            <a:avLst>
              <a:gd name="adj1" fmla="val 432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5918" y="1000108"/>
            <a:ext cx="1928826" cy="8309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Carte</a:t>
            </a:r>
          </a:p>
          <a:p>
            <a:r>
              <a:rPr lang="fr-FR" sz="1200" dirty="0" smtClean="0"/>
              <a:t>        Couleur </a:t>
            </a:r>
            <a:r>
              <a:rPr lang="fr-FR" sz="1200" dirty="0" err="1" smtClean="0"/>
              <a:t>couleur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Rang </a:t>
            </a:r>
            <a:r>
              <a:rPr lang="fr-FR" sz="1200" dirty="0" err="1" smtClean="0"/>
              <a:t>rang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char </a:t>
            </a:r>
            <a:r>
              <a:rPr lang="fr-FR" sz="1200" dirty="0" err="1" smtClean="0"/>
              <a:t>nomFichier</a:t>
            </a:r>
            <a:r>
              <a:rPr lang="fr-FR" sz="1200" dirty="0" smtClean="0"/>
              <a:t>[15];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5000628" y="1571612"/>
            <a:ext cx="2357454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err="1" smtClean="0"/>
              <a:t>PileCarte</a:t>
            </a:r>
            <a:endParaRPr lang="fr-FR" sz="1200" dirty="0" smtClean="0"/>
          </a:p>
          <a:p>
            <a:r>
              <a:rPr lang="fr-FR" sz="1200" dirty="0" smtClean="0"/>
              <a:t>        Carte* </a:t>
            </a:r>
            <a:r>
              <a:rPr lang="fr-FR" sz="1200" dirty="0" err="1" smtClean="0"/>
              <a:t>ensembleCarte</a:t>
            </a:r>
            <a:r>
              <a:rPr lang="fr-FR" sz="1200" dirty="0" smtClean="0"/>
              <a:t>[52];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taille;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3071810"/>
            <a:ext cx="2786082" cy="156966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Table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Joueur* joueur[10];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nMaxJoueur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MainCarte</a:t>
            </a:r>
            <a:r>
              <a:rPr lang="fr-FR" sz="1200" dirty="0" smtClean="0"/>
              <a:t>* </a:t>
            </a:r>
            <a:r>
              <a:rPr lang="fr-FR" sz="1200" dirty="0" err="1" smtClean="0"/>
              <a:t>carteDecouverte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PileCarte</a:t>
            </a:r>
            <a:r>
              <a:rPr lang="fr-FR" sz="1200" dirty="0" smtClean="0"/>
              <a:t>* </a:t>
            </a:r>
            <a:r>
              <a:rPr lang="fr-FR" sz="1200" dirty="0" err="1" smtClean="0"/>
              <a:t>pileCarte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positionDealer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petiteBlind</a:t>
            </a:r>
            <a:r>
              <a:rPr lang="fr-FR" sz="1200" dirty="0" smtClean="0"/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72066" y="2643182"/>
            <a:ext cx="3214710" cy="1569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Joueur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argent;</a:t>
            </a:r>
          </a:p>
          <a:p>
            <a:r>
              <a:rPr lang="fr-FR" sz="1200" dirty="0" smtClean="0"/>
              <a:t>        char* pseudo;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idJoueur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int</a:t>
            </a:r>
            <a:r>
              <a:rPr lang="fr-FR" sz="1200" dirty="0" smtClean="0"/>
              <a:t> mise;</a:t>
            </a:r>
          </a:p>
          <a:p>
            <a:r>
              <a:rPr lang="fr-FR" sz="1200" dirty="0" smtClean="0"/>
              <a:t>        Statut </a:t>
            </a:r>
            <a:r>
              <a:rPr lang="fr-FR" sz="1200" dirty="0" err="1" smtClean="0"/>
              <a:t>statut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MainCarte</a:t>
            </a:r>
            <a:r>
              <a:rPr lang="fr-FR" sz="1200" dirty="0" smtClean="0"/>
              <a:t>* </a:t>
            </a:r>
            <a:r>
              <a:rPr lang="fr-FR" sz="1200" dirty="0" err="1" smtClean="0"/>
              <a:t>mainJoueur</a:t>
            </a:r>
            <a:r>
              <a:rPr lang="fr-FR" sz="1200" dirty="0" smtClean="0"/>
              <a:t>;</a:t>
            </a:r>
          </a:p>
          <a:p>
            <a:r>
              <a:rPr lang="fr-FR" sz="1200" dirty="0" smtClean="0"/>
              <a:t>        </a:t>
            </a:r>
            <a:r>
              <a:rPr lang="fr-FR" sz="1200" dirty="0" err="1" smtClean="0"/>
              <a:t>TypeJoueur</a:t>
            </a:r>
            <a:r>
              <a:rPr lang="fr-FR" sz="1200" dirty="0" smtClean="0"/>
              <a:t> type;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86050" y="5072074"/>
            <a:ext cx="3000396" cy="6463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struct </a:t>
            </a:r>
            <a:r>
              <a:rPr lang="fr-FR" sz="1200" dirty="0" err="1" smtClean="0"/>
              <a:t>MainCarte</a:t>
            </a:r>
            <a:endParaRPr lang="fr-FR" sz="1200" dirty="0" smtClean="0"/>
          </a:p>
          <a:p>
            <a:r>
              <a:rPr lang="fr-FR" sz="1200" dirty="0" smtClean="0"/>
              <a:t>  Carte* </a:t>
            </a:r>
            <a:r>
              <a:rPr lang="fr-FR" sz="1200" dirty="0" err="1" smtClean="0"/>
              <a:t>tabMain</a:t>
            </a:r>
            <a:r>
              <a:rPr lang="fr-FR" sz="1200" dirty="0" smtClean="0"/>
              <a:t>; </a:t>
            </a:r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int</a:t>
            </a:r>
            <a:r>
              <a:rPr lang="fr-FR" sz="1200" dirty="0" smtClean="0"/>
              <a:t> </a:t>
            </a:r>
            <a:r>
              <a:rPr lang="fr-FR" sz="1200" dirty="0" err="1" smtClean="0"/>
              <a:t>nCarte</a:t>
            </a:r>
            <a:r>
              <a:rPr lang="fr-FR" sz="1200" dirty="0" smtClean="0"/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465308"/>
            <a:ext cx="7786742" cy="46782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u="sng" dirty="0" smtClean="0">
                <a:effectLst/>
              </a:rPr>
              <a:t>Module </a:t>
            </a:r>
            <a:r>
              <a:rPr lang="fr-FR" sz="2800" b="1" i="1" u="sng" dirty="0" err="1" smtClean="0">
                <a:effectLst/>
              </a:rPr>
              <a:t>MainCarte.h</a:t>
            </a:r>
            <a:endParaRPr lang="fr-FR" sz="2400" b="1" i="1" u="sng" dirty="0" smtClean="0"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initialisationMain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effectLst/>
              </a:rPr>
              <a:t>Carte* </a:t>
            </a:r>
            <a:r>
              <a:rPr lang="fr-FR" dirty="0" err="1" smtClean="0">
                <a:effectLst/>
              </a:rPr>
              <a:t>getMainCarteTabMain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getMainCarteNbCarte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setMainCarte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m, 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Carte* &amp; </a:t>
            </a:r>
            <a:r>
              <a:rPr lang="fr-FR" dirty="0" err="1" smtClean="0">
                <a:effectLst/>
              </a:rPr>
              <a:t>tabMain</a:t>
            </a:r>
            <a:r>
              <a:rPr lang="fr-FR" dirty="0" smtClean="0">
                <a:effectLst/>
              </a:rPr>
              <a:t>, 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&amp; </a:t>
            </a:r>
            <a:r>
              <a:rPr lang="fr-FR" dirty="0" err="1" smtClean="0">
                <a:effectLst/>
              </a:rPr>
              <a:t>nCarte</a:t>
            </a:r>
            <a:r>
              <a:rPr lang="fr-FR" dirty="0" smtClean="0">
                <a:effectLst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ajouteCarte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m, 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Carte* &amp; c);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trieMain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m, char option);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effectLst/>
              </a:rPr>
              <a:t>Main </a:t>
            </a:r>
            <a:r>
              <a:rPr lang="fr-FR" dirty="0" err="1" smtClean="0">
                <a:effectLst/>
              </a:rPr>
              <a:t>identifieMainCarte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compareMain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m1, 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m2);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MainCarteLibere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MainCarte</a:t>
            </a:r>
            <a:r>
              <a:rPr lang="fr-FR" dirty="0" smtClean="0">
                <a:effectLst/>
              </a:rPr>
              <a:t> &amp; m);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couleurMainCarte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tab7Carte[8][2]);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suiteMainCarte2(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tab7Carte[8][2],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i,int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j,int</a:t>
            </a:r>
            <a:r>
              <a:rPr lang="fr-FR" dirty="0" smtClean="0">
                <a:effectLst/>
              </a:rPr>
              <a:t> l);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suiteMainCarte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tab7Carte[8][2]);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quinteFlushMainCarte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tab7Carte[10][2],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couleur,int</a:t>
            </a:r>
            <a:r>
              <a:rPr lang="fr-FR" dirty="0" smtClean="0">
                <a:effectLst/>
              </a:rPr>
              <a:t> quinte);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nombreOcurenceCarte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tab7Carte[10][2],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tab[]);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effectLst/>
              </a:rPr>
              <a:t>void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choixCarteMultiple</a:t>
            </a:r>
            <a:r>
              <a:rPr lang="fr-FR" dirty="0" smtClean="0">
                <a:effectLst/>
              </a:rPr>
              <a:t>(</a:t>
            </a:r>
            <a:r>
              <a:rPr lang="fr-FR" dirty="0" err="1" smtClean="0">
                <a:effectLst/>
              </a:rPr>
              <a:t>const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tab[],</a:t>
            </a:r>
            <a:r>
              <a:rPr lang="fr-FR" dirty="0" err="1" smtClean="0">
                <a:effectLst/>
              </a:rPr>
              <a:t>int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tabResultat</a:t>
            </a:r>
            <a:r>
              <a:rPr lang="fr-FR" dirty="0" smtClean="0">
                <a:effectLst/>
              </a:rPr>
              <a:t>[6]);</a:t>
            </a:r>
          </a:p>
        </p:txBody>
      </p:sp>
      <p:sp>
        <p:nvSpPr>
          <p:cNvPr id="1027" name="UTurnArrow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 rot="16200000" flipV="1">
            <a:off x="6758009" y="5243519"/>
            <a:ext cx="1271584" cy="1500198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317</Words>
  <Application>Microsoft Office PowerPoint</Application>
  <PresentationFormat>Affichage à l'écran (4:3)</PresentationFormat>
  <Paragraphs>81</Paragraphs>
  <Slides>24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Ce qui marche</vt:lpstr>
      <vt:lpstr>Ce qui ne marche pas</vt:lpstr>
      <vt:lpstr>Un design à couper le souffle</vt:lpstr>
      <vt:lpstr>Une gestion dynamique des joueurs</vt:lpstr>
      <vt:lpstr>Un jeu simple et intuitif</vt:lpstr>
      <vt:lpstr>L’identification de la main gagnante</vt:lpstr>
      <vt:lpstr>Une gestion des langues</vt:lpstr>
      <vt:lpstr>Ce qu’on a appris</vt:lpstr>
      <vt:lpstr>Remerciements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p0604727</cp:lastModifiedBy>
  <cp:revision>45</cp:revision>
  <dcterms:created xsi:type="dcterms:W3CDTF">2008-03-13T15:34:43Z</dcterms:created>
  <dcterms:modified xsi:type="dcterms:W3CDTF">2008-05-20T10:10:37Z</dcterms:modified>
</cp:coreProperties>
</file>