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03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2" r:id="rId15"/>
    <p:sldId id="293" r:id="rId16"/>
    <p:sldId id="295" r:id="rId17"/>
    <p:sldId id="297" r:id="rId18"/>
    <p:sldId id="298" r:id="rId19"/>
    <p:sldId id="306" r:id="rId20"/>
    <p:sldId id="299" r:id="rId21"/>
    <p:sldId id="301" r:id="rId22"/>
    <p:sldId id="302" r:id="rId23"/>
    <p:sldId id="300" r:id="rId24"/>
    <p:sldId id="305" r:id="rId25"/>
    <p:sldId id="304" r:id="rId26"/>
    <p:sldId id="28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9DB"/>
    <a:srgbClr val="C39BE1"/>
    <a:srgbClr val="6F18B0"/>
    <a:srgbClr val="6C2F99"/>
    <a:srgbClr val="A264D0"/>
    <a:srgbClr val="A48BCD"/>
    <a:srgbClr val="BF6431"/>
    <a:srgbClr val="59A438"/>
    <a:srgbClr val="996243"/>
    <a:srgbClr val="B34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75" autoAdjust="0"/>
    <p:restoredTop sz="91875" autoAdjust="0"/>
  </p:normalViewPr>
  <p:slideViewPr>
    <p:cSldViewPr snapToGrid="0">
      <p:cViewPr varScale="1">
        <p:scale>
          <a:sx n="65" d="100"/>
          <a:sy n="65" d="100"/>
        </p:scale>
        <p:origin x="66" y="1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2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6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750438"/>
            <a:ext cx="625106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日星期二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3684477"/>
            <a:ext cx="6251063" cy="1035317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669925" y="2318314"/>
            <a:ext cx="5537071" cy="71123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6600" b="1">
                <a:solidFill>
                  <a:schemeClr val="accent1"/>
                </a:solidFill>
                <a:latin typeface="+mn-lt"/>
              </a:rPr>
              <a:t>黄埔公安项目</a:t>
            </a:r>
            <a:r>
              <a:rPr lang="zh-CN" altLang="en-US" sz="16600" b="1" dirty="0">
                <a:solidFill>
                  <a:schemeClr val="accent1"/>
                </a:solidFill>
                <a:latin typeface="+mn-lt"/>
              </a:rPr>
              <a:t>管理软件</a:t>
            </a:r>
          </a:p>
        </p:txBody>
      </p:sp>
      <p:grpSp>
        <p:nvGrpSpPr>
          <p:cNvPr id="257" name="组合 256"/>
          <p:cNvGrpSpPr/>
          <p:nvPr userDrawn="1"/>
        </p:nvGrpSpPr>
        <p:grpSpPr>
          <a:xfrm>
            <a:off x="669925" y="1591960"/>
            <a:ext cx="7114780" cy="1859280"/>
            <a:chOff x="669925" y="3483182"/>
            <a:chExt cx="6557408" cy="1859280"/>
          </a:xfrm>
        </p:grpSpPr>
        <p:cxnSp>
          <p:nvCxnSpPr>
            <p:cNvPr id="11" name="直接连接符 10"/>
            <p:cNvCxnSpPr/>
            <p:nvPr userDrawn="1"/>
          </p:nvCxnSpPr>
          <p:spPr>
            <a:xfrm>
              <a:off x="669925" y="3483182"/>
              <a:ext cx="655740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669925" y="5342462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矩形 257"/>
          <p:cNvSpPr/>
          <p:nvPr userDrawn="1"/>
        </p:nvSpPr>
        <p:spPr>
          <a:xfrm>
            <a:off x="669925" y="3497828"/>
            <a:ext cx="6251063" cy="95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7202961" y="1200770"/>
            <a:ext cx="4185447" cy="4108467"/>
            <a:chOff x="3990983" y="1563392"/>
            <a:chExt cx="4185447" cy="4108467"/>
          </a:xfrm>
        </p:grpSpPr>
        <p:grpSp>
          <p:nvGrpSpPr>
            <p:cNvPr id="15" name="组合 14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7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6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8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5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" name="组合 28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1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3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6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9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7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5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3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1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9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7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5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20DE02-969B-FF4D-BC26-C9E025A05098}" type="datetime1">
              <a:rPr lang="zh-CN" altLang="en-US" smtClean="0"/>
              <a:t>18/1/4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930134" y="2027705"/>
            <a:ext cx="7590354" cy="114533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930134" y="3173038"/>
            <a:ext cx="7590354" cy="1082874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385179" y="2041451"/>
            <a:ext cx="81353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873760" y="1841010"/>
            <a:ext cx="2637952" cy="2589432"/>
            <a:chOff x="3990983" y="1563392"/>
            <a:chExt cx="4185447" cy="4108467"/>
          </a:xfrm>
        </p:grpSpPr>
        <p:grpSp>
          <p:nvGrpSpPr>
            <p:cNvPr id="17" name="组合 16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8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9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9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3" name="组合 32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8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8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5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7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7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7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7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5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63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9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7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5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53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51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9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25" name="直接连接符 124"/>
          <p:cNvCxnSpPr/>
          <p:nvPr userDrawn="1"/>
        </p:nvCxnSpPr>
        <p:spPr>
          <a:xfrm>
            <a:off x="3385179" y="4265363"/>
            <a:ext cx="81353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BFDF-85F1-5A42-BF56-4A7F5263D5AA}" type="datetime1">
              <a:rPr lang="zh-CN" altLang="en-US" smtClean="0"/>
              <a:t>18/1/4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DCC-32E7-4342-A208-98B418ADEDDF}" type="datetime1">
              <a:rPr lang="zh-CN" altLang="en-US" smtClean="0"/>
              <a:t>18/1/4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69925" y="1045445"/>
            <a:ext cx="10856892" cy="88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35242" y="3394537"/>
            <a:ext cx="5537071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035242" y="4272591"/>
            <a:ext cx="5537071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35242" y="4588225"/>
            <a:ext cx="55370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1035243" y="3072831"/>
            <a:ext cx="5536080" cy="1967876"/>
            <a:chOff x="669925" y="5439124"/>
            <a:chExt cx="5761355" cy="1967876"/>
          </a:xfrm>
        </p:grpSpPr>
        <p:cxnSp>
          <p:nvCxnSpPr>
            <p:cNvPr id="71" name="直接连接符 70"/>
            <p:cNvCxnSpPr/>
            <p:nvPr userDrawn="1"/>
          </p:nvCxnSpPr>
          <p:spPr>
            <a:xfrm>
              <a:off x="669925" y="7407000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669925" y="5439124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/>
          <p:cNvSpPr/>
          <p:nvPr userDrawn="1"/>
        </p:nvSpPr>
        <p:spPr>
          <a:xfrm>
            <a:off x="1035242" y="2971697"/>
            <a:ext cx="5537071" cy="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035242" y="1949062"/>
            <a:ext cx="5537071" cy="111523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6600" b="1" dirty="0">
                <a:solidFill>
                  <a:schemeClr val="accent1"/>
                </a:solidFill>
                <a:latin typeface="+mn-lt"/>
              </a:rPr>
              <a:t>感谢聆听！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02961" y="1200770"/>
            <a:ext cx="4185447" cy="4108467"/>
            <a:chOff x="3990983" y="1563392"/>
            <a:chExt cx="4185447" cy="4108467"/>
          </a:xfrm>
        </p:grpSpPr>
        <p:grpSp>
          <p:nvGrpSpPr>
            <p:cNvPr id="11" name="组合 1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9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4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86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7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5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3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1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8" name="组合 27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4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2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0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8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0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8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63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0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4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0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8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6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4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BEF98C4-B01D-2541-9337-F3F98B33FCF9}" type="datetime1">
              <a:rPr lang="zh-CN" altLang="en-US" smtClean="0"/>
              <a:t>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1028700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6240463"/>
            <a:ext cx="1085056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3168" y="1046753"/>
            <a:ext cx="1048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项目视图使用任务列表视图或甘特图展现各个任务的执行情况</a:t>
            </a:r>
            <a:endParaRPr lang="zh-CN" altLang="en-US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963168" y="226592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513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" y="1416085"/>
            <a:ext cx="8816934" cy="25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8913" y="585088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项目的任务视图</a:t>
            </a:r>
          </a:p>
        </p:txBody>
      </p:sp>
      <p:sp>
        <p:nvSpPr>
          <p:cNvPr id="17" name="矩形 16"/>
          <p:cNvSpPr/>
          <p:nvPr/>
        </p:nvSpPr>
        <p:spPr>
          <a:xfrm>
            <a:off x="727276" y="1877750"/>
            <a:ext cx="107210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任务列表视图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支持使用列表的形式展现项目的任务。项目领导、项目负责人、监理机构能看到项目所有阶段以及任务。其他角色只能看到其负责阶段和任务。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在列表中显示内容为，任务名称、开始日期、结束日期、工期、优先级、完成百分比（如果有子任务，自动计算）、状态、负责人、审核人、前置任务（使用标识号）、预计工时、实际工时。并在列表中用白色（正常）、绿色（已完成）、红色（延期中）标识任务。</a:t>
            </a:r>
            <a:endParaRPr lang="zh-CN" altLang="zh-CN" sz="1200" kern="100" dirty="0"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0" y="3796496"/>
            <a:ext cx="10367790" cy="168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1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4929" y="1059021"/>
            <a:ext cx="1210588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ngti SC" charset="-122"/>
                <a:ea typeface="Songti SC" charset="-122"/>
                <a:cs typeface="Songti SC" charset="-122"/>
              </a:rPr>
              <a:t>甘特图视图</a:t>
            </a:r>
          </a:p>
        </p:txBody>
      </p:sp>
      <p:pic>
        <p:nvPicPr>
          <p:cNvPr id="716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9" y="1544461"/>
            <a:ext cx="10513483" cy="19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41248" y="15161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13" y="585088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>
                <a:latin typeface="Songti SC" charset="-122"/>
                <a:ea typeface="Songti SC" charset="-122"/>
                <a:cs typeface="Songti SC" charset="-122"/>
              </a:rPr>
              <a:t>项目的任务视图</a:t>
            </a:r>
            <a:endParaRPr lang="zh-CN" altLang="zh-CN" sz="1600" b="1" kern="100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11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3" y="1924822"/>
            <a:ext cx="10585511" cy="36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76656" y="1331899"/>
            <a:ext cx="81316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kern="100">
                <a:latin typeface="Songti SC" charset="-122"/>
                <a:ea typeface="Songti SC" charset="-122"/>
                <a:cs typeface="Songti SC" charset="-122"/>
              </a:rPr>
              <a:t>点击某个任务所在栏，在甘特图中定位到此任务，点击任务的名称链接，右侧滑出本任务的详细信息，</a:t>
            </a:r>
            <a:r>
              <a:rPr lang="zh-CN" altLang="zh-CN" sz="1400">
                <a:latin typeface="Songti SC" charset="-122"/>
                <a:ea typeface="Songti SC" charset="-122"/>
                <a:cs typeface="Songti SC" charset="-122"/>
              </a:rPr>
              <a:t> </a:t>
            </a:r>
            <a:endParaRPr lang="zh-CN" altLang="en-US" sz="140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913" y="585088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项目的任务视图</a:t>
            </a:r>
          </a:p>
        </p:txBody>
      </p:sp>
    </p:spTree>
    <p:extLst>
      <p:ext uri="{BB962C8B-B14F-4D97-AF65-F5344CB8AC3E}">
        <p14:creationId xmlns:p14="http://schemas.microsoft.com/office/powerpoint/2010/main" val="8617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1248" y="1131036"/>
            <a:ext cx="10588752" cy="225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200" b="1" kern="100" dirty="0">
                <a:latin typeface="Songti SC" charset="-122"/>
                <a:ea typeface="Songti SC" charset="-122"/>
                <a:cs typeface="Songti SC" charset="-122"/>
              </a:rPr>
              <a:t>任务的新增和分配</a:t>
            </a:r>
          </a:p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b="1" kern="100" dirty="0">
                <a:latin typeface="Songti SC" charset="-122"/>
                <a:ea typeface="Songti SC" charset="-122"/>
                <a:cs typeface="Songti SC" charset="-122"/>
              </a:rPr>
              <a:t>任务的基本属性</a:t>
            </a:r>
            <a:r>
              <a:rPr lang="zh-CN" altLang="en-US" sz="1200" b="1" kern="100" dirty="0">
                <a:latin typeface="Songti SC" charset="-122"/>
                <a:ea typeface="Songti SC" charset="-122"/>
                <a:cs typeface="Songti SC" charset="-122"/>
              </a:rPr>
              <a:t>：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  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对于项目负责人和机构负责人，主要工作就是任务的定义和分解。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任务分为循环执行的任务、计划任务、里程碑任务，提醒事项。</a:t>
            </a:r>
            <a:endParaRPr lang="zh-CN" altLang="en-US" sz="12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任务的属性包括，任务名称，任务描述，任务计划开始时间，任务计划结束时间，时长（根据选择的日期自动计算，按天），任务实际开始时间，计划工时、实际工时，创建人（默认是本用户），优先级（在系统管理重配置），任务分类（在系统管理中进行配置，如开发、测试等），任务标签（用户自定义的信息），关联任务（后置）。资源分配（在资源模块中配置，从机构的人员中选择）。关联的附件文档、备注信息。</a:t>
            </a:r>
            <a:endParaRPr lang="zh-CN" altLang="zh-CN" sz="1200" kern="100" dirty="0"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015" y="56768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任务管理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77824" y="3555304"/>
            <a:ext cx="10515600" cy="55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新增任务及修改</a:t>
            </a:r>
            <a:r>
              <a:rPr lang="zh-CN" altLang="en-US" sz="1400" b="1" kern="100" dirty="0">
                <a:latin typeface="Songti SC" charset="-122"/>
                <a:ea typeface="Songti SC" charset="-122"/>
                <a:cs typeface="Songti SC" charset="-122"/>
              </a:rPr>
              <a:t>：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可以在项目的列表页面对任务进行管理，在任务列表中显示阶段，阶段用大写的中文数字表示，比如“一、项目启动阶段”，并可以在项目阶段下添加任务：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11" y="4140430"/>
            <a:ext cx="5470002" cy="2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2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1248" y="1268781"/>
            <a:ext cx="9710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ngti SC" charset="-122"/>
                <a:ea typeface="Songti SC" charset="-122"/>
                <a:cs typeface="Songti SC" charset="-122"/>
              </a:rPr>
              <a:t>新增任务后，查看任务详情，点击任务名称，右侧滑出详情页面：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1024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1822780"/>
            <a:ext cx="9453133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1248" y="5755316"/>
            <a:ext cx="62295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ngti SC" charset="-122"/>
                <a:ea typeface="Songti SC" charset="-122"/>
                <a:cs typeface="Songti SC" charset="-122"/>
              </a:rPr>
              <a:t>在任务详情页面，可以修改任务的详细信息：负责人、审核人、时间、优先级、创建人。 </a:t>
            </a:r>
          </a:p>
        </p:txBody>
      </p:sp>
      <p:sp>
        <p:nvSpPr>
          <p:cNvPr id="5" name="矩形 4"/>
          <p:cNvSpPr/>
          <p:nvPr/>
        </p:nvSpPr>
        <p:spPr>
          <a:xfrm>
            <a:off x="365015" y="56768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任务管理</a:t>
            </a:r>
          </a:p>
        </p:txBody>
      </p:sp>
    </p:spTree>
    <p:extLst>
      <p:ext uri="{BB962C8B-B14F-4D97-AF65-F5344CB8AC3E}">
        <p14:creationId xmlns:p14="http://schemas.microsoft.com/office/powerpoint/2010/main" val="40415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3232" y="1279886"/>
            <a:ext cx="978408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任务的分解流程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通常情况下，项目阶段的一级任务由项目负责人（或项目助理）进行填写。当项目阶段和一级任务分解完成后，项目负责人提交给项目领导进行确认。对于项目执行人员，主要工作是任务的执行。</a:t>
            </a:r>
          </a:p>
          <a:p>
            <a:pPr lvl="2"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任务的执行流程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在任务的详情页面，可以对任务的执行进行记录。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机构及个人的待办任务除了在首页显示，并需要支持日历形式展现。</a:t>
            </a:r>
          </a:p>
          <a:p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如果在计划时间之后完成，需要填写延后的原因。系统提供一组特定的延期原因供选择，在选择之外，填写具体的原因。</a:t>
            </a:r>
            <a:r>
              <a:rPr lang="zh-CN" altLang="zh-CN" dirty="0">
                <a:latin typeface="Songti SC" charset="-122"/>
                <a:ea typeface="Songti SC" charset="-122"/>
                <a:cs typeface="Songti SC" charset="-122"/>
              </a:rPr>
              <a:t> </a:t>
            </a:r>
            <a:endParaRPr lang="zh-CN" altLang="en-US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457200" y="713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1126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254" y="2443251"/>
            <a:ext cx="1797865" cy="209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65015" y="56768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709875" y="4265319"/>
            <a:ext cx="9969244" cy="1533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任务计划变更</a:t>
            </a:r>
          </a:p>
          <a:p>
            <a:pPr>
              <a:lnSpc>
                <a:spcPct val="150000"/>
              </a:lnSpc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任务的计划结束时间延后。在任务实际的执行中，遇到特定情况，计划时间需要调整，则在系统中填写延后的原因，系统提供一组特定的延期原因供选择，在选择之外，填写具体的原因。即使任务延期，一般不需要更改任务的计划时间，以便在项目的过程中进行分析。确实需要延期，系统将记录结束时间的更改。</a:t>
            </a:r>
            <a:r>
              <a:rPr lang="zh-CN" altLang="zh-CN" dirty="0">
                <a:latin typeface="Songti SC" charset="-122"/>
                <a:ea typeface="Songti SC" charset="-122"/>
                <a:cs typeface="Songti SC" charset="-122"/>
              </a:rPr>
              <a:t> </a:t>
            </a:r>
            <a:endParaRPr lang="zh-CN" altLang="en-US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8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6656" y="1189926"/>
            <a:ext cx="84673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资源管理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在项目的任何阶段，都可以添加项目的资源，这里的资源主要指参与项目的机构和人员。</a:t>
            </a:r>
          </a:p>
        </p:txBody>
      </p:sp>
      <p:sp>
        <p:nvSpPr>
          <p:cNvPr id="3" name="矩形 2"/>
          <p:cNvSpPr/>
          <p:nvPr/>
        </p:nvSpPr>
        <p:spPr>
          <a:xfrm>
            <a:off x="676656" y="2252879"/>
            <a:ext cx="84032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项目运维管理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项目进入到运维阶段后，可以制定项目的巡检计划，记录系统的故障，故障响应时间，故障恢复时长（到小时），并和运维单位做相关联处理。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项目巡检计划制定后，运维厂家每次巡检完成后，需要填写巡检记录，包括巡检时间，巡检内容（可配置），巡检结果，潜在的问题描述。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系统发生故障后，项目运维负责人需要在系统中填写故障记录。包括故障发生时间，故障的描述。在故障处理后，需要记录故障处理响应时间，故障恢复时长，故障原因，处理情况描述（可限制不得少于多少字）并上传附件。这些内容将形成知识库，未来备查。</a:t>
            </a:r>
            <a:endParaRPr lang="zh-CN" altLang="zh-CN" sz="1200" kern="100" dirty="0"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91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332" y="1114417"/>
            <a:ext cx="1066213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过程统计</a:t>
            </a:r>
            <a:endParaRPr lang="zh-CN" altLang="en-US" sz="1600" b="1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en-US" sz="1600" b="1" kern="100" dirty="0">
                <a:latin typeface="Songti SC" charset="-122"/>
                <a:ea typeface="Songti SC" charset="-122"/>
                <a:cs typeface="Songti SC" charset="-122"/>
              </a:rPr>
              <a:t>	</a:t>
            </a:r>
            <a:r>
              <a:rPr lang="zh-CN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按项目</a:t>
            </a:r>
            <a:r>
              <a:rPr lang="en-US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项目阶段统计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以项目总体或每个阶段为边界，统计任务数量，总时长，总量（按人天），（每个机构）正常完成的任务数量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比例，总时长，总量；（每个机构）延时的任务数量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比例，进行下钻，延时任务的超时总时长和比例（按超时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1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天，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2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天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…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）。不同因素造成任务延时数量和比例。</a:t>
            </a:r>
            <a:endParaRPr lang="zh-CN" altLang="en-US" sz="12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kern="100" dirty="0">
                <a:latin typeface="Songti SC" charset="-122"/>
                <a:ea typeface="Songti SC" charset="-122"/>
                <a:cs typeface="Songti SC" charset="-122"/>
              </a:rPr>
              <a:t>	</a:t>
            </a:r>
            <a:r>
              <a:rPr lang="zh-CN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项目即时状态统计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在生成统计数据时，项目在当前阶段的任务数量，总时长，总量（按人天），（每个机构）正常完成的任务数量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比例，总时长，总量；（每个机构）延时的任务数量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比例，进行下钻，延时任务的超时总时长和比例（按超时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1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天，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2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天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…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）。不同因素造成任务延时数量和比例。</a:t>
            </a:r>
            <a:endParaRPr lang="zh-CN" altLang="en-US" sz="12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kern="100" dirty="0">
                <a:latin typeface="Songti SC" charset="-122"/>
                <a:ea typeface="Songti SC" charset="-122"/>
                <a:cs typeface="Songti SC" charset="-122"/>
              </a:rPr>
              <a:t>	</a:t>
            </a:r>
            <a:r>
              <a:rPr lang="zh-CN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运维阶段统计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按项目，统计不同运维机构，巡检的次数，发生故障次数统计，响应时长统计，故障恢复时长统计。</a:t>
            </a:r>
          </a:p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导出</a:t>
            </a:r>
            <a:r>
              <a:rPr lang="en-US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打印</a:t>
            </a:r>
          </a:p>
          <a:p>
            <a:r>
              <a:rPr lang="zh-CN" altLang="en-US" sz="1200" kern="100" dirty="0">
                <a:latin typeface="Songti SC" charset="-122"/>
                <a:ea typeface="Songti SC" charset="-122"/>
                <a:cs typeface="Songti SC" charset="-122"/>
              </a:rPr>
              <a:t>	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以上统计数量和图标可以打印或导出成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PDF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。</a:t>
            </a:r>
            <a:r>
              <a:rPr lang="zh-CN" altLang="zh-CN" dirty="0">
                <a:latin typeface="Songti SC" charset="-122"/>
                <a:ea typeface="Songti SC" charset="-122"/>
                <a:cs typeface="Songti SC" charset="-122"/>
              </a:rPr>
              <a:t> </a:t>
            </a:r>
            <a:endParaRPr lang="zh-CN" altLang="en-US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332" y="5670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>
                <a:latin typeface="Songti SC" charset="-122"/>
                <a:ea typeface="Songti SC" charset="-122"/>
                <a:cs typeface="Songti SC" charset="-122"/>
              </a:rPr>
              <a:t>项目过程统计</a:t>
            </a:r>
            <a:endParaRPr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18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1493" y="1364649"/>
            <a:ext cx="846109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项目的不同阶段需要产出不同的文档。无论是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CMMI/CMM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还是软件工程理论，都有各自的要求。在实际的项目执行过程中，也有对文档的要求，比如实施文档、使用说明，甚至包括设计文档等等，不同的实体单位也有自己各自的文档规范要求。因此需要对项目的文档进行有效的组织和管理，是项目过程监控中重要的一个环节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1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、项目文档组织。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提供可定制化的项目文档模板功能，形成标准化的文档管理过程。系统本身提供标准化的项目管理文档定义。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2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、文档去重。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内容一样（文档名称可以不同）的文件在系统中仅仅保留一份，可以大大的减少存储空间的占用（在互联网上，文档的重复率高达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70%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以上）。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3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、文档版本管理</a:t>
            </a:r>
          </a:p>
          <a:p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可以回溯到指定的历史版本，清晰地看到版本的变化过程。</a:t>
            </a:r>
            <a:r>
              <a:rPr lang="zh-CN" altLang="zh-CN" dirty="0">
                <a:latin typeface="Songti SC" charset="-122"/>
                <a:ea typeface="Songti SC" charset="-122"/>
                <a:cs typeface="Songti SC" charset="-122"/>
              </a:rPr>
              <a:t> </a:t>
            </a:r>
            <a:endParaRPr lang="zh-CN" altLang="en-US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2906" y="528206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100">
                <a:latin typeface="Songti SC" charset="-122"/>
                <a:ea typeface="Songti SC" charset="-122"/>
                <a:cs typeface="Songti SC" charset="-122"/>
              </a:rPr>
              <a:t>项目文档管理</a:t>
            </a:r>
            <a:endParaRPr lang="zh-CN" altLang="zh-CN" b="1" kern="100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12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84" y="1300162"/>
            <a:ext cx="9420532" cy="4425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850" y="5282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>
                <a:latin typeface="Songti SC" charset="-122"/>
                <a:ea typeface="Songti SC" charset="-122"/>
                <a:cs typeface="Songti SC" charset="-122"/>
              </a:rPr>
              <a:t>项目文档管理</a:t>
            </a:r>
            <a:endParaRPr lang="zh-CN" altLang="zh-CN" sz="1600" b="1" kern="100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06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4952" y="555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ongti SC" charset="-122"/>
                <a:ea typeface="Songti SC" charset="-122"/>
                <a:cs typeface="Songti SC" charset="-122"/>
              </a:rPr>
              <a:t>一、背景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4952" y="1071563"/>
            <a:ext cx="9685396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Songti SC" charset="-122"/>
                <a:ea typeface="Songti SC" charset="-122"/>
                <a:cs typeface="Songti SC" charset="-122"/>
              </a:rPr>
              <a:t>项目管理面临诸多问题：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Songti SC" charset="-122"/>
                <a:ea typeface="Songti SC" charset="-122"/>
                <a:cs typeface="Songti SC" charset="-122"/>
              </a:rPr>
              <a:t>传统手工表格管理项目效率低、灵活性差、功能局限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Songti SC" charset="-122"/>
                <a:ea typeface="Songti SC" charset="-122"/>
                <a:cs typeface="Songti SC" charset="-122"/>
              </a:rPr>
              <a:t>项目规模大、周期长、参与各方权、责、分工界面不清晰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Songti SC" charset="-122"/>
                <a:ea typeface="Songti SC" charset="-122"/>
                <a:cs typeface="Songti SC" charset="-122"/>
              </a:rPr>
              <a:t>任务经常延期</a:t>
            </a: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1. 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任务颗粒度粗，难以跟踪、记录；只能记录当前的事实状况；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2. 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项目人员分配状况不透明，人力资源的使用不合理，压力通常积压在甲方项目经理上；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3. 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团队缺乏协同，各行其是，难以感知项目整体进度；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4. 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管理层多，领导忙，线下审批过程花费大量时间；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5. 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缺乏过程数据，难以对项目进行统计和总结，难以找到延期具体原因；</a:t>
            </a:r>
            <a:endParaRPr kumimoji="1" lang="zh-CN" altLang="en-US" sz="1100" dirty="0">
              <a:latin typeface="Songti SC" charset="-122"/>
              <a:ea typeface="Songti SC" charset="-122"/>
              <a:cs typeface="Songti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Songti SC" charset="-122"/>
                <a:ea typeface="Songti SC" charset="-122"/>
                <a:cs typeface="Songti SC" charset="-122"/>
              </a:rPr>
              <a:t>项目过程文档管理混乱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Songti SC" charset="-122"/>
                <a:ea typeface="Songti SC" charset="-122"/>
                <a:cs typeface="Songti SC" charset="-122"/>
              </a:rPr>
              <a:t>运维阶段对供应商的考核缺乏依据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Songti SC" charset="-122"/>
                <a:ea typeface="Songti SC" charset="-122"/>
                <a:cs typeface="Songti SC" charset="-122"/>
              </a:rPr>
              <a:t>项目管理软件开发必要性：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Songti SC" charset="-122"/>
                <a:ea typeface="Songti SC" charset="-122"/>
                <a:cs typeface="Songti SC" charset="-122"/>
              </a:rPr>
              <a:t>通用软件需要使用方适应软件功能，而无法根据实际情况开展工作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latin typeface="Songti SC" charset="-122"/>
                <a:ea typeface="Songti SC" charset="-122"/>
                <a:cs typeface="Songti SC" charset="-122"/>
              </a:rPr>
              <a:t>政府项目特殊的阶段和管理方式需要量身定制</a:t>
            </a:r>
          </a:p>
        </p:txBody>
      </p:sp>
    </p:spTree>
    <p:extLst>
      <p:ext uri="{BB962C8B-B14F-4D97-AF65-F5344CB8AC3E}">
        <p14:creationId xmlns:p14="http://schemas.microsoft.com/office/powerpoint/2010/main" val="158705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3712" y="1139865"/>
            <a:ext cx="106680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系统登录与密码修改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系统使用人员使用手机号码和初始化密码登录，在首次登录时，提醒修改密码。</a:t>
            </a:r>
          </a:p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组织结构及成员管理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系统初始化本单位组织结构的根节点，比如“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XX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市</a:t>
            </a:r>
            <a:r>
              <a:rPr lang="en-US" altLang="zh-CN" sz="1200" kern="100" dirty="0">
                <a:latin typeface="Songti SC" charset="-122"/>
                <a:ea typeface="Songti SC" charset="-122"/>
                <a:cs typeface="Songti SC" charset="-122"/>
              </a:rPr>
              <a:t>XX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局”。系统管理员可以新增、修改、删除部门，维护部门及参与的成员。</a:t>
            </a:r>
            <a:endParaRPr lang="zh-CN" altLang="zh-CN" sz="1200" kern="100" dirty="0"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6032" y="3824977"/>
            <a:ext cx="17323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1228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3243838"/>
            <a:ext cx="10248751" cy="14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3728" y="49783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系统管理</a:t>
            </a:r>
          </a:p>
        </p:txBody>
      </p:sp>
    </p:spTree>
    <p:extLst>
      <p:ext uri="{BB962C8B-B14F-4D97-AF65-F5344CB8AC3E}">
        <p14:creationId xmlns:p14="http://schemas.microsoft.com/office/powerpoint/2010/main" val="73107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6112" y="1183671"/>
            <a:ext cx="1013155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角色及权限配置</a:t>
            </a:r>
            <a:endParaRPr lang="zh-CN" altLang="en-US" sz="1600" b="1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en-US" sz="1600" b="1" kern="100" dirty="0">
                <a:latin typeface="Songti SC" charset="-122"/>
                <a:ea typeface="Songti SC" charset="-122"/>
                <a:cs typeface="Songti SC" charset="-122"/>
              </a:rPr>
              <a:t>     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系统的权限支持到功能级的配置。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监理</a:t>
            </a:r>
            <a:r>
              <a:rPr lang="x-none" altLang="zh-CN" sz="12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设计</a:t>
            </a:r>
            <a:r>
              <a:rPr lang="x-none" altLang="zh-CN" sz="12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实施机构和成员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项目负责人及项目成员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项目分管领导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系统管理员</a:t>
            </a:r>
          </a:p>
        </p:txBody>
      </p:sp>
      <p:sp>
        <p:nvSpPr>
          <p:cNvPr id="3" name="矩形 2"/>
          <p:cNvSpPr/>
          <p:nvPr/>
        </p:nvSpPr>
        <p:spPr>
          <a:xfrm>
            <a:off x="896112" y="3879373"/>
            <a:ext cx="824788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项目阶段配置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系统支持配置默认的项目阶段。</a:t>
            </a:r>
          </a:p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任务延时原因配置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latin typeface="Songti SC" charset="-122"/>
                <a:ea typeface="Songti SC" charset="-122"/>
                <a:cs typeface="Songti SC" charset="-122"/>
              </a:rPr>
              <a:t>系统支持配置任务延时的原因，并在使用时构成下拉菜单。</a:t>
            </a:r>
            <a:endParaRPr lang="zh-CN" altLang="zh-CN" sz="1200" kern="100" dirty="0"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728" y="49783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系统管理</a:t>
            </a:r>
          </a:p>
        </p:txBody>
      </p:sp>
    </p:spTree>
    <p:extLst>
      <p:ext uri="{BB962C8B-B14F-4D97-AF65-F5344CB8AC3E}">
        <p14:creationId xmlns:p14="http://schemas.microsoft.com/office/powerpoint/2010/main" val="124160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7844" y="1201269"/>
            <a:ext cx="10040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系统的功能需要在</a:t>
            </a:r>
            <a:r>
              <a:rPr lang="en-US" altLang="zh-CN" sz="1400" kern="100" dirty="0">
                <a:latin typeface="Songti SC" charset="-122"/>
                <a:ea typeface="Songti SC" charset="-122"/>
                <a:cs typeface="Songti SC" charset="-122"/>
              </a:rPr>
              <a:t>PC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浏览器使用或</a:t>
            </a:r>
            <a:r>
              <a:rPr lang="en-US" altLang="zh-CN" sz="1400" kern="100" dirty="0">
                <a:latin typeface="Songti SC" charset="-122"/>
                <a:ea typeface="Songti SC" charset="-122"/>
                <a:cs typeface="Songti SC" charset="-122"/>
              </a:rPr>
              <a:t>APP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使用，根据实际的情况，在任务操作、领导审批方面，</a:t>
            </a:r>
            <a:r>
              <a:rPr lang="en-US" altLang="zh-CN" sz="1400" kern="100" dirty="0">
                <a:latin typeface="Songti SC" charset="-122"/>
                <a:ea typeface="Songti SC" charset="-122"/>
                <a:cs typeface="Songti SC" charset="-122"/>
              </a:rPr>
              <a:t>APP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的便利性更好。在创建项目、分解项目、项目进度讨论时，使用</a:t>
            </a:r>
            <a:r>
              <a:rPr lang="en-US" altLang="zh-CN" sz="1400" kern="100" dirty="0">
                <a:latin typeface="Songti SC" charset="-122"/>
                <a:ea typeface="Songti SC" charset="-122"/>
                <a:cs typeface="Songti SC" charset="-122"/>
              </a:rPr>
              <a:t>PC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浏览器效果更好。下表按照</a:t>
            </a:r>
            <a:r>
              <a:rPr lang="en-US" altLang="zh-CN" sz="1400" kern="100" dirty="0">
                <a:latin typeface="Songti SC" charset="-122"/>
                <a:ea typeface="Songti SC" charset="-122"/>
                <a:cs typeface="Songti SC" charset="-122"/>
              </a:rPr>
              <a:t>PC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和</a:t>
            </a:r>
            <a:r>
              <a:rPr lang="en-US" altLang="zh-CN" sz="1400" kern="100" dirty="0">
                <a:latin typeface="Songti SC" charset="-122"/>
                <a:ea typeface="Songti SC" charset="-122"/>
                <a:cs typeface="Songti SC" charset="-122"/>
              </a:rPr>
              <a:t>APP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方式分别列出功能清单。</a:t>
            </a:r>
            <a:r>
              <a:rPr lang="zh-CN" altLang="zh-CN" sz="1400" dirty="0">
                <a:latin typeface="Songti SC" charset="-122"/>
                <a:ea typeface="Songti SC" charset="-122"/>
                <a:cs typeface="Songti SC" charset="-122"/>
              </a:rPr>
              <a:t> </a:t>
            </a:r>
            <a:endParaRPr lang="zh-CN" altLang="en-US" sz="14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195" y="292948"/>
            <a:ext cx="156966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24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kern="2200">
                <a:latin typeface="Songti SC" charset="-122"/>
                <a:ea typeface="Songti SC" charset="-122"/>
                <a:cs typeface="Songti SC" charset="-122"/>
              </a:rPr>
              <a:t>四、</a:t>
            </a:r>
            <a:r>
              <a:rPr lang="zh-CN" altLang="zh-CN" b="1" kern="2200">
                <a:latin typeface="Songti SC" charset="-122"/>
                <a:ea typeface="Songti SC" charset="-122"/>
                <a:cs typeface="Songti SC" charset="-122"/>
              </a:rPr>
              <a:t>功能列表</a:t>
            </a:r>
            <a:endParaRPr lang="zh-CN" altLang="zh-CN" b="1" kern="22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30395"/>
              </p:ext>
            </p:extLst>
          </p:nvPr>
        </p:nvGraphicFramePr>
        <p:xfrm>
          <a:off x="784225" y="2128676"/>
          <a:ext cx="9317039" cy="3896411"/>
        </p:xfrm>
        <a:graphic>
          <a:graphicData uri="http://schemas.openxmlformats.org/drawingml/2006/table">
            <a:tbl>
              <a:tblPr firstRow="1" firstCol="1" bandRow="1"/>
              <a:tblGrid>
                <a:gridCol w="304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982"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项目管理软件功能列表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1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一级功能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二级功能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PC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浏览器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APP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（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Android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）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17">
                <a:tc row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首页视图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项目列表（权限过滤）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本日待办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本周待办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关键项目进展统计视图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9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常用功能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17"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项目管理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创建项目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项目概况及项目信息修改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项目删除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冻结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73367"/>
              </p:ext>
            </p:extLst>
          </p:nvPr>
        </p:nvGraphicFramePr>
        <p:xfrm>
          <a:off x="711025" y="1681155"/>
          <a:ext cx="9317039" cy="4576768"/>
        </p:xfrm>
        <a:graphic>
          <a:graphicData uri="http://schemas.openxmlformats.org/drawingml/2006/table">
            <a:tbl>
              <a:tblPr firstRow="1" firstCol="1" bandRow="1"/>
              <a:tblGrid>
                <a:gridCol w="304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912">
                <a:tc row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项目阶段管理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新增项目阶段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新建项目阶段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通知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审核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变更项目阶段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通知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审核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删除项目阶段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配置参与人员和机构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配置汇报关系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12"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项目任务视图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任务列表视图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甘特图视图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12">
                <a:tc row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任务管理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任务新增、分配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任务详情、任务信息修改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任务执行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任务完成检查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任务计划变更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通知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审核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待办任务的日历视图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60629"/>
              </p:ext>
            </p:extLst>
          </p:nvPr>
        </p:nvGraphicFramePr>
        <p:xfrm>
          <a:off x="711026" y="1071563"/>
          <a:ext cx="9317039" cy="609593"/>
        </p:xfrm>
        <a:graphic>
          <a:graphicData uri="http://schemas.openxmlformats.org/drawingml/2006/table">
            <a:tbl>
              <a:tblPr firstRow="1" firstCol="1" bandRow="1"/>
              <a:tblGrid>
                <a:gridCol w="304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9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一级功能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二级功能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PC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浏览器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APP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（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Android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）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87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18849"/>
              </p:ext>
            </p:extLst>
          </p:nvPr>
        </p:nvGraphicFramePr>
        <p:xfrm>
          <a:off x="855663" y="1681168"/>
          <a:ext cx="9445624" cy="1790695"/>
        </p:xfrm>
        <a:graphic>
          <a:graphicData uri="http://schemas.openxmlformats.org/drawingml/2006/table">
            <a:tbl>
              <a:tblPr firstRow="1" firstCol="1" bandRow="1"/>
              <a:tblGrid>
                <a:gridCol w="308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资源管理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新增机构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修改机构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机构组织和人员管理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机构列表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机构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人员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任务统计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93276"/>
              </p:ext>
            </p:extLst>
          </p:nvPr>
        </p:nvGraphicFramePr>
        <p:xfrm>
          <a:off x="855663" y="3471863"/>
          <a:ext cx="9445623" cy="2557464"/>
        </p:xfrm>
        <a:graphic>
          <a:graphicData uri="http://schemas.openxmlformats.org/drawingml/2006/table">
            <a:tbl>
              <a:tblPr firstRow="1" firstCol="1" bandRow="1"/>
              <a:tblGrid>
                <a:gridCol w="308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352"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运维管理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巡检记录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故障记录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故障解决记录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52">
                <a:tc row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项目过程统计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项目阶段统计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项目即时统计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运维阶段统计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导出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/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打印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55165"/>
              </p:ext>
            </p:extLst>
          </p:nvPr>
        </p:nvGraphicFramePr>
        <p:xfrm>
          <a:off x="855663" y="1195158"/>
          <a:ext cx="9445625" cy="486010"/>
        </p:xfrm>
        <a:graphic>
          <a:graphicData uri="http://schemas.openxmlformats.org/drawingml/2006/table">
            <a:tbl>
              <a:tblPr firstRow="1" firstCol="1" bandRow="1"/>
              <a:tblGrid>
                <a:gridCol w="308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1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一级功能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二级功能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PC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浏览器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APP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（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Android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）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8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43437"/>
              </p:ext>
            </p:extLst>
          </p:nvPr>
        </p:nvGraphicFramePr>
        <p:xfrm>
          <a:off x="669923" y="1609956"/>
          <a:ext cx="9317040" cy="2833456"/>
        </p:xfrm>
        <a:graphic>
          <a:graphicData uri="http://schemas.openxmlformats.org/drawingml/2006/table">
            <a:tbl>
              <a:tblPr firstRow="1" firstCol="1" bandRow="1"/>
              <a:tblGrid>
                <a:gridCol w="304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182">
                <a:tc row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文档管理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上传文档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文档查重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文档版本管理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自动生成文档目录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82">
                <a:tc row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系统管理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系统登录及密码修改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组织结构及成员管理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角色及权限配置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配置管理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0"/>
                          <a:cs typeface="宋体" charset="0"/>
                        </a:rPr>
                        <a:t>√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　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69925" y="1123950"/>
          <a:ext cx="9317039" cy="486010"/>
        </p:xfrm>
        <a:graphic>
          <a:graphicData uri="http://schemas.openxmlformats.org/drawingml/2006/table">
            <a:tbl>
              <a:tblPr firstRow="1" firstCol="1" bandRow="1"/>
              <a:tblGrid>
                <a:gridCol w="304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1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一级功能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二级功能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PC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浏览器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宋体" charset="0"/>
                          <a:cs typeface="宋体" charset="0"/>
                        </a:rPr>
                        <a:t>APP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（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Android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微软雅黑" charset="0"/>
                          <a:cs typeface="宋体" charset="0"/>
                        </a:rPr>
                        <a:t>）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28688" marR="286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6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7552" y="5303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ongti SC" charset="-122"/>
                <a:ea typeface="Songti SC" charset="-122"/>
                <a:cs typeface="Songti SC" charset="-122"/>
              </a:rPr>
              <a:t>二、实施目标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4129" y="1389888"/>
            <a:ext cx="9729216" cy="40780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kern="100">
                <a:latin typeface="Calibri" charset="0"/>
                <a:ea typeface="宋体" charset="0"/>
                <a:cs typeface="Times New Roman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Songti SC" charset="-122"/>
                <a:ea typeface="Songti SC" charset="-122"/>
                <a:cs typeface="Songti SC" charset="-122"/>
              </a:rPr>
              <a:t>项目管理软件应按</a:t>
            </a: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视频办规划、</a:t>
            </a:r>
            <a:r>
              <a:rPr lang="zh-CN" altLang="en-US" sz="1400">
                <a:latin typeface="Songti SC" charset="-122"/>
                <a:ea typeface="Songti SC" charset="-122"/>
                <a:cs typeface="Songti SC" charset="-122"/>
              </a:rPr>
              <a:t>有计划的对项目过程记录，并推动项目进展</a:t>
            </a:r>
            <a:endParaRPr lang="zh-CN" altLang="en-US" sz="1400" dirty="0">
              <a:latin typeface="Songti SC" charset="-122"/>
              <a:ea typeface="Songti SC" charset="-122"/>
              <a:cs typeface="Songti SC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项目参与各方（用户、施工单位、设计单位及监理、协助单位等）清晰了解项目进度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建设过程中的任务未按计划完成的主客观因素、责任方清晰可查，以便进一步开展工作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项目阶段的工作任务明确，清晰机构负责人和具体人员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工作例会中，对开展情况一目了然，以便对存在问题、延期任务进行针对性研讨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实施过程中，记录完成情况、实施工艺等。对照片、文档等归档于文档管理系统，并可导出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项目过程的统计，从进度、资源、人员等多个角度反映项目过程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Songti SC" charset="-122"/>
                <a:ea typeface="Songti SC" charset="-122"/>
                <a:cs typeface="Songti SC" charset="-122"/>
              </a:rPr>
              <a:t>项目运维管理，记录巡检情况，发生故障的情况，故障的记录、响应时间、处理情况，并进行统计，反映各家运维厂商的工作绩效</a:t>
            </a:r>
          </a:p>
        </p:txBody>
      </p:sp>
    </p:spTree>
    <p:extLst>
      <p:ext uri="{BB962C8B-B14F-4D97-AF65-F5344CB8AC3E}">
        <p14:creationId xmlns:p14="http://schemas.microsoft.com/office/powerpoint/2010/main" val="326443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637" y="6400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ongti SC" charset="-122"/>
                <a:ea typeface="Songti SC" charset="-122"/>
                <a:cs typeface="Songti SC" charset="-122"/>
              </a:rPr>
              <a:t>三、需求分析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842637" y="1137517"/>
            <a:ext cx="10424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针对项目管理软件的目标，针对实施的多个项目进行管理，将项目生命周期的整个过程记录在系统中，使项目参与的各方，包括业主单位、设计单位、监理单位、实施单位、运维单位清楚的看到项目的进展过程、产生的事件、处理的情况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9072" y="2163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1" y="2348239"/>
            <a:ext cx="6210785" cy="296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42637" y="5583049"/>
            <a:ext cx="10131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kern="100">
                <a:latin typeface="Songti SC" charset="-122"/>
                <a:ea typeface="Songti SC" charset="-122"/>
                <a:cs typeface="Songti SC" charset="-122"/>
              </a:rPr>
              <a:t>项目过程包括里程碑（项目阶段）、任务、资源（主要是人员）、交付成果、事件五个方面的内容。</a:t>
            </a:r>
            <a:r>
              <a:rPr lang="zh-CN" altLang="zh-CN" sz="1400">
                <a:latin typeface="Songti SC" charset="-122"/>
                <a:ea typeface="Songti SC" charset="-122"/>
                <a:cs typeface="Songti SC" charset="-122"/>
              </a:rPr>
              <a:t> </a:t>
            </a:r>
            <a:endParaRPr lang="zh-CN" altLang="en-US" sz="140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17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5024" y="475286"/>
            <a:ext cx="1826141" cy="6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ngti SC" charset="-122"/>
                <a:ea typeface="Songti SC" charset="-122"/>
                <a:cs typeface="Songti SC" charset="-122"/>
              </a:rPr>
              <a:t>项目管理整体流程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ea1ChsPlain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060704"/>
            <a:ext cx="6675120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6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8887" y="1133856"/>
            <a:ext cx="10168128" cy="354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项目的定义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支持对多个项目进行管理。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100" kern="100" dirty="0">
                <a:latin typeface="Songti SC" charset="-122"/>
                <a:ea typeface="Songti SC" charset="-122"/>
                <a:cs typeface="Songti SC" charset="-122"/>
              </a:rPr>
              <a:t>全内容管理：</a:t>
            </a:r>
          </a:p>
          <a:p>
            <a:pPr marL="628650" lvl="1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</a:pP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在系统中创建项目，包括项目名称，项目日期，日期包括启动日期和结束日期，</a:t>
            </a:r>
            <a:endParaRPr lang="zh-CN" altLang="en-US" sz="11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marL="628650" lvl="1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</a:pP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项目目标描述，项目分类（在系统管理中配置），项目所属部门，项目名称</a:t>
            </a:r>
            <a:r>
              <a:rPr lang="zh-CN" altLang="en-US" sz="1100" kern="100" dirty="0">
                <a:latin typeface="Songti SC" charset="-122"/>
                <a:ea typeface="Songti SC" charset="-122"/>
                <a:cs typeface="Songti SC" charset="-122"/>
              </a:rPr>
              <a:t>等</a:t>
            </a: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。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100" kern="100" dirty="0">
                <a:latin typeface="Songti SC" charset="-122"/>
                <a:ea typeface="Songti SC" charset="-122"/>
                <a:cs typeface="Songti SC" charset="-122"/>
              </a:rPr>
              <a:t>全过程管理：</a:t>
            </a:r>
          </a:p>
          <a:p>
            <a:pPr marL="628650" lvl="1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</a:pP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项目其他属性包括，项目金额，项目立项时间，设计</a:t>
            </a:r>
            <a:r>
              <a:rPr lang="en-US" altLang="zh-CN" sz="11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监理</a:t>
            </a:r>
            <a:r>
              <a:rPr lang="en-US" altLang="zh-CN" sz="1100" kern="100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实施单位名称（包括本项目设计和监理的招标采购日期、合同签订日期），是否为关键项目，标签（用户自定义信息）、项目图标（后置）。</a:t>
            </a:r>
            <a:endParaRPr lang="zh-CN" altLang="en-US" sz="11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100" kern="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490" y="567014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项目管理</a:t>
            </a:r>
          </a:p>
        </p:txBody>
      </p:sp>
    </p:spTree>
    <p:extLst>
      <p:ext uri="{BB962C8B-B14F-4D97-AF65-F5344CB8AC3E}">
        <p14:creationId xmlns:p14="http://schemas.microsoft.com/office/powerpoint/2010/main" val="94317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43584" y="1199204"/>
            <a:ext cx="7400544" cy="62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ngti SC" charset="-122"/>
                <a:ea typeface="Songti SC" charset="-122"/>
                <a:cs typeface="Songti SC" charset="-122"/>
              </a:rPr>
              <a:t>项目概况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ngti SC" charset="-122"/>
                <a:ea typeface="Songti SC" charset="-122"/>
                <a:cs typeface="Songti SC" charset="-122"/>
              </a:rPr>
              <a:t>在项目概况页面显示项目的概况信息，如下图所示：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307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4" y="2121408"/>
            <a:ext cx="1008815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1490" y="567014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项目管理</a:t>
            </a:r>
          </a:p>
        </p:txBody>
      </p:sp>
    </p:spTree>
    <p:extLst>
      <p:ext uri="{BB962C8B-B14F-4D97-AF65-F5344CB8AC3E}">
        <p14:creationId xmlns:p14="http://schemas.microsoft.com/office/powerpoint/2010/main" val="151156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3440" y="1315137"/>
            <a:ext cx="10155936" cy="329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sz="1400" b="1" kern="100" dirty="0">
                <a:latin typeface="Songti SC" charset="-122"/>
                <a:ea typeface="Songti SC" charset="-122"/>
                <a:cs typeface="Songti SC" charset="-122"/>
              </a:rPr>
              <a:t>项目成员管理及汇报关系</a:t>
            </a: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100" kern="100" dirty="0">
                <a:latin typeface="Songti SC" charset="-122"/>
                <a:ea typeface="Songti SC" charset="-122"/>
                <a:cs typeface="Songti SC" charset="-122"/>
              </a:rPr>
              <a:t>角色：</a:t>
            </a: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项目领导、项目负责人、项目成员（业主侧成员，如项目助理）、项目实施成员（供应商机构和人员）四种角色。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zh-CN" sz="1100" b="1" kern="100" dirty="0">
                <a:latin typeface="Songti SC" charset="-122"/>
                <a:ea typeface="Songti SC" charset="-122"/>
                <a:cs typeface="Songti SC" charset="-122"/>
              </a:rPr>
              <a:t>初始计划确认：</a:t>
            </a:r>
            <a:endParaRPr lang="zh-CN" altLang="zh-CN" sz="11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项目阶段和一级任务分解完成后，需要由项目负责人提交给项目领导确认。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zh-CN" sz="1100" b="1" kern="100" dirty="0">
                <a:latin typeface="Songti SC" charset="-122"/>
                <a:ea typeface="Songti SC" charset="-122"/>
                <a:cs typeface="Songti SC" charset="-122"/>
              </a:rPr>
              <a:t>计划变更确认：</a:t>
            </a:r>
            <a:endParaRPr lang="zh-CN" altLang="zh-CN" sz="11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项目阶段的变更（延后或提前），由项目负责人更改后，所有的任务变更完成后，向项目领导汇报，并获取确认。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zh-CN" sz="1100" b="1" kern="100" dirty="0">
                <a:latin typeface="Songti SC" charset="-122"/>
                <a:ea typeface="Songti SC" charset="-122"/>
                <a:cs typeface="Songti SC" charset="-122"/>
              </a:rPr>
              <a:t>任务完成检查确认：</a:t>
            </a:r>
            <a:endParaRPr lang="zh-CN" altLang="zh-CN" sz="1100" kern="100" dirty="0">
              <a:latin typeface="Songti SC" charset="-122"/>
              <a:ea typeface="Songti SC" charset="-122"/>
              <a:cs typeface="Songti SC" charset="-122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100" kern="100" dirty="0">
                <a:latin typeface="Songti SC" charset="-122"/>
                <a:ea typeface="Songti SC" charset="-122"/>
                <a:cs typeface="Songti SC" charset="-122"/>
              </a:rPr>
              <a:t>最底层的指派任务完成后需要检查确认。默认由任务的创建人进行检查确认。</a:t>
            </a:r>
          </a:p>
        </p:txBody>
      </p:sp>
      <p:sp>
        <p:nvSpPr>
          <p:cNvPr id="7" name="矩形 6"/>
          <p:cNvSpPr/>
          <p:nvPr/>
        </p:nvSpPr>
        <p:spPr>
          <a:xfrm>
            <a:off x="601490" y="567014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项目管理</a:t>
            </a:r>
          </a:p>
        </p:txBody>
      </p:sp>
    </p:spTree>
    <p:extLst>
      <p:ext uri="{BB962C8B-B14F-4D97-AF65-F5344CB8AC3E}">
        <p14:creationId xmlns:p14="http://schemas.microsoft.com/office/powerpoint/2010/main" val="131423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658" y="1124754"/>
            <a:ext cx="1022908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按角色和权限呈现</a:t>
            </a:r>
            <a:r>
              <a:rPr lang="zh-CN" altLang="en-US" sz="1400" kern="100" dirty="0">
                <a:latin typeface="Songti SC" charset="-122"/>
                <a:ea typeface="Songti SC" charset="-122"/>
                <a:cs typeface="Songti SC" charset="-122"/>
              </a:rPr>
              <a:t>：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当前使用人所负责项目的列表和常用功能（创建项目、创建资源、创建任务），待办任务，常用的统计信息。</a:t>
            </a:r>
          </a:p>
          <a:p>
            <a:pPr indent="30480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项目列表中包括项目的名称、项目负责人、分管领导、是否为关键项目（使用图标或颜色标识）、当前阶段、状态（正常用绿色表示，有延期用红色表示，并显示延期时长），付款状态；</a:t>
            </a:r>
          </a:p>
          <a:p>
            <a:pPr indent="30480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单独显示本日的提醒事项。</a:t>
            </a:r>
          </a:p>
          <a:p>
            <a:pPr indent="30480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待办任务需要显示待办任务的数量</a:t>
            </a:r>
            <a:r>
              <a:rPr lang="zh-CN" altLang="en-US" sz="1400" kern="100" dirty="0">
                <a:latin typeface="Songti SC" charset="-122"/>
                <a:ea typeface="Songti SC" charset="-122"/>
                <a:cs typeface="Songti SC" charset="-122"/>
              </a:rPr>
              <a:t>。</a:t>
            </a:r>
          </a:p>
          <a:p>
            <a:pPr indent="30480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常用的统计信息包括正常和延期项目数量的比例饼图。</a:t>
            </a:r>
          </a:p>
          <a:p>
            <a:pPr>
              <a:lnSpc>
                <a:spcPct val="200000"/>
              </a:lnSpc>
            </a:pPr>
            <a:r>
              <a:rPr lang="zh-CN" altLang="en-US" sz="1400" kern="100" dirty="0">
                <a:latin typeface="Songti SC" charset="-122"/>
                <a:ea typeface="Songti SC" charset="-122"/>
                <a:cs typeface="Songti SC" charset="-122"/>
              </a:rPr>
              <a:t>         点击可进入详细内容，关键信息状态不同颜色区分。         </a:t>
            </a:r>
          </a:p>
          <a:p>
            <a:pPr>
              <a:lnSpc>
                <a:spcPct val="200000"/>
              </a:lnSpc>
            </a:pPr>
            <a:r>
              <a:rPr lang="zh-CN" altLang="en-US" sz="1400" kern="100" dirty="0">
                <a:latin typeface="Songti SC" charset="-122"/>
                <a:ea typeface="Songti SC" charset="-122"/>
                <a:cs typeface="Songti SC" charset="-122"/>
              </a:rPr>
              <a:t>          </a:t>
            </a:r>
            <a:r>
              <a:rPr lang="zh-CN" altLang="zh-CN" sz="1400" kern="100" dirty="0">
                <a:latin typeface="Songti SC" charset="-122"/>
                <a:ea typeface="Songti SC" charset="-122"/>
                <a:cs typeface="Songti SC" charset="-122"/>
              </a:rPr>
              <a:t>统计信息按当前使用人的角色进行过滤。 </a:t>
            </a:r>
            <a:endParaRPr lang="zh-CN" altLang="en-US" sz="1400" kern="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709" y="508943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latin typeface="Songti SC" charset="-122"/>
                <a:ea typeface="Songti SC" charset="-122"/>
                <a:cs typeface="Songti SC" charset="-122"/>
              </a:rPr>
              <a:t>首页视图</a:t>
            </a:r>
          </a:p>
        </p:txBody>
      </p:sp>
    </p:spTree>
    <p:extLst>
      <p:ext uri="{BB962C8B-B14F-4D97-AF65-F5344CB8AC3E}">
        <p14:creationId xmlns:p14="http://schemas.microsoft.com/office/powerpoint/2010/main" val="655919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dd78399-86ee-4ca3-bc64-6e1bf925823e"/>
</p:tagLst>
</file>

<file path=ppt/theme/theme1.xml><?xml version="1.0" encoding="utf-8"?>
<a:theme xmlns:a="http://schemas.openxmlformats.org/drawingml/2006/main" name="主题5">
  <a:themeElements>
    <a:clrScheme name="slidepower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078C0"/>
      </a:accent1>
      <a:accent2>
        <a:srgbClr val="6CC644"/>
      </a:accent2>
      <a:accent3>
        <a:srgbClr val="BD2C00"/>
      </a:accent3>
      <a:accent4>
        <a:srgbClr val="C9510C"/>
      </a:accent4>
      <a:accent5>
        <a:srgbClr val="6E5494"/>
      </a:accent5>
      <a:accent6>
        <a:srgbClr val="7991A0"/>
      </a:accent6>
      <a:hlink>
        <a:srgbClr val="4078C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depower">
    <a:dk1>
      <a:srgbClr val="000000"/>
    </a:dk1>
    <a:lt1>
      <a:srgbClr val="FFFFFF"/>
    </a:lt1>
    <a:dk2>
      <a:srgbClr val="778495"/>
    </a:dk2>
    <a:lt2>
      <a:srgbClr val="F0F0F0"/>
    </a:lt2>
    <a:accent1>
      <a:srgbClr val="4078C0"/>
    </a:accent1>
    <a:accent2>
      <a:srgbClr val="6CC644"/>
    </a:accent2>
    <a:accent3>
      <a:srgbClr val="BD2C00"/>
    </a:accent3>
    <a:accent4>
      <a:srgbClr val="C9510C"/>
    </a:accent4>
    <a:accent5>
      <a:srgbClr val="6E5494"/>
    </a:accent5>
    <a:accent6>
      <a:srgbClr val="7991A0"/>
    </a:accent6>
    <a:hlink>
      <a:srgbClr val="4078C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12406</TotalTime>
  <Words>2354</Words>
  <Application>Microsoft Office PowerPoint</Application>
  <PresentationFormat>宽屏</PresentationFormat>
  <Paragraphs>279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Songti SC</vt:lpstr>
      <vt:lpstr>等线</vt:lpstr>
      <vt:lpstr>宋体</vt:lpstr>
      <vt:lpstr>微软雅黑</vt:lpstr>
      <vt:lpstr>Arial</vt:lpstr>
      <vt:lpstr>Calibri</vt:lpstr>
      <vt:lpstr>Times New Roman</vt:lpstr>
      <vt:lpstr>Wingdings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LHC</cp:lastModifiedBy>
  <cp:revision>396</cp:revision>
  <cp:lastPrinted>2017-08-08T16:00:00Z</cp:lastPrinted>
  <dcterms:created xsi:type="dcterms:W3CDTF">2017-08-08T16:00:00Z</dcterms:created>
  <dcterms:modified xsi:type="dcterms:W3CDTF">2018-01-04T02:11:48Z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9dd78399-86ee-4ca3-bc64-6e1bf925823e</vt:lpwstr>
  </property>
</Properties>
</file>