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18"/>
  </p:notesMasterIdLst>
  <p:handoutMasterIdLst>
    <p:handoutMasterId r:id="rId19"/>
  </p:handoutMasterIdLst>
  <p:sldIdLst>
    <p:sldId id="256" r:id="rId3"/>
    <p:sldId id="1117" r:id="rId4"/>
    <p:sldId id="1110" r:id="rId5"/>
    <p:sldId id="987" r:id="rId6"/>
    <p:sldId id="1114" r:id="rId7"/>
    <p:sldId id="276" r:id="rId8"/>
    <p:sldId id="283" r:id="rId9"/>
    <p:sldId id="285" r:id="rId10"/>
    <p:sldId id="1115" r:id="rId11"/>
    <p:sldId id="1118" r:id="rId12"/>
    <p:sldId id="1116" r:id="rId13"/>
    <p:sldId id="1111" r:id="rId14"/>
    <p:sldId id="1109" r:id="rId15"/>
    <p:sldId id="1119" r:id="rId16"/>
    <p:sldId id="1112" r:id="rId17"/>
  </p:sldIdLst>
  <p:sldSz cx="12192000" cy="6858000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9367A"/>
    <a:srgbClr val="FE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2" autoAdjust="0"/>
    <p:restoredTop sz="78645" autoAdjust="0"/>
  </p:normalViewPr>
  <p:slideViewPr>
    <p:cSldViewPr>
      <p:cViewPr varScale="1">
        <p:scale>
          <a:sx n="76" d="100"/>
          <a:sy n="76" d="100"/>
        </p:scale>
        <p:origin x="84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3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2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0888"/>
            <a:ext cx="667702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50888"/>
            <a:ext cx="6677025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0888"/>
            <a:ext cx="6677025" cy="3756025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solidFill>
                <a:srgbClr val="FF0000"/>
              </a:solidFill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AddAWSLambdaHosting</a:t>
            </a:r>
            <a:r>
              <a:rPr lang="da-DK" dirty="0"/>
              <a:t>() or </a:t>
            </a:r>
            <a:r>
              <a:rPr lang="da-DK" dirty="0" err="1"/>
              <a:t>similar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460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ge.png">
            <a:extLst>
              <a:ext uri="{FF2B5EF4-FFF2-40B4-BE49-F238E27FC236}">
                <a16:creationId xmlns:a16="http://schemas.microsoft.com/office/drawing/2014/main" id="{BD2563B2-960B-D7AA-814E-79ADFEAB2E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5422340"/>
            <a:ext cx="12192000" cy="14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210409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2FD1E4D-6B93-4EE9-8A10-B8AD336451E2}" type="datetimeFigureOut">
              <a:rPr lang="da-DK" smtClean="0"/>
              <a:pPr>
                <a:defRPr/>
              </a:pPr>
              <a:t>26-05-2025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a-DK">
              <a:solidFill>
                <a:srgbClr val="09367A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DE68CA-CE29-48B2-A76D-5FAA5388020D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940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93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99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98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8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3534544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opbanner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ABEF2CA3-25C6-42ED-9DDA-3E8836F09DEE}"/>
              </a:ext>
            </a:extLst>
          </p:cNvPr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rgbClr val="20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2D4DC2-47AD-4A67-A16E-65286EFC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672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6A3366-4A48-4CC3-97E5-098BE8D3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2259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67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1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7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5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78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54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126495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46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2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208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356880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FD1E4D-6B93-4EE9-8A10-B8AD336451E2}" type="datetimeFigureOut">
              <a:rPr lang="da-DK" smtClean="0">
                <a:solidFill>
                  <a:prstClr val="black"/>
                </a:solidFill>
              </a:rPr>
              <a:pPr>
                <a:defRPr/>
              </a:pPr>
              <a:t>26-05-2025</a:t>
            </a:fld>
            <a:endParaRPr lang="da-DK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da-DK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8DE68CA-CE29-48B2-A76D-5FAA5388020D}" type="slidenum">
              <a:rPr lang="da-DK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/>
              </a:solidFill>
            </a:endParaRPr>
          </a:p>
        </p:txBody>
      </p:sp>
      <p:pic>
        <p:nvPicPr>
          <p:cNvPr id="2" name="Picture 1" descr="Corner.png">
            <a:extLst>
              <a:ext uri="{FF2B5EF4-FFF2-40B4-BE49-F238E27FC236}">
                <a16:creationId xmlns:a16="http://schemas.microsoft.com/office/drawing/2014/main" id="{77F99400-7C99-B080-1865-6115EC83C79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4" y="5827798"/>
            <a:ext cx="2602997" cy="10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879"/>
            <a:ext cx="103632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”NPU 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0" dirty="0">
                <a:effectLst/>
              </a:rPr>
              <a:t>Jesper Gulmann Henriksen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31EE-2625-12CC-E101-68B2EBE6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725144"/>
            <a:ext cx="10363200" cy="432048"/>
          </a:xfrm>
        </p:spPr>
        <p:txBody>
          <a:bodyPr>
            <a:normAutofit/>
          </a:bodyPr>
          <a:lstStyle/>
          <a:p>
            <a:pPr algn="ctr"/>
            <a:r>
              <a:rPr lang="da-DK" sz="2000" i="1" dirty="0"/>
              <a:t>27-05-2025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89C3E-12D6-E92E-55CF-541409EC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5044015"/>
          </a:xfrm>
        </p:spPr>
        <p:txBody>
          <a:bodyPr>
            <a:normAutofit fontScale="92500" lnSpcReduction="20000"/>
          </a:bodyPr>
          <a:lstStyle/>
          <a:p>
            <a:r>
              <a:rPr lang="da-DK" sz="2400" b="1" dirty="0" err="1"/>
              <a:t>Generate</a:t>
            </a:r>
            <a:r>
              <a:rPr lang="da-DK" sz="2400" b="1" dirty="0"/>
              <a:t> </a:t>
            </a:r>
            <a:r>
              <a:rPr lang="da-DK" sz="2400" b="1" dirty="0" err="1"/>
              <a:t>Token</a:t>
            </a:r>
            <a:endParaRPr lang="da-DK" sz="2400" b="1" dirty="0"/>
          </a:p>
          <a:p>
            <a:endParaRPr lang="da-DK" sz="2400" dirty="0"/>
          </a:p>
          <a:p>
            <a:r>
              <a:rPr lang="da-DK" sz="2400" b="1" dirty="0" err="1"/>
              <a:t>Create</a:t>
            </a:r>
            <a:r>
              <a:rPr lang="da-DK" sz="2400" b="1" dirty="0"/>
              <a:t> Submission for User</a:t>
            </a:r>
          </a:p>
          <a:p>
            <a:pPr lvl="1"/>
            <a:r>
              <a:rPr lang="da-DK" sz="2000" dirty="0"/>
              <a:t>Permissions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create:submission</a:t>
            </a:r>
            <a:r>
              <a:rPr lang="da-DK" sz="2000" dirty="0"/>
              <a:t>. </a:t>
            </a:r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/>
              <a:t>User or </a:t>
            </a:r>
            <a:r>
              <a:rPr lang="da-DK" sz="2000" b="1" dirty="0" err="1"/>
              <a:t>Admin</a:t>
            </a:r>
            <a:endParaRPr lang="da-DK" sz="2000" b="1" dirty="0"/>
          </a:p>
          <a:p>
            <a:endParaRPr lang="da-DK" sz="2400" dirty="0"/>
          </a:p>
          <a:p>
            <a:r>
              <a:rPr lang="da-DK" sz="2400" b="1" dirty="0"/>
              <a:t>Upload Image to Submission</a:t>
            </a:r>
          </a:p>
          <a:p>
            <a:pPr lvl="1"/>
            <a:r>
              <a:rPr lang="da-DK" sz="2000" dirty="0"/>
              <a:t>Permissions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upload:submission</a:t>
            </a:r>
            <a:r>
              <a:rPr lang="da-DK" sz="2000" dirty="0"/>
              <a:t>. </a:t>
            </a:r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/>
              <a:t>User or </a:t>
            </a:r>
            <a:r>
              <a:rPr lang="da-DK" sz="2000" b="1" dirty="0" err="1"/>
              <a:t>Admin</a:t>
            </a:r>
            <a:endParaRPr lang="da-DK" sz="2000" b="1" dirty="0"/>
          </a:p>
          <a:p>
            <a:endParaRPr lang="da-DK" sz="2400" dirty="0"/>
          </a:p>
          <a:p>
            <a:r>
              <a:rPr lang="da-DK" sz="2400" b="1" dirty="0"/>
              <a:t>Search Submissions for Item </a:t>
            </a:r>
            <a:r>
              <a:rPr lang="da-DK" sz="2400" b="1" dirty="0" err="1"/>
              <a:t>Name</a:t>
            </a:r>
            <a:endParaRPr lang="da-DK" sz="2000" b="1" dirty="0"/>
          </a:p>
          <a:p>
            <a:endParaRPr lang="da-DK" sz="2400" dirty="0"/>
          </a:p>
          <a:p>
            <a:r>
              <a:rPr lang="da-DK" sz="2400" b="1" dirty="0" err="1"/>
              <a:t>Create</a:t>
            </a:r>
            <a:r>
              <a:rPr lang="da-DK" sz="2400" b="1" dirty="0"/>
              <a:t> </a:t>
            </a:r>
            <a:r>
              <a:rPr lang="da-DK" sz="2400" b="1" dirty="0" err="1"/>
              <a:t>Vote</a:t>
            </a:r>
            <a:endParaRPr lang="da-DK" sz="2400" b="1" dirty="0"/>
          </a:p>
          <a:p>
            <a:pPr lvl="1"/>
            <a:r>
              <a:rPr lang="da-DK" sz="2000" dirty="0"/>
              <a:t>Permissions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create:vote</a:t>
            </a:r>
            <a:r>
              <a:rPr lang="da-DK" sz="2000" dirty="0"/>
              <a:t>. </a:t>
            </a:r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/>
              <a:t>Not </a:t>
            </a:r>
            <a:r>
              <a:rPr lang="da-DK" sz="2000" b="1" dirty="0" err="1"/>
              <a:t>Own</a:t>
            </a:r>
            <a:r>
              <a:rPr lang="da-DK" sz="2000" b="1" dirty="0"/>
              <a:t> User</a:t>
            </a:r>
          </a:p>
          <a:p>
            <a:endParaRPr lang="da-DK" sz="2400" dirty="0"/>
          </a:p>
          <a:p>
            <a:r>
              <a:rPr lang="da-DK" sz="2400" b="1" dirty="0" err="1"/>
              <a:t>Get</a:t>
            </a:r>
            <a:r>
              <a:rPr lang="da-DK" sz="2400" b="1" dirty="0"/>
              <a:t> </a:t>
            </a:r>
            <a:r>
              <a:rPr lang="da-DK" sz="2400" b="1" dirty="0" err="1"/>
              <a:t>Votes</a:t>
            </a:r>
            <a:r>
              <a:rPr lang="da-DK" sz="2400" b="1" dirty="0"/>
              <a:t> for Submission</a:t>
            </a:r>
          </a:p>
          <a:p>
            <a:pPr lvl="1"/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Admin</a:t>
            </a:r>
            <a:endParaRPr lang="da-DK" sz="2000" b="1" dirty="0"/>
          </a:p>
          <a:p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ED6C4-41C3-1B91-1D1F-BC730D22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Permissions and </a:t>
            </a:r>
            <a:r>
              <a:rPr lang="da-DK" dirty="0" err="1"/>
              <a:t>Policies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549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DE0D3-577B-5DC5-580D-88E3DEF7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Minimal API </a:t>
            </a:r>
            <a:r>
              <a:rPr lang="da-DK" dirty="0" err="1"/>
              <a:t>deployed</a:t>
            </a:r>
            <a:r>
              <a:rPr lang="da-DK" dirty="0"/>
              <a:t> to AWS Lambda</a:t>
            </a:r>
          </a:p>
          <a:p>
            <a:pPr marL="109728" indent="0">
              <a:buNone/>
            </a:pPr>
            <a:endParaRPr lang="da-DK" dirty="0"/>
          </a:p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Blob</a:t>
            </a:r>
            <a:r>
              <a:rPr lang="da-DK" dirty="0"/>
              <a:t> Storage is </a:t>
            </a:r>
            <a:r>
              <a:rPr lang="da-DK" dirty="0" err="1"/>
              <a:t>slow</a:t>
            </a:r>
            <a:endParaRPr lang="da-DK" dirty="0"/>
          </a:p>
          <a:p>
            <a:r>
              <a:rPr lang="da-DK" dirty="0"/>
              <a:t>Asynchronous </a:t>
            </a:r>
            <a:r>
              <a:rPr lang="da-DK" dirty="0" err="1"/>
              <a:t>request-reply</a:t>
            </a:r>
            <a:r>
              <a:rPr lang="da-DK" dirty="0"/>
              <a:t> Pattern</a:t>
            </a:r>
          </a:p>
          <a:p>
            <a:r>
              <a:rPr lang="da-DK" dirty="0"/>
              <a:t>Domain Events for </a:t>
            </a:r>
            <a:r>
              <a:rPr lang="da-DK" dirty="0" err="1"/>
              <a:t>processing</a:t>
            </a:r>
            <a:endParaRPr lang="da-DK" dirty="0"/>
          </a:p>
          <a:p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possibilities</a:t>
            </a:r>
            <a:r>
              <a:rPr lang="da-DK" dirty="0"/>
              <a:t> for output caching and </a:t>
            </a:r>
            <a:r>
              <a:rPr lang="da-DK" dirty="0" err="1"/>
              <a:t>materialized</a:t>
            </a:r>
            <a:r>
              <a:rPr lang="da-DK" dirty="0"/>
              <a:t> views</a:t>
            </a:r>
          </a:p>
          <a:p>
            <a:pPr lvl="1"/>
            <a:r>
              <a:rPr lang="da-DK" dirty="0" err="1"/>
              <a:t>Precompute</a:t>
            </a:r>
            <a:r>
              <a:rPr lang="da-DK" dirty="0"/>
              <a:t>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etc.</a:t>
            </a:r>
          </a:p>
          <a:p>
            <a:pPr lvl="1"/>
            <a:endParaRPr lang="da-DK" dirty="0"/>
          </a:p>
          <a:p>
            <a:r>
              <a:rPr lang="da-DK" dirty="0" err="1"/>
              <a:t>Transactional</a:t>
            </a:r>
            <a:r>
              <a:rPr lang="da-DK" dirty="0"/>
              <a:t> </a:t>
            </a:r>
            <a:r>
              <a:rPr lang="da-DK" dirty="0" err="1"/>
              <a:t>considerations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149C7-DE3A-9258-46F9-BB41C41C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Scaling</a:t>
            </a:r>
            <a:r>
              <a:rPr lang="da-DK" dirty="0"/>
              <a:t> and </a:t>
            </a:r>
            <a:r>
              <a:rPr lang="da-DK" dirty="0" err="1"/>
              <a:t>Bottlenecks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883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29E8-FF47-A5BC-6BF2-C3683CFF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F7B6A-5442-5C75-EBC7-D14C958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2: </a:t>
            </a:r>
            <a:r>
              <a:rPr lang="da-DK" dirty="0" err="1"/>
              <a:t>Leadership</a:t>
            </a:r>
            <a:r>
              <a:rPr lang="da-DK" dirty="0"/>
              <a:t> and </a:t>
            </a:r>
            <a:r>
              <a:rPr lang="da-DK" dirty="0" err="1"/>
              <a:t>Communication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9278564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AA172-08A3-58D2-F093-34EC9C7E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Short </a:t>
            </a:r>
            <a:r>
              <a:rPr lang="da-DK" dirty="0" err="1"/>
              <a:t>presentation</a:t>
            </a:r>
            <a:r>
              <a:rPr lang="da-DK" dirty="0"/>
              <a:t> of the system for stakeholders</a:t>
            </a:r>
          </a:p>
          <a:p>
            <a:r>
              <a:rPr lang="da-DK" dirty="0" err="1"/>
              <a:t>Prioritization</a:t>
            </a:r>
            <a:r>
              <a:rPr lang="da-DK" dirty="0"/>
              <a:t> </a:t>
            </a:r>
            <a:r>
              <a:rPr lang="da-DK" dirty="0" err="1"/>
              <a:t>influenced</a:t>
            </a:r>
            <a:r>
              <a:rPr lang="da-DK" dirty="0"/>
              <a:t> by stakeholders</a:t>
            </a:r>
          </a:p>
          <a:p>
            <a:r>
              <a:rPr lang="da-DK" dirty="0"/>
              <a:t>Challenges in team </a:t>
            </a:r>
            <a:r>
              <a:rPr lang="da-DK" dirty="0" err="1"/>
              <a:t>collaboration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D856B-B4D8-ECA2-B78B-5083B00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 Agenda</a:t>
            </a:r>
          </a:p>
        </p:txBody>
      </p:sp>
    </p:spTree>
    <p:extLst>
      <p:ext uri="{BB962C8B-B14F-4D97-AF65-F5344CB8AC3E}">
        <p14:creationId xmlns:p14="http://schemas.microsoft.com/office/powerpoint/2010/main" val="174437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015853-07AC-1C37-C433-AF55E167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3DC9F-0825-C8A3-4BE5-41ACAF27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Microsoft Whiteboard </a:t>
            </a:r>
          </a:p>
        </p:txBody>
      </p:sp>
    </p:spTree>
    <p:extLst>
      <p:ext uri="{BB962C8B-B14F-4D97-AF65-F5344CB8AC3E}">
        <p14:creationId xmlns:p14="http://schemas.microsoft.com/office/powerpoint/2010/main" val="214029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30A38-8E37-ECFA-F838-6C038B0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6FB94-9F0E-F8D3-1073-B1CA6E5B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CE621-5A5A-653C-9CCD-C85EFE79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3460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6271-E382-B8F9-9C67-DD5AB415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Part 1: Engineering the NPU </a:t>
            </a:r>
            <a:r>
              <a:rPr lang="da-DK" dirty="0" err="1"/>
              <a:t>Backend</a:t>
            </a:r>
            <a:endParaRPr lang="da-DK" dirty="0"/>
          </a:p>
          <a:p>
            <a:r>
              <a:rPr lang="da-DK" dirty="0"/>
              <a:t>Part 2: </a:t>
            </a:r>
            <a:r>
              <a:rPr lang="da-DK" dirty="0" err="1"/>
              <a:t>Leadership</a:t>
            </a:r>
            <a:r>
              <a:rPr lang="da-DK" dirty="0"/>
              <a:t> and </a:t>
            </a:r>
            <a:r>
              <a:rPr lang="da-DK" dirty="0" err="1"/>
              <a:t>Communication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+ </a:t>
            </a:r>
            <a:r>
              <a:rPr lang="da-DK" dirty="0" err="1"/>
              <a:t>Questions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ABCF1-CAB8-558F-D603-0250370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~ 30+10 Minutes Maximum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16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63949-0CE1-3AFB-2E02-B1F6A52D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1: Engineering the NPU </a:t>
            </a:r>
            <a:r>
              <a:rPr lang="da-DK" dirty="0" err="1"/>
              <a:t>Backend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2072588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Principles</a:t>
            </a:r>
          </a:p>
          <a:p>
            <a:pPr eaLnBrk="1" hangingPunct="1"/>
            <a:r>
              <a:rPr lang="en-US" dirty="0"/>
              <a:t>C4 Model</a:t>
            </a:r>
          </a:p>
          <a:p>
            <a:pPr eaLnBrk="1" hangingPunct="1"/>
            <a:r>
              <a:rPr lang="en-US" dirty="0"/>
              <a:t>Security and User Privacy</a:t>
            </a:r>
          </a:p>
          <a:p>
            <a:pPr eaLnBrk="1" hangingPunct="1"/>
            <a:r>
              <a:rPr lang="en-US" dirty="0"/>
              <a:t>Scaling and Bottlenecks</a:t>
            </a:r>
          </a:p>
          <a:p>
            <a:r>
              <a:rPr lang="en-US" i="1" dirty="0"/>
              <a:t>If time permits:</a:t>
            </a:r>
            <a:r>
              <a:rPr lang="en-US" dirty="0"/>
              <a:t> Running the NPU Backend</a:t>
            </a:r>
          </a:p>
          <a:p>
            <a:pPr marL="109728" indent="0" eaLnBrk="1" hangingPunct="1">
              <a:buNone/>
            </a:pPr>
            <a:endParaRPr 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Part 1 Agenda</a:t>
            </a:r>
          </a:p>
        </p:txBody>
      </p:sp>
    </p:spTree>
    <p:extLst>
      <p:ext uri="{BB962C8B-B14F-4D97-AF65-F5344CB8AC3E}">
        <p14:creationId xmlns:p14="http://schemas.microsoft.com/office/powerpoint/2010/main" val="350718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EF8F-D262-82B9-30DB-93594040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Clean Architecture</a:t>
            </a:r>
          </a:p>
          <a:p>
            <a:r>
              <a:rPr lang="da-DK" dirty="0"/>
              <a:t>.NET 9 with C# 13</a:t>
            </a:r>
          </a:p>
          <a:p>
            <a:r>
              <a:rPr lang="da-DK" dirty="0"/>
              <a:t>Minimal API for performance</a:t>
            </a:r>
          </a:p>
          <a:p>
            <a:r>
              <a:rPr lang="da-DK" dirty="0"/>
              <a:t>REPR pattern</a:t>
            </a:r>
          </a:p>
          <a:p>
            <a:r>
              <a:rPr lang="da-DK" dirty="0" err="1"/>
              <a:t>MediatR</a:t>
            </a:r>
            <a:r>
              <a:rPr lang="da-DK" dirty="0"/>
              <a:t> ( *</a:t>
            </a:r>
            <a:r>
              <a:rPr lang="da-DK" dirty="0" err="1"/>
              <a:t>gasp</a:t>
            </a:r>
            <a:r>
              <a:rPr lang="da-DK" dirty="0"/>
              <a:t>* )</a:t>
            </a:r>
          </a:p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Result</a:t>
            </a:r>
            <a:r>
              <a:rPr lang="da-DK" dirty="0"/>
              <a:t> Pattern, but…</a:t>
            </a:r>
          </a:p>
          <a:p>
            <a:endParaRPr lang="da-DK" dirty="0"/>
          </a:p>
          <a:p>
            <a:r>
              <a:rPr lang="da-DK" dirty="0"/>
              <a:t>No unit tests (but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tests)</a:t>
            </a:r>
          </a:p>
          <a:p>
            <a:endParaRPr lang="da-DK" dirty="0"/>
          </a:p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Blob</a:t>
            </a:r>
            <a:r>
              <a:rPr lang="da-DK" dirty="0"/>
              <a:t> Storage for </a:t>
            </a:r>
            <a:r>
              <a:rPr lang="da-DK" dirty="0" err="1"/>
              <a:t>uploads</a:t>
            </a:r>
            <a:endParaRPr lang="da-DK" dirty="0"/>
          </a:p>
          <a:p>
            <a:r>
              <a:rPr lang="da-DK" dirty="0"/>
              <a:t>SQL Server for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199E4A-0518-45FA-26D3-0448EE09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Principles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268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85B7565-5099-45B3-980B-DE66D91E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Context 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Diagram for NPU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51FE7-32FB-4709-AAF8-CA55C7A3A34E}"/>
              </a:ext>
            </a:extLst>
          </p:cNvPr>
          <p:cNvCxnSpPr>
            <a:cxnSpLocks/>
            <a:stCxn id="48" idx="8"/>
            <a:endCxn id="16" idx="0"/>
          </p:cNvCxnSpPr>
          <p:nvPr/>
        </p:nvCxnSpPr>
        <p:spPr>
          <a:xfrm flipH="1">
            <a:off x="4523608" y="2591685"/>
            <a:ext cx="1114" cy="90628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F8525-3727-4858-A984-06A60AEDEBD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4518274" y="4521384"/>
            <a:ext cx="5335" cy="9299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F6C5E-7BA6-493C-8416-2AE16EE1402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5538165" y="4009677"/>
            <a:ext cx="163287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94DF27-71C4-4202-B6A1-3A5A39BC9617}"/>
              </a:ext>
            </a:extLst>
          </p:cNvPr>
          <p:cNvSpPr/>
          <p:nvPr/>
        </p:nvSpPr>
        <p:spPr>
          <a:xfrm>
            <a:off x="3503713" y="2822436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Views, searches, and submits creations, and casts votes using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A69DEF-4092-4ED7-8AD3-F06CC8F0F224}"/>
              </a:ext>
            </a:extLst>
          </p:cNvPr>
          <p:cNvSpPr/>
          <p:nvPr/>
        </p:nvSpPr>
        <p:spPr>
          <a:xfrm>
            <a:off x="3503713" y="4782200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At regular intervals imports parts list from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B22730-13DC-42CE-AB89-575A5DE12DA0}"/>
              </a:ext>
            </a:extLst>
          </p:cNvPr>
          <p:cNvGrpSpPr/>
          <p:nvPr/>
        </p:nvGrpSpPr>
        <p:grpSpPr>
          <a:xfrm>
            <a:off x="3503713" y="890915"/>
            <a:ext cx="2029115" cy="1704937"/>
            <a:chOff x="3246190" y="914611"/>
            <a:chExt cx="2029115" cy="170493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0CE1F7-D785-4DD7-A728-02F4248E2F1F}"/>
                </a:ext>
              </a:extLst>
            </p:cNvPr>
            <p:cNvSpPr/>
            <p:nvPr/>
          </p:nvSpPr>
          <p:spPr>
            <a:xfrm>
              <a:off x="3246190" y="914611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D06C34-A5FD-442B-BFCE-B10C3A5A6CA4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8C38FD-6826-4F34-BC74-1605B3223C6F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A9137B-65F2-47E2-90C6-E4CB31958CED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134A50-D36C-4C62-AE1F-F0A04D939AB0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 brick fan exchanging</a:t>
              </a:r>
            </a:p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creative ideas for usage of parts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03558B-35A8-46BF-B20E-2A412A68E3A1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9A1A41-81DD-4796-9940-AF77D7F25FD2}"/>
              </a:ext>
            </a:extLst>
          </p:cNvPr>
          <p:cNvGrpSpPr/>
          <p:nvPr/>
        </p:nvGrpSpPr>
        <p:grpSpPr>
          <a:xfrm>
            <a:off x="3509051" y="3497968"/>
            <a:ext cx="2029115" cy="1023417"/>
            <a:chOff x="3251528" y="3521664"/>
            <a:chExt cx="2029115" cy="102341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9B9AC3-5E8E-4395-8934-51DF98A2FDAA}"/>
                </a:ext>
              </a:extLst>
            </p:cNvPr>
            <p:cNvSpPr/>
            <p:nvPr/>
          </p:nvSpPr>
          <p:spPr>
            <a:xfrm>
              <a:off x="3251528" y="3521664"/>
              <a:ext cx="2029115" cy="10234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9BD65C-462A-4B07-A2A2-D1E69CF799AF}"/>
                </a:ext>
              </a:extLst>
            </p:cNvPr>
            <p:cNvSpPr/>
            <p:nvPr/>
          </p:nvSpPr>
          <p:spPr>
            <a:xfrm>
              <a:off x="3305448" y="3617801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9A82F2-CCE8-4A5C-8A9C-2E711D05867E}"/>
                </a:ext>
              </a:extLst>
            </p:cNvPr>
            <p:cNvSpPr/>
            <p:nvPr/>
          </p:nvSpPr>
          <p:spPr>
            <a:xfrm>
              <a:off x="3311899" y="4050805"/>
              <a:ext cx="1910601" cy="48474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Allows users to view, search, submit, and vote for creation exhibiting nice part usage.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DC2F43-D6B9-408D-BD1D-3AFCD29E133B}"/>
                </a:ext>
              </a:extLst>
            </p:cNvPr>
            <p:cNvSpPr/>
            <p:nvPr/>
          </p:nvSpPr>
          <p:spPr>
            <a:xfrm>
              <a:off x="3305448" y="3833992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E95AA7-CE16-48D5-BDFC-95F418E91999}"/>
              </a:ext>
            </a:extLst>
          </p:cNvPr>
          <p:cNvGrpSpPr/>
          <p:nvPr/>
        </p:nvGrpSpPr>
        <p:grpSpPr>
          <a:xfrm>
            <a:off x="3503716" y="5451317"/>
            <a:ext cx="2029115" cy="1023417"/>
            <a:chOff x="3246193" y="5475013"/>
            <a:chExt cx="2029115" cy="10234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D2C2E-11EE-4180-B24D-DAF8C6A43135}"/>
                </a:ext>
              </a:extLst>
            </p:cNvPr>
            <p:cNvSpPr/>
            <p:nvPr/>
          </p:nvSpPr>
          <p:spPr>
            <a:xfrm>
              <a:off x="3246193" y="5475013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1677E5-3D3E-40CD-9F5A-C8400D767372}"/>
                </a:ext>
              </a:extLst>
            </p:cNvPr>
            <p:cNvSpPr/>
            <p:nvPr/>
          </p:nvSpPr>
          <p:spPr>
            <a:xfrm>
              <a:off x="3305448" y="5574308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Internal API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348FB6-71A3-4622-8791-F5161CB2FD73}"/>
                </a:ext>
              </a:extLst>
            </p:cNvPr>
            <p:cNvSpPr/>
            <p:nvPr/>
          </p:nvSpPr>
          <p:spPr>
            <a:xfrm>
              <a:off x="3305448" y="6069991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Non-public system providing access to parts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967459-4250-4C93-B93A-961E8D450246}"/>
                </a:ext>
              </a:extLst>
            </p:cNvPr>
            <p:cNvSpPr/>
            <p:nvPr/>
          </p:nvSpPr>
          <p:spPr>
            <a:xfrm>
              <a:off x="3305448" y="5790499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10984DC-DE0B-4C6E-9927-A783F75FC8BC}"/>
              </a:ext>
            </a:extLst>
          </p:cNvPr>
          <p:cNvSpPr/>
          <p:nvPr/>
        </p:nvSpPr>
        <p:spPr>
          <a:xfrm>
            <a:off x="5805665" y="3783604"/>
            <a:ext cx="987782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Authenticates users using JWT tokens issued by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7DD96B-0D66-4896-B86E-D4572C2BCA81}"/>
              </a:ext>
            </a:extLst>
          </p:cNvPr>
          <p:cNvGrpSpPr/>
          <p:nvPr/>
        </p:nvGrpSpPr>
        <p:grpSpPr>
          <a:xfrm>
            <a:off x="7171044" y="3497968"/>
            <a:ext cx="2029115" cy="1023417"/>
            <a:chOff x="6913521" y="3521664"/>
            <a:chExt cx="2029115" cy="102341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310EFA-6518-46D9-AFED-4C299B34084B}"/>
                </a:ext>
              </a:extLst>
            </p:cNvPr>
            <p:cNvSpPr/>
            <p:nvPr/>
          </p:nvSpPr>
          <p:spPr>
            <a:xfrm>
              <a:off x="6913521" y="3521664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DAD659-76A7-45EE-B50E-0E7F59D520E9}"/>
                </a:ext>
              </a:extLst>
            </p:cNvPr>
            <p:cNvSpPr/>
            <p:nvPr/>
          </p:nvSpPr>
          <p:spPr>
            <a:xfrm>
              <a:off x="6983280" y="3617801"/>
              <a:ext cx="1892124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Identity Provider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090EAC-45F5-4077-A2BD-56A431230195}"/>
                </a:ext>
              </a:extLst>
            </p:cNvPr>
            <p:cNvSpPr/>
            <p:nvPr/>
          </p:nvSpPr>
          <p:spPr>
            <a:xfrm>
              <a:off x="6983280" y="4141821"/>
              <a:ext cx="1892124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Trusted authority managing and verifying user identities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A9828B-EBC8-45BE-8D52-85C526E3581F}"/>
                </a:ext>
              </a:extLst>
            </p:cNvPr>
            <p:cNvSpPr/>
            <p:nvPr/>
          </p:nvSpPr>
          <p:spPr>
            <a:xfrm>
              <a:off x="6983280" y="3833992"/>
              <a:ext cx="1892124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AA3CE4-90EE-CD3A-384F-1051778829FC}"/>
              </a:ext>
            </a:extLst>
          </p:cNvPr>
          <p:cNvGrpSpPr/>
          <p:nvPr/>
        </p:nvGrpSpPr>
        <p:grpSpPr>
          <a:xfrm>
            <a:off x="7163230" y="875145"/>
            <a:ext cx="2029115" cy="1772292"/>
            <a:chOff x="3246190" y="831487"/>
            <a:chExt cx="2029115" cy="177229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040FF0-EDDB-CC0F-A20E-890BB742689C}"/>
                </a:ext>
              </a:extLst>
            </p:cNvPr>
            <p:cNvSpPr/>
            <p:nvPr/>
          </p:nvSpPr>
          <p:spPr>
            <a:xfrm>
              <a:off x="3246190" y="831487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E024C5-E555-45FD-F794-30617D3B8C3A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2CB621-1C25-3191-FE13-87619A8D102B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94BA16-0A26-902B-09E2-9045A96E7DD0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Administrator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5E8F91-EBAB-38EF-9D70-E104075E4CE7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Privileged user assisting other users and maintains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911D18-683A-9BF0-E8BB-B79A65D3B128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E71DA-20A8-B5E8-1ADF-54C6525CD26E}"/>
              </a:ext>
            </a:extLst>
          </p:cNvPr>
          <p:cNvCxnSpPr>
            <a:cxnSpLocks/>
            <a:stCxn id="7" idx="8"/>
          </p:cNvCxnSpPr>
          <p:nvPr/>
        </p:nvCxnSpPr>
        <p:spPr>
          <a:xfrm flipH="1">
            <a:off x="5563893" y="2575916"/>
            <a:ext cx="2620346" cy="10086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8D017-2369-8F94-0C21-8B1B100BE2A9}"/>
              </a:ext>
            </a:extLst>
          </p:cNvPr>
          <p:cNvSpPr/>
          <p:nvPr/>
        </p:nvSpPr>
        <p:spPr>
          <a:xfrm>
            <a:off x="6242024" y="2763896"/>
            <a:ext cx="1036870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Provides user support and assistance using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D62A-02FC-227E-36C5-BA1B176E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AC2CEF08-C61B-8BC8-BB99-25048728F016}"/>
              </a:ext>
            </a:extLst>
          </p:cNvPr>
          <p:cNvSpPr/>
          <p:nvPr/>
        </p:nvSpPr>
        <p:spPr>
          <a:xfrm>
            <a:off x="153568" y="2972180"/>
            <a:ext cx="9059865" cy="3700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C934840-5162-FF05-43F5-43BCEC21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Container Diagram for NPU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80B38-9C1C-4DBB-6CA6-4C4F28A96CC0}"/>
              </a:ext>
            </a:extLst>
          </p:cNvPr>
          <p:cNvGrpSpPr/>
          <p:nvPr/>
        </p:nvGrpSpPr>
        <p:grpSpPr>
          <a:xfrm>
            <a:off x="3619574" y="5398810"/>
            <a:ext cx="2063880" cy="1040952"/>
            <a:chOff x="5052745" y="5329658"/>
            <a:chExt cx="2063880" cy="1040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F7E8E7-23F4-7E0A-80E8-DE87215A9522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FA581B0-0483-9105-F889-A21C2E745E95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 Backend API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1E78B68-263D-87CF-D3C7-EF01188C7268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FACA47-40B3-B37B-B153-2761C5AE4694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60DB0-D42C-ACA8-1591-0C5BAEFC59BE}"/>
              </a:ext>
            </a:extLst>
          </p:cNvPr>
          <p:cNvGrpSpPr/>
          <p:nvPr/>
        </p:nvGrpSpPr>
        <p:grpSpPr>
          <a:xfrm>
            <a:off x="335360" y="3504762"/>
            <a:ext cx="2063880" cy="1040952"/>
            <a:chOff x="737636" y="3517855"/>
            <a:chExt cx="2063880" cy="104095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09BE56-D514-6665-FF51-215F2838FEB9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DEB9E6-B842-4168-28D7-D6F456F137EF}"/>
                </a:ext>
              </a:extLst>
            </p:cNvPr>
            <p:cNvSpPr/>
            <p:nvPr/>
          </p:nvSpPr>
          <p:spPr>
            <a:xfrm>
              <a:off x="792480" y="3615639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Cloud File Storage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C8BFF0-502F-FF22-44BE-6E49F7ED40E0}"/>
                </a:ext>
              </a:extLst>
            </p:cNvPr>
            <p:cNvSpPr/>
            <p:nvPr/>
          </p:nvSpPr>
          <p:spPr>
            <a:xfrm>
              <a:off x="792480" y="4148637"/>
              <a:ext cx="1943335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uploaded images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795944-0C10-5D83-784D-93D7CA3CD707}"/>
                </a:ext>
              </a:extLst>
            </p:cNvPr>
            <p:cNvSpPr/>
            <p:nvPr/>
          </p:nvSpPr>
          <p:spPr>
            <a:xfrm>
              <a:off x="792480" y="3835534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Azure Blob Storage]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6921B1-88C1-B445-E982-8067E7C0C4D4}"/>
              </a:ext>
            </a:extLst>
          </p:cNvPr>
          <p:cNvGrpSpPr/>
          <p:nvPr/>
        </p:nvGrpSpPr>
        <p:grpSpPr>
          <a:xfrm>
            <a:off x="335361" y="5502910"/>
            <a:ext cx="2063879" cy="1034141"/>
            <a:chOff x="737636" y="5336469"/>
            <a:chExt cx="2063879" cy="1034141"/>
          </a:xfrm>
        </p:grpSpPr>
        <p:sp>
          <p:nvSpPr>
            <p:cNvPr id="141" name="Flowchart: Magnetic Disk 140">
              <a:extLst>
                <a:ext uri="{FF2B5EF4-FFF2-40B4-BE49-F238E27FC236}">
                  <a16:creationId xmlns:a16="http://schemas.microsoft.com/office/drawing/2014/main" id="{8160B731-5666-297F-D142-753FE452D29F}"/>
                </a:ext>
              </a:extLst>
            </p:cNvPr>
            <p:cNvSpPr/>
            <p:nvPr/>
          </p:nvSpPr>
          <p:spPr>
            <a:xfrm>
              <a:off x="737636" y="5336469"/>
              <a:ext cx="2063879" cy="1034141"/>
            </a:xfrm>
            <a:prstGeom prst="flowChartMagneticDisk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2FFEBC-52E2-11ED-FE39-60A06A041C11}"/>
                </a:ext>
              </a:extLst>
            </p:cNvPr>
            <p:cNvSpPr/>
            <p:nvPr/>
          </p:nvSpPr>
          <p:spPr>
            <a:xfrm>
              <a:off x="792480" y="5433542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8D37367-A1C7-E2C9-C48F-4EF7F320B054}"/>
                </a:ext>
              </a:extLst>
            </p:cNvPr>
            <p:cNvSpPr/>
            <p:nvPr/>
          </p:nvSpPr>
          <p:spPr>
            <a:xfrm>
              <a:off x="792480" y="596654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submission data, parts, and votes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5573B7C-6C0E-B67E-D74C-16CA9574353A}"/>
                </a:ext>
              </a:extLst>
            </p:cNvPr>
            <p:cNvSpPr/>
            <p:nvPr/>
          </p:nvSpPr>
          <p:spPr>
            <a:xfrm>
              <a:off x="792480" y="5653437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SQL Server]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BEB904F-068D-0DD8-45AB-DE477E776D1E}"/>
              </a:ext>
            </a:extLst>
          </p:cNvPr>
          <p:cNvCxnSpPr>
            <a:cxnSpLocks/>
            <a:endCxn id="141" idx="4"/>
          </p:cNvCxnSpPr>
          <p:nvPr/>
        </p:nvCxnSpPr>
        <p:spPr>
          <a:xfrm flipH="1">
            <a:off x="2399239" y="6019980"/>
            <a:ext cx="12099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D7BBFA-B95D-75D0-D417-B966F3563974}"/>
              </a:ext>
            </a:extLst>
          </p:cNvPr>
          <p:cNvSpPr/>
          <p:nvPr/>
        </p:nvSpPr>
        <p:spPr>
          <a:xfrm>
            <a:off x="2623321" y="5784954"/>
            <a:ext cx="806403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Reads and writes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(EF Core)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4FBCE3-3A79-B2F5-3709-66E70985455E}"/>
              </a:ext>
            </a:extLst>
          </p:cNvPr>
          <p:cNvGrpSpPr/>
          <p:nvPr/>
        </p:nvGrpSpPr>
        <p:grpSpPr>
          <a:xfrm>
            <a:off x="7276563" y="3464397"/>
            <a:ext cx="1753213" cy="1081318"/>
            <a:chOff x="4256517" y="3497976"/>
            <a:chExt cx="1753213" cy="108131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D88DBA2-2422-11BD-4DF3-047E60C1B92E}"/>
                </a:ext>
              </a:extLst>
            </p:cNvPr>
            <p:cNvGrpSpPr/>
            <p:nvPr/>
          </p:nvGrpSpPr>
          <p:grpSpPr>
            <a:xfrm>
              <a:off x="4256517" y="3497976"/>
              <a:ext cx="1753213" cy="1081318"/>
              <a:chOff x="8028796" y="2924944"/>
              <a:chExt cx="1868024" cy="115212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620B5ABB-1AAD-3024-30EE-F9875EDAD4CB}"/>
                  </a:ext>
                </a:extLst>
              </p:cNvPr>
              <p:cNvSpPr/>
              <p:nvPr/>
            </p:nvSpPr>
            <p:spPr>
              <a:xfrm>
                <a:off x="8028796" y="2924944"/>
                <a:ext cx="1868024" cy="1152128"/>
              </a:xfrm>
              <a:prstGeom prst="roundRect">
                <a:avLst>
                  <a:gd name="adj" fmla="val 2324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F309F739-D0CD-B5DC-F08F-4241D8F1B805}"/>
                  </a:ext>
                </a:extLst>
              </p:cNvPr>
              <p:cNvSpPr/>
              <p:nvPr/>
            </p:nvSpPr>
            <p:spPr>
              <a:xfrm>
                <a:off x="8141465" y="2977324"/>
                <a:ext cx="1653842" cy="1047368"/>
              </a:xfrm>
              <a:prstGeom prst="roundRect">
                <a:avLst>
                  <a:gd name="adj" fmla="val 232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14217E0-D116-D33B-F266-69F88F25A55A}"/>
                  </a:ext>
                </a:extLst>
              </p:cNvPr>
              <p:cNvSpPr/>
              <p:nvPr/>
            </p:nvSpPr>
            <p:spPr>
              <a:xfrm>
                <a:off x="8051981" y="3467858"/>
                <a:ext cx="66300" cy="6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624E551-2286-2B06-EBDC-E1E75DF50494}"/>
                  </a:ext>
                </a:extLst>
              </p:cNvPr>
              <p:cNvSpPr/>
              <p:nvPr/>
            </p:nvSpPr>
            <p:spPr>
              <a:xfrm>
                <a:off x="9822662" y="3376421"/>
                <a:ext cx="45719" cy="24917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64DBB93-10BB-7D21-B6F5-C7711A79B60F}"/>
                </a:ext>
              </a:extLst>
            </p:cNvPr>
            <p:cNvSpPr/>
            <p:nvPr/>
          </p:nvSpPr>
          <p:spPr>
            <a:xfrm>
              <a:off x="4362261" y="3615639"/>
              <a:ext cx="1552353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Mobile App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8234AF-721E-448C-3EFB-7B8D975CBDF3}"/>
                </a:ext>
              </a:extLst>
            </p:cNvPr>
            <p:cNvSpPr/>
            <p:nvPr/>
          </p:nvSpPr>
          <p:spPr>
            <a:xfrm>
              <a:off x="4362261" y="4148637"/>
              <a:ext cx="1552353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a mobile-first experience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99C2267-A666-E9C9-5912-31E5C004D14A}"/>
                </a:ext>
              </a:extLst>
            </p:cNvPr>
            <p:cNvSpPr/>
            <p:nvPr/>
          </p:nvSpPr>
          <p:spPr>
            <a:xfrm>
              <a:off x="4362261" y="3835534"/>
              <a:ext cx="1552353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MAUI]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0B4701-B880-9610-53A5-2B647AFDE1F9}"/>
              </a:ext>
            </a:extLst>
          </p:cNvPr>
          <p:cNvGrpSpPr/>
          <p:nvPr/>
        </p:nvGrpSpPr>
        <p:grpSpPr>
          <a:xfrm>
            <a:off x="5082673" y="3464396"/>
            <a:ext cx="1753213" cy="1081318"/>
            <a:chOff x="6165064" y="3497689"/>
            <a:chExt cx="1753213" cy="108131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8FDCBB4-30E2-878F-F01D-93226E6F7B8A}"/>
                </a:ext>
              </a:extLst>
            </p:cNvPr>
            <p:cNvGrpSpPr/>
            <p:nvPr/>
          </p:nvGrpSpPr>
          <p:grpSpPr>
            <a:xfrm>
              <a:off x="6165064" y="3497689"/>
              <a:ext cx="1753213" cy="1081318"/>
              <a:chOff x="8028795" y="4441510"/>
              <a:chExt cx="2218279" cy="1368152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3A0C67F8-5635-B4FF-0099-886426553606}"/>
                  </a:ext>
                </a:extLst>
              </p:cNvPr>
              <p:cNvSpPr/>
              <p:nvPr/>
            </p:nvSpPr>
            <p:spPr>
              <a:xfrm>
                <a:off x="8028795" y="4441510"/>
                <a:ext cx="2218279" cy="1368152"/>
              </a:xfrm>
              <a:prstGeom prst="roundRect">
                <a:avLst>
                  <a:gd name="adj" fmla="val 405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753BDD63-D994-03C3-61C9-E566FD0DDA0F}"/>
                  </a:ext>
                </a:extLst>
              </p:cNvPr>
              <p:cNvSpPr/>
              <p:nvPr/>
            </p:nvSpPr>
            <p:spPr>
              <a:xfrm>
                <a:off x="8084231" y="4604161"/>
                <a:ext cx="2107407" cy="1146885"/>
              </a:xfrm>
              <a:prstGeom prst="roundRect">
                <a:avLst>
                  <a:gd name="adj" fmla="val 232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876645F-9819-32AE-40C9-98A12E2B442A}"/>
                  </a:ext>
                </a:extLst>
              </p:cNvPr>
              <p:cNvSpPr/>
              <p:nvPr/>
            </p:nvSpPr>
            <p:spPr>
              <a:xfrm>
                <a:off x="8087265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E085781C-5DCC-7BDA-E267-A9568E74FF0D}"/>
                  </a:ext>
                </a:extLst>
              </p:cNvPr>
              <p:cNvSpPr/>
              <p:nvPr/>
            </p:nvSpPr>
            <p:spPr>
              <a:xfrm>
                <a:off x="8382000" y="4494663"/>
                <a:ext cx="1809638" cy="7873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8B16F-4CA4-1794-2992-831C5CD0FE23}"/>
                  </a:ext>
                </a:extLst>
              </p:cNvPr>
              <p:cNvSpPr/>
              <p:nvPr/>
            </p:nvSpPr>
            <p:spPr>
              <a:xfrm>
                <a:off x="8177753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058D563-EBFB-6E2F-C031-29BB58810AE6}"/>
                  </a:ext>
                </a:extLst>
              </p:cNvPr>
              <p:cNvSpPr/>
              <p:nvPr/>
            </p:nvSpPr>
            <p:spPr>
              <a:xfrm>
                <a:off x="8268240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754D9A-D235-7B63-3C50-885C117066FD}"/>
                </a:ext>
              </a:extLst>
            </p:cNvPr>
            <p:cNvGrpSpPr/>
            <p:nvPr/>
          </p:nvGrpSpPr>
          <p:grpSpPr>
            <a:xfrm>
              <a:off x="6254703" y="3615639"/>
              <a:ext cx="1552353" cy="856163"/>
              <a:chOff x="6254703" y="3615639"/>
              <a:chExt cx="1552353" cy="856163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4AB6BF8-27AA-6415-29F5-72EEBA242C2C}"/>
                  </a:ext>
                </a:extLst>
              </p:cNvPr>
              <p:cNvSpPr/>
              <p:nvPr/>
            </p:nvSpPr>
            <p:spPr>
              <a:xfrm>
                <a:off x="6254703" y="3615639"/>
                <a:ext cx="15523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1400" b="1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 Application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683D846-7DD6-60DD-8ABF-D2571D392EDE}"/>
                  </a:ext>
                </a:extLst>
              </p:cNvPr>
              <p:cNvSpPr/>
              <p:nvPr/>
            </p:nvSpPr>
            <p:spPr>
              <a:xfrm>
                <a:off x="6254703" y="4148637"/>
                <a:ext cx="155235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1050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Provides a rich UI experience 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5D969AE-A671-609E-6468-EC0EF8C10CBA}"/>
                  </a:ext>
                </a:extLst>
              </p:cNvPr>
              <p:cNvSpPr/>
              <p:nvPr/>
            </p:nvSpPr>
            <p:spPr>
              <a:xfrm>
                <a:off x="6254703" y="3835534"/>
                <a:ext cx="155235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800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[Container: React and TypeScript]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6EFB5F-08BA-D6C7-B18C-07A6FF8AE618}"/>
              </a:ext>
            </a:extLst>
          </p:cNvPr>
          <p:cNvGrpSpPr/>
          <p:nvPr/>
        </p:nvGrpSpPr>
        <p:grpSpPr>
          <a:xfrm>
            <a:off x="6949573" y="5398810"/>
            <a:ext cx="2063880" cy="1040952"/>
            <a:chOff x="5052745" y="5329658"/>
            <a:chExt cx="2063880" cy="1040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FB3824-839B-3C11-2EE2-6A844B3CA70F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93565F-2D1D-AB15-0D34-F2C2DFF9E515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Gateway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6C3E35-1D12-8A03-4E56-92637DFAEB06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3B3836-5B12-5817-23C8-D63A5B78C4CD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C6EBA9-D3DD-0110-3E6B-5D4894365D64}"/>
              </a:ext>
            </a:extLst>
          </p:cNvPr>
          <p:cNvGrpSpPr/>
          <p:nvPr/>
        </p:nvGrpSpPr>
        <p:grpSpPr>
          <a:xfrm>
            <a:off x="9852651" y="3135494"/>
            <a:ext cx="2029115" cy="1023417"/>
            <a:chOff x="6913521" y="3521664"/>
            <a:chExt cx="2029115" cy="10234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8017DC-71FC-C051-31DE-675B8C41D07A}"/>
                </a:ext>
              </a:extLst>
            </p:cNvPr>
            <p:cNvSpPr/>
            <p:nvPr/>
          </p:nvSpPr>
          <p:spPr>
            <a:xfrm>
              <a:off x="6913521" y="3521664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2479FD-D917-5018-75BA-F83DECACD226}"/>
                </a:ext>
              </a:extLst>
            </p:cNvPr>
            <p:cNvSpPr/>
            <p:nvPr/>
          </p:nvSpPr>
          <p:spPr>
            <a:xfrm>
              <a:off x="6983280" y="3617801"/>
              <a:ext cx="1892124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Identity Provider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64CF4C-60B9-F4B0-CE5F-8F82BC706CEF}"/>
                </a:ext>
              </a:extLst>
            </p:cNvPr>
            <p:cNvSpPr/>
            <p:nvPr/>
          </p:nvSpPr>
          <p:spPr>
            <a:xfrm>
              <a:off x="6983280" y="4141821"/>
              <a:ext cx="1892124" cy="323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Trusted authority managing and verifying user identities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7D31F0-7051-86C4-9BCF-A7F655969354}"/>
                </a:ext>
              </a:extLst>
            </p:cNvPr>
            <p:cNvSpPr/>
            <p:nvPr/>
          </p:nvSpPr>
          <p:spPr>
            <a:xfrm>
              <a:off x="6983280" y="3833992"/>
              <a:ext cx="1892124" cy="16158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A5DE7D-4A6C-B55E-00AE-AF560C706C6E}"/>
              </a:ext>
            </a:extLst>
          </p:cNvPr>
          <p:cNvGrpSpPr/>
          <p:nvPr/>
        </p:nvGrpSpPr>
        <p:grpSpPr>
          <a:xfrm>
            <a:off x="9852650" y="5447626"/>
            <a:ext cx="2029115" cy="1023417"/>
            <a:chOff x="3246193" y="5475013"/>
            <a:chExt cx="2029115" cy="102341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1F6D44-7334-91FE-A230-EB7D8FF46426}"/>
                </a:ext>
              </a:extLst>
            </p:cNvPr>
            <p:cNvSpPr/>
            <p:nvPr/>
          </p:nvSpPr>
          <p:spPr>
            <a:xfrm>
              <a:off x="3246193" y="5475013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F8479B-B4CE-5CF1-1FEF-C2D5937B8D61}"/>
                </a:ext>
              </a:extLst>
            </p:cNvPr>
            <p:cNvSpPr/>
            <p:nvPr/>
          </p:nvSpPr>
          <p:spPr>
            <a:xfrm>
              <a:off x="3305448" y="5574308"/>
              <a:ext cx="191060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Internal API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63AB7A-2B62-2640-99FA-4B3A69B8B747}"/>
                </a:ext>
              </a:extLst>
            </p:cNvPr>
            <p:cNvSpPr/>
            <p:nvPr/>
          </p:nvSpPr>
          <p:spPr>
            <a:xfrm>
              <a:off x="3305448" y="6069991"/>
              <a:ext cx="1910601" cy="323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Non-public system providing access to parts information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B05FC2-8D56-D62F-4066-2B8E64429F5E}"/>
                </a:ext>
              </a:extLst>
            </p:cNvPr>
            <p:cNvSpPr/>
            <p:nvPr/>
          </p:nvSpPr>
          <p:spPr>
            <a:xfrm>
              <a:off x="3305448" y="5790499"/>
              <a:ext cx="1910601" cy="16158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FBC49-4A9E-7318-91C5-B13A8760F1C4}"/>
              </a:ext>
            </a:extLst>
          </p:cNvPr>
          <p:cNvCxnSpPr>
            <a:cxnSpLocks/>
            <a:stCxn id="46" idx="8"/>
          </p:cNvCxnSpPr>
          <p:nvPr/>
        </p:nvCxnSpPr>
        <p:spPr>
          <a:xfrm flipH="1">
            <a:off x="6017547" y="2465474"/>
            <a:ext cx="6453" cy="10042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8C333-E2B9-938F-F932-2010F9D7F51B}"/>
              </a:ext>
            </a:extLst>
          </p:cNvPr>
          <p:cNvSpPr/>
          <p:nvPr/>
        </p:nvSpPr>
        <p:spPr>
          <a:xfrm>
            <a:off x="4634385" y="2591267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Views, searches, and submits creations, and casts votes using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E0792F-7077-93EE-1AA1-305CD7764653}"/>
              </a:ext>
            </a:extLst>
          </p:cNvPr>
          <p:cNvGrpSpPr/>
          <p:nvPr/>
        </p:nvGrpSpPr>
        <p:grpSpPr>
          <a:xfrm>
            <a:off x="5002990" y="764704"/>
            <a:ext cx="2029115" cy="1704937"/>
            <a:chOff x="3246190" y="914611"/>
            <a:chExt cx="2029115" cy="170493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EA78AC-98CD-044A-E2E8-E2EC632253D4}"/>
                </a:ext>
              </a:extLst>
            </p:cNvPr>
            <p:cNvSpPr/>
            <p:nvPr/>
          </p:nvSpPr>
          <p:spPr>
            <a:xfrm>
              <a:off x="3246190" y="914611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0A957-7A06-9255-C6A3-159A1212A1E8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A105AE-2CED-EF0C-FB14-FF97374086CC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86BB76-D4AA-5797-EA36-33E2D3DF84BE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5F46D-506E-4A4C-E975-50E8ABDD194C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 brick fan exchanging</a:t>
              </a:r>
            </a:p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creative ideas for usage of parts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D9D9C3-4C66-EA02-06A5-3D6CDD263189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362512-3172-22DD-E2E7-9A056F35F13E}"/>
              </a:ext>
            </a:extLst>
          </p:cNvPr>
          <p:cNvGrpSpPr/>
          <p:nvPr/>
        </p:nvGrpSpPr>
        <p:grpSpPr>
          <a:xfrm>
            <a:off x="7306696" y="788655"/>
            <a:ext cx="2029115" cy="1772292"/>
            <a:chOff x="3246190" y="831487"/>
            <a:chExt cx="2029115" cy="1772292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21451C-52B8-CF71-5961-1685BCBCCF87}"/>
                </a:ext>
              </a:extLst>
            </p:cNvPr>
            <p:cNvSpPr/>
            <p:nvPr/>
          </p:nvSpPr>
          <p:spPr>
            <a:xfrm>
              <a:off x="3246190" y="831487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89672E-B6BF-8C09-0A75-87BCD00E7C27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F6A425-509B-17A3-1178-34B585B65184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7B959E-0997-BB43-32BE-E34617268914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Administrator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F32F58-692A-010B-CF23-7D1672888AD3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Privileged user assisting other users and maintains 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DA4DF2-DED6-7004-2496-A4F386794AEB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88C6C9-5211-F90F-3A1B-20ED7CAD1848}"/>
              </a:ext>
            </a:extLst>
          </p:cNvPr>
          <p:cNvCxnSpPr>
            <a:cxnSpLocks/>
          </p:cNvCxnSpPr>
          <p:nvPr/>
        </p:nvCxnSpPr>
        <p:spPr>
          <a:xfrm flipH="1">
            <a:off x="6024000" y="2533519"/>
            <a:ext cx="1667931" cy="9257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2D3C3C3-8CFD-B541-DEFE-076918648511}"/>
              </a:ext>
            </a:extLst>
          </p:cNvPr>
          <p:cNvSpPr/>
          <p:nvPr/>
        </p:nvSpPr>
        <p:spPr>
          <a:xfrm>
            <a:off x="7162502" y="2610109"/>
            <a:ext cx="1719833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Provides user support and assistance using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E1250D-5720-7E6C-E721-B2386D0BD0B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 flipV="1">
            <a:off x="2399240" y="4025238"/>
            <a:ext cx="2135172" cy="13362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87E76F8-5893-0625-4E9C-9064D7C47FA1}"/>
              </a:ext>
            </a:extLst>
          </p:cNvPr>
          <p:cNvSpPr/>
          <p:nvPr/>
        </p:nvSpPr>
        <p:spPr>
          <a:xfrm>
            <a:off x="2737073" y="4498637"/>
            <a:ext cx="13890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Writes image blobs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(Azure SDK)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B0056F-1F9D-36A5-BDD7-1FE2928AF66B}"/>
              </a:ext>
            </a:extLst>
          </p:cNvPr>
          <p:cNvCxnSpPr>
            <a:cxnSpLocks/>
            <a:stCxn id="46" idx="7"/>
          </p:cNvCxnSpPr>
          <p:nvPr/>
        </p:nvCxnSpPr>
        <p:spPr>
          <a:xfrm>
            <a:off x="6657417" y="2469641"/>
            <a:ext cx="1614656" cy="9758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6FD832-46E6-952C-E3B5-C7C081693097}"/>
              </a:ext>
            </a:extLst>
          </p:cNvPr>
          <p:cNvCxnSpPr>
            <a:cxnSpLocks/>
          </p:cNvCxnSpPr>
          <p:nvPr/>
        </p:nvCxnSpPr>
        <p:spPr>
          <a:xfrm flipH="1">
            <a:off x="8365380" y="2522968"/>
            <a:ext cx="17953" cy="964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FFA9ED-1B87-7117-1BEE-B5E8F3EA8417}"/>
              </a:ext>
            </a:extLst>
          </p:cNvPr>
          <p:cNvCxnSpPr>
            <a:cxnSpLocks/>
          </p:cNvCxnSpPr>
          <p:nvPr/>
        </p:nvCxnSpPr>
        <p:spPr>
          <a:xfrm>
            <a:off x="5948488" y="4556315"/>
            <a:ext cx="1888065" cy="8127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B50F5BD-50A5-3DF5-467F-B5C6B096806E}"/>
              </a:ext>
            </a:extLst>
          </p:cNvPr>
          <p:cNvSpPr/>
          <p:nvPr/>
        </p:nvSpPr>
        <p:spPr>
          <a:xfrm>
            <a:off x="5676185" y="4728127"/>
            <a:ext cx="1288876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BFE35B-2A4B-838E-BA92-D0DDFE5FCAF5}"/>
              </a:ext>
            </a:extLst>
          </p:cNvPr>
          <p:cNvCxnSpPr>
            <a:cxnSpLocks/>
          </p:cNvCxnSpPr>
          <p:nvPr/>
        </p:nvCxnSpPr>
        <p:spPr>
          <a:xfrm>
            <a:off x="8218232" y="4530820"/>
            <a:ext cx="7442" cy="8637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A89CFAA-D1AC-3ACC-96B0-64B3F25564E2}"/>
              </a:ext>
            </a:extLst>
          </p:cNvPr>
          <p:cNvSpPr/>
          <p:nvPr/>
        </p:nvSpPr>
        <p:spPr>
          <a:xfrm>
            <a:off x="7436727" y="4728127"/>
            <a:ext cx="1288876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EDB12D-BF32-57BD-DF60-947CF8EB545A}"/>
              </a:ext>
            </a:extLst>
          </p:cNvPr>
          <p:cNvCxnSpPr>
            <a:cxnSpLocks/>
          </p:cNvCxnSpPr>
          <p:nvPr/>
        </p:nvCxnSpPr>
        <p:spPr>
          <a:xfrm flipH="1">
            <a:off x="5683455" y="5866836"/>
            <a:ext cx="120906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E3958B-DC81-494A-4546-3DDF06D1179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9013454" y="3647202"/>
            <a:ext cx="839197" cy="22720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795E5F1-2B72-E754-202A-08E732806513}"/>
              </a:ext>
            </a:extLst>
          </p:cNvPr>
          <p:cNvSpPr/>
          <p:nvPr/>
        </p:nvSpPr>
        <p:spPr>
          <a:xfrm>
            <a:off x="9243570" y="4534641"/>
            <a:ext cx="987782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Authenticates users using JWT tokens issued by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9BE8BA-23C0-D77E-29B2-2C984161BBE7}"/>
              </a:ext>
            </a:extLst>
          </p:cNvPr>
          <p:cNvCxnSpPr>
            <a:cxnSpLocks/>
          </p:cNvCxnSpPr>
          <p:nvPr/>
        </p:nvCxnSpPr>
        <p:spPr>
          <a:xfrm>
            <a:off x="9029775" y="6003983"/>
            <a:ext cx="82287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17E48-6CFD-27CC-27C6-4B845E1D54DC}"/>
              </a:ext>
            </a:extLst>
          </p:cNvPr>
          <p:cNvSpPr/>
          <p:nvPr/>
        </p:nvSpPr>
        <p:spPr>
          <a:xfrm>
            <a:off x="5892782" y="5639058"/>
            <a:ext cx="864111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Relays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9D6636F-4140-2B4F-DE53-377030276FD9}"/>
              </a:ext>
            </a:extLst>
          </p:cNvPr>
          <p:cNvGrpSpPr/>
          <p:nvPr/>
        </p:nvGrpSpPr>
        <p:grpSpPr>
          <a:xfrm>
            <a:off x="142341" y="2642229"/>
            <a:ext cx="1219531" cy="291044"/>
            <a:chOff x="2044397" y="2035273"/>
            <a:chExt cx="1552353" cy="256038"/>
          </a:xfrm>
          <a:solidFill>
            <a:schemeClr val="bg1"/>
          </a:solidFill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A5CB82A-28D2-6788-1138-A3F93E40484A}"/>
                </a:ext>
              </a:extLst>
            </p:cNvPr>
            <p:cNvSpPr/>
            <p:nvPr/>
          </p:nvSpPr>
          <p:spPr>
            <a:xfrm>
              <a:off x="2044397" y="2035273"/>
              <a:ext cx="1552353" cy="142148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10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52E3A05-8F8F-8898-7C06-1FE440809B9A}"/>
                </a:ext>
              </a:extLst>
            </p:cNvPr>
            <p:cNvSpPr/>
            <p:nvPr/>
          </p:nvSpPr>
          <p:spPr>
            <a:xfrm>
              <a:off x="2044397" y="2196546"/>
              <a:ext cx="1552353" cy="94765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92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ABFEE2-EB2A-B4FA-68BF-A69EAF29BBB6}"/>
              </a:ext>
            </a:extLst>
          </p:cNvPr>
          <p:cNvSpPr/>
          <p:nvPr/>
        </p:nvSpPr>
        <p:spPr>
          <a:xfrm>
            <a:off x="2907804" y="1196752"/>
            <a:ext cx="9092852" cy="498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DD1DB-BE6D-CCA7-9E7F-9CAE5DD7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 Diagram for NPU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958EE5-5513-BC36-DE38-D0BE702CAAF3}"/>
              </a:ext>
            </a:extLst>
          </p:cNvPr>
          <p:cNvGrpSpPr/>
          <p:nvPr/>
        </p:nvGrpSpPr>
        <p:grpSpPr>
          <a:xfrm>
            <a:off x="9676556" y="4545420"/>
            <a:ext cx="2063880" cy="1468188"/>
            <a:chOff x="737636" y="3517855"/>
            <a:chExt cx="2063880" cy="10409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D22FE0-2BB3-53A2-96F6-EAD34317C78D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D4FAD4-ABA3-37A8-95FF-561EAE924819}"/>
                </a:ext>
              </a:extLst>
            </p:cNvPr>
            <p:cNvSpPr/>
            <p:nvPr/>
          </p:nvSpPr>
          <p:spPr>
            <a:xfrm>
              <a:off x="792480" y="3615639"/>
              <a:ext cx="1943335" cy="15275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Domain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1444CA-5757-A545-15F7-FC0B7AB3C038}"/>
                </a:ext>
              </a:extLst>
            </p:cNvPr>
            <p:cNvSpPr/>
            <p:nvPr/>
          </p:nvSpPr>
          <p:spPr>
            <a:xfrm>
              <a:off x="792480" y="4148637"/>
              <a:ext cx="1943335" cy="22912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domain objects such as Submission, Vote, Part, etc.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33D00-30AA-7961-C0BC-306FBDDB76FF}"/>
                </a:ext>
              </a:extLst>
            </p:cNvPr>
            <p:cNvSpPr/>
            <p:nvPr/>
          </p:nvSpPr>
          <p:spPr>
            <a:xfrm>
              <a:off x="792480" y="3835534"/>
              <a:ext cx="1943335" cy="87286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C#/ .NET class library]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FE6E94-06AE-E71B-7AE1-1B1B07DEC55A}"/>
              </a:ext>
            </a:extLst>
          </p:cNvPr>
          <p:cNvGrpSpPr/>
          <p:nvPr/>
        </p:nvGrpSpPr>
        <p:grpSpPr>
          <a:xfrm>
            <a:off x="3076270" y="6211179"/>
            <a:ext cx="1219531" cy="323165"/>
            <a:chOff x="2044397" y="2035273"/>
            <a:chExt cx="1552353" cy="28429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46C088-CC71-1748-379C-F12F0DA5D674}"/>
                </a:ext>
              </a:extLst>
            </p:cNvPr>
            <p:cNvSpPr/>
            <p:nvPr/>
          </p:nvSpPr>
          <p:spPr>
            <a:xfrm>
              <a:off x="2044397" y="2035273"/>
              <a:ext cx="1552353" cy="284296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10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 Backend API</a:t>
              </a:r>
            </a:p>
            <a:p>
              <a:pPr defTabSz="1218987"/>
              <a:endParaRPr lang="en-IN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05033C-B75A-042F-3B70-43995E430441}"/>
                </a:ext>
              </a:extLst>
            </p:cNvPr>
            <p:cNvSpPr/>
            <p:nvPr/>
          </p:nvSpPr>
          <p:spPr>
            <a:xfrm>
              <a:off x="2044397" y="2196546"/>
              <a:ext cx="1552353" cy="94765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11D1A-2034-2217-0B28-A8D237375766}"/>
              </a:ext>
            </a:extLst>
          </p:cNvPr>
          <p:cNvGrpSpPr/>
          <p:nvPr/>
        </p:nvGrpSpPr>
        <p:grpSpPr>
          <a:xfrm>
            <a:off x="215696" y="1412776"/>
            <a:ext cx="2063880" cy="1040952"/>
            <a:chOff x="5052745" y="5329658"/>
            <a:chExt cx="2063880" cy="1040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A6AB72-987B-1886-D58D-856A381F9396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2FA0FC-0001-3552-B4FD-0E217546582A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Gateway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BF93EC-A56D-A9DD-D99F-E1311A6E980A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D70CB-97E6-32BA-E027-C554D22F56FA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33EA89-692E-6A7E-8509-D64435772369}"/>
              </a:ext>
            </a:extLst>
          </p:cNvPr>
          <p:cNvGrpSpPr/>
          <p:nvPr/>
        </p:nvGrpSpPr>
        <p:grpSpPr>
          <a:xfrm>
            <a:off x="215696" y="3814586"/>
            <a:ext cx="2063880" cy="1040952"/>
            <a:chOff x="737636" y="3517855"/>
            <a:chExt cx="2063880" cy="10409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603291-407A-641B-2748-3DD0D7FA7232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246FB2-19C2-7B3D-072B-8F0845124A3D}"/>
                </a:ext>
              </a:extLst>
            </p:cNvPr>
            <p:cNvSpPr/>
            <p:nvPr/>
          </p:nvSpPr>
          <p:spPr>
            <a:xfrm>
              <a:off x="792480" y="3615639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Cloud File Storage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5DCAF-21B3-BA8F-04D1-9154253CC013}"/>
                </a:ext>
              </a:extLst>
            </p:cNvPr>
            <p:cNvSpPr/>
            <p:nvPr/>
          </p:nvSpPr>
          <p:spPr>
            <a:xfrm>
              <a:off x="792480" y="4148637"/>
              <a:ext cx="1943335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uploaded images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B65F38-18AF-2F15-E823-B4443D041E9D}"/>
                </a:ext>
              </a:extLst>
            </p:cNvPr>
            <p:cNvSpPr/>
            <p:nvPr/>
          </p:nvSpPr>
          <p:spPr>
            <a:xfrm>
              <a:off x="792480" y="3835534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Azure Blob Storage]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5202D3-C2E2-2851-C8A1-DAD9F6AA956D}"/>
              </a:ext>
            </a:extLst>
          </p:cNvPr>
          <p:cNvGrpSpPr/>
          <p:nvPr/>
        </p:nvGrpSpPr>
        <p:grpSpPr>
          <a:xfrm>
            <a:off x="191345" y="5067108"/>
            <a:ext cx="2063879" cy="1034141"/>
            <a:chOff x="737636" y="5336469"/>
            <a:chExt cx="2063879" cy="1034141"/>
          </a:xfrm>
        </p:grpSpPr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B2EEC141-880D-160D-D93E-A6CF9ABE6527}"/>
                </a:ext>
              </a:extLst>
            </p:cNvPr>
            <p:cNvSpPr/>
            <p:nvPr/>
          </p:nvSpPr>
          <p:spPr>
            <a:xfrm>
              <a:off x="737636" y="5336469"/>
              <a:ext cx="2063879" cy="1034141"/>
            </a:xfrm>
            <a:prstGeom prst="flowChartMagneticDisk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E2886E-66CB-F27F-FD18-42BD853A3C02}"/>
                </a:ext>
              </a:extLst>
            </p:cNvPr>
            <p:cNvSpPr/>
            <p:nvPr/>
          </p:nvSpPr>
          <p:spPr>
            <a:xfrm>
              <a:off x="792480" y="5433542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28A3F7-2300-35DA-4A20-605F7B1338A5}"/>
                </a:ext>
              </a:extLst>
            </p:cNvPr>
            <p:cNvSpPr/>
            <p:nvPr/>
          </p:nvSpPr>
          <p:spPr>
            <a:xfrm>
              <a:off x="792480" y="596654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submission data, parts, and votes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764CA-B413-F37B-AFEC-5983D01F6DA5}"/>
                </a:ext>
              </a:extLst>
            </p:cNvPr>
            <p:cNvSpPr/>
            <p:nvPr/>
          </p:nvSpPr>
          <p:spPr>
            <a:xfrm>
              <a:off x="792480" y="5653437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SQL Server]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A81121-CC97-CED2-8539-C401F2881812}"/>
              </a:ext>
            </a:extLst>
          </p:cNvPr>
          <p:cNvGrpSpPr/>
          <p:nvPr/>
        </p:nvGrpSpPr>
        <p:grpSpPr>
          <a:xfrm>
            <a:off x="3195836" y="1412777"/>
            <a:ext cx="2063880" cy="1478267"/>
            <a:chOff x="737636" y="3517855"/>
            <a:chExt cx="2063880" cy="10409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A025F5-5BFE-1C89-FA03-D7FFD80B6724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A13D2C-4BE7-2907-A6F3-AD4F16D6AA44}"/>
                </a:ext>
              </a:extLst>
            </p:cNvPr>
            <p:cNvSpPr/>
            <p:nvPr/>
          </p:nvSpPr>
          <p:spPr>
            <a:xfrm>
              <a:off x="792480" y="3615639"/>
              <a:ext cx="1943335" cy="15170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Endpoint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C02D2-F7C4-FE61-4E73-183B7E715854}"/>
                </a:ext>
              </a:extLst>
            </p:cNvPr>
            <p:cNvSpPr/>
            <p:nvPr/>
          </p:nvSpPr>
          <p:spPr>
            <a:xfrm>
              <a:off x="792480" y="4148637"/>
              <a:ext cx="1943335" cy="34134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HTTP API route accepting external requests and generates external responses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634391-A5C4-6E70-3CAD-F3ED2743DBA7}"/>
                </a:ext>
              </a:extLst>
            </p:cNvPr>
            <p:cNvSpPr/>
            <p:nvPr/>
          </p:nvSpPr>
          <p:spPr>
            <a:xfrm>
              <a:off x="792480" y="3835534"/>
              <a:ext cx="1943335" cy="8669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 Minimal API REPR Class]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03A8C-B245-AA5B-8804-9C6B550B2CB2}"/>
              </a:ext>
            </a:extLst>
          </p:cNvPr>
          <p:cNvGrpSpPr/>
          <p:nvPr/>
        </p:nvGrpSpPr>
        <p:grpSpPr>
          <a:xfrm>
            <a:off x="6508204" y="1412777"/>
            <a:ext cx="2063880" cy="1224136"/>
            <a:chOff x="737636" y="3517855"/>
            <a:chExt cx="2063880" cy="1040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EDCAB-C8A2-4450-C6B9-5AC2AA3E6307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A268EC-93D8-C9F4-91FA-BDE9F735F216}"/>
                </a:ext>
              </a:extLst>
            </p:cNvPr>
            <p:cNvSpPr/>
            <p:nvPr/>
          </p:nvSpPr>
          <p:spPr>
            <a:xfrm>
              <a:off x="792480" y="3615639"/>
              <a:ext cx="1943335" cy="18320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Authorization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CA0DC8-5CDA-B5F8-5614-26657DE4CD70}"/>
                </a:ext>
              </a:extLst>
            </p:cNvPr>
            <p:cNvSpPr/>
            <p:nvPr/>
          </p:nvSpPr>
          <p:spPr>
            <a:xfrm>
              <a:off x="792480" y="4148637"/>
              <a:ext cx="1943335" cy="27480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Authorizes </a:t>
              </a:r>
              <a:r>
                <a:rPr lang="en-IN" sz="105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requests using Permissions, Roles, Policies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F4F81A-2CF1-57ED-7F33-DC2185A96D32}"/>
                </a:ext>
              </a:extLst>
            </p:cNvPr>
            <p:cNvSpPr/>
            <p:nvPr/>
          </p:nvSpPr>
          <p:spPr>
            <a:xfrm>
              <a:off x="792480" y="3835534"/>
              <a:ext cx="1943335" cy="10468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pipeline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behavior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780345-53CD-02ED-51DB-AC2B84328F18}"/>
              </a:ext>
            </a:extLst>
          </p:cNvPr>
          <p:cNvGrpSpPr/>
          <p:nvPr/>
        </p:nvGrpSpPr>
        <p:grpSpPr>
          <a:xfrm>
            <a:off x="6508204" y="2751905"/>
            <a:ext cx="2063880" cy="1224136"/>
            <a:chOff x="737636" y="3517855"/>
            <a:chExt cx="2063880" cy="10409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571E77-9792-D55E-E94D-F2E3A221B90B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CEA54C-6ACF-1981-06ED-C6DC99596DF2}"/>
                </a:ext>
              </a:extLst>
            </p:cNvPr>
            <p:cNvSpPr/>
            <p:nvPr/>
          </p:nvSpPr>
          <p:spPr>
            <a:xfrm>
              <a:off x="792480" y="3615639"/>
              <a:ext cx="1943335" cy="18320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B9ACDC-874F-DD8A-DBD6-A3AB57609909}"/>
                </a:ext>
              </a:extLst>
            </p:cNvPr>
            <p:cNvSpPr/>
            <p:nvPr/>
          </p:nvSpPr>
          <p:spPr>
            <a:xfrm>
              <a:off x="792480" y="4148637"/>
              <a:ext cx="1943335" cy="27480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Validates authorized requests before execution of use case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6E6362-01CD-42FB-3564-F9313D5032D1}"/>
                </a:ext>
              </a:extLst>
            </p:cNvPr>
            <p:cNvSpPr/>
            <p:nvPr/>
          </p:nvSpPr>
          <p:spPr>
            <a:xfrm>
              <a:off x="792480" y="3835534"/>
              <a:ext cx="1943335" cy="10468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pipeline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behavior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]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6A69AC-2C3B-A64D-071C-A2D9400FA274}"/>
              </a:ext>
            </a:extLst>
          </p:cNvPr>
          <p:cNvGrpSpPr/>
          <p:nvPr/>
        </p:nvGrpSpPr>
        <p:grpSpPr>
          <a:xfrm>
            <a:off x="6514891" y="4545421"/>
            <a:ext cx="2063880" cy="1475377"/>
            <a:chOff x="737636" y="3517855"/>
            <a:chExt cx="2063880" cy="10409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6D9ACF-476F-9121-3FD6-D8E07EB1CEC6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C1A291-3653-C2CB-BDDA-6483F0EBD9B3}"/>
                </a:ext>
              </a:extLst>
            </p:cNvPr>
            <p:cNvSpPr/>
            <p:nvPr/>
          </p:nvSpPr>
          <p:spPr>
            <a:xfrm>
              <a:off x="792480" y="3615639"/>
              <a:ext cx="1943335" cy="152006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 Case Handler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6D566-5B86-09A5-1733-3530B8954D61}"/>
                </a:ext>
              </a:extLst>
            </p:cNvPr>
            <p:cNvSpPr/>
            <p:nvPr/>
          </p:nvSpPr>
          <p:spPr>
            <a:xfrm>
              <a:off x="792480" y="4148637"/>
              <a:ext cx="1943335" cy="34201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Executes the use case of the internal request and produces internal response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682B4E-6C14-DCC1-F61E-9D07FC19BA3F}"/>
                </a:ext>
              </a:extLst>
            </p:cNvPr>
            <p:cNvSpPr/>
            <p:nvPr/>
          </p:nvSpPr>
          <p:spPr>
            <a:xfrm>
              <a:off x="792480" y="3835534"/>
              <a:ext cx="1943335" cy="8686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Handler]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CA1357-49AD-E6E9-1277-14557D5761FF}"/>
              </a:ext>
            </a:extLst>
          </p:cNvPr>
          <p:cNvGrpSpPr/>
          <p:nvPr/>
        </p:nvGrpSpPr>
        <p:grpSpPr>
          <a:xfrm>
            <a:off x="3195836" y="4535342"/>
            <a:ext cx="2063880" cy="1478267"/>
            <a:chOff x="737636" y="3517855"/>
            <a:chExt cx="2063880" cy="104095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5FE6D2-1BAF-6CA1-1842-330B63A8A64D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7780A7-3CF9-065A-B5A3-0F13A3E1A5EB}"/>
                </a:ext>
              </a:extLst>
            </p:cNvPr>
            <p:cNvSpPr/>
            <p:nvPr/>
          </p:nvSpPr>
          <p:spPr>
            <a:xfrm>
              <a:off x="792480" y="3615639"/>
              <a:ext cx="1943335" cy="15170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Infrastructure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275B05-5D52-D6C2-448B-49C555C9E628}"/>
                </a:ext>
              </a:extLst>
            </p:cNvPr>
            <p:cNvSpPr/>
            <p:nvPr/>
          </p:nvSpPr>
          <p:spPr>
            <a:xfrm>
              <a:off x="792480" y="4148637"/>
              <a:ext cx="1943335" cy="34134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HTTP API route accepting requests and generates response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B65E6C-7691-8305-D239-A04FBF33C4E3}"/>
                </a:ext>
              </a:extLst>
            </p:cNvPr>
            <p:cNvSpPr/>
            <p:nvPr/>
          </p:nvSpPr>
          <p:spPr>
            <a:xfrm>
              <a:off x="792480" y="3835534"/>
              <a:ext cx="1943335" cy="8669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Repository Implementations]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0D61C4D-6AD0-9C5F-3410-497B52EE43C1}"/>
              </a:ext>
            </a:extLst>
          </p:cNvPr>
          <p:cNvCxnSpPr/>
          <p:nvPr/>
        </p:nvCxnSpPr>
        <p:spPr>
          <a:xfrm>
            <a:off x="8586008" y="1971659"/>
            <a:ext cx="12700" cy="1255776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36180D-80B4-57DF-2666-12ADFCC2C952}"/>
              </a:ext>
            </a:extLst>
          </p:cNvPr>
          <p:cNvCxnSpPr>
            <a:cxnSpLocks/>
          </p:cNvCxnSpPr>
          <p:nvPr/>
        </p:nvCxnSpPr>
        <p:spPr>
          <a:xfrm>
            <a:off x="8572421" y="3686824"/>
            <a:ext cx="12700" cy="1255776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90DC848-40C2-EDA6-D967-8DEE0957C95E}"/>
              </a:ext>
            </a:extLst>
          </p:cNvPr>
          <p:cNvSpPr/>
          <p:nvPr/>
        </p:nvSpPr>
        <p:spPr>
          <a:xfrm>
            <a:off x="8613156" y="5358658"/>
            <a:ext cx="1029014" cy="16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Executes logic 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0EB573-E1C9-00C7-23DC-6A3D5052E23E}"/>
              </a:ext>
            </a:extLst>
          </p:cNvPr>
          <p:cNvCxnSpPr>
            <a:cxnSpLocks/>
          </p:cNvCxnSpPr>
          <p:nvPr/>
        </p:nvCxnSpPr>
        <p:spPr>
          <a:xfrm>
            <a:off x="8585122" y="5557479"/>
            <a:ext cx="109143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BB8FBC-08B5-D048-1A71-FB736AF31E68}"/>
              </a:ext>
            </a:extLst>
          </p:cNvPr>
          <p:cNvCxnSpPr>
            <a:cxnSpLocks/>
          </p:cNvCxnSpPr>
          <p:nvPr/>
        </p:nvCxnSpPr>
        <p:spPr>
          <a:xfrm flipH="1" flipV="1">
            <a:off x="2279073" y="4295669"/>
            <a:ext cx="905907" cy="4317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08BF3CC-D94F-6815-92EC-D698383AD2A5}"/>
              </a:ext>
            </a:extLst>
          </p:cNvPr>
          <p:cNvSpPr/>
          <p:nvPr/>
        </p:nvSpPr>
        <p:spPr>
          <a:xfrm>
            <a:off x="2448506" y="4153130"/>
            <a:ext cx="1389055" cy="323165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Writes image blobs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(Azure SDK)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DBC793-6740-E636-6832-D9F8A6453E59}"/>
              </a:ext>
            </a:extLst>
          </p:cNvPr>
          <p:cNvCxnSpPr>
            <a:cxnSpLocks/>
          </p:cNvCxnSpPr>
          <p:nvPr/>
        </p:nvCxnSpPr>
        <p:spPr>
          <a:xfrm flipH="1">
            <a:off x="2252120" y="5597698"/>
            <a:ext cx="94371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48D5552-73F7-9867-A3C9-9982DA8F6551}"/>
              </a:ext>
            </a:extLst>
          </p:cNvPr>
          <p:cNvSpPr/>
          <p:nvPr/>
        </p:nvSpPr>
        <p:spPr>
          <a:xfrm>
            <a:off x="2378577" y="5072731"/>
            <a:ext cx="806403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Reads and writes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(EF Core)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0222DC-0046-1CD4-AF4C-DD52EDD2C189}"/>
              </a:ext>
            </a:extLst>
          </p:cNvPr>
          <p:cNvCxnSpPr>
            <a:cxnSpLocks/>
          </p:cNvCxnSpPr>
          <p:nvPr/>
        </p:nvCxnSpPr>
        <p:spPr>
          <a:xfrm flipH="1">
            <a:off x="5296301" y="5610151"/>
            <a:ext cx="12185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A855CD8-2EAB-1DC8-1B9E-8A502777A742}"/>
              </a:ext>
            </a:extLst>
          </p:cNvPr>
          <p:cNvSpPr/>
          <p:nvPr/>
        </p:nvSpPr>
        <p:spPr>
          <a:xfrm>
            <a:off x="5422757" y="5085184"/>
            <a:ext cx="806403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Retrieves and updates objects using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312E4E-8990-F790-2630-2E111BE5057D}"/>
              </a:ext>
            </a:extLst>
          </p:cNvPr>
          <p:cNvCxnSpPr>
            <a:cxnSpLocks/>
          </p:cNvCxnSpPr>
          <p:nvPr/>
        </p:nvCxnSpPr>
        <p:spPr>
          <a:xfrm>
            <a:off x="2252121" y="1919696"/>
            <a:ext cx="91592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54170D5-672B-2C73-BCA4-14955E2C5246}"/>
              </a:ext>
            </a:extLst>
          </p:cNvPr>
          <p:cNvSpPr/>
          <p:nvPr/>
        </p:nvSpPr>
        <p:spPr>
          <a:xfrm>
            <a:off x="2342327" y="2004488"/>
            <a:ext cx="505202" cy="80791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AC0E51-0932-9244-B742-8121C3FC0397}"/>
              </a:ext>
            </a:extLst>
          </p:cNvPr>
          <p:cNvCxnSpPr>
            <a:cxnSpLocks/>
          </p:cNvCxnSpPr>
          <p:nvPr/>
        </p:nvCxnSpPr>
        <p:spPr>
          <a:xfrm>
            <a:off x="5296301" y="1911783"/>
            <a:ext cx="12185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EA4379-20DB-3F87-8239-8D72F7B258D1}"/>
              </a:ext>
            </a:extLst>
          </p:cNvPr>
          <p:cNvSpPr/>
          <p:nvPr/>
        </p:nvSpPr>
        <p:spPr>
          <a:xfrm>
            <a:off x="5327261" y="2008148"/>
            <a:ext cx="1022037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Maps to internal requests and processes using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386D3-9AC8-263E-EC5D-AD20E99CD0F9}"/>
              </a:ext>
            </a:extLst>
          </p:cNvPr>
          <p:cNvSpPr/>
          <p:nvPr/>
        </p:nvSpPr>
        <p:spPr>
          <a:xfrm>
            <a:off x="8802457" y="2288367"/>
            <a:ext cx="1022037" cy="80791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Delegates processing of authorized internal requests to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F1930D-5BF6-1882-47CF-4383C9AB1678}"/>
              </a:ext>
            </a:extLst>
          </p:cNvPr>
          <p:cNvSpPr/>
          <p:nvPr/>
        </p:nvSpPr>
        <p:spPr>
          <a:xfrm>
            <a:off x="8759834" y="3747585"/>
            <a:ext cx="1022037" cy="64633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Delegates processing of validated internal requests to</a:t>
            </a:r>
          </a:p>
        </p:txBody>
      </p:sp>
    </p:spTree>
    <p:extLst>
      <p:ext uri="{BB962C8B-B14F-4D97-AF65-F5344CB8AC3E}">
        <p14:creationId xmlns:p14="http://schemas.microsoft.com/office/powerpoint/2010/main" val="30178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B3783E-5C6F-6847-8562-C05F44E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JWT </a:t>
            </a:r>
            <a:r>
              <a:rPr lang="da-DK" dirty="0" err="1"/>
              <a:t>tokens</a:t>
            </a:r>
            <a:endParaRPr lang="da-DK" dirty="0"/>
          </a:p>
          <a:p>
            <a:endParaRPr lang="da-DK" dirty="0"/>
          </a:p>
          <a:p>
            <a:r>
              <a:rPr lang="da-DK" dirty="0"/>
              <a:t>Permissions</a:t>
            </a:r>
          </a:p>
          <a:p>
            <a:pPr lvl="1"/>
            <a:r>
              <a:rPr lang="da-DK" b="1" dirty="0" err="1"/>
              <a:t>create:submission</a:t>
            </a:r>
            <a:endParaRPr lang="da-DK" b="1" dirty="0"/>
          </a:p>
          <a:p>
            <a:pPr lvl="1"/>
            <a:r>
              <a:rPr lang="da-DK" dirty="0"/>
              <a:t>…</a:t>
            </a:r>
          </a:p>
          <a:p>
            <a:r>
              <a:rPr lang="da-DK" dirty="0" err="1"/>
              <a:t>Roles</a:t>
            </a:r>
            <a:endParaRPr lang="da-DK" dirty="0"/>
          </a:p>
          <a:p>
            <a:pPr lvl="1"/>
            <a:r>
              <a:rPr lang="da-DK" b="1" dirty="0" err="1"/>
              <a:t>Admin</a:t>
            </a:r>
            <a:endParaRPr lang="da-DK" b="1" dirty="0"/>
          </a:p>
          <a:p>
            <a:r>
              <a:rPr lang="da-DK" dirty="0" err="1"/>
              <a:t>Policies</a:t>
            </a:r>
            <a:endParaRPr lang="da-DK" dirty="0"/>
          </a:p>
          <a:p>
            <a:pPr lvl="1"/>
            <a:r>
              <a:rPr lang="da-DK" b="1" dirty="0"/>
              <a:t>Self-or-</a:t>
            </a:r>
            <a:r>
              <a:rPr lang="da-DK" b="1" dirty="0" err="1"/>
              <a:t>Admin</a:t>
            </a:r>
            <a:endParaRPr lang="da-DK" b="1" dirty="0"/>
          </a:p>
          <a:p>
            <a:pPr lvl="1"/>
            <a:r>
              <a:rPr lang="da-DK" b="1" dirty="0"/>
              <a:t>Not-Self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73F6C-D2E6-44A5-B87B-A6F30460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Security and User </a:t>
            </a:r>
            <a:r>
              <a:rPr lang="da-DK" dirty="0" err="1"/>
              <a:t>Privacy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77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1081D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27014</TotalTime>
  <Words>838</Words>
  <Application>Microsoft Office PowerPoint</Application>
  <PresentationFormat>Widescreen</PresentationFormat>
  <Paragraphs>174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Times</vt:lpstr>
      <vt:lpstr>Wingdings</vt:lpstr>
      <vt:lpstr>Wingdings 2</vt:lpstr>
      <vt:lpstr>Wingdings 3</vt:lpstr>
      <vt:lpstr>3_Concourse</vt:lpstr>
      <vt:lpstr>Office Theme</vt:lpstr>
      <vt:lpstr>”NPU Backend Case Assignment”  Jesper Gulmann Henriksen</vt:lpstr>
      <vt:lpstr>Agenda ~ 30+10 Minutes Maximum </vt:lpstr>
      <vt:lpstr>Part 1: Engineering the NPU Backend</vt:lpstr>
      <vt:lpstr>Part 1 Agenda</vt:lpstr>
      <vt:lpstr>Design Principles</vt:lpstr>
      <vt:lpstr>Context Diagram for NPU</vt:lpstr>
      <vt:lpstr>Container Diagram for NPU</vt:lpstr>
      <vt:lpstr>Component Diagram for NPU</vt:lpstr>
      <vt:lpstr>Security and User Privacy</vt:lpstr>
      <vt:lpstr>Permissions and Policies</vt:lpstr>
      <vt:lpstr>Scaling and Bottlenecks</vt:lpstr>
      <vt:lpstr>Part 2: Leadership and Communication</vt:lpstr>
      <vt:lpstr>Part 2 Agenda</vt:lpstr>
      <vt:lpstr>Microsoft Whiteboard </vt:lpstr>
      <vt:lpstr>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NPU Presentation</dc:title>
  <dc:subject>Parts I and II</dc:subject>
  <dc:creator>Jesper Gulmann Henriksen</dc:creator>
  <cp:lastModifiedBy>Jesper Gulmann</cp:lastModifiedBy>
  <cp:revision>3994</cp:revision>
  <dcterms:created xsi:type="dcterms:W3CDTF">2009-04-01T20:01:27Z</dcterms:created>
  <dcterms:modified xsi:type="dcterms:W3CDTF">2025-05-26T22:17:19Z</dcterms:modified>
</cp:coreProperties>
</file>