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1017" r:id="rId3"/>
    <p:sldId id="1018" r:id="rId4"/>
    <p:sldId id="1019" r:id="rId5"/>
    <p:sldId id="1016" r:id="rId6"/>
    <p:sldId id="1024" r:id="rId7"/>
    <p:sldId id="1022" r:id="rId8"/>
    <p:sldId id="1027" r:id="rId9"/>
    <p:sldId id="1011" r:id="rId10"/>
    <p:sldId id="991" r:id="rId1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69486" autoAdjust="0"/>
  </p:normalViewPr>
  <p:slideViewPr>
    <p:cSldViewPr>
      <p:cViewPr varScale="1">
        <p:scale>
          <a:sx n="67" d="100"/>
          <a:sy n="67" d="100"/>
        </p:scale>
        <p:origin x="184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notesViewPr>
    <p:cSldViewPr>
      <p:cViewPr varScale="1">
        <p:scale>
          <a:sx n="80" d="100"/>
          <a:sy n="80" d="100"/>
        </p:scale>
        <p:origin x="40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Motivating examples: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Traversing syntax trees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Technique is called “Double Dispatch”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a very </a:t>
            </a:r>
            <a:r>
              <a:rPr lang="en-US"/>
              <a:t>good explanation, see https://www.codeproject.com/articles/588882/theplusvisitorpluspatternplusexplained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059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structure can be recursive by employing Composite, of course.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52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structure can be recursive by employing Composite, of course.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593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0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09367A">
                  <a:tint val="2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66" y="5301208"/>
            <a:ext cx="1862067" cy="864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75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11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9144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2" y="116632"/>
            <a:ext cx="939256" cy="435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850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5" r:id="rId3"/>
    <p:sldLayoutId id="2147483675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592288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 dirty="0">
                <a:effectLst/>
              </a:rPr>
              <a:t> 12:</a:t>
            </a:r>
            <a:b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9C5-64E4-440A-89F9-A721C07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6369-FFA1-4F74-B764-429FF5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108" y="2056435"/>
            <a:ext cx="5057528" cy="2922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397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B419A-0569-45CE-B965-5DBC9E57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Example: Employees and Projects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Implementing the Visitor Pattern</a:t>
            </a:r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/>
              <a:t>Pattern: Visitor</a:t>
            </a:r>
          </a:p>
          <a:p>
            <a:r>
              <a:rPr lang="en-US" dirty="0"/>
              <a:t>Overview of Visitor Pattern</a:t>
            </a:r>
          </a:p>
          <a:p>
            <a:r>
              <a:rPr lang="en-US" dirty="0"/>
              <a:t>Pros and Cons of Visitor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3559E-65DB-4155-A133-2E8FE60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64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07941-6ED6-4FE3-9FA2-06035B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Example:</a:t>
            </a:r>
            <a:br>
              <a:rPr lang="en-US" dirty="0"/>
            </a:br>
            <a:r>
              <a:rPr lang="en-US" dirty="0"/>
              <a:t>Employees and Projects</a:t>
            </a:r>
            <a:endParaRPr lang="da-DK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691049-16AC-4204-874C-5BEB4F66AA81}"/>
              </a:ext>
            </a:extLst>
          </p:cNvPr>
          <p:cNvSpPr txBox="1">
            <a:spLocks/>
          </p:cNvSpPr>
          <p:nvPr/>
        </p:nvSpPr>
        <p:spPr>
          <a:xfrm>
            <a:off x="251520" y="1628800"/>
            <a:ext cx="8655262" cy="49545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expenses = 0;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company.Employees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expenses += 1_880 *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employee.StockOptions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company.Projects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project.State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ProjectState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.InProgress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&amp;&amp;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project.HoursWorked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project.HoursBudget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expenses += 1_095*(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project.HoursBudget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project.HoursWorked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da-DK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$"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remainingExpenses:</a:t>
            </a:r>
            <a:r>
              <a:rPr lang="da-DK" sz="1600" dirty="0" err="1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);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endParaRPr lang="da-DK" sz="1600" dirty="0"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09640-6C1E-431C-A6EA-BE8B2053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the traversal logic somewhere appropriate?</a:t>
            </a:r>
          </a:p>
          <a:p>
            <a:r>
              <a:rPr lang="en-US" dirty="0"/>
              <a:t>How do we facilitate future extensions to the hierarchy that have not yet been specified?</a:t>
            </a:r>
          </a:p>
          <a:p>
            <a:endParaRPr lang="en-US" dirty="0"/>
          </a:p>
          <a:p>
            <a:r>
              <a:rPr lang="en-US" dirty="0"/>
              <a:t>Can we satisfy the Open/Closed Principle?</a:t>
            </a:r>
          </a:p>
          <a:p>
            <a:r>
              <a:rPr lang="en-US" dirty="0"/>
              <a:t>What about the Single Responsibility Principle?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AC02E-3672-4779-A08E-FD4182B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7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8119C-FF5A-4B9E-8607-38E77AD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i="1" dirty="0"/>
              <a:t>Represent a method to be performed on the elements of an object structure. Visitor lets you define a new method without changing the classes of the elements on which it operates.</a:t>
            </a:r>
          </a:p>
          <a:p>
            <a:endParaRPr lang="en-US" sz="2800" i="1" dirty="0"/>
          </a:p>
          <a:p>
            <a:r>
              <a:rPr lang="en-US" sz="2800"/>
              <a:t>Outline</a:t>
            </a:r>
            <a:endParaRPr lang="en-US" sz="2800" dirty="0"/>
          </a:p>
          <a:p>
            <a:pPr lvl="1"/>
            <a:r>
              <a:rPr lang="en-US" sz="2400" dirty="0"/>
              <a:t>Define a visitor object implementing an operation on each type of elements of the object structure</a:t>
            </a:r>
          </a:p>
          <a:p>
            <a:pPr lvl="1"/>
            <a:r>
              <a:rPr lang="en-US" sz="2400" dirty="0"/>
              <a:t>Traverse the object structure by calling accept on an element </a:t>
            </a:r>
          </a:p>
          <a:p>
            <a:pPr lvl="2"/>
            <a:r>
              <a:rPr lang="en-US" sz="2200" dirty="0"/>
              <a:t>Request is dispatched back to the accepted visitor’s appropriate method</a:t>
            </a:r>
          </a:p>
          <a:p>
            <a:pPr lvl="1"/>
            <a:endParaRPr lang="en-US" sz="2800" dirty="0"/>
          </a:p>
          <a:p>
            <a:r>
              <a:rPr lang="en-US" sz="2800" dirty="0"/>
              <a:t>Origin: Gang of Four</a:t>
            </a:r>
          </a:p>
          <a:p>
            <a:pPr lvl="1"/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9666-81F7-491F-8DC4-5237E22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Visitor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673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Visitor Pattern</a:t>
            </a:r>
            <a:endParaRPr lang="da-DK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E262743-26CE-4BA2-BD59-9775E62487BD}"/>
              </a:ext>
            </a:extLst>
          </p:cNvPr>
          <p:cNvSpPr txBox="1">
            <a:spLocks/>
          </p:cNvSpPr>
          <p:nvPr/>
        </p:nvSpPr>
        <p:spPr>
          <a:xfrm>
            <a:off x="5724072" y="1772816"/>
            <a:ext cx="1872000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Accept()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71EB9B0-CF44-4F17-A0D0-3B5964E0F34B}"/>
              </a:ext>
            </a:extLst>
          </p:cNvPr>
          <p:cNvSpPr txBox="1">
            <a:spLocks/>
          </p:cNvSpPr>
          <p:nvPr/>
        </p:nvSpPr>
        <p:spPr>
          <a:xfrm>
            <a:off x="7070446" y="4349676"/>
            <a:ext cx="187220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3171DC-75FB-4626-8ACA-899AC1E3E925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H="1" flipV="1">
            <a:off x="6660072" y="3429000"/>
            <a:ext cx="1323959" cy="920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180345F6-F902-4112-82AC-CC3ECCC0CC67}"/>
              </a:ext>
            </a:extLst>
          </p:cNvPr>
          <p:cNvSpPr txBox="1">
            <a:spLocks/>
          </p:cNvSpPr>
          <p:nvPr/>
        </p:nvSpPr>
        <p:spPr>
          <a:xfrm>
            <a:off x="4552762" y="4349676"/>
            <a:ext cx="187220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15264-CF79-4E32-9E7D-96283B3FB278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5608481" y="3429000"/>
            <a:ext cx="1051591" cy="920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FEF91487-EA43-40DA-B570-D94810E7E734}"/>
              </a:ext>
            </a:extLst>
          </p:cNvPr>
          <p:cNvSpPr txBox="1">
            <a:spLocks/>
          </p:cNvSpPr>
          <p:nvPr/>
        </p:nvSpPr>
        <p:spPr>
          <a:xfrm>
            <a:off x="179512" y="1772816"/>
            <a:ext cx="1872208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Client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0883F9E-E6D4-4828-8C8E-2FF0A94221D6}"/>
              </a:ext>
            </a:extLst>
          </p:cNvPr>
          <p:cNvSpPr txBox="1">
            <a:spLocks/>
          </p:cNvSpPr>
          <p:nvPr/>
        </p:nvSpPr>
        <p:spPr>
          <a:xfrm>
            <a:off x="2384582" y="2458252"/>
            <a:ext cx="1871883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IVisitor</a:t>
            </a:r>
            <a:endParaRPr lang="en-US" sz="32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Visit( A 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Visit( B )</a:t>
            </a:r>
            <a:endParaRPr lang="en-US" sz="1600" b="1" i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66B9CE7-710B-4BDA-B829-498AC8678876}"/>
              </a:ext>
            </a:extLst>
          </p:cNvPr>
          <p:cNvSpPr txBox="1">
            <a:spLocks/>
          </p:cNvSpPr>
          <p:nvPr/>
        </p:nvSpPr>
        <p:spPr>
          <a:xfrm>
            <a:off x="2384583" y="4573414"/>
            <a:ext cx="1871882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Visitor</a:t>
            </a:r>
            <a:endParaRPr lang="en-US" sz="32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A 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B )</a:t>
            </a:r>
            <a:endParaRPr lang="en-US" sz="16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D6D1C-613E-4EF8-ACBD-AD28EE6C2983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3320524" y="4114436"/>
            <a:ext cx="0" cy="2479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905AB-735B-4383-99CD-A2D582FDBBD0}"/>
              </a:ext>
            </a:extLst>
          </p:cNvPr>
          <p:cNvCxnSpPr>
            <a:cxnSpLocks/>
          </p:cNvCxnSpPr>
          <p:nvPr/>
        </p:nvCxnSpPr>
        <p:spPr>
          <a:xfrm flipV="1">
            <a:off x="2036064" y="2204864"/>
            <a:ext cx="3688008" cy="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DC9C8B-691B-4C76-8E36-CEE31783692B}"/>
              </a:ext>
            </a:extLst>
          </p:cNvPr>
          <p:cNvCxnSpPr>
            <a:cxnSpLocks/>
          </p:cNvCxnSpPr>
          <p:nvPr/>
        </p:nvCxnSpPr>
        <p:spPr>
          <a:xfrm flipV="1">
            <a:off x="2036064" y="2996952"/>
            <a:ext cx="348518" cy="2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3E2373-A74B-458B-883E-FD0697D9F479}"/>
              </a:ext>
            </a:extLst>
          </p:cNvPr>
          <p:cNvCxnSpPr>
            <a:cxnSpLocks/>
          </p:cNvCxnSpPr>
          <p:nvPr/>
        </p:nvCxnSpPr>
        <p:spPr>
          <a:xfrm flipH="1">
            <a:off x="4256466" y="2996952"/>
            <a:ext cx="1467606" cy="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82E82C0-DF2F-4EEB-9E14-E25B035F0D47}"/>
              </a:ext>
            </a:extLst>
          </p:cNvPr>
          <p:cNvSpPr txBox="1">
            <a:spLocks/>
          </p:cNvSpPr>
          <p:nvPr/>
        </p:nvSpPr>
        <p:spPr>
          <a:xfrm>
            <a:off x="2384583" y="4362373"/>
            <a:ext cx="1871882" cy="20909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ConcreteVisitor</a:t>
            </a:r>
            <a:endParaRPr lang="en-US" sz="32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A 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B )</a:t>
            </a:r>
            <a:endParaRPr lang="en-US" sz="16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E6F84F97-E674-4DA8-80EE-652C16F20D29}"/>
              </a:ext>
            </a:extLst>
          </p:cNvPr>
          <p:cNvSpPr txBox="1">
            <a:spLocks/>
          </p:cNvSpPr>
          <p:nvPr/>
        </p:nvSpPr>
        <p:spPr>
          <a:xfrm>
            <a:off x="6928312" y="4349676"/>
            <a:ext cx="211143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 B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D67FF301-B1BE-4D9A-AF91-CA26DE4FA004}"/>
              </a:ext>
            </a:extLst>
          </p:cNvPr>
          <p:cNvSpPr txBox="1">
            <a:spLocks/>
          </p:cNvSpPr>
          <p:nvPr/>
        </p:nvSpPr>
        <p:spPr>
          <a:xfrm>
            <a:off x="4552762" y="4349676"/>
            <a:ext cx="211143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 A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253779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Visitor Pattern</a:t>
            </a:r>
            <a:endParaRPr lang="da-DK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E262743-26CE-4BA2-BD59-9775E62487BD}"/>
              </a:ext>
            </a:extLst>
          </p:cNvPr>
          <p:cNvSpPr txBox="1">
            <a:spLocks/>
          </p:cNvSpPr>
          <p:nvPr/>
        </p:nvSpPr>
        <p:spPr>
          <a:xfrm>
            <a:off x="5724072" y="1772816"/>
            <a:ext cx="1872000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Accept()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71EB9B0-CF44-4F17-A0D0-3B5964E0F34B}"/>
              </a:ext>
            </a:extLst>
          </p:cNvPr>
          <p:cNvSpPr txBox="1">
            <a:spLocks/>
          </p:cNvSpPr>
          <p:nvPr/>
        </p:nvSpPr>
        <p:spPr>
          <a:xfrm>
            <a:off x="6928312" y="4349676"/>
            <a:ext cx="211143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 B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3171DC-75FB-4626-8ACA-899AC1E3E925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660072" y="3429000"/>
            <a:ext cx="1323959" cy="920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180345F6-F902-4112-82AC-CC3ECCC0CC67}"/>
              </a:ext>
            </a:extLst>
          </p:cNvPr>
          <p:cNvSpPr txBox="1">
            <a:spLocks/>
          </p:cNvSpPr>
          <p:nvPr/>
        </p:nvSpPr>
        <p:spPr>
          <a:xfrm>
            <a:off x="4552762" y="4349676"/>
            <a:ext cx="2111438" cy="2103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Element A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Accept()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15264-CF79-4E32-9E7D-96283B3FB278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5608481" y="3429000"/>
            <a:ext cx="1051591" cy="920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FEF91487-EA43-40DA-B570-D94810E7E734}"/>
              </a:ext>
            </a:extLst>
          </p:cNvPr>
          <p:cNvSpPr txBox="1">
            <a:spLocks/>
          </p:cNvSpPr>
          <p:nvPr/>
        </p:nvSpPr>
        <p:spPr>
          <a:xfrm>
            <a:off x="179512" y="1772816"/>
            <a:ext cx="1872208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Client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0883F9E-E6D4-4828-8C8E-2FF0A94221D6}"/>
              </a:ext>
            </a:extLst>
          </p:cNvPr>
          <p:cNvSpPr txBox="1">
            <a:spLocks/>
          </p:cNvSpPr>
          <p:nvPr/>
        </p:nvSpPr>
        <p:spPr>
          <a:xfrm>
            <a:off x="2384582" y="2458252"/>
            <a:ext cx="1871883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IVisitor</a:t>
            </a:r>
            <a:endParaRPr lang="en-US" sz="32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Visit( A 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latin typeface="Cascadia Code" panose="020B0609020000020004" pitchFamily="49" charset="0"/>
              </a:rPr>
              <a:t>Visit( B )</a:t>
            </a:r>
            <a:endParaRPr lang="en-US" sz="1600" b="1" i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66B9CE7-710B-4BDA-B829-498AC8678876}"/>
              </a:ext>
            </a:extLst>
          </p:cNvPr>
          <p:cNvSpPr txBox="1">
            <a:spLocks/>
          </p:cNvSpPr>
          <p:nvPr/>
        </p:nvSpPr>
        <p:spPr>
          <a:xfrm>
            <a:off x="2384583" y="4362373"/>
            <a:ext cx="1871882" cy="20909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ConcreteVisitor</a:t>
            </a:r>
            <a:endParaRPr lang="en-US" sz="32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A 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Visit( B )</a:t>
            </a:r>
            <a:endParaRPr lang="en-US" sz="16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D6D1C-613E-4EF8-ACBD-AD28EE6C298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320524" y="4114436"/>
            <a:ext cx="0" cy="2479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1C56E00-F3B9-4066-9B84-40C7F6A70FF8}"/>
              </a:ext>
            </a:extLst>
          </p:cNvPr>
          <p:cNvSpPr/>
          <p:nvPr/>
        </p:nvSpPr>
        <p:spPr>
          <a:xfrm rot="3137315">
            <a:off x="4123699" y="4740197"/>
            <a:ext cx="648072" cy="1453925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Visit( A )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68BAFE3-EF5B-4EF8-9D4D-F2D4CF2FB260}"/>
              </a:ext>
            </a:extLst>
          </p:cNvPr>
          <p:cNvSpPr/>
          <p:nvPr/>
        </p:nvSpPr>
        <p:spPr>
          <a:xfrm rot="3060000">
            <a:off x="5483296" y="2927557"/>
            <a:ext cx="648072" cy="21948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ascadia Code" panose="020B060902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Accept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( </a:t>
            </a:r>
            <a:r>
              <a:rPr lang="da-DK" sz="1600" b="1" dirty="0" err="1">
                <a:solidFill>
                  <a:schemeClr val="tx1"/>
                </a:solidFill>
                <a:latin typeface="Cascadia Code" panose="020B0609020000020004" pitchFamily="49" charset="0"/>
              </a:rPr>
              <a:t>Visitor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)</a:t>
            </a:r>
          </a:p>
          <a:p>
            <a:pPr algn="ctr"/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84C1EC2-68EB-4837-9658-90F7AB1A4F25}"/>
              </a:ext>
            </a:extLst>
          </p:cNvPr>
          <p:cNvSpPr/>
          <p:nvPr/>
        </p:nvSpPr>
        <p:spPr>
          <a:xfrm rot="4546309">
            <a:off x="5750432" y="3430981"/>
            <a:ext cx="648072" cy="4562931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Visit( B )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F201751-530B-42B5-9CDB-523780A8E6F1}"/>
              </a:ext>
            </a:extLst>
          </p:cNvPr>
          <p:cNvSpPr/>
          <p:nvPr/>
        </p:nvSpPr>
        <p:spPr>
          <a:xfrm rot="18540000">
            <a:off x="7264184" y="2987942"/>
            <a:ext cx="648072" cy="2171879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ascadia Code" panose="020B060902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Accept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( </a:t>
            </a:r>
            <a:r>
              <a:rPr lang="da-DK" sz="1600" b="1" dirty="0" err="1">
                <a:solidFill>
                  <a:schemeClr val="tx1"/>
                </a:solidFill>
                <a:latin typeface="Cascadia Code" panose="020B0609020000020004" pitchFamily="49" charset="0"/>
              </a:rPr>
              <a:t>Visitor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)</a:t>
            </a:r>
          </a:p>
          <a:p>
            <a:pPr algn="ctr"/>
            <a:endParaRPr lang="da-DK" sz="16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C62FDA-475C-4A80-826F-D6670A6AF075}"/>
              </a:ext>
            </a:extLst>
          </p:cNvPr>
          <p:cNvCxnSpPr>
            <a:cxnSpLocks/>
          </p:cNvCxnSpPr>
          <p:nvPr/>
        </p:nvCxnSpPr>
        <p:spPr>
          <a:xfrm flipV="1">
            <a:off x="2036064" y="2996952"/>
            <a:ext cx="348518" cy="2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5E85B4-0357-48B4-A017-E781D2954B8C}"/>
              </a:ext>
            </a:extLst>
          </p:cNvPr>
          <p:cNvCxnSpPr>
            <a:cxnSpLocks/>
          </p:cNvCxnSpPr>
          <p:nvPr/>
        </p:nvCxnSpPr>
        <p:spPr>
          <a:xfrm flipH="1">
            <a:off x="4256466" y="2996952"/>
            <a:ext cx="1467606" cy="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72A4AD-6546-488E-A884-D12DB7DCDBFC}"/>
              </a:ext>
            </a:extLst>
          </p:cNvPr>
          <p:cNvCxnSpPr>
            <a:cxnSpLocks/>
          </p:cNvCxnSpPr>
          <p:nvPr/>
        </p:nvCxnSpPr>
        <p:spPr>
          <a:xfrm flipV="1">
            <a:off x="2036064" y="2204864"/>
            <a:ext cx="3688008" cy="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A6A1CDA-C58B-459A-88A8-FD4F58135CC7}"/>
              </a:ext>
            </a:extLst>
          </p:cNvPr>
          <p:cNvSpPr/>
          <p:nvPr/>
        </p:nvSpPr>
        <p:spPr>
          <a:xfrm rot="16200000">
            <a:off x="3592452" y="298879"/>
            <a:ext cx="648072" cy="3903312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rgbClr val="00B050"/>
              </a:gs>
            </a:gsLst>
            <a:lin ang="5400000" scaled="1"/>
            <a:tileRect/>
          </a:gra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ascadia Code" panose="020B060902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Accept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( </a:t>
            </a:r>
            <a:r>
              <a:rPr lang="da-DK" sz="1600" b="1" dirty="0" err="1">
                <a:solidFill>
                  <a:schemeClr val="tx1"/>
                </a:solidFill>
                <a:latin typeface="Cascadia Code" panose="020B0609020000020004" pitchFamily="49" charset="0"/>
              </a:rPr>
              <a:t>Visitor</a:t>
            </a:r>
            <a:r>
              <a:rPr lang="da-DK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)</a:t>
            </a:r>
          </a:p>
          <a:p>
            <a:pPr algn="ctr"/>
            <a:endParaRPr lang="da-DK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E8346-0F96-4EAC-BCC2-58A158E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Client </a:t>
            </a:r>
          </a:p>
          <a:p>
            <a:pPr lvl="1"/>
            <a:r>
              <a:rPr lang="en-US" dirty="0"/>
              <a:t>Creates Concrete Visitor and invokes </a:t>
            </a:r>
            <a:r>
              <a:rPr lang="en-US" dirty="0">
                <a:latin typeface="Cascadia Code" panose="020B0609020000020004" pitchFamily="49" charset="0"/>
              </a:rPr>
              <a:t>Accept()</a:t>
            </a:r>
            <a:r>
              <a:rPr lang="en-US" dirty="0"/>
              <a:t> method with visitor object</a:t>
            </a:r>
          </a:p>
          <a:p>
            <a:pPr lvl="1"/>
            <a:endParaRPr lang="en-US" dirty="0"/>
          </a:p>
          <a:p>
            <a:r>
              <a:rPr lang="en-US" dirty="0"/>
              <a:t>Element</a:t>
            </a:r>
          </a:p>
          <a:p>
            <a:pPr lvl="1"/>
            <a:r>
              <a:rPr lang="en-US" dirty="0"/>
              <a:t>Interface or abstract base class with abstract </a:t>
            </a:r>
            <a:r>
              <a:rPr lang="en-US" dirty="0">
                <a:latin typeface="Cascadia Code" panose="020B0609020000020004" pitchFamily="49" charset="0"/>
              </a:rPr>
              <a:t>Accept()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r>
              <a:rPr lang="en-US" dirty="0"/>
              <a:t>Concrete Element</a:t>
            </a:r>
          </a:p>
          <a:p>
            <a:pPr lvl="1"/>
            <a:r>
              <a:rPr lang="en-US" dirty="0"/>
              <a:t>Contains a concrete implementation of </a:t>
            </a:r>
            <a:r>
              <a:rPr lang="en-US" dirty="0">
                <a:latin typeface="Cascadia Code" panose="020B0609020000020004" pitchFamily="49" charset="0"/>
              </a:rPr>
              <a:t>Accept()</a:t>
            </a:r>
            <a:r>
              <a:rPr lang="en-US" dirty="0"/>
              <a:t> method invoking appropriate </a:t>
            </a:r>
            <a:r>
              <a:rPr lang="en-US" dirty="0">
                <a:latin typeface="Cascadia Code" panose="020B0609020000020004" pitchFamily="49" charset="0"/>
              </a:rPr>
              <a:t>Visit()</a:t>
            </a:r>
            <a:r>
              <a:rPr lang="en-US" dirty="0"/>
              <a:t> method on Visitor</a:t>
            </a:r>
          </a:p>
          <a:p>
            <a:pPr lvl="1"/>
            <a:endParaRPr lang="en-US" dirty="0"/>
          </a:p>
          <a:p>
            <a:r>
              <a:rPr lang="en-US" dirty="0" err="1"/>
              <a:t>IVisitor</a:t>
            </a:r>
            <a:endParaRPr lang="en-US" dirty="0"/>
          </a:p>
          <a:p>
            <a:pPr lvl="1"/>
            <a:r>
              <a:rPr lang="en-US" dirty="0"/>
              <a:t>Interface or abstract base class with abstract </a:t>
            </a:r>
            <a:r>
              <a:rPr lang="en-US" dirty="0">
                <a:latin typeface="Cascadia Code" panose="020B0609020000020004" pitchFamily="49" charset="0"/>
              </a:rPr>
              <a:t>Visit()</a:t>
            </a:r>
            <a:r>
              <a:rPr lang="en-US" dirty="0"/>
              <a:t> methods for each Concrete Element</a:t>
            </a:r>
          </a:p>
          <a:p>
            <a:endParaRPr lang="en-US" dirty="0"/>
          </a:p>
          <a:p>
            <a:r>
              <a:rPr lang="en-US" dirty="0"/>
              <a:t>Concrete Visitor</a:t>
            </a:r>
          </a:p>
          <a:p>
            <a:pPr lvl="1"/>
            <a:r>
              <a:rPr lang="en-US" dirty="0"/>
              <a:t>Implements concrete functionality in the set of </a:t>
            </a:r>
            <a:r>
              <a:rPr lang="en-US" dirty="0">
                <a:latin typeface="Cascadia Code" panose="020B0609020000020004" pitchFamily="49" charset="0"/>
              </a:rPr>
              <a:t>Visit()</a:t>
            </a:r>
            <a:r>
              <a:rPr lang="en-US" dirty="0"/>
              <a:t>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DE7B6-00C2-4847-AE38-8CC1C306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Visitor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87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2C67B1-E551-4DCC-ACB9-A7C84224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Crucial for Open/Closed Principle</a:t>
            </a:r>
          </a:p>
          <a:p>
            <a:pPr lvl="1"/>
            <a:r>
              <a:rPr lang="en-US" dirty="0"/>
              <a:t>Conforms to the Single Responsibility Principle</a:t>
            </a:r>
          </a:p>
          <a:p>
            <a:pPr lvl="1"/>
            <a:r>
              <a:rPr lang="en-US" dirty="0"/>
              <a:t>A generally applicable solution for very different operations</a:t>
            </a:r>
          </a:p>
          <a:p>
            <a:pPr lvl="1"/>
            <a:r>
              <a:rPr lang="en-US" dirty="0"/>
              <a:t>Excellent for APIs and class libraries</a:t>
            </a:r>
          </a:p>
          <a:p>
            <a:pPr lvl="1"/>
            <a:r>
              <a:rPr lang="en-US" dirty="0"/>
              <a:t>Mixes well with Composite and Interpreter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be quirky to add more hierarchy element classes</a:t>
            </a:r>
          </a:p>
          <a:p>
            <a:pPr lvl="2"/>
            <a:r>
              <a:rPr lang="en-US" dirty="0"/>
              <a:t>Visitors need more </a:t>
            </a:r>
            <a:r>
              <a:rPr lang="en-US" dirty="0">
                <a:latin typeface="Cascadia Code" panose="020B0609020000020004" pitchFamily="49" charset="0"/>
              </a:rPr>
              <a:t>Visit()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Only works for publicly accessible data</a:t>
            </a:r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A78DA-1F71-41C9-9040-50A562C0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Visitor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324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16505</TotalTime>
  <Words>544</Words>
  <Application>Microsoft Office PowerPoint</Application>
  <PresentationFormat>On-screen Show (4:3)</PresentationFormat>
  <Paragraphs>139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Cascadia Code</vt:lpstr>
      <vt:lpstr>Segoe UI Light</vt:lpstr>
      <vt:lpstr>Wingdings 2</vt:lpstr>
      <vt:lpstr>Wingdings 3</vt:lpstr>
      <vt:lpstr>1_Concourse</vt:lpstr>
      <vt:lpstr>Module 12: ”Visitor”</vt:lpstr>
      <vt:lpstr>Agenda</vt:lpstr>
      <vt:lpstr>Introductory Example: Employees and Projects</vt:lpstr>
      <vt:lpstr>Challenges</vt:lpstr>
      <vt:lpstr>Pattern: Visitor</vt:lpstr>
      <vt:lpstr>Overview of Visitor Pattern</vt:lpstr>
      <vt:lpstr>Overview of Visitor Pattern</vt:lpstr>
      <vt:lpstr>Overview of Visitor Pattern</vt:lpstr>
      <vt:lpstr>Pros and Cons of Visitor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C#</dc:title>
  <dc:subject>Visitor Pattern</dc:subject>
  <dc:creator>Jesper Gulmann Henriksen</dc:creator>
  <cp:lastModifiedBy>Jesper Gulmann</cp:lastModifiedBy>
  <cp:revision>1400</cp:revision>
  <dcterms:created xsi:type="dcterms:W3CDTF">2009-04-01T20:01:27Z</dcterms:created>
  <dcterms:modified xsi:type="dcterms:W3CDTF">2023-10-11T15:57:19Z</dcterms:modified>
</cp:coreProperties>
</file>