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1"/>
  </p:notesMasterIdLst>
  <p:handoutMasterIdLst>
    <p:handoutMasterId r:id="rId12"/>
  </p:handoutMasterIdLst>
  <p:sldIdLst>
    <p:sldId id="256" r:id="rId2"/>
    <p:sldId id="1019" r:id="rId3"/>
    <p:sldId id="1022" r:id="rId4"/>
    <p:sldId id="1017" r:id="rId5"/>
    <p:sldId id="1020" r:id="rId6"/>
    <p:sldId id="1023" r:id="rId7"/>
    <p:sldId id="1024" r:id="rId8"/>
    <p:sldId id="1021" r:id="rId9"/>
    <p:sldId id="991" r:id="rId10"/>
  </p:sldIdLst>
  <p:sldSz cx="9144000" cy="6858000" type="screen4x3"/>
  <p:notesSz cx="6858000" cy="1001395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367A"/>
    <a:srgbClr val="FE52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5" autoAdjust="0"/>
    <p:restoredTop sz="69486" autoAdjust="0"/>
  </p:normalViewPr>
  <p:slideViewPr>
    <p:cSldViewPr>
      <p:cViewPr varScale="1">
        <p:scale>
          <a:sx n="67" d="100"/>
          <a:sy n="67" d="100"/>
        </p:scale>
        <p:origin x="1843" y="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454"/>
    </p:cViewPr>
  </p:sorterViewPr>
  <p:notesViewPr>
    <p:cSldViewPr>
      <p:cViewPr varScale="1">
        <p:scale>
          <a:sx n="80" d="100"/>
          <a:sy n="80" d="100"/>
        </p:scale>
        <p:origin x="400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FA857-2522-43A0-A715-2E459C56A198}" type="datetimeFigureOut">
              <a:rPr lang="da-DK" smtClean="0"/>
              <a:pPr/>
              <a:t>08-10-2023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D7743-E134-4D4D-92A4-CC6541DEE163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50632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8539A-412E-4890-BAE7-146FC9254F78}" type="datetimeFigureOut">
              <a:rPr lang="da-DK" smtClean="0"/>
              <a:pPr/>
              <a:t>08-10-2023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5513" y="750888"/>
            <a:ext cx="5006975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56626"/>
            <a:ext cx="5486400" cy="4506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48561-AAC0-4226-BE68-3360D8D0BF2F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8169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48561-AAC0-4226-BE68-3360D8D0BF2F}" type="slidenum">
              <a:rPr lang="da-DK" smtClean="0"/>
              <a:pPr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0897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48561-AAC0-4226-BE68-3360D8D0BF2F}" type="slidenum">
              <a:rPr lang="da-DK" smtClean="0"/>
              <a:pPr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1579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48561-AAC0-4226-BE68-3360D8D0BF2F}" type="slidenum">
              <a:rPr lang="da-DK" smtClean="0"/>
              <a:pPr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83565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48561-AAC0-4226-BE68-3360D8D0BF2F}" type="slidenum">
              <a:rPr lang="da-DK" smtClean="0"/>
              <a:pPr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74098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3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FD1E4D-6B93-4EE9-8A10-B8AD336451E2}" type="datetimeFigureOut">
              <a:rPr kumimoji="0" lang="da-DK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08-10-2023</a:t>
            </a:fld>
            <a:endParaRPr kumimoji="0" lang="da-DK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000" b="0" i="0" u="none" strike="noStrike" kern="1200" cap="none" spc="0" normalizeH="0" baseline="0" noProof="0">
              <a:ln>
                <a:noFill/>
              </a:ln>
              <a:solidFill>
                <a:srgbClr val="09367A">
                  <a:tint val="20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DE68CA-CE29-48B2-A76D-5FAA5388020D}" type="slidenum">
              <a:rPr kumimoji="0" lang="da-DK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a-DK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166" y="5301208"/>
            <a:ext cx="1862067" cy="86409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8795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19256" cy="4525963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61572" y="6407944"/>
            <a:ext cx="1920240" cy="365760"/>
          </a:xfrm>
        </p:spPr>
        <p:txBody>
          <a:bodyPr/>
          <a:lstStyle/>
          <a:p>
            <a:fld id="{D2FD1E4D-6B93-4EE9-8A10-B8AD336451E2}" type="datetimeFigureOut">
              <a:rPr lang="da-DK" smtClean="0"/>
              <a:pPr/>
              <a:t>08-10-2023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4612" y="6407944"/>
            <a:ext cx="2350681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81812" y="6407944"/>
            <a:ext cx="365760" cy="365125"/>
          </a:xfrm>
        </p:spPr>
        <p:txBody>
          <a:bodyPr/>
          <a:lstStyle/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1143000"/>
          </a:xfrm>
        </p:spPr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875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61572" y="6407944"/>
            <a:ext cx="1920240" cy="365760"/>
          </a:xfrm>
        </p:spPr>
        <p:txBody>
          <a:bodyPr/>
          <a:lstStyle/>
          <a:p>
            <a:fld id="{D2FD1E4D-6B93-4EE9-8A10-B8AD336451E2}" type="datetimeFigureOut">
              <a:rPr lang="da-DK" smtClean="0"/>
              <a:pPr/>
              <a:t>08-10-2023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4612" y="6407944"/>
            <a:ext cx="2350681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81812" y="6407944"/>
            <a:ext cx="365760" cy="365125"/>
          </a:xfrm>
        </p:spPr>
        <p:txBody>
          <a:bodyPr/>
          <a:lstStyle/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1143000"/>
          </a:xfrm>
        </p:spPr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4042792" cy="4525963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644008" y="1484784"/>
            <a:ext cx="4042792" cy="4525963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4581128"/>
            <a:ext cx="9144000" cy="2276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2276872"/>
            <a:ext cx="9144000" cy="4581128"/>
            <a:chOff x="0" y="2276872"/>
            <a:chExt cx="9144000" cy="4581128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3717032"/>
              <a:ext cx="9144000" cy="3140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Edge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2276872"/>
              <a:ext cx="9144000" cy="146304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08-10-2023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22376" y="3501008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algn="ctr">
              <a:buNone/>
              <a:defRPr sz="4800" b="0" cap="none" baseline="0">
                <a:solidFill>
                  <a:schemeClr val="bg1"/>
                </a:solidFill>
                <a:effectLst/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" y="107950"/>
            <a:ext cx="8431806" cy="1140405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DC6A5-A5C0-4F2A-815B-7A0D6C777D4B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59027" y="1606163"/>
            <a:ext cx="8762336" cy="486619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3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FD1E4D-6B93-4EE9-8A10-B8AD336451E2}" type="datetimeFigureOut">
              <a:rPr kumimoji="0" lang="da-DK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08-10-2023</a:t>
            </a:fld>
            <a:endParaRPr kumimoji="0" lang="da-DK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6407946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6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DE68CA-CE29-48B2-A76D-5FAA5388020D}" type="slidenum">
              <a:rPr kumimoji="0" lang="da-DK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a-DK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392" y="116632"/>
            <a:ext cx="939256" cy="43586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5387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85" r:id="rId3"/>
    <p:sldLayoutId id="2147483675" r:id="rId4"/>
    <p:sldLayoutId id="2147483684" r:id="rId5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/>
          <a:latin typeface="+mn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Arial" pitchFamily="34" charset="0"/>
        <a:buChar char="•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916832"/>
            <a:ext cx="7772400" cy="2592288"/>
          </a:xfrm>
        </p:spPr>
        <p:txBody>
          <a:bodyPr>
            <a:normAutofit/>
          </a:bodyPr>
          <a:lstStyle/>
          <a:p>
            <a:pPr algn="l"/>
            <a:r>
              <a:rPr lang="da-DK" b="0" dirty="0" err="1">
                <a:effectLst/>
              </a:rPr>
              <a:t>Module</a:t>
            </a:r>
            <a:r>
              <a:rPr lang="da-DK" b="0" dirty="0">
                <a:effectLst/>
              </a:rPr>
              <a:t> 13:</a:t>
            </a:r>
            <a:br>
              <a:rPr lang="da-D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a-D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”Template Method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endParaRPr lang="da-D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4B419A-0569-45CE-B965-5DBC9E574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Introductory Example: Pretty Printing Objects</a:t>
            </a:r>
          </a:p>
          <a:p>
            <a:r>
              <a:rPr lang="en-US" dirty="0"/>
              <a:t>Challenges</a:t>
            </a:r>
          </a:p>
          <a:p>
            <a:r>
              <a:rPr lang="en-US" dirty="0"/>
              <a:t>Implementing the Template Method Pattern</a:t>
            </a:r>
          </a:p>
          <a:p>
            <a:r>
              <a:rPr lang="en-US" dirty="0"/>
              <a:t>Pattern: Template Method</a:t>
            </a:r>
          </a:p>
          <a:p>
            <a:r>
              <a:rPr lang="en-US" dirty="0"/>
              <a:t>Overview of Template Method Pattern</a:t>
            </a:r>
          </a:p>
          <a:p>
            <a:r>
              <a:rPr lang="en-US" dirty="0"/>
              <a:t>Pros and Cons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F3559E-65DB-4155-A133-2E8FE6023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98566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907941-6ED6-4FE3-9FA2-06035B480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Introductory Example:</a:t>
            </a:r>
            <a:br>
              <a:rPr lang="en-US" dirty="0"/>
            </a:br>
            <a:r>
              <a:rPr lang="en-US" dirty="0"/>
              <a:t>Pretty-printing Objects</a:t>
            </a:r>
            <a:endParaRPr lang="da-DK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9F5BA152-52F5-4814-A12D-8532DE409CC0}"/>
              </a:ext>
            </a:extLst>
          </p:cNvPr>
          <p:cNvSpPr txBox="1">
            <a:spLocks/>
          </p:cNvSpPr>
          <p:nvPr/>
        </p:nvSpPr>
        <p:spPr>
          <a:xfrm>
            <a:off x="179512" y="1556792"/>
            <a:ext cx="8782296" cy="345638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Arial" pitchFamily="34" charset="0"/>
              <a:buChar char="•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2B91A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XmlPrettyPrinter</a:t>
            </a:r>
            <a:endParaRPr lang="da-DK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da-DK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PrintPreamble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 =&gt;</a:t>
            </a:r>
            <a:endParaRPr lang="da-DK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</a:t>
            </a:r>
            <a:r>
              <a:rPr lang="en-US" sz="1600" dirty="0" err="1">
                <a:solidFill>
                  <a:srgbClr val="2B91A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@"&lt;?xml version=""1.0""?&gt;"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 </a:t>
            </a:r>
            <a:endParaRPr lang="da-DK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PrintBegin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 </a:t>
            </a: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className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) =&gt;</a:t>
            </a:r>
            <a:endParaRPr lang="da-DK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</a:t>
            </a:r>
            <a:r>
              <a:rPr lang="en-US" sz="1600" dirty="0" err="1">
                <a:solidFill>
                  <a:srgbClr val="2B91A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$"&lt;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r>
              <a:rPr lang="en-US" sz="1600" dirty="0" err="1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className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&gt;"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da-DK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PrintEnd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 </a:t>
            </a: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className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) =&gt;</a:t>
            </a:r>
            <a:endParaRPr lang="da-DK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</a:t>
            </a:r>
            <a:r>
              <a:rPr lang="en-US" sz="1600" dirty="0" err="1">
                <a:solidFill>
                  <a:srgbClr val="2B91A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$"&lt;/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r>
              <a:rPr lang="en-US" sz="1600" dirty="0" err="1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className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&gt;"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da-DK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PrintProperty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 </a:t>
            </a: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name, </a:t>
            </a: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value ) =&gt;</a:t>
            </a:r>
            <a:endParaRPr lang="da-DK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</a:t>
            </a:r>
            <a:r>
              <a:rPr lang="en-US" sz="1600" dirty="0" err="1">
                <a:solidFill>
                  <a:srgbClr val="2B91A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$"   &lt;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{name}</a:t>
            </a:r>
            <a:r>
              <a:rPr lang="en-US" sz="1600" dirty="0">
                <a:solidFill>
                  <a:srgbClr val="A31515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{value}</a:t>
            </a:r>
            <a:r>
              <a:rPr lang="en-US" sz="1600" dirty="0">
                <a:solidFill>
                  <a:srgbClr val="A31515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{name}</a:t>
            </a:r>
            <a:r>
              <a:rPr lang="en-US" sz="1600" dirty="0">
                <a:solidFill>
                  <a:srgbClr val="A31515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&gt;"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da-DK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a-DK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da-DK" sz="1600" dirty="0">
              <a:effectLst/>
              <a:latin typeface="Cascadia Code" panose="020B06090200000200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031EDD0F-4D4D-40BD-82CB-AC635EAC9E33}"/>
              </a:ext>
            </a:extLst>
          </p:cNvPr>
          <p:cNvSpPr txBox="1">
            <a:spLocks/>
          </p:cNvSpPr>
          <p:nvPr/>
        </p:nvSpPr>
        <p:spPr>
          <a:xfrm>
            <a:off x="3489200" y="5152330"/>
            <a:ext cx="5472608" cy="166104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Arial" pitchFamily="34" charset="0"/>
              <a:buChar char="•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err="1">
                <a:solidFill>
                  <a:srgbClr val="2B91A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XmlPrettyPrinter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pp = </a:t>
            </a:r>
            <a:r>
              <a:rPr lang="en-US" sz="1600" dirty="0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 </a:t>
            </a:r>
            <a:endParaRPr lang="da-DK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err="1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pp.PrintPreamble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da-DK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err="1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pp.PrintBegin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nameof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(person));</a:t>
            </a:r>
            <a:endParaRPr lang="da-DK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err="1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foreach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 ... ){ </a:t>
            </a:r>
            <a:r>
              <a:rPr lang="en-US" sz="1600" dirty="0" err="1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pp.PrintProperty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(...); }</a:t>
            </a:r>
            <a:endParaRPr lang="da-DK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a-DK" sz="1600" dirty="0" err="1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pp.PrintEnd</a:t>
            </a:r>
            <a:r>
              <a:rPr lang="da-DK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da-DK" sz="1600" dirty="0" err="1">
                <a:solidFill>
                  <a:srgbClr val="0000FF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nameof</a:t>
            </a:r>
            <a:r>
              <a:rPr lang="da-DK" sz="1600" dirty="0">
                <a:solidFill>
                  <a:srgbClr val="000000"/>
                </a:solidFill>
                <a:latin typeface="Cascadia Code" panose="020B060902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(person));</a:t>
            </a:r>
            <a:endParaRPr lang="da-DK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da-DK" sz="1600" dirty="0">
              <a:effectLst/>
              <a:latin typeface="Cascadia Code" panose="020B06090200000200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952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B92BD7-50E9-4763-9B1A-D2BFF196E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Do </a:t>
            </a:r>
            <a:r>
              <a:rPr lang="da-DK" dirty="0" err="1"/>
              <a:t>we</a:t>
            </a:r>
            <a:r>
              <a:rPr lang="da-DK" dirty="0"/>
              <a:t> have to </a:t>
            </a:r>
            <a:r>
              <a:rPr lang="da-DK" dirty="0" err="1"/>
              <a:t>repeat</a:t>
            </a:r>
            <a:r>
              <a:rPr lang="da-DK" dirty="0"/>
              <a:t> </a:t>
            </a:r>
            <a:r>
              <a:rPr lang="da-DK" dirty="0" err="1"/>
              <a:t>everything</a:t>
            </a:r>
            <a:r>
              <a:rPr lang="da-DK" dirty="0"/>
              <a:t>?</a:t>
            </a:r>
          </a:p>
          <a:p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if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to </a:t>
            </a:r>
            <a:r>
              <a:rPr lang="da-DK" dirty="0" err="1"/>
              <a:t>create</a:t>
            </a:r>
            <a:r>
              <a:rPr lang="da-DK" dirty="0"/>
              <a:t>, </a:t>
            </a:r>
            <a:r>
              <a:rPr lang="da-DK" dirty="0" err="1"/>
              <a:t>say</a:t>
            </a:r>
            <a:r>
              <a:rPr lang="da-DK" dirty="0"/>
              <a:t>, a JSON </a:t>
            </a:r>
            <a:r>
              <a:rPr lang="da-DK" dirty="0" err="1"/>
              <a:t>pretty</a:t>
            </a:r>
            <a:r>
              <a:rPr lang="da-DK" dirty="0"/>
              <a:t>-printer?</a:t>
            </a:r>
          </a:p>
          <a:p>
            <a:pPr lvl="1"/>
            <a:endParaRPr lang="da-D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71F47F-9EEF-4A3E-8F47-1FDC44EB3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241143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38119C-FF5A-4B9E-8607-38E77ADD1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b="1" i="1" dirty="0"/>
              <a:t>Define the skeleton of an algorithm in a method, deferring some steps to subclasses. Template Method lets subclasses redefine certain steps of an algorithm without changing the algorithm’s structure.</a:t>
            </a:r>
          </a:p>
          <a:p>
            <a:endParaRPr lang="en-US" sz="2800" i="1" dirty="0"/>
          </a:p>
          <a:p>
            <a:r>
              <a:rPr lang="en-US" sz="2800" dirty="0"/>
              <a:t>Outline</a:t>
            </a:r>
          </a:p>
          <a:p>
            <a:pPr lvl="1"/>
            <a:r>
              <a:rPr lang="en-US" sz="2400" dirty="0"/>
              <a:t>Encapsulate general algorithm process in a template method</a:t>
            </a:r>
          </a:p>
          <a:p>
            <a:pPr lvl="1"/>
            <a:r>
              <a:rPr lang="en-US" sz="2400" dirty="0"/>
              <a:t>Use template method </a:t>
            </a:r>
            <a:r>
              <a:rPr lang="en-US" sz="2400"/>
              <a:t>for multiple </a:t>
            </a:r>
            <a:r>
              <a:rPr lang="en-US" sz="2400" dirty="0"/>
              <a:t>variations of same algorithm</a:t>
            </a:r>
          </a:p>
          <a:p>
            <a:pPr lvl="1"/>
            <a:r>
              <a:rPr lang="en-US" sz="2400" dirty="0"/>
              <a:t>Subclasses customize details of the individual steps</a:t>
            </a:r>
          </a:p>
          <a:p>
            <a:pPr lvl="1"/>
            <a:r>
              <a:rPr lang="en-US" sz="2400" dirty="0"/>
              <a:t>Base class template method always calls subclass methods</a:t>
            </a:r>
          </a:p>
          <a:p>
            <a:endParaRPr lang="en-US" sz="2800" dirty="0"/>
          </a:p>
          <a:p>
            <a:r>
              <a:rPr lang="en-US" sz="2800" dirty="0"/>
              <a:t>Origin: Gang of Four</a:t>
            </a:r>
          </a:p>
          <a:p>
            <a:pPr lvl="1"/>
            <a:endParaRPr lang="da-DK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CB9666-81F7-491F-8DC4-5237E22C6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Pattern: Template Method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26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4ECFE8-173D-48B5-AE8C-7817BCAE0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 of Template Method Pattern</a:t>
            </a:r>
            <a:endParaRPr lang="da-DK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EFFF9771-6039-4716-BD0E-6CE37C52036A}"/>
              </a:ext>
            </a:extLst>
          </p:cNvPr>
          <p:cNvSpPr txBox="1">
            <a:spLocks/>
          </p:cNvSpPr>
          <p:nvPr/>
        </p:nvSpPr>
        <p:spPr>
          <a:xfrm>
            <a:off x="520450" y="4282416"/>
            <a:ext cx="2376264" cy="202690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Arial" pitchFamily="34" charset="0"/>
              <a:buChar char="•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lnSpc>
                <a:spcPct val="107000"/>
              </a:lnSpc>
              <a:buFont typeface="Wingdings 3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b="1" dirty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Concrete Algorithm</a:t>
            </a:r>
            <a:endParaRPr lang="en-US" sz="3200" dirty="0">
              <a:latin typeface="Cascadia Code" panose="020B0609020000020004" pitchFamily="49" charset="0"/>
              <a:ea typeface="Times New Roman" panose="02020603050405020304" pitchFamily="18" charset="0"/>
              <a:cs typeface="Segoe UI Light" panose="020B0502040204020203" pitchFamily="34" charset="0"/>
            </a:endParaRPr>
          </a:p>
          <a:p>
            <a:pPr marL="109728" indent="0" algn="ctr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900" dirty="0">
              <a:latin typeface="Cascadia Code" panose="020B0609020000020004" pitchFamily="49" charset="0"/>
              <a:ea typeface="Times New Roman" panose="02020603050405020304" pitchFamily="18" charset="0"/>
              <a:cs typeface="Segoe UI Light" panose="020B0502040204020203" pitchFamily="34" charset="0"/>
            </a:endParaRPr>
          </a:p>
          <a:p>
            <a:pPr marL="109728" indent="0" algn="ctr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ascadia Code" panose="020B0609020000020004" pitchFamily="49" charset="0"/>
                <a:ea typeface="Times New Roman" panose="02020603050405020304" pitchFamily="18" charset="0"/>
                <a:cs typeface="Segoe UI Light" panose="020B0502040204020203" pitchFamily="34" charset="0"/>
              </a:rPr>
              <a:t>Step1()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2E262743-26CE-4BA2-BD59-9775E62487BD}"/>
              </a:ext>
            </a:extLst>
          </p:cNvPr>
          <p:cNvSpPr txBox="1">
            <a:spLocks/>
          </p:cNvSpPr>
          <p:nvPr/>
        </p:nvSpPr>
        <p:spPr>
          <a:xfrm>
            <a:off x="3410321" y="1402096"/>
            <a:ext cx="2372216" cy="229939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solidFill>
              <a:schemeClr val="accent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>
            <a:normAutofit fontScale="92500"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Arial" pitchFamily="34" charset="0"/>
              <a:buChar char="•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lnSpc>
                <a:spcPct val="107000"/>
              </a:lnSpc>
              <a:buFont typeface="Wingdings 3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b="1" dirty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Abstract</a:t>
            </a:r>
          </a:p>
          <a:p>
            <a:pPr marL="109728" indent="0" algn="ctr">
              <a:lnSpc>
                <a:spcPct val="107000"/>
              </a:lnSpc>
              <a:buFont typeface="Wingdings 3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b="1" dirty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Algorithm</a:t>
            </a:r>
          </a:p>
          <a:p>
            <a:pPr marL="109728" indent="0" algn="ctr">
              <a:lnSpc>
                <a:spcPct val="107000"/>
              </a:lnSpc>
              <a:buFont typeface="Wingdings 3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900" dirty="0">
              <a:latin typeface="Cascadia Code" panose="020B0609020000020004" pitchFamily="49" charset="0"/>
              <a:ea typeface="Times New Roman" panose="02020603050405020304" pitchFamily="18" charset="0"/>
              <a:cs typeface="Segoe UI Light" panose="020B0502040204020203" pitchFamily="34" charset="0"/>
            </a:endParaRPr>
          </a:p>
          <a:p>
            <a:pPr marL="109728" indent="0" algn="ctr">
              <a:lnSpc>
                <a:spcPct val="107000"/>
              </a:lnSpc>
              <a:buFont typeface="Wingdings 3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 err="1">
                <a:latin typeface="Cascadia Code" panose="020B0609020000020004" pitchFamily="49" charset="0"/>
                <a:ea typeface="Times New Roman" panose="02020603050405020304" pitchFamily="18" charset="0"/>
                <a:cs typeface="Segoe UI Light" panose="020B0502040204020203" pitchFamily="34" charset="0"/>
              </a:rPr>
              <a:t>TemplateMethod</a:t>
            </a:r>
            <a:r>
              <a:rPr lang="en-US" sz="1700" dirty="0">
                <a:latin typeface="Cascadia Code" panose="020B0609020000020004" pitchFamily="49" charset="0"/>
                <a:ea typeface="Times New Roman" panose="02020603050405020304" pitchFamily="18" charset="0"/>
                <a:cs typeface="Segoe UI Light" panose="020B0502040204020203" pitchFamily="34" charset="0"/>
              </a:rPr>
              <a:t>()</a:t>
            </a:r>
          </a:p>
          <a:p>
            <a:pPr marL="109728" indent="0" algn="ctr">
              <a:lnSpc>
                <a:spcPct val="107000"/>
              </a:lnSpc>
              <a:buFont typeface="Wingdings 3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i="1" dirty="0">
                <a:latin typeface="Cascadia Code" panose="020B0609020000020004" pitchFamily="49" charset="0"/>
                <a:ea typeface="Times New Roman" panose="02020603050405020304" pitchFamily="18" charset="0"/>
                <a:cs typeface="Segoe UI Light" panose="020B0502040204020203" pitchFamily="34" charset="0"/>
              </a:rPr>
              <a:t>Step1()</a:t>
            </a:r>
          </a:p>
          <a:p>
            <a:pPr marL="109728" indent="0" algn="ctr">
              <a:lnSpc>
                <a:spcPct val="107000"/>
              </a:lnSpc>
              <a:buFont typeface="Wingdings 3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i="1" dirty="0">
                <a:latin typeface="Cascadia Code" panose="020B0609020000020004" pitchFamily="49" charset="0"/>
                <a:ea typeface="Times New Roman" panose="02020603050405020304" pitchFamily="18" charset="0"/>
                <a:cs typeface="Segoe UI Light" panose="020B0502040204020203" pitchFamily="34" charset="0"/>
              </a:rPr>
              <a:t>Step2()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A3171DC-75FB-4626-8ACA-899AC1E3E925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flipV="1">
            <a:off x="1708582" y="3701490"/>
            <a:ext cx="2887847" cy="58092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1">
            <a:extLst>
              <a:ext uri="{FF2B5EF4-FFF2-40B4-BE49-F238E27FC236}">
                <a16:creationId xmlns:a16="http://schemas.microsoft.com/office/drawing/2014/main" id="{8B6DAFB9-9063-4E73-980F-20658F6DA218}"/>
              </a:ext>
            </a:extLst>
          </p:cNvPr>
          <p:cNvSpPr txBox="1">
            <a:spLocks/>
          </p:cNvSpPr>
          <p:nvPr/>
        </p:nvSpPr>
        <p:spPr>
          <a:xfrm>
            <a:off x="3410321" y="4282416"/>
            <a:ext cx="2376264" cy="202690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Arial" pitchFamily="34" charset="0"/>
              <a:buChar char="•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lnSpc>
                <a:spcPct val="107000"/>
              </a:lnSpc>
              <a:buFont typeface="Wingdings 3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b="1" dirty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Concrete Algorithm</a:t>
            </a:r>
            <a:endParaRPr lang="en-US" sz="3200" dirty="0">
              <a:latin typeface="Cascadia Code" panose="020B0609020000020004" pitchFamily="49" charset="0"/>
              <a:ea typeface="Times New Roman" panose="02020603050405020304" pitchFamily="18" charset="0"/>
              <a:cs typeface="Segoe UI Light" panose="020B0502040204020203" pitchFamily="34" charset="0"/>
            </a:endParaRPr>
          </a:p>
          <a:p>
            <a:pPr marL="109728" indent="0" algn="ctr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900" dirty="0">
              <a:latin typeface="Cascadia Code" panose="020B0609020000020004" pitchFamily="49" charset="0"/>
              <a:ea typeface="Times New Roman" panose="02020603050405020304" pitchFamily="18" charset="0"/>
              <a:cs typeface="Segoe UI Light" panose="020B0502040204020203" pitchFamily="34" charset="0"/>
            </a:endParaRPr>
          </a:p>
          <a:p>
            <a:pPr marL="109728" indent="0" algn="ctr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ascadia Code" panose="020B0609020000020004" pitchFamily="49" charset="0"/>
                <a:ea typeface="Times New Roman" panose="02020603050405020304" pitchFamily="18" charset="0"/>
                <a:cs typeface="Segoe UI Light" panose="020B0502040204020203" pitchFamily="34" charset="0"/>
              </a:rPr>
              <a:t>Step2()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579FF9A-9BB5-4B76-A40E-0B6A399E4FB4}"/>
              </a:ext>
            </a:extLst>
          </p:cNvPr>
          <p:cNvCxnSpPr>
            <a:cxnSpLocks/>
            <a:stCxn id="33" idx="0"/>
            <a:endCxn id="7" idx="2"/>
          </p:cNvCxnSpPr>
          <p:nvPr/>
        </p:nvCxnSpPr>
        <p:spPr>
          <a:xfrm flipH="1" flipV="1">
            <a:off x="4596429" y="3701490"/>
            <a:ext cx="2024" cy="58092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1">
            <a:extLst>
              <a:ext uri="{FF2B5EF4-FFF2-40B4-BE49-F238E27FC236}">
                <a16:creationId xmlns:a16="http://schemas.microsoft.com/office/drawing/2014/main" id="{AAF9A2E1-23D4-4758-A54D-F10886B968A2}"/>
              </a:ext>
            </a:extLst>
          </p:cNvPr>
          <p:cNvSpPr txBox="1">
            <a:spLocks/>
          </p:cNvSpPr>
          <p:nvPr/>
        </p:nvSpPr>
        <p:spPr>
          <a:xfrm>
            <a:off x="6300192" y="4271736"/>
            <a:ext cx="2376264" cy="202690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>
            <a:normAutofit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Arial" pitchFamily="34" charset="0"/>
              <a:buChar char="•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lnSpc>
                <a:spcPct val="107000"/>
              </a:lnSpc>
              <a:buFont typeface="Wingdings 3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b="1" dirty="0"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Concrete Algorithm</a:t>
            </a:r>
            <a:endParaRPr lang="en-US" sz="3200" dirty="0">
              <a:latin typeface="Cascadia Code" panose="020B0609020000020004" pitchFamily="49" charset="0"/>
              <a:ea typeface="Times New Roman" panose="02020603050405020304" pitchFamily="18" charset="0"/>
              <a:cs typeface="Segoe UI Light" panose="020B0502040204020203" pitchFamily="34" charset="0"/>
            </a:endParaRPr>
          </a:p>
          <a:p>
            <a:pPr marL="109728" indent="0" algn="ctr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900" dirty="0">
              <a:latin typeface="Cascadia Code" panose="020B0609020000020004" pitchFamily="49" charset="0"/>
              <a:ea typeface="Times New Roman" panose="02020603050405020304" pitchFamily="18" charset="0"/>
              <a:cs typeface="Segoe UI Light" panose="020B0502040204020203" pitchFamily="34" charset="0"/>
            </a:endParaRPr>
          </a:p>
          <a:p>
            <a:pPr marL="109728" indent="0" algn="ctr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ascadia Code" panose="020B0609020000020004" pitchFamily="49" charset="0"/>
                <a:ea typeface="Times New Roman" panose="02020603050405020304" pitchFamily="18" charset="0"/>
                <a:cs typeface="Segoe UI Light" panose="020B0502040204020203" pitchFamily="34" charset="0"/>
              </a:rPr>
              <a:t>Step1()</a:t>
            </a:r>
          </a:p>
          <a:p>
            <a:pPr marL="109728" indent="0" algn="ctr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ascadia Code" panose="020B0609020000020004" pitchFamily="49" charset="0"/>
                <a:ea typeface="Times New Roman" panose="02020603050405020304" pitchFamily="18" charset="0"/>
                <a:cs typeface="Segoe UI Light" panose="020B0502040204020203" pitchFamily="34" charset="0"/>
              </a:rPr>
              <a:t>Step2()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B2792E5-6951-444F-AEC2-56E5C62CAAFC}"/>
              </a:ext>
            </a:extLst>
          </p:cNvPr>
          <p:cNvCxnSpPr>
            <a:cxnSpLocks/>
            <a:stCxn id="35" idx="0"/>
            <a:endCxn id="7" idx="2"/>
          </p:cNvCxnSpPr>
          <p:nvPr/>
        </p:nvCxnSpPr>
        <p:spPr>
          <a:xfrm flipH="1" flipV="1">
            <a:off x="4596429" y="3701490"/>
            <a:ext cx="2891895" cy="57024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554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D5E504-A58D-4C45-9CCD-89CAD300C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Algorithm</a:t>
            </a:r>
          </a:p>
          <a:p>
            <a:pPr lvl="1"/>
            <a:r>
              <a:rPr lang="en-US" dirty="0"/>
              <a:t>Abstract base class for algorithm</a:t>
            </a:r>
          </a:p>
          <a:p>
            <a:pPr lvl="1"/>
            <a:r>
              <a:rPr lang="en-US" dirty="0"/>
              <a:t>Defines general algorithm flow in </a:t>
            </a:r>
            <a:r>
              <a:rPr lang="en-US" dirty="0" err="1">
                <a:latin typeface="Cascadia Code" panose="020B0609020000020004" pitchFamily="49" charset="0"/>
              </a:rPr>
              <a:t>TemplateMethod</a:t>
            </a:r>
            <a:r>
              <a:rPr lang="en-US" dirty="0">
                <a:latin typeface="Cascadia Code" panose="020B0609020000020004" pitchFamily="49" charset="0"/>
              </a:rPr>
              <a:t>()</a:t>
            </a:r>
          </a:p>
          <a:p>
            <a:pPr lvl="1"/>
            <a:r>
              <a:rPr lang="en-US" dirty="0"/>
              <a:t>Individual steps of the algorithm are available to be (re)defined in abstract or virtual </a:t>
            </a:r>
            <a:r>
              <a:rPr lang="en-US" dirty="0" err="1">
                <a:latin typeface="Cascadia Code" panose="020B0609020000020004" pitchFamily="49" charset="0"/>
              </a:rPr>
              <a:t>Step</a:t>
            </a:r>
            <a:r>
              <a:rPr lang="en-US" i="1" dirty="0" err="1">
                <a:latin typeface="Cascadia Code" panose="020B0609020000020004" pitchFamily="49" charset="0"/>
              </a:rPr>
              <a:t>X</a:t>
            </a:r>
            <a:r>
              <a:rPr lang="en-US" dirty="0">
                <a:latin typeface="Cascadia Code" panose="020B0609020000020004" pitchFamily="49" charset="0"/>
              </a:rPr>
              <a:t>()</a:t>
            </a:r>
            <a:r>
              <a:rPr lang="en-US" dirty="0"/>
              <a:t> methods</a:t>
            </a:r>
          </a:p>
          <a:p>
            <a:pPr lvl="1"/>
            <a:endParaRPr lang="en-US" dirty="0"/>
          </a:p>
          <a:p>
            <a:r>
              <a:rPr lang="en-US" dirty="0"/>
              <a:t>Concrete Algorithm</a:t>
            </a:r>
          </a:p>
          <a:p>
            <a:pPr lvl="1"/>
            <a:r>
              <a:rPr lang="en-US" dirty="0"/>
              <a:t>Concrete subclass of Abstract Algorithm</a:t>
            </a:r>
          </a:p>
          <a:p>
            <a:pPr lvl="1"/>
            <a:r>
              <a:rPr lang="en-US" dirty="0"/>
              <a:t>(Re)defines any number of steps of the algorithm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3E672B-44C6-41E9-A1A6-0F230C2BF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 of Template Method Pattern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22695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642FBA-5760-4414-B605-188D44C88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Pros</a:t>
            </a:r>
            <a:endParaRPr lang="da-DK" dirty="0"/>
          </a:p>
          <a:p>
            <a:pPr lvl="1"/>
            <a:r>
              <a:rPr lang="da-DK" dirty="0"/>
              <a:t>Simple </a:t>
            </a:r>
            <a:r>
              <a:rPr lang="da-DK" dirty="0" err="1"/>
              <a:t>way</a:t>
            </a:r>
            <a:r>
              <a:rPr lang="da-DK" dirty="0"/>
              <a:t> to </a:t>
            </a:r>
            <a:r>
              <a:rPr lang="da-DK" dirty="0" err="1"/>
              <a:t>achieve</a:t>
            </a:r>
            <a:r>
              <a:rPr lang="da-DK" dirty="0"/>
              <a:t> adaptation of </a:t>
            </a:r>
            <a:r>
              <a:rPr lang="da-DK" dirty="0" err="1"/>
              <a:t>algorithm</a:t>
            </a:r>
            <a:r>
              <a:rPr lang="da-DK" dirty="0"/>
              <a:t> steps</a:t>
            </a:r>
          </a:p>
          <a:p>
            <a:pPr lvl="1"/>
            <a:r>
              <a:rPr lang="da-DK" dirty="0" err="1"/>
              <a:t>Satisfies</a:t>
            </a:r>
            <a:r>
              <a:rPr lang="da-DK" dirty="0"/>
              <a:t> the Open/</a:t>
            </a:r>
            <a:r>
              <a:rPr lang="da-DK" dirty="0" err="1"/>
              <a:t>Closed</a:t>
            </a:r>
            <a:r>
              <a:rPr lang="da-DK" dirty="0"/>
              <a:t> </a:t>
            </a:r>
            <a:r>
              <a:rPr lang="da-DK" dirty="0" err="1"/>
              <a:t>Principle</a:t>
            </a:r>
            <a:r>
              <a:rPr lang="da-DK" dirty="0"/>
              <a:t> </a:t>
            </a:r>
            <a:r>
              <a:rPr lang="da-DK" dirty="0" err="1"/>
              <a:t>nicely</a:t>
            </a:r>
            <a:endParaRPr lang="da-DK" dirty="0"/>
          </a:p>
          <a:p>
            <a:pPr lvl="1"/>
            <a:endParaRPr lang="da-DK" dirty="0"/>
          </a:p>
          <a:p>
            <a:r>
              <a:rPr lang="da-DK" dirty="0"/>
              <a:t>Cons</a:t>
            </a:r>
          </a:p>
          <a:p>
            <a:pPr lvl="1"/>
            <a:r>
              <a:rPr lang="da-DK" dirty="0" err="1"/>
              <a:t>Algorithm</a:t>
            </a:r>
            <a:r>
              <a:rPr lang="da-DK" dirty="0"/>
              <a:t> steps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somewhat</a:t>
            </a:r>
            <a:r>
              <a:rPr lang="da-DK" dirty="0"/>
              <a:t> </a:t>
            </a:r>
            <a:r>
              <a:rPr lang="da-DK" dirty="0" err="1"/>
              <a:t>rigidly</a:t>
            </a:r>
            <a:r>
              <a:rPr lang="da-DK" dirty="0"/>
              <a:t> </a:t>
            </a:r>
            <a:r>
              <a:rPr lang="da-DK" dirty="0" err="1"/>
              <a:t>fixed</a:t>
            </a:r>
            <a:endParaRPr lang="da-DK" dirty="0"/>
          </a:p>
          <a:p>
            <a:pPr lvl="1"/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Inheritance</a:t>
            </a:r>
            <a:r>
              <a:rPr lang="da-DK" dirty="0"/>
              <a:t> </a:t>
            </a:r>
            <a:r>
              <a:rPr lang="da-DK" dirty="0" err="1"/>
              <a:t>instead</a:t>
            </a:r>
            <a:r>
              <a:rPr lang="da-DK" dirty="0"/>
              <a:t> of </a:t>
            </a:r>
            <a:r>
              <a:rPr lang="da-DK" dirty="0" err="1"/>
              <a:t>Composition</a:t>
            </a:r>
            <a:endParaRPr lang="da-DK" dirty="0"/>
          </a:p>
          <a:p>
            <a:pPr lvl="2"/>
            <a:r>
              <a:rPr lang="da-DK" dirty="0"/>
              <a:t>See </a:t>
            </a:r>
            <a:r>
              <a:rPr lang="da-DK" dirty="0" err="1"/>
              <a:t>Strategy</a:t>
            </a:r>
            <a:r>
              <a:rPr lang="da-DK" dirty="0"/>
              <a:t> Pattern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54AB67-9993-4DE0-8317-29585832C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Pros</a:t>
            </a:r>
            <a:r>
              <a:rPr lang="da-DK" dirty="0"/>
              <a:t> and Cons</a:t>
            </a:r>
          </a:p>
        </p:txBody>
      </p:sp>
    </p:spTree>
    <p:extLst>
      <p:ext uri="{BB962C8B-B14F-4D97-AF65-F5344CB8AC3E}">
        <p14:creationId xmlns:p14="http://schemas.microsoft.com/office/powerpoint/2010/main" val="2054736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C39C5-64E4-440A-89F9-A721C0721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C6369-FFA1-4F74-B764-429FF5076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43108" y="2056435"/>
            <a:ext cx="5057528" cy="292212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39700" dist="1524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0024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oncourse">
  <a:themeElements>
    <a:clrScheme name="Wincubate">
      <a:dk1>
        <a:sysClr val="windowText" lastClr="000000"/>
      </a:dk1>
      <a:lt1>
        <a:sysClr val="window" lastClr="FFFFFF"/>
      </a:lt1>
      <a:dk2>
        <a:srgbClr val="464646"/>
      </a:dk2>
      <a:lt2>
        <a:srgbClr val="01A0C7"/>
      </a:lt2>
      <a:accent1>
        <a:srgbClr val="09367A"/>
      </a:accent1>
      <a:accent2>
        <a:srgbClr val="01A0C7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09367A"/>
      </a:hlink>
      <a:folHlink>
        <a:srgbClr val="01A0C7"/>
      </a:folHlink>
    </a:clrScheme>
    <a:fontScheme name="Metro">
      <a:majorFont>
        <a:latin typeface="Segoe UI"/>
        <a:ea typeface=""/>
        <a:cs typeface=""/>
      </a:majorFont>
      <a:minorFont>
        <a:latin typeface="Segoe UI Light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16725</TotalTime>
  <Words>366</Words>
  <Application>Microsoft Office PowerPoint</Application>
  <PresentationFormat>On-screen Show (4:3)</PresentationFormat>
  <Paragraphs>77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Cascadia Code</vt:lpstr>
      <vt:lpstr>Segoe UI Light</vt:lpstr>
      <vt:lpstr>Wingdings 2</vt:lpstr>
      <vt:lpstr>Wingdings 3</vt:lpstr>
      <vt:lpstr>1_Concourse</vt:lpstr>
      <vt:lpstr>Module 13: ”Template Method”</vt:lpstr>
      <vt:lpstr>Agenda</vt:lpstr>
      <vt:lpstr>Introductory Example: Pretty-printing Objects</vt:lpstr>
      <vt:lpstr>Challenges</vt:lpstr>
      <vt:lpstr>Pattern: Template Method</vt:lpstr>
      <vt:lpstr>Overview of Template Method Pattern</vt:lpstr>
      <vt:lpstr>Overview of Template Method Pattern</vt:lpstr>
      <vt:lpstr>Pros and Cons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 in C#</dc:title>
  <dc:subject>Template Method Pattern</dc:subject>
  <dc:creator>Jesper Gulmann Henriksen</dc:creator>
  <cp:lastModifiedBy>Jesper Gulmann</cp:lastModifiedBy>
  <cp:revision>1406</cp:revision>
  <dcterms:created xsi:type="dcterms:W3CDTF">2009-04-01T20:01:27Z</dcterms:created>
  <dcterms:modified xsi:type="dcterms:W3CDTF">2023-10-08T09:44:13Z</dcterms:modified>
</cp:coreProperties>
</file>