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1019" r:id="rId3"/>
    <p:sldId id="1020" r:id="rId4"/>
    <p:sldId id="1017" r:id="rId5"/>
    <p:sldId id="1021" r:id="rId6"/>
    <p:sldId id="1022" r:id="rId7"/>
    <p:sldId id="1023" r:id="rId8"/>
    <p:sldId id="1016" r:id="rId9"/>
    <p:sldId id="1025" r:id="rId10"/>
    <p:sldId id="1024" r:id="rId11"/>
    <p:sldId id="991" r:id="rId12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67A"/>
    <a:srgbClr val="FE52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69486" autoAdjust="0"/>
  </p:normalViewPr>
  <p:slideViewPr>
    <p:cSldViewPr>
      <p:cViewPr varScale="1">
        <p:scale>
          <a:sx n="67" d="100"/>
          <a:sy n="67" d="100"/>
        </p:scale>
        <p:origin x="184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notesViewPr>
    <p:cSldViewPr>
      <p:cViewPr varScale="1">
        <p:scale>
          <a:sx n="80" d="100"/>
          <a:sy n="80" d="100"/>
        </p:scale>
        <p:origin x="40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perfectly reasonable that we may introduce a new carrier in the future, say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PerfectHaulage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we pass an order with this shipping method to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CalculateShippingCost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then we’ll get an exception. We’d have to manually extend the switch statement to account for the new shipment type. In case of a new carrier we’d have to come back to this domain service and modify it accordingly. That breaks the Open/Closed principle of SOLID: a class is open for extensions but closed for modifications. In addition, if there’s a change in the implementation of one of the calculation algorithms then again we’d have to come back to this method and modify it. That’s generally not a good practice: if you make a change to one of your classes, then you should not have to go an modify other classes and public methods just to accommodate that change.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1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Motivating examples: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Sorting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Different kinds of calculations for shipment cost.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04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446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http://kamalmeet.com/design-patterns/template-method-pattern-vs-strategy-pattern/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591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0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09367A">
                  <a:tint val="2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66" y="5301208"/>
            <a:ext cx="1862067" cy="864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01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6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9144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11-10-2023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2" y="116632"/>
            <a:ext cx="939256" cy="435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693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5" r:id="rId3"/>
    <p:sldLayoutId id="2147483675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592288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>
                <a:effectLst/>
              </a:rPr>
              <a:t> 14:</a:t>
            </a:r>
            <a:b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709237-4A3D-42AB-BFA6-324554AD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err="1"/>
              <a:t>Sorting</a:t>
            </a:r>
            <a:r>
              <a:rPr lang="da-DK" sz="2400" dirty="0"/>
              <a:t> </a:t>
            </a:r>
            <a:r>
              <a:rPr lang="da-DK" sz="2400" dirty="0" err="1"/>
              <a:t>collections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comparisons</a:t>
            </a:r>
            <a:r>
              <a:rPr lang="da-DK" sz="2400" dirty="0"/>
              <a:t> as </a:t>
            </a:r>
            <a:r>
              <a:rPr lang="da-DK" sz="2400" dirty="0" err="1"/>
              <a:t>Strategy</a:t>
            </a:r>
            <a:endParaRPr lang="da-DK" sz="2400" dirty="0"/>
          </a:p>
          <a:p>
            <a:pPr lvl="1"/>
            <a:r>
              <a:rPr lang="da-DK" sz="2000" dirty="0" err="1">
                <a:latin typeface="Cascadia Code" panose="020B0609020000020004" pitchFamily="49" charset="0"/>
              </a:rPr>
              <a:t>IComparable</a:t>
            </a:r>
            <a:r>
              <a:rPr lang="da-DK" sz="2000" dirty="0"/>
              <a:t> or </a:t>
            </a:r>
            <a:r>
              <a:rPr lang="da-DK" sz="2000" dirty="0" err="1">
                <a:latin typeface="Cascadia Code" panose="020B0609020000020004" pitchFamily="49" charset="0"/>
              </a:rPr>
              <a:t>IComparable</a:t>
            </a:r>
            <a:r>
              <a:rPr lang="da-DK" sz="2000" dirty="0">
                <a:latin typeface="Cascadia Code" panose="020B0609020000020004" pitchFamily="49" charset="0"/>
              </a:rPr>
              <a:t>&lt;T&gt;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E735-0A87-4127-9900-5C67D11B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Framework Example:</a:t>
            </a:r>
            <a:br>
              <a:rPr lang="en-US" dirty="0"/>
            </a:br>
            <a:r>
              <a:rPr lang="en-US" dirty="0"/>
              <a:t>Sorting Collections</a:t>
            </a:r>
            <a:br>
              <a:rPr lang="en-US" dirty="0"/>
            </a:b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E90E32-6D90-4D6F-85E8-6E2DFC271862}"/>
              </a:ext>
            </a:extLst>
          </p:cNvPr>
          <p:cNvSpPr txBox="1">
            <a:spLocks/>
          </p:cNvSpPr>
          <p:nvPr/>
        </p:nvSpPr>
        <p:spPr>
          <a:xfrm>
            <a:off x="323528" y="2492896"/>
            <a:ext cx="8579296" cy="38164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: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IComparable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Name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SuggestedPrice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other )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SuggestedPrice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other.SuggestedPrice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-1;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SuggestedPrice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&gt;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other.SuggestedPrice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</a:t>
            </a:r>
            <a:r>
              <a:rPr lang="da-DK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1;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da-DK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0;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2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9C5-64E4-440A-89F9-A721C07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6369-FFA1-4F74-B764-429FF5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108" y="2056435"/>
            <a:ext cx="5057528" cy="2922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397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B419A-0569-45CE-B965-5DBC9E57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Example: Running a Bar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Implementing the Strategy Pattern</a:t>
            </a:r>
          </a:p>
          <a:p>
            <a:r>
              <a:rPr lang="en-US" dirty="0"/>
              <a:t>Pattern: Strategy</a:t>
            </a:r>
          </a:p>
          <a:p>
            <a:r>
              <a:rPr lang="en-US" dirty="0"/>
              <a:t>Overview of Strategy Pattern</a:t>
            </a:r>
          </a:p>
          <a:p>
            <a:r>
              <a:rPr lang="en-US" dirty="0"/>
              <a:t>Variation: Strategies as Delegates</a:t>
            </a:r>
          </a:p>
          <a:p>
            <a:r>
              <a:rPr lang="en-US" dirty="0"/>
              <a:t>.NET Framework Example: </a:t>
            </a:r>
            <a:r>
              <a:rPr lang="en-US"/>
              <a:t>Sorting Collections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3559E-65DB-4155-A133-2E8FE60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700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07941-6ED6-4FE3-9FA2-06035B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Example:</a:t>
            </a:r>
            <a:br>
              <a:rPr lang="en-US" dirty="0"/>
            </a:br>
            <a:r>
              <a:rPr lang="en-US" dirty="0"/>
              <a:t>Running a Bar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5BA152-52F5-4814-A12D-8532DE409CC0}"/>
              </a:ext>
            </a:extLst>
          </p:cNvPr>
          <p:cNvSpPr txBox="1">
            <a:spLocks/>
          </p:cNvSpPr>
          <p:nvPr/>
        </p:nvSpPr>
        <p:spPr>
          <a:xfrm>
            <a:off x="323528" y="1707070"/>
            <a:ext cx="2694676" cy="22259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da-DK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Billing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Normal,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StudentDiscount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Regular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29BF8D4-7ECF-4D6C-B496-073586F14628}"/>
              </a:ext>
            </a:extLst>
          </p:cNvPr>
          <p:cNvSpPr txBox="1">
            <a:spLocks/>
          </p:cNvSpPr>
          <p:nvPr/>
        </p:nvSpPr>
        <p:spPr>
          <a:xfrm>
            <a:off x="323528" y="4070809"/>
            <a:ext cx="8568952" cy="2160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Billing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.Normal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); 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customer.PlaceOrder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Peanuts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 = 1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customer.PlaceOrder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 = 3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customer.PlaceOrder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PepsiMax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 = 2</a:t>
            </a:r>
            <a:r>
              <a:rPr lang="da-DK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ascadia Code" panose="020B06090200000200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customer.Tab.Print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FFA274D-CFF8-48B1-A451-2DE44A4AEECE}"/>
              </a:ext>
            </a:extLst>
          </p:cNvPr>
          <p:cNvSpPr txBox="1">
            <a:spLocks/>
          </p:cNvSpPr>
          <p:nvPr/>
        </p:nvSpPr>
        <p:spPr>
          <a:xfrm>
            <a:off x="3131840" y="1707070"/>
            <a:ext cx="5760640" cy="222598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BarTab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Tab {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Customer(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Billing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billing ) { ... 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{ ... }</a:t>
            </a:r>
            <a:endParaRPr lang="da-DK" sz="1600" dirty="0"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da-DK" sz="1600" dirty="0">
                <a:latin typeface="Cascadia Code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5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E701A-8F52-4BB4-9D70-91D41AFC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a new Billing options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Hour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Code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throw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!</a:t>
            </a:r>
          </a:p>
          <a:p>
            <a:r>
              <a:rPr lang="da-DK" dirty="0"/>
              <a:t>Have to </a:t>
            </a:r>
            <a:r>
              <a:rPr lang="da-DK" dirty="0" err="1"/>
              <a:t>manually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 switch statement!</a:t>
            </a:r>
          </a:p>
          <a:p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(!)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/>
              <a:t>Breaks the Open/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endParaRPr lang="da-DK" dirty="0"/>
          </a:p>
          <a:p>
            <a:r>
              <a:rPr lang="da-DK" dirty="0"/>
              <a:t>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ugly</a:t>
            </a:r>
            <a:r>
              <a:rPr lang="da-DK" dirty="0"/>
              <a:t>, </a:t>
            </a:r>
            <a:r>
              <a:rPr lang="da-DK" dirty="0" err="1"/>
              <a:t>unnecessary</a:t>
            </a:r>
            <a:r>
              <a:rPr lang="da-DK" dirty="0"/>
              <a:t> </a:t>
            </a:r>
            <a:r>
              <a:rPr lang="da-DK" dirty="0" err="1"/>
              <a:t>coupling</a:t>
            </a:r>
            <a:r>
              <a:rPr lang="da-DK" dirty="0"/>
              <a:t>!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179B9-2DB4-4AF1-8162-575F6E5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13374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8119C-FF5A-4B9E-8607-38E77AD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i="1" dirty="0"/>
              <a:t>Define a family of algorithms, encapsulate each one, and make them interchangeable. Strategy lets the algorithm vary independently from clients that use it.</a:t>
            </a:r>
          </a:p>
          <a:p>
            <a:endParaRPr lang="en-US" sz="2800" i="1" dirty="0"/>
          </a:p>
          <a:p>
            <a:r>
              <a:rPr lang="en-US" sz="2800"/>
              <a:t>Outline</a:t>
            </a:r>
            <a:endParaRPr lang="en-US" sz="2800" dirty="0"/>
          </a:p>
          <a:p>
            <a:pPr lvl="1"/>
            <a:r>
              <a:rPr lang="en-US" sz="2400" dirty="0"/>
              <a:t>Avoid unnecessary coupling</a:t>
            </a:r>
          </a:p>
          <a:p>
            <a:pPr lvl="1"/>
            <a:r>
              <a:rPr lang="en-US" sz="2400" dirty="0"/>
              <a:t>Configure a class with one of a family of algorithms at run-time</a:t>
            </a:r>
          </a:p>
          <a:p>
            <a:pPr lvl="1"/>
            <a:r>
              <a:rPr lang="en-US" sz="2400" dirty="0"/>
              <a:t>Strategy object implements algorithm</a:t>
            </a:r>
            <a:endParaRPr lang="en-US" sz="2000" dirty="0"/>
          </a:p>
          <a:p>
            <a:pPr lvl="1"/>
            <a:endParaRPr lang="en-US" sz="2800" dirty="0"/>
          </a:p>
          <a:p>
            <a:r>
              <a:rPr lang="en-US" sz="2800" dirty="0"/>
              <a:t>Origin: Gang of Four</a:t>
            </a:r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9666-81F7-491F-8DC4-5237E22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Strategy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70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Strategy Pattern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FFF9771-6039-4716-BD0E-6CE37C52036A}"/>
              </a:ext>
            </a:extLst>
          </p:cNvPr>
          <p:cNvSpPr txBox="1">
            <a:spLocks/>
          </p:cNvSpPr>
          <p:nvPr/>
        </p:nvSpPr>
        <p:spPr>
          <a:xfrm>
            <a:off x="3059832" y="4149080"/>
            <a:ext cx="2376264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 Strategy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Execute()</a:t>
            </a:r>
            <a:endParaRPr lang="en-US" sz="16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E262743-26CE-4BA2-BD59-9775E62487BD}"/>
              </a:ext>
            </a:extLst>
          </p:cNvPr>
          <p:cNvSpPr txBox="1">
            <a:spLocks/>
          </p:cNvSpPr>
          <p:nvPr/>
        </p:nvSpPr>
        <p:spPr>
          <a:xfrm>
            <a:off x="647564" y="1628800"/>
            <a:ext cx="2376264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Component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71EB9B0-CF44-4F17-A0D0-3B5964E0F34B}"/>
              </a:ext>
            </a:extLst>
          </p:cNvPr>
          <p:cNvSpPr txBox="1">
            <a:spLocks/>
          </p:cNvSpPr>
          <p:nvPr/>
        </p:nvSpPr>
        <p:spPr>
          <a:xfrm>
            <a:off x="4716016" y="1629878"/>
            <a:ext cx="2376264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defPPr>
              <a:defRPr lang="da-DK"/>
            </a:defPPr>
            <a:lvl1pPr marL="109728" indent="0" algn="ctr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kumimoji="0" sz="3200" b="1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defRPr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/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/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r>
              <a:rPr lang="en-US" sz="3000" dirty="0"/>
              <a:t>Strategy</a:t>
            </a:r>
          </a:p>
          <a:p>
            <a:endParaRPr lang="en-US" sz="1600" i="1" dirty="0">
              <a:latin typeface="Cascadia Code" panose="020B0609020000020004" pitchFamily="49" charset="0"/>
            </a:endParaRPr>
          </a:p>
          <a:p>
            <a:r>
              <a:rPr lang="en-US" sz="1600" i="1" dirty="0">
                <a:latin typeface="Cascadia Code" panose="020B0609020000020004" pitchFamily="49" charset="0"/>
              </a:rPr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16265D-48B5-40D9-A1D2-190F5CA2910B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V="1">
            <a:off x="4247964" y="3286062"/>
            <a:ext cx="1656184" cy="8630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29D0C-B8F4-439B-BD20-B7984579F387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904148" y="3286062"/>
            <a:ext cx="1728192" cy="858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95879-B9EC-4DD0-9FD7-70DCE7B1BFD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023828" y="2456892"/>
            <a:ext cx="1692188" cy="1078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CAEBAA12-2738-4564-9976-6AE32700F3A3}"/>
              </a:ext>
            </a:extLst>
          </p:cNvPr>
          <p:cNvSpPr txBox="1">
            <a:spLocks/>
          </p:cNvSpPr>
          <p:nvPr/>
        </p:nvSpPr>
        <p:spPr>
          <a:xfrm>
            <a:off x="6372200" y="4149080"/>
            <a:ext cx="2376264" cy="16561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 Strategy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i="1" dirty="0">
              <a:latin typeface="Cascadia Code" panose="020B0609020000020004" pitchFamily="49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</a:rPr>
              <a:t>Execute()</a:t>
            </a:r>
            <a:endParaRPr lang="en-US" sz="1600" b="1" dirty="0"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BA5D3-00B3-4F7D-A0AF-7899FEF3649B}"/>
              </a:ext>
            </a:extLst>
          </p:cNvPr>
          <p:cNvSpPr txBox="1"/>
          <p:nvPr/>
        </p:nvSpPr>
        <p:spPr>
          <a:xfrm>
            <a:off x="3389340" y="2179893"/>
            <a:ext cx="103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latin typeface="Cascadia Code" panose="020B0609020000020004" pitchFamily="49" charset="0"/>
              </a:rPr>
              <a:t>Execute</a:t>
            </a:r>
            <a:r>
              <a:rPr lang="da-DK" sz="1200" b="1" dirty="0"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27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5E504-A58D-4C45-9CCD-89CAD300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Concrete class parameterized by a Strategy supplied to it</a:t>
            </a:r>
          </a:p>
          <a:p>
            <a:pPr lvl="1"/>
            <a:r>
              <a:rPr lang="en-US" dirty="0"/>
              <a:t>Employs the Strategy by invoking </a:t>
            </a:r>
            <a:r>
              <a:rPr lang="en-US" dirty="0">
                <a:latin typeface="Cascadia Code" panose="020B0609020000020004" pitchFamily="49" charset="0"/>
              </a:rPr>
              <a:t>Execute()</a:t>
            </a:r>
            <a:r>
              <a:rPr lang="en-US" dirty="0"/>
              <a:t> whenever needed</a:t>
            </a:r>
          </a:p>
          <a:p>
            <a:pPr lvl="1"/>
            <a:endParaRPr lang="en-US" dirty="0"/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Interface or abstract base class for algorithm declaring abstract </a:t>
            </a:r>
            <a:r>
              <a:rPr lang="en-US" dirty="0">
                <a:latin typeface="Cascadia Code" panose="020B0609020000020004" pitchFamily="49" charset="0"/>
              </a:rPr>
              <a:t>Execute()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r>
              <a:rPr lang="en-US" dirty="0"/>
              <a:t>Concrete Strategy</a:t>
            </a:r>
          </a:p>
          <a:p>
            <a:pPr lvl="1"/>
            <a:r>
              <a:rPr lang="en-US" dirty="0"/>
              <a:t>Implements a concrete strategy in the </a:t>
            </a:r>
            <a:r>
              <a:rPr lang="en-US" dirty="0">
                <a:latin typeface="Cascadia Code" panose="020B0609020000020004" pitchFamily="49" charset="0"/>
              </a:rPr>
              <a:t>Execute()</a:t>
            </a:r>
            <a:r>
              <a:rPr lang="en-US" dirty="0"/>
              <a:t> method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E672B-44C6-41E9-A1A6-0F230C2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Strategy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367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C309A-C83D-4267-901E-8F03CBD3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Strategies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essentially</a:t>
            </a:r>
            <a:r>
              <a:rPr lang="da-DK" dirty="0"/>
              <a:t> </a:t>
            </a:r>
            <a:r>
              <a:rPr lang="da-DK" dirty="0" err="1"/>
              <a:t>stateless</a:t>
            </a:r>
            <a:r>
              <a:rPr lang="da-DK" dirty="0"/>
              <a:t> ”</a:t>
            </a:r>
            <a:r>
              <a:rPr lang="da-DK" dirty="0" err="1"/>
              <a:t>algorithm</a:t>
            </a:r>
            <a:r>
              <a:rPr lang="da-DK" dirty="0"/>
              <a:t>”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.NET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delegates</a:t>
            </a:r>
            <a:endParaRPr lang="da-DK" dirty="0"/>
          </a:p>
          <a:p>
            <a:pPr lvl="1"/>
            <a:r>
              <a:rPr lang="da-DK"/>
              <a:t>Method </a:t>
            </a:r>
            <a:r>
              <a:rPr lang="da-DK" dirty="0" err="1"/>
              <a:t>names</a:t>
            </a:r>
            <a:endParaRPr lang="da-DK" dirty="0"/>
          </a:p>
          <a:p>
            <a:pPr lvl="1"/>
            <a:r>
              <a:rPr lang="da-DK" dirty="0" err="1"/>
              <a:t>Anonymous</a:t>
            </a:r>
            <a:r>
              <a:rPr lang="da-DK" dirty="0"/>
              <a:t> Methods</a:t>
            </a:r>
          </a:p>
          <a:p>
            <a:pPr lvl="1"/>
            <a:r>
              <a:rPr lang="da-DK" dirty="0"/>
              <a:t>Lambda Expressions</a:t>
            </a:r>
          </a:p>
          <a:p>
            <a:pPr lvl="1"/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be</a:t>
            </a:r>
            <a:endParaRPr lang="da-DK" dirty="0"/>
          </a:p>
          <a:p>
            <a:pPr lvl="1"/>
            <a:r>
              <a:rPr lang="da-DK" dirty="0" err="1"/>
              <a:t>Injected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constructors</a:t>
            </a:r>
            <a:endParaRPr lang="da-DK" dirty="0"/>
          </a:p>
          <a:p>
            <a:pPr lvl="1"/>
            <a:r>
              <a:rPr lang="da-DK" dirty="0" err="1"/>
              <a:t>Passed</a:t>
            </a:r>
            <a:r>
              <a:rPr lang="da-DK" dirty="0"/>
              <a:t> as </a:t>
            </a:r>
            <a:r>
              <a:rPr lang="da-DK" dirty="0" err="1"/>
              <a:t>method</a:t>
            </a:r>
            <a:r>
              <a:rPr lang="da-DK" dirty="0"/>
              <a:t> arguments</a:t>
            </a:r>
          </a:p>
          <a:p>
            <a:pPr lvl="2"/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dynamically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2EDCB-D4FC-4992-9781-4E73A134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Variation: Strategies as Delegates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09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AB7FA-7B24-42D6-A981-279BBB36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Based on Composition</a:t>
            </a:r>
          </a:p>
          <a:p>
            <a:pPr lvl="1"/>
            <a:r>
              <a:rPr lang="en-US" dirty="0"/>
              <a:t>Can be change at run-time</a:t>
            </a:r>
          </a:p>
          <a:p>
            <a:pPr lvl="1"/>
            <a:r>
              <a:rPr lang="en-US" dirty="0"/>
              <a:t>No dictated algorithm structure</a:t>
            </a:r>
          </a:p>
          <a:p>
            <a:endParaRPr lang="en-US" dirty="0"/>
          </a:p>
          <a:p>
            <a:r>
              <a:rPr lang="en-US" dirty="0"/>
              <a:t>Template Method</a:t>
            </a:r>
          </a:p>
          <a:p>
            <a:pPr lvl="1"/>
            <a:r>
              <a:rPr lang="en-US" dirty="0"/>
              <a:t>Based on Inheritance</a:t>
            </a:r>
          </a:p>
          <a:p>
            <a:pPr lvl="1"/>
            <a:r>
              <a:rPr lang="en-US" dirty="0"/>
              <a:t>Can be changed at compile-time only</a:t>
            </a:r>
          </a:p>
          <a:p>
            <a:pPr lvl="1"/>
            <a:r>
              <a:rPr lang="en-US" dirty="0"/>
              <a:t>Fixed predefined set of algorithm steps</a:t>
            </a:r>
          </a:p>
          <a:p>
            <a:pPr lvl="2"/>
            <a:r>
              <a:rPr lang="en-US" dirty="0"/>
              <a:t>Some can be refined </a:t>
            </a:r>
          </a:p>
          <a:p>
            <a:pPr lvl="1"/>
            <a:r>
              <a:rPr lang="en-US" dirty="0"/>
              <a:t>Can have a default pre-implemented functionality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84B46-6BBF-4A3C-A4EF-EE84D65F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vs. Template Method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575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16665</TotalTime>
  <Words>700</Words>
  <Application>Microsoft Office PowerPoint</Application>
  <PresentationFormat>On-screen Show (4:3)</PresentationFormat>
  <Paragraphs>119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Cascadia Code</vt:lpstr>
      <vt:lpstr>Segoe UI Light</vt:lpstr>
      <vt:lpstr>Wingdings 2</vt:lpstr>
      <vt:lpstr>Wingdings 3</vt:lpstr>
      <vt:lpstr>1_Concourse</vt:lpstr>
      <vt:lpstr>Module 14: ”Strategy”</vt:lpstr>
      <vt:lpstr>Agenda</vt:lpstr>
      <vt:lpstr>Introductory Example: Running a Bar</vt:lpstr>
      <vt:lpstr>Challenges</vt:lpstr>
      <vt:lpstr>Pattern: Strategy</vt:lpstr>
      <vt:lpstr>Overview of Strategy Pattern</vt:lpstr>
      <vt:lpstr>Overview of Strategy Pattern</vt:lpstr>
      <vt:lpstr>Variation: Strategies as Delegates</vt:lpstr>
      <vt:lpstr>Strategy vs. Template Method</vt:lpstr>
      <vt:lpstr>.NET Framework Example: Sorting Collections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C#</dc:title>
  <dc:subject>Strategy Pattern</dc:subject>
  <dc:creator>Jesper Gulmann Henriksen</dc:creator>
  <cp:lastModifiedBy>Jesper Gulmann</cp:lastModifiedBy>
  <cp:revision>1454</cp:revision>
  <dcterms:created xsi:type="dcterms:W3CDTF">2009-04-01T20:01:27Z</dcterms:created>
  <dcterms:modified xsi:type="dcterms:W3CDTF">2023-10-11T17:30:29Z</dcterms:modified>
</cp:coreProperties>
</file>