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1015" r:id="rId3"/>
    <p:sldId id="1017" r:id="rId4"/>
    <p:sldId id="1012" r:id="rId5"/>
    <p:sldId id="1023" r:id="rId6"/>
    <p:sldId id="1018" r:id="rId7"/>
    <p:sldId id="1019" r:id="rId8"/>
    <p:sldId id="1020" r:id="rId9"/>
    <p:sldId id="1021" r:id="rId10"/>
    <p:sldId id="1022" r:id="rId11"/>
    <p:sldId id="1026" r:id="rId12"/>
    <p:sldId id="1025" r:id="rId13"/>
    <p:sldId id="1027" r:id="rId14"/>
    <p:sldId id="991" r:id="rId15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69486" autoAdjust="0"/>
  </p:normalViewPr>
  <p:slideViewPr>
    <p:cSldViewPr>
      <p:cViewPr varScale="1">
        <p:scale>
          <a:sx n="67" d="100"/>
          <a:sy n="67" d="100"/>
        </p:scale>
        <p:origin x="184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notesViewPr>
    <p:cSldViewPr>
      <p:cViewPr varScale="1">
        <p:scale>
          <a:sx n="80" d="100"/>
          <a:sy n="80" d="100"/>
        </p:scale>
        <p:origin x="40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85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Finally(!) we can now use </a:t>
            </a:r>
            <a:r>
              <a:rPr lang="en-US"/>
              <a:t>LINQ queries!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282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08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0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09367A">
                  <a:tint val="2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66" y="5301208"/>
            <a:ext cx="1862067" cy="864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92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62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9144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2" y="116632"/>
            <a:ext cx="939256" cy="435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31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5" r:id="rId3"/>
    <p:sldLayoutId id="2147483675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592288"/>
          </a:xfrm>
        </p:spPr>
        <p:txBody>
          <a:bodyPr>
            <a:normAutofit/>
          </a:bodyPr>
          <a:lstStyle/>
          <a:p>
            <a:pPr algn="l"/>
            <a:r>
              <a:rPr lang="da-DK" b="0" dirty="0" err="1">
                <a:effectLst/>
              </a:rPr>
              <a:t>Module</a:t>
            </a:r>
            <a:r>
              <a:rPr lang="da-DK" b="0" dirty="0">
                <a:effectLst/>
              </a:rPr>
              <a:t> 16:</a:t>
            </a:r>
            <a:b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2900F-CC51-4C5F-BAF4-A044EC19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Background:</a:t>
            </a:r>
            <a:br>
              <a:rPr lang="da-DK" dirty="0"/>
            </a:br>
            <a:r>
              <a:rPr lang="da-DK" dirty="0" err="1"/>
              <a:t>Explicit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18588CA-661D-4222-BC86-84297BF41218}"/>
              </a:ext>
            </a:extLst>
          </p:cNvPr>
          <p:cNvSpPr txBox="1">
            <a:spLocks/>
          </p:cNvSpPr>
          <p:nvPr/>
        </p:nvSpPr>
        <p:spPr>
          <a:xfrm>
            <a:off x="539552" y="1556792"/>
            <a:ext cx="3927380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da-DK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IArtist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Draw();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E719F54-7069-46AC-B512-A6066FD0B8A5}"/>
              </a:ext>
            </a:extLst>
          </p:cNvPr>
          <p:cNvSpPr txBox="1">
            <a:spLocks/>
          </p:cNvSpPr>
          <p:nvPr/>
        </p:nvSpPr>
        <p:spPr>
          <a:xfrm>
            <a:off x="4610948" y="1556792"/>
            <a:ext cx="4104456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da-DK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IGunslinger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Draw();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7ABB4DE-4349-405E-B487-B8CADDFACA1E}"/>
              </a:ext>
            </a:extLst>
          </p:cNvPr>
          <p:cNvSpPr txBox="1">
            <a:spLocks/>
          </p:cNvSpPr>
          <p:nvPr/>
        </p:nvSpPr>
        <p:spPr>
          <a:xfrm>
            <a:off x="539552" y="2972764"/>
            <a:ext cx="8175852" cy="34563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ArtisticCowboy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IArtist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IGunslinger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Draw()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"Swinging brush, painting canvas..."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IGunslinger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.Draw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da-DK" sz="1600" b="1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"Drawing Colt .45 from gun belt..."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7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574235-2EBB-4261-AD60-EC74BD3A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Overview of </a:t>
            </a:r>
            <a:r>
              <a:rPr lang="da-DK" dirty="0" err="1"/>
              <a:t>Iterator</a:t>
            </a:r>
            <a:r>
              <a:rPr lang="da-DK" dirty="0"/>
              <a:t> Pattern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9AEB399-FF00-43E0-81A6-FD10477348DA}"/>
              </a:ext>
            </a:extLst>
          </p:cNvPr>
          <p:cNvSpPr txBox="1">
            <a:spLocks/>
          </p:cNvSpPr>
          <p:nvPr/>
        </p:nvSpPr>
        <p:spPr>
          <a:xfrm>
            <a:off x="3607363" y="1556792"/>
            <a:ext cx="1875871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Client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6A0221-4627-4BAF-90C3-AD0C26B07CC8}"/>
              </a:ext>
            </a:extLst>
          </p:cNvPr>
          <p:cNvSpPr txBox="1">
            <a:spLocks/>
          </p:cNvSpPr>
          <p:nvPr/>
        </p:nvSpPr>
        <p:spPr>
          <a:xfrm>
            <a:off x="6084168" y="1556792"/>
            <a:ext cx="2933722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 err="1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IEnumerator</a:t>
            </a:r>
            <a:endParaRPr lang="en-US" sz="3200" b="1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0A4FDEC-C995-4552-ADA9-B149D052F9D7}"/>
              </a:ext>
            </a:extLst>
          </p:cNvPr>
          <p:cNvSpPr txBox="1">
            <a:spLocks/>
          </p:cNvSpPr>
          <p:nvPr/>
        </p:nvSpPr>
        <p:spPr>
          <a:xfrm>
            <a:off x="6084168" y="4142060"/>
            <a:ext cx="2933722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Aggregate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Enumerator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B73562-557E-4354-86AE-E080478137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551029" y="3212976"/>
            <a:ext cx="0" cy="9290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C9CF9B1-B7B0-4216-992A-C151E263E1A0}"/>
              </a:ext>
            </a:extLst>
          </p:cNvPr>
          <p:cNvSpPr txBox="1">
            <a:spLocks/>
          </p:cNvSpPr>
          <p:nvPr/>
        </p:nvSpPr>
        <p:spPr>
          <a:xfrm>
            <a:off x="136573" y="4142060"/>
            <a:ext cx="2980954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Aggregate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87B8C-AB81-4DE3-96D6-CC48A7B2F6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83234" y="2384884"/>
            <a:ext cx="600934" cy="0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B4F7A-E572-4076-B90A-6148FADAE9C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1627050" y="3212976"/>
            <a:ext cx="1925" cy="9290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98039C1-0E26-43EE-A80E-3892764602B4}"/>
              </a:ext>
            </a:extLst>
          </p:cNvPr>
          <p:cNvSpPr txBox="1">
            <a:spLocks/>
          </p:cNvSpPr>
          <p:nvPr/>
        </p:nvSpPr>
        <p:spPr>
          <a:xfrm>
            <a:off x="126110" y="1556792"/>
            <a:ext cx="3005730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 err="1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IEnumerable</a:t>
            </a:r>
            <a:endParaRPr lang="en-US" sz="3200" b="1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493158-A5A0-4060-836E-000EE50892E6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3131840" y="2384884"/>
            <a:ext cx="475523" cy="0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8DAC8E-ECCA-4D69-8D38-CBA7E7BA92E5}"/>
              </a:ext>
            </a:extLst>
          </p:cNvPr>
          <p:cNvCxnSpPr>
            <a:cxnSpLocks/>
          </p:cNvCxnSpPr>
          <p:nvPr/>
        </p:nvCxnSpPr>
        <p:spPr>
          <a:xfrm>
            <a:off x="3131840" y="4688945"/>
            <a:ext cx="2952328" cy="0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B88016-57C0-4833-B28B-9F195289D8D7}"/>
              </a:ext>
            </a:extLst>
          </p:cNvPr>
          <p:cNvSpPr txBox="1"/>
          <p:nvPr/>
        </p:nvSpPr>
        <p:spPr>
          <a:xfrm>
            <a:off x="3825218" y="4411946"/>
            <a:ext cx="146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/>
              <a:t>Creates</a:t>
            </a:r>
            <a:r>
              <a:rPr lang="da-DK" sz="1200" b="1" dirty="0"/>
              <a:t> and returns</a:t>
            </a:r>
            <a:endParaRPr lang="da-DK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0693DE-DD20-48D3-86A5-A1891A07D3D7}"/>
              </a:ext>
            </a:extLst>
          </p:cNvPr>
          <p:cNvCxnSpPr>
            <a:cxnSpLocks/>
          </p:cNvCxnSpPr>
          <p:nvPr/>
        </p:nvCxnSpPr>
        <p:spPr>
          <a:xfrm flipH="1" flipV="1">
            <a:off x="3105139" y="5295646"/>
            <a:ext cx="2979029" cy="5562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2EBB21B-0B71-4B2D-87BD-B17F5F494E62}"/>
              </a:ext>
            </a:extLst>
          </p:cNvPr>
          <p:cNvSpPr txBox="1"/>
          <p:nvPr/>
        </p:nvSpPr>
        <p:spPr>
          <a:xfrm>
            <a:off x="5554327" y="2071881"/>
            <a:ext cx="60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/>
              <a:t>Uses</a:t>
            </a:r>
            <a:endParaRPr lang="da-DK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1A427E-A7E6-4B01-8116-0BC2FC592ED4}"/>
              </a:ext>
            </a:extLst>
          </p:cNvPr>
          <p:cNvSpPr txBox="1"/>
          <p:nvPr/>
        </p:nvSpPr>
        <p:spPr>
          <a:xfrm>
            <a:off x="4256773" y="5018647"/>
            <a:ext cx="60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/>
              <a:t>Uses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2128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3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E8346-0F96-4EAC-BCC2-58A158EC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Asks Aggregate for Aggregate Enumerator</a:t>
            </a:r>
          </a:p>
          <a:p>
            <a:pPr lvl="1"/>
            <a:r>
              <a:rPr lang="en-US" dirty="0"/>
              <a:t>Uses Aggregate Enumerator for traversing elements</a:t>
            </a:r>
          </a:p>
          <a:p>
            <a:endParaRPr lang="en-US" dirty="0"/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Contains elements to be iterated</a:t>
            </a:r>
          </a:p>
          <a:p>
            <a:pPr lvl="1"/>
            <a:r>
              <a:rPr lang="en-US" dirty="0"/>
              <a:t>Creates Aggregate Enumerator and returns it to Client</a:t>
            </a:r>
          </a:p>
          <a:p>
            <a:pPr lvl="1"/>
            <a:endParaRPr lang="en-US" dirty="0"/>
          </a:p>
          <a:p>
            <a:r>
              <a:rPr lang="en-US" dirty="0"/>
              <a:t>Aggregate Enumerator</a:t>
            </a:r>
          </a:p>
          <a:p>
            <a:pPr lvl="1"/>
            <a:r>
              <a:rPr lang="en-US" dirty="0"/>
              <a:t>Contains method for iterating the elements of the Aggregate</a:t>
            </a:r>
          </a:p>
          <a:p>
            <a:pPr lvl="1"/>
            <a:r>
              <a:rPr lang="en-US" dirty="0"/>
              <a:t>References the elements of the Aggregate when needed by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DE7B6-00C2-4847-AE38-8CC1C306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Iterator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18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592718-24AD-45EE-8F53-B4296EDB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Added</a:t>
            </a:r>
            <a:r>
              <a:rPr lang="da-DK" dirty="0"/>
              <a:t> bonus: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implementing</a:t>
            </a:r>
            <a:r>
              <a:rPr lang="da-DK" dirty="0"/>
              <a:t> 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Pattern</a:t>
            </a:r>
            <a:r>
              <a:rPr lang="da-DK" dirty="0"/>
              <a:t> with </a:t>
            </a:r>
            <a:r>
              <a:rPr lang="da-DK" dirty="0" err="1">
                <a:latin typeface="Cascadia Code" panose="020B0609020000020004" pitchFamily="49" charset="0"/>
              </a:rPr>
              <a:t>IEnumerable</a:t>
            </a:r>
            <a:r>
              <a:rPr lang="da-DK" dirty="0">
                <a:latin typeface="Cascadia Code" panose="020B0609020000020004" pitchFamily="49" charset="0"/>
              </a:rPr>
              <a:t>&lt;T&gt;</a:t>
            </a:r>
            <a:r>
              <a:rPr lang="da-DK" dirty="0"/>
              <a:t> the type is </a:t>
            </a:r>
            <a:r>
              <a:rPr lang="da-DK" dirty="0" err="1"/>
              <a:t>queryable</a:t>
            </a:r>
            <a:r>
              <a:rPr lang="da-DK" dirty="0"/>
              <a:t> with LINQ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6F9E0-F1C8-4D2F-AF39-ECFC497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Pattern</a:t>
            </a:r>
            <a:r>
              <a:rPr lang="da-DK" dirty="0"/>
              <a:t> and LINQ </a:t>
            </a:r>
            <a:r>
              <a:rPr lang="da-DK" dirty="0" err="1"/>
              <a:t>Queries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62EECDA-4965-4080-A0EF-260996172555}"/>
              </a:ext>
            </a:extLst>
          </p:cNvPr>
          <p:cNvSpPr txBox="1">
            <a:spLocks/>
          </p:cNvSpPr>
          <p:nvPr/>
        </p:nvSpPr>
        <p:spPr>
          <a:xfrm>
            <a:off x="788636" y="2972764"/>
            <a:ext cx="7743804" cy="25444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deck.Shuffle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query = 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deck.Where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 =&gt; 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c.Suit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</a:t>
            </a:r>
            <a:r>
              <a:rPr lang="en-US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.Hearts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b="1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query)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$"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{card}</a:t>
            </a:r>
            <a:r>
              <a:rPr lang="da-DK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"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3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39C5-64E4-440A-89F9-A721C072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6369-FFA1-4F74-B764-429FF5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108" y="2056435"/>
            <a:ext cx="5057528" cy="2922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397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B419A-0569-45CE-B965-5DBC9E57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Example: Playing Cards</a:t>
            </a:r>
          </a:p>
          <a:p>
            <a:r>
              <a:rPr lang="en-US" dirty="0"/>
              <a:t>Challenges</a:t>
            </a:r>
          </a:p>
          <a:p>
            <a:r>
              <a:rPr lang="en-US" dirty="0" err="1">
                <a:latin typeface="Cascadia Code" panose="020B0609020000020004" pitchFamily="49" charset="0"/>
              </a:rPr>
              <a:t>IEnumerable</a:t>
            </a:r>
            <a:endParaRPr lang="en-US" dirty="0">
              <a:latin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</a:rPr>
              <a:t>IEnumerable</a:t>
            </a:r>
            <a:r>
              <a:rPr lang="en-US" dirty="0">
                <a:latin typeface="Cascadia Code" panose="020B0609020000020004" pitchFamily="49" charset="0"/>
              </a:rPr>
              <a:t>&lt;T&gt;</a:t>
            </a:r>
          </a:p>
          <a:p>
            <a:r>
              <a:rPr lang="en-US" dirty="0"/>
              <a:t>Implementing the Iterator Pattern</a:t>
            </a:r>
            <a:endParaRPr lang="en-US" dirty="0">
              <a:latin typeface="Cascadia Code" panose="020B0609020000020004" pitchFamily="49" charset="0"/>
            </a:endParaRPr>
          </a:p>
          <a:p>
            <a:r>
              <a:rPr lang="en-US" dirty="0"/>
              <a:t>Pattern: Iterator</a:t>
            </a:r>
          </a:p>
          <a:p>
            <a:r>
              <a:rPr lang="en-US" dirty="0"/>
              <a:t>Overview of Iterator Pattern</a:t>
            </a:r>
          </a:p>
          <a:p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Pattern</a:t>
            </a:r>
            <a:r>
              <a:rPr lang="da-DK" dirty="0"/>
              <a:t> and LINQ </a:t>
            </a:r>
            <a:r>
              <a:rPr lang="da-DK" dirty="0" err="1"/>
              <a:t>Queries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3559E-65DB-4155-A133-2E8FE60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76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907941-6ED6-4FE3-9FA2-06035B4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Introductory Example: Playing Cards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5BA152-52F5-4814-A12D-8532DE409CC0}"/>
              </a:ext>
            </a:extLst>
          </p:cNvPr>
          <p:cNvSpPr txBox="1">
            <a:spLocks/>
          </p:cNvSpPr>
          <p:nvPr/>
        </p:nvSpPr>
        <p:spPr>
          <a:xfrm>
            <a:off x="428596" y="1417638"/>
            <a:ext cx="4143404" cy="38884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 _cards;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Deck()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_cards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   ...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Deal() { ... }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Shuffle() { ... 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691049-16AC-4204-874C-5BEB4F66AA81}"/>
              </a:ext>
            </a:extLst>
          </p:cNvPr>
          <p:cNvSpPr txBox="1">
            <a:spLocks/>
          </p:cNvSpPr>
          <p:nvPr/>
        </p:nvSpPr>
        <p:spPr>
          <a:xfrm>
            <a:off x="428596" y="5373216"/>
            <a:ext cx="8314116" cy="1296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deck.Shuffle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deck.Deal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card 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da-DK" sz="1600" dirty="0">
              <a:latin typeface="Cascadia Code" panose="020B06090200000200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79F12E5-8449-4F58-A53E-2600752415FA}"/>
              </a:ext>
            </a:extLst>
          </p:cNvPr>
          <p:cNvSpPr txBox="1">
            <a:spLocks/>
          </p:cNvSpPr>
          <p:nvPr/>
        </p:nvSpPr>
        <p:spPr>
          <a:xfrm>
            <a:off x="4716016" y="1420686"/>
            <a:ext cx="4026696" cy="38884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IComparable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Card(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suit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Rank = rank;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47686-6EB5-46C0-B340-81C54A8C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clients</a:t>
            </a:r>
            <a:r>
              <a:rPr lang="da-DK" dirty="0"/>
              <a:t> </a:t>
            </a:r>
            <a:r>
              <a:rPr lang="da-DK" dirty="0" err="1"/>
              <a:t>iterate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elements of the Deck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exposed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/>
              <a:t>How do </a:t>
            </a:r>
            <a:r>
              <a:rPr lang="da-DK" dirty="0" err="1"/>
              <a:t>we</a:t>
            </a:r>
            <a:r>
              <a:rPr lang="da-DK" dirty="0"/>
              <a:t> perform LINQ </a:t>
            </a:r>
            <a:r>
              <a:rPr lang="da-DK" dirty="0" err="1"/>
              <a:t>queries</a:t>
            </a:r>
            <a:r>
              <a:rPr lang="da-DK" dirty="0"/>
              <a:t> on the Card elements in Deck?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C22D2-29FD-495D-8089-E614797D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783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8119C-FF5A-4B9E-8607-38E77ADD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1" dirty="0"/>
              <a:t>Provide a way to access the elements of an aggregate object sequentially without exposing its underlying representation.</a:t>
            </a:r>
          </a:p>
          <a:p>
            <a:endParaRPr lang="en-US" sz="2800" i="1" dirty="0"/>
          </a:p>
          <a:p>
            <a:r>
              <a:rPr lang="en-US" sz="2800" dirty="0"/>
              <a:t>Outline</a:t>
            </a:r>
          </a:p>
          <a:p>
            <a:pPr lvl="1"/>
            <a:r>
              <a:rPr lang="en-US" sz="2400" dirty="0"/>
              <a:t>Facilitate iteration through a read-only collection of elements of the aggregate using </a:t>
            </a:r>
            <a:r>
              <a:rPr lang="en-US" sz="2400" dirty="0" err="1">
                <a:latin typeface="Cascadia Code" panose="020B0609020000020004" pitchFamily="49" charset="0"/>
              </a:rPr>
              <a:t>foreach</a:t>
            </a:r>
            <a:endParaRPr lang="en-US" sz="2400" dirty="0">
              <a:latin typeface="Cascadia Code" panose="020B0609020000020004" pitchFamily="49" charset="0"/>
            </a:endParaRPr>
          </a:p>
          <a:p>
            <a:pPr lvl="1"/>
            <a:r>
              <a:rPr lang="en-US" sz="2400" dirty="0"/>
              <a:t>Facilitate LINQ for querying elements of the aggregate</a:t>
            </a:r>
          </a:p>
          <a:p>
            <a:pPr lvl="1"/>
            <a:r>
              <a:rPr lang="en-US" sz="2400" dirty="0"/>
              <a:t>Implement </a:t>
            </a:r>
            <a:r>
              <a:rPr lang="en-US" sz="2400" dirty="0" err="1">
                <a:latin typeface="Cascadia Code" panose="020B0609020000020004" pitchFamily="49" charset="0"/>
              </a:rPr>
              <a:t>IEnumerable</a:t>
            </a:r>
            <a:r>
              <a:rPr lang="en-US" sz="2400" dirty="0">
                <a:latin typeface="Cascadia Code" panose="020B0609020000020004" pitchFamily="49" charset="0"/>
              </a:rPr>
              <a:t>&lt;T&gt;</a:t>
            </a:r>
            <a:r>
              <a:rPr lang="en-US" sz="2400" dirty="0"/>
              <a:t> for element type T</a:t>
            </a:r>
          </a:p>
          <a:p>
            <a:pPr lvl="1"/>
            <a:endParaRPr lang="en-US" sz="2800" dirty="0"/>
          </a:p>
          <a:p>
            <a:r>
              <a:rPr lang="en-US" sz="2800" dirty="0"/>
              <a:t>Origin: Gang of Four (+ extended by .NET)</a:t>
            </a:r>
          </a:p>
          <a:p>
            <a:pPr lvl="1"/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9666-81F7-491F-8DC4-5237E22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Iterator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48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99B94-8E85-46F3-A93D-0055435C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.NET has the </a:t>
            </a:r>
            <a:r>
              <a:rPr lang="da-DK" dirty="0" err="1">
                <a:latin typeface="Cascadia Code" panose="020B0609020000020004" pitchFamily="49" charset="0"/>
              </a:rPr>
              <a:t>IEnumerable</a:t>
            </a:r>
            <a:r>
              <a:rPr lang="da-DK" dirty="0"/>
              <a:t> interface </a:t>
            </a:r>
            <a:r>
              <a:rPr lang="da-DK" dirty="0" err="1"/>
              <a:t>built</a:t>
            </a:r>
            <a:r>
              <a:rPr lang="da-DK" dirty="0"/>
              <a:t> in.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Arrays and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all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1E33C-57E1-4429-8F0F-3EDB999D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ascadia Code" panose="020B0609020000020004" pitchFamily="49" charset="0"/>
              </a:rPr>
              <a:t>IEnumerable</a:t>
            </a:r>
            <a:endParaRPr lang="da-DK" dirty="0">
              <a:latin typeface="Cascadia Code" panose="020B0609020000020004" pitchFamily="49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6E59387-0B9C-4A7A-BC52-12DCE7E8F014}"/>
              </a:ext>
            </a:extLst>
          </p:cNvPr>
          <p:cNvSpPr txBox="1">
            <a:spLocks/>
          </p:cNvSpPr>
          <p:nvPr/>
        </p:nvSpPr>
        <p:spPr>
          <a:xfrm>
            <a:off x="428596" y="2276872"/>
            <a:ext cx="4719468" cy="22322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System.Collections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da-DK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IEnumerator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GetEnumerator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54860A-3201-45EB-AB8A-D164C2ABB756}"/>
              </a:ext>
            </a:extLst>
          </p:cNvPr>
          <p:cNvSpPr txBox="1">
            <a:spLocks/>
          </p:cNvSpPr>
          <p:nvPr/>
        </p:nvSpPr>
        <p:spPr>
          <a:xfrm>
            <a:off x="5292080" y="2276872"/>
            <a:ext cx="3528392" cy="22322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IEnumerator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Current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MoveNext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Reset();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F1149-C910-41AB-AB8F-63040C2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implement the Iterator Pattern by implementing </a:t>
            </a:r>
            <a:r>
              <a:rPr lang="en-US" sz="2800" dirty="0" err="1">
                <a:latin typeface="Cascadia Code" panose="020B0609020000020004" pitchFamily="49" charset="0"/>
              </a:rPr>
              <a:t>IEnumerable</a:t>
            </a:r>
            <a:r>
              <a:rPr lang="en-US" sz="2800" dirty="0"/>
              <a:t> in your own types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FF300-87EF-4FF6-B942-8264C714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Implementing</a:t>
            </a:r>
            <a:r>
              <a:rPr lang="da-DK" dirty="0"/>
              <a:t> </a:t>
            </a:r>
            <a:r>
              <a:rPr lang="da-DK" dirty="0" err="1">
                <a:latin typeface="Cascadia Code" panose="020B0609020000020004" pitchFamily="49" charset="0"/>
              </a:rPr>
              <a:t>IEnumerable</a:t>
            </a:r>
            <a:endParaRPr lang="da-DK" dirty="0">
              <a:latin typeface="Cascadia Code" panose="020B0609020000020004" pitchFamily="49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EA2C951-ED95-46A3-848A-7D2BF6EB4E36}"/>
              </a:ext>
            </a:extLst>
          </p:cNvPr>
          <p:cNvSpPr txBox="1">
            <a:spLocks/>
          </p:cNvSpPr>
          <p:nvPr/>
        </p:nvSpPr>
        <p:spPr>
          <a:xfrm>
            <a:off x="457200" y="2564904"/>
            <a:ext cx="8064896" cy="31683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Deck</a:t>
            </a:r>
            <a:r>
              <a:rPr lang="en-US" sz="1600" b="1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endParaRPr lang="da-DK" sz="1600" b="1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 _cards;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Deck() { ... }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Deal() { ... }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Shuffle() { ... }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ascadia Code" panose="020B06090200000200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IEnumerator</a:t>
            </a:r>
            <a:r>
              <a:rPr lang="en-US" sz="1600" b="1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GetEnumerator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 ... }</a:t>
            </a:r>
            <a:endParaRPr lang="da-DK" sz="1600" b="1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6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8BAB75-DF86-42C6-90CE-797D112A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C# provides </a:t>
            </a:r>
            <a:r>
              <a:rPr lang="da-DK" dirty="0" err="1"/>
              <a:t>powerful</a:t>
            </a:r>
            <a:r>
              <a:rPr lang="da-DK" dirty="0"/>
              <a:t> </a:t>
            </a:r>
            <a:r>
              <a:rPr lang="da-DK" dirty="0" err="1"/>
              <a:t>mechanisms</a:t>
            </a:r>
            <a:r>
              <a:rPr lang="da-DK" dirty="0"/>
              <a:t> for </a:t>
            </a:r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creation</a:t>
            </a:r>
            <a:r>
              <a:rPr lang="da-DK" dirty="0"/>
              <a:t> of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DF522-555E-4F18-A0BD-C3A1123F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 dirty="0"/>
              <a:t> in C#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C8A3E62-7E32-4DAE-BA48-BDF7243516AB}"/>
              </a:ext>
            </a:extLst>
          </p:cNvPr>
          <p:cNvSpPr txBox="1">
            <a:spLocks/>
          </p:cNvSpPr>
          <p:nvPr/>
        </p:nvSpPr>
        <p:spPr>
          <a:xfrm>
            <a:off x="457200" y="2492896"/>
            <a:ext cx="4402832" cy="3816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IEnumerator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GetEnumerator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0;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_cards[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++];</a:t>
            </a:r>
            <a:endParaRPr lang="da-DK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_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cards.Count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</a:t>
            </a:r>
            <a:r>
              <a:rPr lang="en-US" sz="1600" b="1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a-DK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9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99B94-8E85-46F3-A93D-0055435C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Class must </a:t>
            </a:r>
            <a:r>
              <a:rPr lang="da-DK" dirty="0" err="1"/>
              <a:t>implement</a:t>
            </a:r>
            <a:r>
              <a:rPr lang="da-DK" dirty="0"/>
              <a:t> the </a:t>
            </a:r>
            <a:r>
              <a:rPr lang="da-DK" dirty="0" err="1">
                <a:latin typeface="Cascadia Code" panose="020B0609020000020004" pitchFamily="49" charset="0"/>
              </a:rPr>
              <a:t>IEnumerable</a:t>
            </a:r>
            <a:r>
              <a:rPr lang="da-DK" dirty="0">
                <a:latin typeface="Cascadia Code" panose="020B0609020000020004" pitchFamily="49" charset="0"/>
              </a:rPr>
              <a:t>&lt;T&gt;</a:t>
            </a:r>
            <a:r>
              <a:rPr lang="da-DK" dirty="0"/>
              <a:t> interface for LINQ to </a:t>
            </a:r>
            <a:r>
              <a:rPr lang="da-DK" dirty="0" err="1"/>
              <a:t>work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But…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1E33C-57E1-4429-8F0F-3EDB999D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ascadia Code" panose="020B0609020000020004" pitchFamily="49" charset="0"/>
              </a:rPr>
              <a:t>IEnumerable</a:t>
            </a:r>
            <a:r>
              <a:rPr lang="da-DK" dirty="0">
                <a:latin typeface="Cascadia Code" panose="020B0609020000020004" pitchFamily="49" charset="0"/>
              </a:rPr>
              <a:t>&lt;T&gt;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6E59387-0B9C-4A7A-BC52-12DCE7E8F014}"/>
              </a:ext>
            </a:extLst>
          </p:cNvPr>
          <p:cNvSpPr txBox="1">
            <a:spLocks/>
          </p:cNvSpPr>
          <p:nvPr/>
        </p:nvSpPr>
        <p:spPr>
          <a:xfrm>
            <a:off x="274352" y="2564904"/>
            <a:ext cx="5881824" cy="22322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System.Collections</a:t>
            </a:r>
            <a:r>
              <a:rPr lang="en-US" sz="1600" b="1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.Generic</a:t>
            </a:r>
            <a:endParaRPr lang="da-DK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r>
              <a:rPr lang="en-US" sz="1600" b="1" dirty="0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 </a:t>
            </a:r>
            <a:r>
              <a:rPr lang="en-US" sz="1600" b="1" dirty="0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T&gt; : </a:t>
            </a:r>
            <a:r>
              <a:rPr lang="en-US" sz="1600" b="1" dirty="0" err="1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endParaRPr lang="da-DK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da-DK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IEnumerator</a:t>
            </a:r>
            <a:r>
              <a:rPr lang="en-US" sz="1600" b="1" dirty="0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 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GetEnumerator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54860A-3201-45EB-AB8A-D164C2ABB756}"/>
              </a:ext>
            </a:extLst>
          </p:cNvPr>
          <p:cNvSpPr txBox="1">
            <a:spLocks/>
          </p:cNvSpPr>
          <p:nvPr/>
        </p:nvSpPr>
        <p:spPr>
          <a:xfrm>
            <a:off x="5580112" y="4267822"/>
            <a:ext cx="3296339" cy="19694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IEnumerator</a:t>
            </a:r>
            <a:r>
              <a:rPr lang="en-US" sz="1600" b="1" dirty="0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</a:t>
            </a:r>
            <a:endParaRPr lang="da-DK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Current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MoveNext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Reset();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1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16010</TotalTime>
  <Words>729</Words>
  <Application>Microsoft Office PowerPoint</Application>
  <PresentationFormat>On-screen Show (4:3)</PresentationFormat>
  <Paragraphs>188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Cascadia Code</vt:lpstr>
      <vt:lpstr>Segoe UI Light</vt:lpstr>
      <vt:lpstr>Wingdings 2</vt:lpstr>
      <vt:lpstr>Wingdings 3</vt:lpstr>
      <vt:lpstr>1_Concourse</vt:lpstr>
      <vt:lpstr>Module 16: ”Iterator”</vt:lpstr>
      <vt:lpstr>Agenda</vt:lpstr>
      <vt:lpstr>Introductory Example: Playing Cards</vt:lpstr>
      <vt:lpstr>Challenges</vt:lpstr>
      <vt:lpstr>Pattern: Iterator</vt:lpstr>
      <vt:lpstr>IEnumerable</vt:lpstr>
      <vt:lpstr>Implementing IEnumerable</vt:lpstr>
      <vt:lpstr>Iterator Syntax in C#</vt:lpstr>
      <vt:lpstr>IEnumerable&lt;T&gt;</vt:lpstr>
      <vt:lpstr>Background: Explicit Interface Implementation</vt:lpstr>
      <vt:lpstr>Overview of Iterator Pattern</vt:lpstr>
      <vt:lpstr>Overview of Iterator Pattern</vt:lpstr>
      <vt:lpstr>Iterator Pattern and LINQ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C#</dc:title>
  <dc:subject>Iterator Pattern</dc:subject>
  <dc:creator>Jesper Gulmann Henriksen</dc:creator>
  <cp:lastModifiedBy>Jesper Gulmann</cp:lastModifiedBy>
  <cp:revision>1416</cp:revision>
  <dcterms:created xsi:type="dcterms:W3CDTF">2009-04-01T20:01:27Z</dcterms:created>
  <dcterms:modified xsi:type="dcterms:W3CDTF">2023-10-08T09:59:11Z</dcterms:modified>
</cp:coreProperties>
</file>