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r:id="rId26" roundtripDataSignature="AMtx7mg66+DIQxKyVVr6/Yf1EveuTpT2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5: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60" name="Google Shape;60;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82" name="Google Shape;182;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80" name="Google Shape;8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0" name="Google Shape;9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9" name="Google Shape;99;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7" name="Google Shape;107;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5" name="Google Shape;115;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24" name="Google Shape;124;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7" name="Google Shape;137;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53"/>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 name="Google Shape;15;p53"/>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6" name="Google Shape;16;p53"/>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7" name="Google Shape;17;p53"/>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8" name="Google Shape;18;p53"/>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4" name="Google Shape;5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 name="Shape 21"/>
        <p:cNvGrpSpPr/>
        <p:nvPr/>
      </p:nvGrpSpPr>
      <p:grpSpPr>
        <a:xfrm>
          <a:off x="0" y="0"/>
          <a:ext cx="0" cy="0"/>
          <a:chOff x="0" y="0"/>
          <a:chExt cx="0" cy="0"/>
        </a:xfrm>
      </p:grpSpPr>
      <p:sp>
        <p:nvSpPr>
          <p:cNvPr id="22" name="Google Shape;22;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23" name="Google Shape;23;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4" name="Google Shape;2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5" name="Shape 25"/>
        <p:cNvGrpSpPr/>
        <p:nvPr/>
      </p:nvGrpSpPr>
      <p:grpSpPr>
        <a:xfrm>
          <a:off x="0" y="0"/>
          <a:ext cx="0" cy="0"/>
          <a:chOff x="0" y="0"/>
          <a:chExt cx="0" cy="0"/>
        </a:xfrm>
      </p:grpSpPr>
      <p:sp>
        <p:nvSpPr>
          <p:cNvPr id="26" name="Google Shape;26;p55"/>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7" name="Google Shape;27;p55"/>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56"/>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0" name="Google Shape;30;p56"/>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1" name="Google Shape;31;p56"/>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2" name="Google Shape;32;p56"/>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3" name="Google Shape;33;p56"/>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5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5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9" name="Shape 39"/>
        <p:cNvGrpSpPr/>
        <p:nvPr/>
      </p:nvGrpSpPr>
      <p:grpSpPr>
        <a:xfrm>
          <a:off x="0" y="0"/>
          <a:ext cx="0" cy="0"/>
          <a:chOff x="0" y="0"/>
          <a:chExt cx="0" cy="0"/>
        </a:xfrm>
      </p:grpSpPr>
      <p:sp>
        <p:nvSpPr>
          <p:cNvPr id="40" name="Google Shape;40;p5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41" name="Google Shape;41;p5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2" name="Google Shape;4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5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5" name="Google Shape;4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9" name="Google Shape;49;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0" name="Google Shape;50;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1" name="Google Shape;5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 name="Google Shape;7;p52"/>
          <p:cNvPicPr preferRelativeResize="0"/>
          <p:nvPr/>
        </p:nvPicPr>
        <p:blipFill rotWithShape="1">
          <a:blip r:embed="rId1">
            <a:alphaModFix/>
          </a:blip>
          <a:srcRect b="0" l="0" r="0" t="0"/>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chemeClr val="lt1"/>
                </a:solidFill>
                <a:latin typeface="Arial"/>
                <a:ea typeface="Arial"/>
                <a:cs typeface="Arial"/>
                <a:sym typeface="Arial"/>
              </a:rPr>
              <a:t>Next Gen Employability Program</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63" name="Google Shape;63;p5"/>
          <p:cNvPicPr preferRelativeResize="0"/>
          <p:nvPr/>
        </p:nvPicPr>
        <p:blipFill rotWithShape="1">
          <a:blip r:embed="rId3">
            <a:alphaModFix amt="5000"/>
          </a:blip>
          <a:srcRect b="10205" l="0" r="745" t="5928"/>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5" name="Google Shape;65;p5"/>
          <p:cNvSpPr/>
          <p:nvPr/>
        </p:nvSpPr>
        <p:spPr>
          <a:xfrm>
            <a:off x="988684" y="1023080"/>
            <a:ext cx="6985193" cy="3451405"/>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rgbClr val="161D23"/>
                </a:solidFill>
                <a:latin typeface="Arial"/>
                <a:ea typeface="Arial"/>
                <a:cs typeface="Arial"/>
                <a:sym typeface="Arial"/>
              </a:rPr>
              <a:t>NEXT GEN EMPLOYABILITY PROGRAM</a:t>
            </a:r>
            <a:endParaRPr/>
          </a:p>
        </p:txBody>
      </p:sp>
      <p:sp>
        <p:nvSpPr>
          <p:cNvPr id="68" name="Google Shape;68;p5"/>
          <p:cNvSpPr txBox="1"/>
          <p:nvPr/>
        </p:nvSpPr>
        <p:spPr>
          <a:xfrm>
            <a:off x="2541122" y="2795733"/>
            <a:ext cx="40196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161D23"/>
                </a:solidFill>
                <a:latin typeface="Arial"/>
                <a:ea typeface="Arial"/>
                <a:cs typeface="Arial"/>
                <a:sym typeface="Arial"/>
              </a:rPr>
              <a:t>Creating a future-ready workforce</a:t>
            </a:r>
            <a:endParaRPr/>
          </a:p>
        </p:txBody>
      </p:sp>
      <p:sp>
        <p:nvSpPr>
          <p:cNvPr id="69" name="Google Shape;69;p5"/>
          <p:cNvSpPr txBox="1"/>
          <p:nvPr/>
        </p:nvSpPr>
        <p:spPr>
          <a:xfrm>
            <a:off x="1003625" y="364253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Team Members</a:t>
            </a:r>
            <a:endParaRPr/>
          </a:p>
        </p:txBody>
      </p:sp>
      <p:sp>
        <p:nvSpPr>
          <p:cNvPr id="70" name="Google Shape;70;p5"/>
          <p:cNvSpPr txBox="1"/>
          <p:nvPr/>
        </p:nvSpPr>
        <p:spPr>
          <a:xfrm>
            <a:off x="1095095" y="3956068"/>
            <a:ext cx="2095500" cy="45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Student Name : Jones Winsl</a:t>
            </a:r>
            <a:r>
              <a:rPr lang="en" sz="1100">
                <a:solidFill>
                  <a:schemeClr val="dk1"/>
                </a:solidFill>
              </a:rPr>
              <a:t>et </a:t>
            </a:r>
            <a:endParaRPr/>
          </a:p>
          <a:p>
            <a:pPr indent="0" lvl="0" marL="0" marR="0" rtl="0" algn="l">
              <a:lnSpc>
                <a:spcPct val="100000"/>
              </a:lnSpc>
              <a:spcBef>
                <a:spcPts val="200"/>
              </a:spcBef>
              <a:spcAft>
                <a:spcPts val="0"/>
              </a:spcAft>
              <a:buNone/>
            </a:pPr>
            <a:r>
              <a:rPr b="0" i="0" lang="en" sz="1100" u="none" cap="none" strike="noStrike">
                <a:solidFill>
                  <a:schemeClr val="dk1"/>
                </a:solidFill>
                <a:latin typeface="Arial"/>
                <a:ea typeface="Arial"/>
                <a:cs typeface="Arial"/>
                <a:sym typeface="Arial"/>
              </a:rPr>
              <a:t>Student ID :</a:t>
            </a:r>
            <a:r>
              <a:rPr lang="en" sz="1100">
                <a:solidFill>
                  <a:schemeClr val="dk1"/>
                </a:solidFill>
              </a:rPr>
              <a:t>311121205031</a:t>
            </a:r>
            <a:endParaRPr/>
          </a:p>
        </p:txBody>
      </p:sp>
      <p:cxnSp>
        <p:nvCxnSpPr>
          <p:cNvPr id="71" name="Google Shape;71;p5"/>
          <p:cNvCxnSpPr/>
          <p:nvPr/>
        </p:nvCxnSpPr>
        <p:spPr>
          <a:xfrm>
            <a:off x="1100213" y="3919492"/>
            <a:ext cx="1986613" cy="0"/>
          </a:xfrm>
          <a:prstGeom prst="straightConnector1">
            <a:avLst/>
          </a:prstGeom>
          <a:noFill/>
          <a:ln cap="flat" cmpd="sng" w="9525">
            <a:solidFill>
              <a:schemeClr val="dk1"/>
            </a:solidFill>
            <a:prstDash val="lgDashDot"/>
            <a:round/>
            <a:headEnd len="sm" w="sm" type="none"/>
            <a:tailEnd len="sm" w="sm" type="none"/>
          </a:ln>
        </p:spPr>
      </p:cxnSp>
      <p:sp>
        <p:nvSpPr>
          <p:cNvPr id="72" name="Google Shape;72;p5"/>
          <p:cNvSpPr txBox="1"/>
          <p:nvPr/>
        </p:nvSpPr>
        <p:spPr>
          <a:xfrm>
            <a:off x="5596477" y="362729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College Name</a:t>
            </a:r>
            <a:endParaRPr/>
          </a:p>
        </p:txBody>
      </p:sp>
      <p:cxnSp>
        <p:nvCxnSpPr>
          <p:cNvPr id="73" name="Google Shape;73;p5"/>
          <p:cNvCxnSpPr/>
          <p:nvPr/>
        </p:nvCxnSpPr>
        <p:spPr>
          <a:xfrm>
            <a:off x="5693065" y="3919492"/>
            <a:ext cx="1360332" cy="0"/>
          </a:xfrm>
          <a:prstGeom prst="straightConnector1">
            <a:avLst/>
          </a:prstGeom>
          <a:noFill/>
          <a:ln cap="flat" cmpd="sng" w="9525">
            <a:solidFill>
              <a:schemeClr val="dk1"/>
            </a:solidFill>
            <a:prstDash val="lgDashDot"/>
            <a:round/>
            <a:headEnd len="sm" w="sm" type="none"/>
            <a:tailEnd len="sm" w="sm" type="none"/>
          </a:ln>
        </p:spPr>
      </p:cxnSp>
      <p:sp>
        <p:nvSpPr>
          <p:cNvPr id="74" name="Google Shape;74;p5"/>
          <p:cNvSpPr txBox="1"/>
          <p:nvPr/>
        </p:nvSpPr>
        <p:spPr>
          <a:xfrm>
            <a:off x="5693356" y="3956068"/>
            <a:ext cx="209555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 sz="1100">
                <a:solidFill>
                  <a:schemeClr val="dk1"/>
                </a:solidFill>
              </a:rPr>
              <a:t>LICET</a:t>
            </a:r>
            <a:endParaRPr b="0" i="0" sz="1100" u="none" cap="none" strike="noStrike">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76" name="Google Shape;76;p5"/>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77" name="Google Shape;77;p5"/>
          <p:cNvPicPr preferRelativeResize="0"/>
          <p:nvPr/>
        </p:nvPicPr>
        <p:blipFill rotWithShape="1">
          <a:blip r:embed="rId6">
            <a:alphaModFix/>
          </a:blip>
          <a:srcRect b="0" l="0" r="0" t="0"/>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45"/>
          <p:cNvSpPr txBox="1"/>
          <p:nvPr>
            <p:ph type="title"/>
          </p:nvPr>
        </p:nvSpPr>
        <p:spPr>
          <a:xfrm>
            <a:off x="628560" y="601132"/>
            <a:ext cx="7886430" cy="666517"/>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a:t>Register Page</a:t>
            </a:r>
            <a:endParaRPr/>
          </a:p>
        </p:txBody>
      </p:sp>
      <p:pic>
        <p:nvPicPr>
          <p:cNvPr id="155" name="Google Shape;155;p45"/>
          <p:cNvPicPr preferRelativeResize="0"/>
          <p:nvPr/>
        </p:nvPicPr>
        <p:blipFill>
          <a:blip r:embed="rId3">
            <a:alphaModFix/>
          </a:blip>
          <a:stretch>
            <a:fillRect/>
          </a:stretch>
        </p:blipFill>
        <p:spPr>
          <a:xfrm>
            <a:off x="428800" y="1390650"/>
            <a:ext cx="8286398" cy="3305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6"/>
          <p:cNvSpPr txBox="1"/>
          <p:nvPr>
            <p:ph type="title"/>
          </p:nvPr>
        </p:nvSpPr>
        <p:spPr>
          <a:xfrm>
            <a:off x="628560" y="635000"/>
            <a:ext cx="7886430" cy="632649"/>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a:t>Bookings</a:t>
            </a:r>
            <a:r>
              <a:rPr b="1" lang="en"/>
              <a:t> Page</a:t>
            </a:r>
            <a:endParaRPr b="1"/>
          </a:p>
        </p:txBody>
      </p:sp>
      <p:pic>
        <p:nvPicPr>
          <p:cNvPr id="161" name="Google Shape;161;p46"/>
          <p:cNvPicPr preferRelativeResize="0"/>
          <p:nvPr/>
        </p:nvPicPr>
        <p:blipFill>
          <a:blip r:embed="rId3">
            <a:alphaModFix/>
          </a:blip>
          <a:stretch>
            <a:fillRect/>
          </a:stretch>
        </p:blipFill>
        <p:spPr>
          <a:xfrm>
            <a:off x="628550" y="1267650"/>
            <a:ext cx="8076250" cy="3571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7"/>
          <p:cNvSpPr txBox="1"/>
          <p:nvPr>
            <p:ph type="title"/>
          </p:nvPr>
        </p:nvSpPr>
        <p:spPr>
          <a:xfrm>
            <a:off x="552360" y="643466"/>
            <a:ext cx="7886400" cy="624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b="1" lang="en"/>
              <a:t>                                                                     Seats page </a:t>
            </a:r>
            <a:endParaRPr/>
          </a:p>
        </p:txBody>
      </p:sp>
      <p:pic>
        <p:nvPicPr>
          <p:cNvPr id="167" name="Google Shape;167;p47"/>
          <p:cNvPicPr preferRelativeResize="0"/>
          <p:nvPr/>
        </p:nvPicPr>
        <p:blipFill>
          <a:blip r:embed="rId3">
            <a:alphaModFix/>
          </a:blip>
          <a:stretch>
            <a:fillRect/>
          </a:stretch>
        </p:blipFill>
        <p:spPr>
          <a:xfrm>
            <a:off x="661450" y="1267775"/>
            <a:ext cx="7777301" cy="357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8"/>
          <p:cNvSpPr txBox="1"/>
          <p:nvPr>
            <p:ph type="title"/>
          </p:nvPr>
        </p:nvSpPr>
        <p:spPr>
          <a:xfrm>
            <a:off x="628560" y="618066"/>
            <a:ext cx="7886430" cy="649583"/>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a:t>Login page</a:t>
            </a:r>
            <a:endParaRPr/>
          </a:p>
        </p:txBody>
      </p:sp>
      <p:pic>
        <p:nvPicPr>
          <p:cNvPr id="173" name="Google Shape;173;p48"/>
          <p:cNvPicPr preferRelativeResize="0"/>
          <p:nvPr/>
        </p:nvPicPr>
        <p:blipFill>
          <a:blip r:embed="rId3">
            <a:alphaModFix/>
          </a:blip>
          <a:stretch>
            <a:fillRect/>
          </a:stretch>
        </p:blipFill>
        <p:spPr>
          <a:xfrm>
            <a:off x="780525" y="1267650"/>
            <a:ext cx="7734476" cy="3571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9"/>
          <p:cNvSpPr txBox="1"/>
          <p:nvPr>
            <p:ph type="title"/>
          </p:nvPr>
        </p:nvSpPr>
        <p:spPr>
          <a:xfrm>
            <a:off x="215053" y="719666"/>
            <a:ext cx="8421857" cy="547983"/>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b="1" lang="en" sz="1600">
                <a:solidFill>
                  <a:srgbClr val="213163"/>
                </a:solidFill>
                <a:latin typeface="Arial"/>
                <a:ea typeface="Arial"/>
                <a:cs typeface="Arial"/>
                <a:sym typeface="Arial"/>
              </a:rPr>
              <a:t>Future Enhancements</a:t>
            </a:r>
            <a:r>
              <a:rPr b="1" lang="en" sz="1600">
                <a:solidFill>
                  <a:srgbClr val="374151"/>
                </a:solidFill>
                <a:latin typeface="Arial"/>
                <a:ea typeface="Arial"/>
                <a:cs typeface="Arial"/>
                <a:sym typeface="Arial"/>
              </a:rPr>
              <a:t>:</a:t>
            </a:r>
            <a:br>
              <a:rPr b="0" i="0" lang="en">
                <a:solidFill>
                  <a:srgbClr val="374151"/>
                </a:solidFill>
                <a:latin typeface="Arial"/>
                <a:ea typeface="Arial"/>
                <a:cs typeface="Arial"/>
                <a:sym typeface="Arial"/>
              </a:rPr>
            </a:br>
            <a:endParaRPr/>
          </a:p>
        </p:txBody>
      </p:sp>
      <p:sp>
        <p:nvSpPr>
          <p:cNvPr id="179" name="Google Shape;179;p49"/>
          <p:cNvSpPr txBox="1"/>
          <p:nvPr/>
        </p:nvSpPr>
        <p:spPr>
          <a:xfrm>
            <a:off x="228600" y="1158775"/>
            <a:ext cx="84084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Future enhancements for the Bus Reservation System could involve the integration of real-time bus tracking for passengers' convenience, dynamic pricing algorithms to optimize revenue, multi-language support for broader accessibility, loyalty programs to incentivize frequent travelers, development of dedicated mobile applications for on-the-go booking, and integration with third-party services such as hotel reservations or travel insurance providers. </a:t>
            </a:r>
            <a:endParaRPr/>
          </a:p>
          <a:p>
            <a:pPr indent="-317500" lvl="0" marL="457200" rtl="0" algn="l">
              <a:spcBef>
                <a:spcPts val="0"/>
              </a:spcBef>
              <a:spcAft>
                <a:spcPts val="0"/>
              </a:spcAft>
              <a:buSzPts val="1400"/>
              <a:buChar char="●"/>
            </a:pPr>
            <a:r>
              <a:rPr lang="en"/>
              <a:t>These additions aim to improve user experience, increase revenue opportunities, and keep the system competitive in the evolving landscape of transportation services.</a:t>
            </a:r>
            <a:endParaRPr/>
          </a:p>
          <a:p>
            <a:pPr indent="-317500" lvl="0" marL="457200" rtl="0" algn="l">
              <a:spcBef>
                <a:spcPts val="0"/>
              </a:spcBef>
              <a:spcAft>
                <a:spcPts val="0"/>
              </a:spcAft>
              <a:buSzPts val="1400"/>
              <a:buChar char="●"/>
            </a:pPr>
            <a:r>
              <a:rPr lang="en"/>
              <a:t>Potential future enhancements for the Bus Reservation System include the implementation of advanced analytics capabilities to gather insights from booking data, allowing operators to optimize routes, schedules, and fleet management. </a:t>
            </a:r>
            <a:endParaRPr/>
          </a:p>
          <a:p>
            <a:pPr indent="-317500" lvl="0" marL="457200" rtl="0" algn="l">
              <a:spcBef>
                <a:spcPts val="0"/>
              </a:spcBef>
              <a:spcAft>
                <a:spcPts val="0"/>
              </a:spcAft>
              <a:buSzPts val="1400"/>
              <a:buChar char="●"/>
            </a:pPr>
            <a:r>
              <a:rPr lang="en"/>
              <a:t>Additionally, integration with IoT (Internet of Things) devices could enable proactive maintenance of buses, reducing downtime and improving reliability.</a:t>
            </a:r>
            <a:endParaRPr/>
          </a:p>
          <a:p>
            <a:pPr indent="-317500" lvl="0" marL="457200" rtl="0" algn="l">
              <a:spcBef>
                <a:spcPts val="0"/>
              </a:spcBef>
              <a:spcAft>
                <a:spcPts val="0"/>
              </a:spcAft>
              <a:buSzPts val="1400"/>
              <a:buChar char="●"/>
            </a:pPr>
            <a:r>
              <a:rPr lang="en"/>
              <a:t> Furthermore, the system could incorporate AI-driven chatbots to provide instant customer support and personalized recommendations, enhancing user satisfaction.</a:t>
            </a:r>
            <a:endParaRPr/>
          </a:p>
          <a:p>
            <a:pPr indent="-317500" lvl="0" marL="457200" rtl="0" algn="l">
              <a:spcBef>
                <a:spcPts val="0"/>
              </a:spcBef>
              <a:spcAft>
                <a:spcPts val="0"/>
              </a:spcAft>
              <a:buSzPts val="1400"/>
              <a:buChar char="●"/>
            </a:pPr>
            <a:r>
              <a:rPr lang="en"/>
              <a:t> Embracing emerging technologies and data-driven approaches will empower the system to continuously evolve, meeting the changing needs of passengers and operators in the dynamic transportation industry.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50"/>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Conclusion</a:t>
            </a:r>
            <a:endParaRPr b="0" i="0" sz="1600" u="none" cap="none" strike="noStrike">
              <a:solidFill>
                <a:srgbClr val="000000"/>
              </a:solidFill>
              <a:latin typeface="Arial"/>
              <a:ea typeface="Arial"/>
              <a:cs typeface="Arial"/>
              <a:sym typeface="Arial"/>
            </a:endParaRPr>
          </a:p>
        </p:txBody>
      </p:sp>
      <p:cxnSp>
        <p:nvCxnSpPr>
          <p:cNvPr id="185" name="Google Shape;185;p5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86" name="Google Shape;186;p5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187" name="Google Shape;187;p50"/>
          <p:cNvSpPr txBox="1"/>
          <p:nvPr/>
        </p:nvSpPr>
        <p:spPr>
          <a:xfrm>
            <a:off x="0" y="1263452"/>
            <a:ext cx="91440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In conclusion, the development of the Bus Reservation System using Python and Django presents a robust solution to streamline bus ticket booking and management processes. </a:t>
            </a:r>
            <a:endParaRPr/>
          </a:p>
          <a:p>
            <a:pPr indent="-317500" lvl="0" marL="457200" rtl="0" algn="l">
              <a:spcBef>
                <a:spcPts val="0"/>
              </a:spcBef>
              <a:spcAft>
                <a:spcPts val="0"/>
              </a:spcAft>
              <a:buSzPts val="1400"/>
              <a:buChar char="●"/>
            </a:pPr>
            <a:r>
              <a:rPr lang="en"/>
              <a:t>With its user-friendly interface, comprehensive features, and potential for future enhancements, the system aims to enhance the overall experience of bus travel for passengers and operators alike.</a:t>
            </a:r>
            <a:endParaRPr/>
          </a:p>
          <a:p>
            <a:pPr indent="-317500" lvl="0" marL="457200" rtl="0" algn="l">
              <a:spcBef>
                <a:spcPts val="0"/>
              </a:spcBef>
              <a:spcAft>
                <a:spcPts val="0"/>
              </a:spcAft>
              <a:buSzPts val="1400"/>
              <a:buChar char="●"/>
            </a:pPr>
            <a:r>
              <a:rPr lang="en"/>
              <a:t> By leveraging advanced technologies and data-driven approaches, the system is poised to adapt to evolving industry trends and meet the dynamic needs of the transportation sector, ultimately contributing to improved efficiency and customer satisfaction in bus services.</a:t>
            </a:r>
            <a:endParaRPr/>
          </a:p>
          <a:p>
            <a:pPr indent="-317500" lvl="0" marL="457200" rtl="0" algn="l">
              <a:spcBef>
                <a:spcPts val="0"/>
              </a:spcBef>
              <a:spcAft>
                <a:spcPts val="0"/>
              </a:spcAft>
              <a:buSzPts val="1400"/>
              <a:buChar char="●"/>
            </a:pPr>
            <a:r>
              <a:rPr lang="en"/>
              <a:t>In summary, the Bus Reservation System developed with Python and Django offers a scalable, secure, and intuitive platform for users to seamlessly book bus tickets and for operators to efficiently manage their services. </a:t>
            </a:r>
            <a:endParaRPr/>
          </a:p>
          <a:p>
            <a:pPr indent="-317500" lvl="0" marL="457200" rtl="0" algn="l">
              <a:spcBef>
                <a:spcPts val="0"/>
              </a:spcBef>
              <a:spcAft>
                <a:spcPts val="0"/>
              </a:spcAft>
              <a:buSzPts val="1400"/>
              <a:buChar char="●"/>
            </a:pPr>
            <a:r>
              <a:rPr lang="en"/>
              <a:t>By incorporating features such as real-time tracking, dynamic pricing, multi-language support, loyalty programs, mobile applications, and integration with third-party services, the system demonstrates its potential for continual growth and adaptation to meet evolving industry demands. </a:t>
            </a:r>
            <a:endParaRPr/>
          </a:p>
          <a:p>
            <a:pPr indent="-317500" lvl="0" marL="457200" rtl="0" algn="l">
              <a:spcBef>
                <a:spcPts val="0"/>
              </a:spcBef>
              <a:spcAft>
                <a:spcPts val="0"/>
              </a:spcAft>
              <a:buSzPts val="1400"/>
              <a:buChar char="●"/>
            </a:pPr>
            <a:r>
              <a:rPr lang="en"/>
              <a:t>With a focus on enhancing user experience and leveraging emerging technologies, the Bus Reservation System stands as a valuable asset in revolutionizing the bus travel landscape, driving towards greater convenience, efficiency, and customer satisfaction.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51"/>
          <p:cNvSpPr txBox="1"/>
          <p:nvPr>
            <p:ph type="title"/>
          </p:nvPr>
        </p:nvSpPr>
        <p:spPr>
          <a:xfrm>
            <a:off x="3504528" y="2334505"/>
            <a:ext cx="2149019" cy="47448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 sz="3000">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A blue and white rectangle with a white border&#10;&#10;Description automatically generated" id="82" name="Google Shape;82;p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None/>
            </a:pPr>
            <a:r>
              <a:rPr b="1" i="0" lang="en" sz="2000" u="none" cap="none" strike="noStrike">
                <a:solidFill>
                  <a:srgbClr val="213164"/>
                </a:solidFill>
                <a:latin typeface="Arial"/>
                <a:ea typeface="Arial"/>
                <a:cs typeface="Arial"/>
                <a:sym typeface="Arial"/>
              </a:rPr>
              <a:t>CAPSTONE PROJECT SHOWCASE</a:t>
            </a:r>
            <a:endParaRPr/>
          </a:p>
        </p:txBody>
      </p:sp>
      <p:sp>
        <p:nvSpPr>
          <p:cNvPr id="84" name="Google Shape;84;p8"/>
          <p:cNvSpPr/>
          <p:nvPr/>
        </p:nvSpPr>
        <p:spPr>
          <a:xfrm>
            <a:off x="956310" y="3037840"/>
            <a:ext cx="7227570" cy="530626"/>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5" name="Google Shape;85;p8"/>
          <p:cNvSpPr txBox="1"/>
          <p:nvPr/>
        </p:nvSpPr>
        <p:spPr>
          <a:xfrm>
            <a:off x="1571630" y="3183633"/>
            <a:ext cx="5839200" cy="246300"/>
          </a:xfrm>
          <a:prstGeom prst="rect">
            <a:avLst/>
          </a:prstGeom>
          <a:noFill/>
          <a:ln>
            <a:noFill/>
          </a:ln>
        </p:spPr>
        <p:txBody>
          <a:bodyPr anchorCtr="0" anchor="t" bIns="0" lIns="0" spcFirstLastPara="1" rIns="0" wrap="square" tIns="0">
            <a:spAutoFit/>
          </a:bodyPr>
          <a:lstStyle/>
          <a:p>
            <a:pPr indent="0" lvl="0" marL="0" marR="0" rtl="0" algn="l">
              <a:lnSpc>
                <a:spcPct val="124749"/>
              </a:lnSpc>
              <a:spcBef>
                <a:spcPts val="0"/>
              </a:spcBef>
              <a:spcAft>
                <a:spcPts val="0"/>
              </a:spcAft>
              <a:buNone/>
            </a:pPr>
            <a:r>
              <a:rPr b="1" lang="en" sz="1600">
                <a:solidFill>
                  <a:schemeClr val="dk1"/>
                </a:solidFill>
              </a:rPr>
              <a:t>        Building Bus Reservation </a:t>
            </a:r>
            <a:r>
              <a:rPr b="1" i="0" lang="en" sz="1600" u="none" cap="none" strike="noStrike">
                <a:solidFill>
                  <a:schemeClr val="dk1"/>
                </a:solidFill>
                <a:latin typeface="Arial"/>
                <a:ea typeface="Arial"/>
                <a:cs typeface="Arial"/>
                <a:sym typeface="Arial"/>
              </a:rPr>
              <a:t>using Django Framework</a:t>
            </a:r>
            <a:endParaRPr b="0" i="0" sz="1600" u="none" cap="none" strike="noStrik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1" i="0" lang="en"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0" i="0" lang="en"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6"/>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Abstract</a:t>
            </a:r>
            <a:endParaRPr b="0" i="0" sz="1600" u="none" cap="none" strike="noStrike">
              <a:solidFill>
                <a:srgbClr val="000000"/>
              </a:solidFill>
              <a:latin typeface="Arial"/>
              <a:ea typeface="Arial"/>
              <a:cs typeface="Arial"/>
              <a:sym typeface="Arial"/>
            </a:endParaRPr>
          </a:p>
        </p:txBody>
      </p:sp>
      <p:cxnSp>
        <p:nvCxnSpPr>
          <p:cNvPr id="93" name="Google Shape;93;p3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4" name="Google Shape;94;p36"/>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95" name="Google Shape;95;p36"/>
          <p:cNvSpPr txBox="1"/>
          <p:nvPr/>
        </p:nvSpPr>
        <p:spPr>
          <a:xfrm>
            <a:off x="590600" y="5255650"/>
            <a:ext cx="435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6" name="Google Shape;96;p36"/>
          <p:cNvSpPr txBox="1"/>
          <p:nvPr/>
        </p:nvSpPr>
        <p:spPr>
          <a:xfrm>
            <a:off x="448550" y="1682100"/>
            <a:ext cx="8044200" cy="1662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This project aims to develop a Bus Reservation System using Python and the Django web framework, catering to the growing demand for efficient transportation management solutions. </a:t>
            </a:r>
            <a:endParaRPr sz="1200">
              <a:solidFill>
                <a:schemeClr val="dk1"/>
              </a:solidFill>
              <a:highlight>
                <a:schemeClr val="lt1"/>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By leveraging Django's robust features such as ORM for database management and built-in authentication, the system will offer user-friendly functionalities including user registration, bus route management, seat availability tracking, booking management, payment integration, and administrative controls.</a:t>
            </a:r>
            <a:endParaRPr sz="1200">
              <a:solidFill>
                <a:schemeClr val="dk1"/>
              </a:solidFill>
              <a:highlight>
                <a:schemeClr val="lt1"/>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 Through adherence to best practices in software development, the system aims to provide a seamless and intuitive platform for passengers to book tickets and for bus operators to manage their services effectively, ultimately enhancing the overall experience of bus travel.</a:t>
            </a:r>
            <a:endParaRPr sz="1200">
              <a:solidFill>
                <a:schemeClr val="dk1"/>
              </a:solidFill>
              <a:highlight>
                <a:schemeClr val="lt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7"/>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Problem Statement</a:t>
            </a:r>
            <a:endParaRPr b="0" i="0" sz="1600" u="none" cap="none" strike="noStrike">
              <a:solidFill>
                <a:srgbClr val="000000"/>
              </a:solidFill>
              <a:latin typeface="Arial"/>
              <a:ea typeface="Arial"/>
              <a:cs typeface="Arial"/>
              <a:sym typeface="Arial"/>
            </a:endParaRPr>
          </a:p>
        </p:txBody>
      </p:sp>
      <p:cxnSp>
        <p:nvCxnSpPr>
          <p:cNvPr id="102" name="Google Shape;102;p3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3" name="Google Shape;103;p37"/>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104" name="Google Shape;104;p37"/>
          <p:cNvSpPr txBox="1"/>
          <p:nvPr/>
        </p:nvSpPr>
        <p:spPr>
          <a:xfrm>
            <a:off x="228600" y="1390650"/>
            <a:ext cx="81969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The problem statement for this project is the need for a comprehensive and user-friendly Bus Reservation System to streamline the process of booking bus tickets and managing bus services efficiently.</a:t>
            </a:r>
            <a:endParaRPr/>
          </a:p>
          <a:p>
            <a:pPr indent="-317500" lvl="0" marL="457200" rtl="0" algn="l">
              <a:spcBef>
                <a:spcPts val="0"/>
              </a:spcBef>
              <a:spcAft>
                <a:spcPts val="0"/>
              </a:spcAft>
              <a:buSzPts val="1400"/>
              <a:buChar char="●"/>
            </a:pPr>
            <a:r>
              <a:rPr lang="en"/>
              <a:t> The current lack of an integrated solution leads to inconveniences for passengers and operational challenges for bus operators.</a:t>
            </a:r>
            <a:endParaRPr/>
          </a:p>
          <a:p>
            <a:pPr indent="-317500" lvl="0" marL="457200" rtl="0" algn="l">
              <a:spcBef>
                <a:spcPts val="0"/>
              </a:spcBef>
              <a:spcAft>
                <a:spcPts val="0"/>
              </a:spcAft>
              <a:buSzPts val="1400"/>
              <a:buChar char="●"/>
            </a:pPr>
            <a:r>
              <a:rPr lang="en"/>
              <a:t> Therefore, the project aims to develop a system using Python and Django that addresses these issues by providing features such as user registration, route management, seat availability tracking, booking management, payment integration, and administrative controls, ultimately enhancing the overall experience of bus travel for both passengers and operators.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8"/>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Project Overview</a:t>
            </a:r>
            <a:endParaRPr b="0" i="0" sz="1600" u="none" cap="none" strike="noStrike">
              <a:solidFill>
                <a:srgbClr val="000000"/>
              </a:solidFill>
              <a:latin typeface="Arial"/>
              <a:ea typeface="Arial"/>
              <a:cs typeface="Arial"/>
              <a:sym typeface="Arial"/>
            </a:endParaRPr>
          </a:p>
        </p:txBody>
      </p:sp>
      <p:cxnSp>
        <p:nvCxnSpPr>
          <p:cNvPr id="110" name="Google Shape;110;p3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1" name="Google Shape;111;p3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112" name="Google Shape;112;p38"/>
          <p:cNvSpPr txBox="1"/>
          <p:nvPr/>
        </p:nvSpPr>
        <p:spPr>
          <a:xfrm>
            <a:off x="131025" y="1143825"/>
            <a:ext cx="87804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highlight>
                  <a:schemeClr val="lt1"/>
                </a:highlight>
              </a:rPr>
              <a:t>The project entails the development of a Bus Reservation System using Python and Django, aimed at addressing the inefficiencies in the current bus ticket booking and management processes.</a:t>
            </a:r>
            <a:endParaRPr sz="1800">
              <a:solidFill>
                <a:schemeClr val="dk1"/>
              </a:solidFill>
              <a:highlight>
                <a:schemeClr val="lt1"/>
              </a:highlight>
            </a:endParaRPr>
          </a:p>
          <a:p>
            <a:pPr indent="-342900" lvl="0" marL="457200" rtl="0" algn="l">
              <a:spcBef>
                <a:spcPts val="0"/>
              </a:spcBef>
              <a:spcAft>
                <a:spcPts val="0"/>
              </a:spcAft>
              <a:buClr>
                <a:schemeClr val="dk1"/>
              </a:buClr>
              <a:buSzPts val="1800"/>
              <a:buChar char="●"/>
            </a:pPr>
            <a:r>
              <a:rPr lang="en" sz="1800">
                <a:solidFill>
                  <a:schemeClr val="dk1"/>
                </a:solidFill>
                <a:highlight>
                  <a:schemeClr val="lt1"/>
                </a:highlight>
              </a:rPr>
              <a:t> It will offer a user-friendly platform for passengers to book tickets seamlessly and enable bus operators to efficiently manage their services.</a:t>
            </a:r>
            <a:endParaRPr sz="1800">
              <a:solidFill>
                <a:schemeClr val="dk1"/>
              </a:solidFill>
              <a:highlight>
                <a:schemeClr val="lt1"/>
              </a:highlight>
            </a:endParaRPr>
          </a:p>
          <a:p>
            <a:pPr indent="-342900" lvl="0" marL="457200" rtl="0" algn="l">
              <a:spcBef>
                <a:spcPts val="0"/>
              </a:spcBef>
              <a:spcAft>
                <a:spcPts val="0"/>
              </a:spcAft>
              <a:buClr>
                <a:schemeClr val="dk1"/>
              </a:buClr>
              <a:buSzPts val="1800"/>
              <a:buChar char="●"/>
            </a:pPr>
            <a:r>
              <a:rPr lang="en" sz="1800">
                <a:solidFill>
                  <a:schemeClr val="dk1"/>
                </a:solidFill>
                <a:highlight>
                  <a:schemeClr val="lt1"/>
                </a:highlight>
              </a:rPr>
              <a:t> Key features include user registration, route management, seat availability tracking, booking management, payment integration, and administrative controls, with the goal of enhancing the overall experience of bus travel for all stakeholders.</a:t>
            </a:r>
            <a:endParaRPr sz="1800">
              <a:solidFill>
                <a:schemeClr val="dk1"/>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9"/>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Proposed Solution</a:t>
            </a:r>
            <a:endParaRPr b="0" i="0" sz="1600" u="none" cap="none" strike="noStrike">
              <a:solidFill>
                <a:srgbClr val="000000"/>
              </a:solidFill>
              <a:latin typeface="Arial"/>
              <a:ea typeface="Arial"/>
              <a:cs typeface="Arial"/>
              <a:sym typeface="Arial"/>
            </a:endParaRPr>
          </a:p>
        </p:txBody>
      </p:sp>
      <p:sp>
        <p:nvSpPr>
          <p:cNvPr id="118" name="Google Shape;118;p39"/>
          <p:cNvSpPr txBox="1"/>
          <p:nvPr/>
        </p:nvSpPr>
        <p:spPr>
          <a:xfrm>
            <a:off x="138533" y="1102220"/>
            <a:ext cx="8866934" cy="3768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 sz="1400" u="none" cap="none" strike="noStrike">
                <a:solidFill>
                  <a:srgbClr val="374151"/>
                </a:solidFill>
                <a:latin typeface="Times New Roman"/>
                <a:ea typeface="Times New Roman"/>
                <a:cs typeface="Times New Roman"/>
                <a:sym typeface="Times New Roman"/>
              </a:rPr>
              <a:t>.</a:t>
            </a:r>
            <a:endParaRPr/>
          </a:p>
        </p:txBody>
      </p:sp>
      <p:cxnSp>
        <p:nvCxnSpPr>
          <p:cNvPr id="119" name="Google Shape;119;p3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20" name="Google Shape;120;p39"/>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121" name="Google Shape;121;p39"/>
          <p:cNvSpPr txBox="1"/>
          <p:nvPr/>
        </p:nvSpPr>
        <p:spPr>
          <a:xfrm>
            <a:off x="228600" y="1102225"/>
            <a:ext cx="87768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The proposed solution is a Bus Reservation System developed using Python and Django, offering a comprehensive platform for users to effortlessly book bus tickets and for operators to efficiently manage their services. </a:t>
            </a:r>
            <a:endParaRPr/>
          </a:p>
          <a:p>
            <a:pPr indent="-317500" lvl="0" marL="457200" rtl="0" algn="l">
              <a:spcBef>
                <a:spcPts val="0"/>
              </a:spcBef>
              <a:spcAft>
                <a:spcPts val="0"/>
              </a:spcAft>
              <a:buSzPts val="1400"/>
              <a:buChar char="●"/>
            </a:pPr>
            <a:r>
              <a:rPr lang="en"/>
              <a:t>Through features such as real-time tracking, dynamic pricing, multi-language support, loyalty programs, mobile applications, and integration with third-party services, the system aims to revolutionize the bus travel experience by enhancing convenience, efficiency, and overall customer satisfaction.</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2"/>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27" name="Google Shape;127;p42"/>
          <p:cNvSpPr txBox="1"/>
          <p:nvPr/>
        </p:nvSpPr>
        <p:spPr>
          <a:xfrm>
            <a:off x="128063" y="1059160"/>
            <a:ext cx="5314387" cy="37900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2"/>
          <p:cNvSpPr/>
          <p:nvPr/>
        </p:nvSpPr>
        <p:spPr>
          <a:xfrm>
            <a:off x="-84668" y="615950"/>
            <a:ext cx="8951601"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rtl="0" algn="l">
              <a:spcBef>
                <a:spcPts val="0"/>
              </a:spcBef>
              <a:spcAft>
                <a:spcPts val="0"/>
              </a:spcAft>
              <a:buNone/>
            </a:pPr>
            <a:r>
              <a:t/>
            </a:r>
            <a:endParaRPr/>
          </a:p>
        </p:txBody>
      </p:sp>
      <p:pic>
        <p:nvPicPr>
          <p:cNvPr id="129" name="Google Shape;129;p42"/>
          <p:cNvPicPr preferRelativeResize="0"/>
          <p:nvPr/>
        </p:nvPicPr>
        <p:blipFill rotWithShape="1">
          <a:blip r:embed="rId3">
            <a:alphaModFix/>
          </a:blip>
          <a:srcRect b="0" l="0" r="0" t="0"/>
          <a:stretch/>
        </p:blipFill>
        <p:spPr>
          <a:xfrm>
            <a:off x="1021171" y="1723257"/>
            <a:ext cx="2956469" cy="2573047"/>
          </a:xfrm>
          <a:prstGeom prst="rect">
            <a:avLst/>
          </a:prstGeom>
          <a:noFill/>
          <a:ln>
            <a:noFill/>
          </a:ln>
        </p:spPr>
      </p:pic>
      <p:pic>
        <p:nvPicPr>
          <p:cNvPr id="130" name="Google Shape;130;p42"/>
          <p:cNvPicPr preferRelativeResize="0"/>
          <p:nvPr/>
        </p:nvPicPr>
        <p:blipFill rotWithShape="1">
          <a:blip r:embed="rId4">
            <a:alphaModFix/>
          </a:blip>
          <a:srcRect b="0" l="0" r="0" t="0"/>
          <a:stretch/>
        </p:blipFill>
        <p:spPr>
          <a:xfrm>
            <a:off x="4564380" y="1712692"/>
            <a:ext cx="4165599" cy="2090952"/>
          </a:xfrm>
          <a:prstGeom prst="rect">
            <a:avLst/>
          </a:prstGeom>
          <a:noFill/>
          <a:ln>
            <a:noFill/>
          </a:ln>
        </p:spPr>
      </p:pic>
      <p:sp>
        <p:nvSpPr>
          <p:cNvPr id="131" name="Google Shape;131;p42"/>
          <p:cNvSpPr txBox="1"/>
          <p:nvPr/>
        </p:nvSpPr>
        <p:spPr>
          <a:xfrm>
            <a:off x="1000361" y="1361511"/>
            <a:ext cx="331848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Front-end</a:t>
            </a:r>
            <a:endParaRPr/>
          </a:p>
        </p:txBody>
      </p:sp>
      <p:sp>
        <p:nvSpPr>
          <p:cNvPr id="132" name="Google Shape;132;p42"/>
          <p:cNvSpPr txBox="1"/>
          <p:nvPr/>
        </p:nvSpPr>
        <p:spPr>
          <a:xfrm>
            <a:off x="4865736" y="1287522"/>
            <a:ext cx="358096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Back-end</a:t>
            </a:r>
            <a:endParaRPr/>
          </a:p>
        </p:txBody>
      </p:sp>
      <p:cxnSp>
        <p:nvCxnSpPr>
          <p:cNvPr id="133" name="Google Shape;133;p42"/>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34" name="Google Shape;134;p42"/>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3"/>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cxnSp>
        <p:nvCxnSpPr>
          <p:cNvPr id="140" name="Google Shape;140;p43"/>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1" name="Google Shape;141;p43"/>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142" name="Google Shape;142;p43"/>
          <p:cNvSpPr txBox="1"/>
          <p:nvPr/>
        </p:nvSpPr>
        <p:spPr>
          <a:xfrm>
            <a:off x="265800" y="1190550"/>
            <a:ext cx="87279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The project involves modeling the Bus Reservation System using Django's ORM for database management, implementing features such as user authentication, bus route management, seat availability tracking, booking management, payment processing integration, and administrative functionalities. </a:t>
            </a:r>
            <a:endParaRPr/>
          </a:p>
          <a:p>
            <a:pPr indent="-317500" lvl="0" marL="457200" rtl="0" algn="l">
              <a:spcBef>
                <a:spcPts val="0"/>
              </a:spcBef>
              <a:spcAft>
                <a:spcPts val="0"/>
              </a:spcAft>
              <a:buSzPts val="1400"/>
              <a:buChar char="●"/>
            </a:pPr>
            <a:r>
              <a:rPr lang="en"/>
              <a:t>Results include a fully functional system that provides a seamless and intuitive platform for passengers to book tickets and for bus operators to manage their services efficiently, thereby enhancing the overall experience of bus travel for all users.</a:t>
            </a:r>
            <a:endParaRPr/>
          </a:p>
          <a:p>
            <a:pPr indent="-317500" lvl="0" marL="457200" rtl="0" algn="l">
              <a:spcBef>
                <a:spcPts val="0"/>
              </a:spcBef>
              <a:spcAft>
                <a:spcPts val="0"/>
              </a:spcAft>
              <a:buSzPts val="1400"/>
              <a:buChar char="●"/>
            </a:pPr>
            <a:r>
              <a:rPr lang="en"/>
              <a:t>Through meticulous modeling and implementation using Python and Django, the Bus Reservation System encompasses a robust architecture that ensures scalability, security, and ease of maintenance. </a:t>
            </a:r>
            <a:endParaRPr/>
          </a:p>
          <a:p>
            <a:pPr indent="-317500" lvl="0" marL="457200" rtl="0" algn="l">
              <a:spcBef>
                <a:spcPts val="0"/>
              </a:spcBef>
              <a:spcAft>
                <a:spcPts val="0"/>
              </a:spcAft>
              <a:buSzPts val="1400"/>
              <a:buChar char="●"/>
            </a:pPr>
            <a:r>
              <a:rPr lang="en"/>
              <a:t>By adhering to best practices in software development, including thorough testing and documentation, the system delivers reliable results. </a:t>
            </a:r>
            <a:endParaRPr/>
          </a:p>
          <a:p>
            <a:pPr indent="-317500" lvl="0" marL="457200" rtl="0" algn="l">
              <a:spcBef>
                <a:spcPts val="0"/>
              </a:spcBef>
              <a:spcAft>
                <a:spcPts val="0"/>
              </a:spcAft>
              <a:buSzPts val="1400"/>
              <a:buChar char="●"/>
            </a:pPr>
            <a:r>
              <a:rPr lang="en"/>
              <a:t>Users experience a streamlined booking process, while operators benefit from simplified service management.</a:t>
            </a:r>
            <a:endParaRPr/>
          </a:p>
          <a:p>
            <a:pPr indent="-317500" lvl="0" marL="457200" rtl="0" algn="l">
              <a:spcBef>
                <a:spcPts val="0"/>
              </a:spcBef>
              <a:spcAft>
                <a:spcPts val="0"/>
              </a:spcAft>
              <a:buSzPts val="1400"/>
              <a:buChar char="●"/>
            </a:pPr>
            <a:r>
              <a:rPr lang="en"/>
              <a:t> Overall, the project yields a sophisticated solution poised to optimize bus travel operations and enhance user satisfaction.</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44"/>
          <p:cNvSpPr txBox="1"/>
          <p:nvPr>
            <p:ph type="title"/>
          </p:nvPr>
        </p:nvSpPr>
        <p:spPr>
          <a:xfrm>
            <a:off x="155850" y="613142"/>
            <a:ext cx="8832300" cy="45193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Home page</a:t>
            </a:r>
            <a:endParaRPr/>
          </a:p>
        </p:txBody>
      </p:sp>
      <p:sp>
        <p:nvSpPr>
          <p:cNvPr id="148" name="Google Shape;148;p44"/>
          <p:cNvSpPr txBox="1"/>
          <p:nvPr>
            <p:ph idx="1" type="body"/>
          </p:nvPr>
        </p:nvSpPr>
        <p:spPr>
          <a:xfrm>
            <a:off x="311699" y="1389600"/>
            <a:ext cx="8696833" cy="3179400"/>
          </a:xfrm>
          <a:prstGeom prst="rect">
            <a:avLst/>
          </a:prstGeom>
          <a:noFill/>
          <a:ln>
            <a:noFill/>
          </a:ln>
        </p:spPr>
        <p:txBody>
          <a:bodyPr anchorCtr="0" anchor="t" bIns="91425" lIns="91425" spcFirstLastPara="1" rIns="91425" wrap="square" tIns="91425">
            <a:noAutofit/>
          </a:bodyPr>
          <a:lstStyle/>
          <a:p>
            <a:pPr indent="-228593" lvl="0" marL="457189" rtl="0" algn="l">
              <a:lnSpc>
                <a:spcPct val="115000"/>
              </a:lnSpc>
              <a:spcBef>
                <a:spcPts val="0"/>
              </a:spcBef>
              <a:spcAft>
                <a:spcPts val="0"/>
              </a:spcAft>
              <a:buSzPts val="1200"/>
              <a:buNone/>
            </a:pPr>
            <a:r>
              <a:t/>
            </a:r>
            <a:endParaRPr/>
          </a:p>
        </p:txBody>
      </p:sp>
      <p:pic>
        <p:nvPicPr>
          <p:cNvPr id="149" name="Google Shape;149;p44"/>
          <p:cNvPicPr preferRelativeResize="0"/>
          <p:nvPr/>
        </p:nvPicPr>
        <p:blipFill>
          <a:blip r:embed="rId3">
            <a:alphaModFix/>
          </a:blip>
          <a:stretch>
            <a:fillRect/>
          </a:stretch>
        </p:blipFill>
        <p:spPr>
          <a:xfrm>
            <a:off x="0" y="1390650"/>
            <a:ext cx="8988150" cy="31794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