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612">
          <p15:clr>
            <a:srgbClr val="A4A3A4"/>
          </p15:clr>
        </p15:guide>
        <p15:guide id="2" pos="144">
          <p15:clr>
            <a:srgbClr val="A4A3A4"/>
          </p15:clr>
        </p15:guide>
        <p15:guide id="3" orient="horz" pos="876">
          <p15:clr>
            <a:srgbClr val="A4A3A4"/>
          </p15:clr>
        </p15:guide>
      </p15:sldGuideLst>
    </p:ext>
    <p:ext uri="GoogleSlidesCustomDataVersion2">
      <go:slidesCustomData xmlns:go="http://customooxmlschemas.google.com/" r:id="rId26" roundtripDataSignature="AMtx7mhKWiAQ+dMZfOqIPza1mDil/X3E1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612" orient="horz"/>
        <p:guide pos="144"/>
        <p:guide pos="876"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customschemas.google.com/relationships/presentationmetadata" Target="metadata"/><Relationship Id="rId25"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5:notes"/>
          <p:cNvSpPr/>
          <p:nvPr>
            <p:ph idx="2" type="sldImg"/>
          </p:nvPr>
        </p:nvSpPr>
        <p:spPr>
          <a:xfrm>
            <a:off x="533400" y="763588"/>
            <a:ext cx="6704013"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b="1"/>
          </a:p>
        </p:txBody>
      </p:sp>
      <p:sp>
        <p:nvSpPr>
          <p:cNvPr id="60" name="Google Shape;60;p5: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4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4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4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4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4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82" name="Google Shape;182;p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
                <a:solidFill>
                  <a:srgbClr val="223366"/>
                </a:solidFill>
              </a:rPr>
              <a:t>Thank You !!</a:t>
            </a:r>
            <a:endParaRPr b="1" sz="1100">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None/>
            </a:pPr>
            <a:r>
              <a:t/>
            </a:r>
            <a:endParaRPr b="1"/>
          </a:p>
        </p:txBody>
      </p:sp>
      <p:sp>
        <p:nvSpPr>
          <p:cNvPr id="80" name="Google Shape;80;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90" name="Google Shape;90;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99" name="Google Shape;99;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07" name="Google Shape;107;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15" name="Google Shape;115;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24" name="Google Shape;124;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37" name="Google Shape;137;p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4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53"/>
          <p:cNvSpPr txBox="1"/>
          <p:nvPr>
            <p:ph type="ctrTitle"/>
          </p:nvPr>
        </p:nvSpPr>
        <p:spPr>
          <a:xfrm>
            <a:off x="1143000" y="841375"/>
            <a:ext cx="6858000" cy="17907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60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5" name="Google Shape;15;p53"/>
          <p:cNvSpPr txBox="1"/>
          <p:nvPr>
            <p:ph idx="1" type="subTitle"/>
          </p:nvPr>
        </p:nvSpPr>
        <p:spPr>
          <a:xfrm>
            <a:off x="1143000" y="2701925"/>
            <a:ext cx="6858000" cy="1241425"/>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000"/>
              <a:buFont typeface="Arial"/>
              <a:buNone/>
              <a:defRPr b="0" i="0" sz="20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9pPr>
          </a:lstStyle>
          <a:p/>
        </p:txBody>
      </p:sp>
      <p:sp>
        <p:nvSpPr>
          <p:cNvPr id="16" name="Google Shape;16;p53"/>
          <p:cNvSpPr txBox="1"/>
          <p:nvPr>
            <p:ph idx="10" type="dt"/>
          </p:nvPr>
        </p:nvSpPr>
        <p:spPr>
          <a:xfrm>
            <a:off x="628650" y="4767263"/>
            <a:ext cx="2057400" cy="27463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7" name="Google Shape;17;p53"/>
          <p:cNvSpPr txBox="1"/>
          <p:nvPr>
            <p:ph idx="11" type="ftr"/>
          </p:nvPr>
        </p:nvSpPr>
        <p:spPr>
          <a:xfrm>
            <a:off x="3028950" y="4767263"/>
            <a:ext cx="3086100" cy="27463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8" name="Google Shape;18;p53"/>
          <p:cNvSpPr txBox="1"/>
          <p:nvPr>
            <p:ph idx="12" type="sldNum"/>
          </p:nvPr>
        </p:nvSpPr>
        <p:spPr>
          <a:xfrm>
            <a:off x="6457950" y="4767263"/>
            <a:ext cx="2057400" cy="274637"/>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3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800"/>
              <a:buFont typeface="Arial"/>
              <a:buNone/>
              <a:defRPr b="0" i="0" sz="1400" u="none" cap="none" strike="noStrike">
                <a:solidFill>
                  <a:srgbClr val="000000"/>
                </a:solidFill>
                <a:latin typeface="Arial"/>
                <a:ea typeface="Arial"/>
                <a:cs typeface="Arial"/>
                <a:sym typeface="Arial"/>
              </a:defRPr>
            </a:lvl1pPr>
          </a:lstStyle>
          <a:p/>
        </p:txBody>
      </p:sp>
      <p:sp>
        <p:nvSpPr>
          <p:cNvPr id="54" name="Google Shape;54;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5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1" name="Shape 21"/>
        <p:cNvGrpSpPr/>
        <p:nvPr/>
      </p:nvGrpSpPr>
      <p:grpSpPr>
        <a:xfrm>
          <a:off x="0" y="0"/>
          <a:ext cx="0" cy="0"/>
          <a:chOff x="0" y="0"/>
          <a:chExt cx="0" cy="0"/>
        </a:xfrm>
      </p:grpSpPr>
      <p:sp>
        <p:nvSpPr>
          <p:cNvPr id="22" name="Google Shape;22;p3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9pPr>
          </a:lstStyle>
          <a:p/>
        </p:txBody>
      </p:sp>
      <p:sp>
        <p:nvSpPr>
          <p:cNvPr id="23" name="Google Shape;23;p3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24" name="Google Shape;24;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25" name="Shape 25"/>
        <p:cNvGrpSpPr/>
        <p:nvPr/>
      </p:nvGrpSpPr>
      <p:grpSpPr>
        <a:xfrm>
          <a:off x="0" y="0"/>
          <a:ext cx="0" cy="0"/>
          <a:chOff x="0" y="0"/>
          <a:chExt cx="0" cy="0"/>
        </a:xfrm>
      </p:grpSpPr>
      <p:sp>
        <p:nvSpPr>
          <p:cNvPr id="26" name="Google Shape;26;p55"/>
          <p:cNvSpPr txBox="1"/>
          <p:nvPr>
            <p:ph type="title"/>
          </p:nvPr>
        </p:nvSpPr>
        <p:spPr>
          <a:xfrm>
            <a:off x="628560" y="273780"/>
            <a:ext cx="7886430" cy="99387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27" name="Google Shape;27;p55"/>
          <p:cNvSpPr txBox="1"/>
          <p:nvPr>
            <p:ph idx="1" type="subTitle"/>
          </p:nvPr>
        </p:nvSpPr>
        <p:spPr>
          <a:xfrm>
            <a:off x="457110" y="1203390"/>
            <a:ext cx="8229330" cy="298296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56"/>
          <p:cNvSpPr txBox="1"/>
          <p:nvPr>
            <p:ph type="title"/>
          </p:nvPr>
        </p:nvSpPr>
        <p:spPr>
          <a:xfrm>
            <a:off x="0" y="0"/>
            <a:ext cx="3000000" cy="30000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30" name="Google Shape;30;p56"/>
          <p:cNvSpPr txBox="1"/>
          <p:nvPr>
            <p:ph idx="1" type="body"/>
          </p:nvPr>
        </p:nvSpPr>
        <p:spPr>
          <a:xfrm>
            <a:off x="0" y="0"/>
            <a:ext cx="3000000" cy="3000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31" name="Google Shape;31;p56"/>
          <p:cNvSpPr txBox="1"/>
          <p:nvPr>
            <p:ph idx="11" type="ftr"/>
          </p:nvPr>
        </p:nvSpPr>
        <p:spPr>
          <a:xfrm>
            <a:off x="0" y="0"/>
            <a:ext cx="3000000" cy="30000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SzPts val="1400"/>
              <a:buNone/>
              <a:defRPr b="0" i="0" sz="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32" name="Google Shape;32;p56"/>
          <p:cNvSpPr txBox="1"/>
          <p:nvPr>
            <p:ph idx="10" type="dt"/>
          </p:nvPr>
        </p:nvSpPr>
        <p:spPr>
          <a:xfrm>
            <a:off x="0" y="0"/>
            <a:ext cx="3000000" cy="30000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SzPts val="1400"/>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33" name="Google Shape;33;p56"/>
          <p:cNvSpPr txBox="1"/>
          <p:nvPr>
            <p:ph idx="12" type="sldNum"/>
          </p:nvPr>
        </p:nvSpPr>
        <p:spPr>
          <a:xfrm>
            <a:off x="0" y="0"/>
            <a:ext cx="3000000" cy="300000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4" name="Shape 34"/>
        <p:cNvGrpSpPr/>
        <p:nvPr/>
      </p:nvGrpSpPr>
      <p:grpSpPr>
        <a:xfrm>
          <a:off x="0" y="0"/>
          <a:ext cx="0" cy="0"/>
          <a:chOff x="0" y="0"/>
          <a:chExt cx="0" cy="0"/>
        </a:xfrm>
      </p:grpSpPr>
      <p:sp>
        <p:nvSpPr>
          <p:cNvPr id="35" name="Google Shape;35;p5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9pPr>
          </a:lstStyle>
          <a:p/>
        </p:txBody>
      </p:sp>
      <p:sp>
        <p:nvSpPr>
          <p:cNvPr id="36" name="Google Shape;36;p5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37" name="Google Shape;37;p5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38" name="Google Shape;38;p5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2">
    <p:spTree>
      <p:nvGrpSpPr>
        <p:cNvPr id="39" name="Shape 39"/>
        <p:cNvGrpSpPr/>
        <p:nvPr/>
      </p:nvGrpSpPr>
      <p:grpSpPr>
        <a:xfrm>
          <a:off x="0" y="0"/>
          <a:ext cx="0" cy="0"/>
          <a:chOff x="0" y="0"/>
          <a:chExt cx="0" cy="0"/>
        </a:xfrm>
      </p:grpSpPr>
      <p:sp>
        <p:nvSpPr>
          <p:cNvPr id="40" name="Google Shape;40;p5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9pPr>
          </a:lstStyle>
          <a:p/>
        </p:txBody>
      </p:sp>
      <p:sp>
        <p:nvSpPr>
          <p:cNvPr id="41" name="Google Shape;41;p5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42" name="Google Shape;42;p5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3" name="Shape 43"/>
        <p:cNvGrpSpPr/>
        <p:nvPr/>
      </p:nvGrpSpPr>
      <p:grpSpPr>
        <a:xfrm>
          <a:off x="0" y="0"/>
          <a:ext cx="0" cy="0"/>
          <a:chOff x="0" y="0"/>
          <a:chExt cx="0" cy="0"/>
        </a:xfrm>
      </p:grpSpPr>
      <p:sp>
        <p:nvSpPr>
          <p:cNvPr id="44" name="Google Shape;44;p5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9pPr>
          </a:lstStyle>
          <a:p/>
        </p:txBody>
      </p:sp>
      <p:sp>
        <p:nvSpPr>
          <p:cNvPr id="45" name="Google Shape;45;p5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3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3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9pPr>
          </a:lstStyle>
          <a:p/>
        </p:txBody>
      </p:sp>
      <p:sp>
        <p:nvSpPr>
          <p:cNvPr id="49" name="Google Shape;49;p3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9pPr>
          </a:lstStyle>
          <a:p/>
        </p:txBody>
      </p:sp>
      <p:sp>
        <p:nvSpPr>
          <p:cNvPr id="50" name="Google Shape;50;p3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marR="0" rtl="0" algn="l">
              <a:lnSpc>
                <a:spcPct val="115000"/>
              </a:lnSpc>
              <a:spcBef>
                <a:spcPts val="0"/>
              </a:spcBef>
              <a:spcAft>
                <a:spcPts val="0"/>
              </a:spcAft>
              <a:buClr>
                <a:srgbClr val="000000"/>
              </a:buClr>
              <a:buSzPts val="18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15000"/>
              </a:lnSpc>
              <a:spcBef>
                <a:spcPts val="1600"/>
              </a:spcBef>
              <a:spcAft>
                <a:spcPts val="160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51" name="Google Shape;51;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52"/>
          <p:cNvSpPr/>
          <p:nvPr/>
        </p:nvSpPr>
        <p:spPr>
          <a:xfrm>
            <a:off x="7283428" y="62784"/>
            <a:ext cx="1109472" cy="58465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descr="A close up of a sign&#10;&#10;Description automatically generated" id="7" name="Google Shape;7;p52"/>
          <p:cNvPicPr preferRelativeResize="0"/>
          <p:nvPr/>
        </p:nvPicPr>
        <p:blipFill rotWithShape="1">
          <a:blip r:embed="rId1">
            <a:alphaModFix/>
          </a:blip>
          <a:srcRect b="0" l="0" r="0" t="0"/>
          <a:stretch/>
        </p:blipFill>
        <p:spPr>
          <a:xfrm>
            <a:off x="7799751" y="88917"/>
            <a:ext cx="1233874" cy="412476"/>
          </a:xfrm>
          <a:prstGeom prst="rect">
            <a:avLst/>
          </a:prstGeom>
          <a:noFill/>
          <a:ln>
            <a:noFill/>
          </a:ln>
        </p:spPr>
      </p:pic>
      <p:sp>
        <p:nvSpPr>
          <p:cNvPr id="8" name="Google Shape;8;p52"/>
          <p:cNvSpPr/>
          <p:nvPr/>
        </p:nvSpPr>
        <p:spPr>
          <a:xfrm>
            <a:off x="7594600" y="82567"/>
            <a:ext cx="165100" cy="412476"/>
          </a:xfrm>
          <a:prstGeom prst="rect">
            <a:avLst/>
          </a:prstGeom>
          <a:solidFill>
            <a:srgbClr val="8419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 name="Google Shape;9;p52"/>
          <p:cNvSpPr/>
          <p:nvPr/>
        </p:nvSpPr>
        <p:spPr>
          <a:xfrm>
            <a:off x="7440249" y="82567"/>
            <a:ext cx="103551" cy="412476"/>
          </a:xfrm>
          <a:prstGeom prst="rect">
            <a:avLst/>
          </a:prstGeom>
          <a:solidFill>
            <a:srgbClr val="21326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0" name="Google Shape;10;p52"/>
          <p:cNvSpPr/>
          <p:nvPr/>
        </p:nvSpPr>
        <p:spPr>
          <a:xfrm>
            <a:off x="0" y="5086350"/>
            <a:ext cx="9144000" cy="69850"/>
          </a:xfrm>
          <a:prstGeom prst="rect">
            <a:avLst/>
          </a:prstGeom>
          <a:solidFill>
            <a:srgbClr val="21326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1" name="Google Shape;11;p52"/>
          <p:cNvSpPr/>
          <p:nvPr/>
        </p:nvSpPr>
        <p:spPr>
          <a:xfrm>
            <a:off x="0" y="88917"/>
            <a:ext cx="7283428" cy="406126"/>
          </a:xfrm>
          <a:prstGeom prst="rect">
            <a:avLst/>
          </a:prstGeom>
          <a:solidFill>
            <a:srgbClr val="213264"/>
          </a:solidFill>
          <a:ln cap="flat" cmpd="sng" w="25400">
            <a:solidFill>
              <a:srgbClr val="21326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2" name="Google Shape;12;p52"/>
          <p:cNvSpPr txBox="1"/>
          <p:nvPr/>
        </p:nvSpPr>
        <p:spPr>
          <a:xfrm>
            <a:off x="92480" y="105826"/>
            <a:ext cx="395374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800" u="none" cap="none" strike="noStrike">
                <a:solidFill>
                  <a:schemeClr val="lt1"/>
                </a:solidFill>
                <a:latin typeface="Arial"/>
                <a:ea typeface="Arial"/>
                <a:cs typeface="Arial"/>
                <a:sym typeface="Arial"/>
              </a:rPr>
              <a:t>Next Gen Employability Program</a:t>
            </a:r>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image" Target="../media/image4.png"/><Relationship Id="rId6"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5"/>
          <p:cNvSpPr/>
          <p:nvPr/>
        </p:nvSpPr>
        <p:spPr>
          <a:xfrm>
            <a:off x="0" y="0"/>
            <a:ext cx="9144000" cy="5143500"/>
          </a:xfrm>
          <a:prstGeom prst="rect">
            <a:avLst/>
          </a:prstGeom>
          <a:solidFill>
            <a:srgbClr val="DFDDF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descr="A white circle in the sky&#10;&#10;Description automatically generated" id="63" name="Google Shape;63;p5"/>
          <p:cNvPicPr preferRelativeResize="0"/>
          <p:nvPr/>
        </p:nvPicPr>
        <p:blipFill rotWithShape="1">
          <a:blip r:embed="rId3">
            <a:alphaModFix amt="5000"/>
          </a:blip>
          <a:srcRect b="10205" l="0" r="745" t="5928"/>
          <a:stretch/>
        </p:blipFill>
        <p:spPr>
          <a:xfrm>
            <a:off x="13063" y="-1"/>
            <a:ext cx="9130937" cy="5143501"/>
          </a:xfrm>
          <a:prstGeom prst="rect">
            <a:avLst/>
          </a:prstGeom>
          <a:noFill/>
          <a:ln>
            <a:noFill/>
          </a:ln>
        </p:spPr>
      </p:pic>
      <p:sp>
        <p:nvSpPr>
          <p:cNvPr id="64" name="Google Shape;64;p5"/>
          <p:cNvSpPr/>
          <p:nvPr/>
        </p:nvSpPr>
        <p:spPr>
          <a:xfrm>
            <a:off x="1865074" y="730897"/>
            <a:ext cx="6301139" cy="3966472"/>
          </a:xfrm>
          <a:prstGeom prst="rect">
            <a:avLst/>
          </a:prstGeom>
          <a:solidFill>
            <a:srgbClr val="213163"/>
          </a:solidFill>
          <a:ln cap="flat" cmpd="sng" w="25400">
            <a:solidFill>
              <a:srgbClr val="21316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5" name="Google Shape;65;p5"/>
          <p:cNvSpPr/>
          <p:nvPr/>
        </p:nvSpPr>
        <p:spPr>
          <a:xfrm>
            <a:off x="988684" y="1023080"/>
            <a:ext cx="6985193" cy="3451405"/>
          </a:xfrm>
          <a:prstGeom prst="rect">
            <a:avLst/>
          </a:prstGeom>
          <a:solidFill>
            <a:schemeClr val="lt1"/>
          </a:solidFill>
          <a:ln cap="flat" cmpd="sng" w="25400">
            <a:solidFill>
              <a:schemeClr val="lt1"/>
            </a:solidFill>
            <a:prstDash val="solid"/>
            <a:round/>
            <a:headEnd len="sm" w="sm" type="none"/>
            <a:tailEnd len="sm" w="sm" type="none"/>
          </a:ln>
          <a:effectLst>
            <a:outerShdw blurRad="508000" sx="105000" rotWithShape="0" algn="ctr" sy="105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6" name="Google Shape;66;p5"/>
          <p:cNvSpPr/>
          <p:nvPr/>
        </p:nvSpPr>
        <p:spPr>
          <a:xfrm>
            <a:off x="2490558" y="2787442"/>
            <a:ext cx="50564" cy="446915"/>
          </a:xfrm>
          <a:prstGeom prst="rect">
            <a:avLst/>
          </a:prstGeom>
          <a:solidFill>
            <a:srgbClr val="FFE600"/>
          </a:solidFill>
          <a:ln cap="flat" cmpd="sng" w="25400">
            <a:solidFill>
              <a:srgbClr val="FFE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7" name="Google Shape;67;p5"/>
          <p:cNvSpPr txBox="1"/>
          <p:nvPr/>
        </p:nvSpPr>
        <p:spPr>
          <a:xfrm>
            <a:off x="2029564" y="2248174"/>
            <a:ext cx="5025352"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2000" u="none" cap="none" strike="noStrike">
                <a:solidFill>
                  <a:srgbClr val="161D23"/>
                </a:solidFill>
                <a:latin typeface="Arial"/>
                <a:ea typeface="Arial"/>
                <a:cs typeface="Arial"/>
                <a:sym typeface="Arial"/>
              </a:rPr>
              <a:t>NEXT GEN EMPLOYABILITY PROGRAM</a:t>
            </a:r>
            <a:endParaRPr/>
          </a:p>
        </p:txBody>
      </p:sp>
      <p:sp>
        <p:nvSpPr>
          <p:cNvPr id="68" name="Google Shape;68;p5"/>
          <p:cNvSpPr txBox="1"/>
          <p:nvPr/>
        </p:nvSpPr>
        <p:spPr>
          <a:xfrm>
            <a:off x="2541122" y="2795733"/>
            <a:ext cx="4019698"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2000" u="none" cap="none" strike="noStrike">
                <a:solidFill>
                  <a:srgbClr val="161D23"/>
                </a:solidFill>
                <a:latin typeface="Arial"/>
                <a:ea typeface="Arial"/>
                <a:cs typeface="Arial"/>
                <a:sym typeface="Arial"/>
              </a:rPr>
              <a:t>Creating a future-ready workforce</a:t>
            </a:r>
            <a:endParaRPr/>
          </a:p>
        </p:txBody>
      </p:sp>
      <p:sp>
        <p:nvSpPr>
          <p:cNvPr id="69" name="Google Shape;69;p5"/>
          <p:cNvSpPr txBox="1"/>
          <p:nvPr/>
        </p:nvSpPr>
        <p:spPr>
          <a:xfrm>
            <a:off x="1003625" y="3642533"/>
            <a:ext cx="1456920" cy="27695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Team Members</a:t>
            </a:r>
            <a:endParaRPr/>
          </a:p>
        </p:txBody>
      </p:sp>
      <p:sp>
        <p:nvSpPr>
          <p:cNvPr id="70" name="Google Shape;70;p5"/>
          <p:cNvSpPr txBox="1"/>
          <p:nvPr/>
        </p:nvSpPr>
        <p:spPr>
          <a:xfrm>
            <a:off x="1095095" y="3956068"/>
            <a:ext cx="2095500" cy="456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100" u="none" cap="none" strike="noStrike">
                <a:solidFill>
                  <a:schemeClr val="dk1"/>
                </a:solidFill>
                <a:latin typeface="Arial"/>
                <a:ea typeface="Arial"/>
                <a:cs typeface="Arial"/>
                <a:sym typeface="Arial"/>
              </a:rPr>
              <a:t>Student Name : Jones Winsl</a:t>
            </a:r>
            <a:r>
              <a:rPr lang="en" sz="1100">
                <a:solidFill>
                  <a:schemeClr val="dk1"/>
                </a:solidFill>
              </a:rPr>
              <a:t>et </a:t>
            </a:r>
            <a:endParaRPr/>
          </a:p>
          <a:p>
            <a:pPr indent="0" lvl="0" marL="0" marR="0" rtl="0" algn="l">
              <a:lnSpc>
                <a:spcPct val="100000"/>
              </a:lnSpc>
              <a:spcBef>
                <a:spcPts val="200"/>
              </a:spcBef>
              <a:spcAft>
                <a:spcPts val="0"/>
              </a:spcAft>
              <a:buNone/>
            </a:pPr>
            <a:r>
              <a:rPr b="0" i="0" lang="en" sz="1100" u="none" cap="none" strike="noStrike">
                <a:solidFill>
                  <a:schemeClr val="dk1"/>
                </a:solidFill>
                <a:latin typeface="Arial"/>
                <a:ea typeface="Arial"/>
                <a:cs typeface="Arial"/>
                <a:sym typeface="Arial"/>
              </a:rPr>
              <a:t>Student ID :</a:t>
            </a:r>
            <a:r>
              <a:rPr lang="en" sz="1100">
                <a:solidFill>
                  <a:schemeClr val="dk1"/>
                </a:solidFill>
              </a:rPr>
              <a:t>311121205031</a:t>
            </a:r>
            <a:endParaRPr/>
          </a:p>
        </p:txBody>
      </p:sp>
      <p:cxnSp>
        <p:nvCxnSpPr>
          <p:cNvPr id="71" name="Google Shape;71;p5"/>
          <p:cNvCxnSpPr/>
          <p:nvPr/>
        </p:nvCxnSpPr>
        <p:spPr>
          <a:xfrm>
            <a:off x="1100213" y="3919492"/>
            <a:ext cx="1986613" cy="0"/>
          </a:xfrm>
          <a:prstGeom prst="straightConnector1">
            <a:avLst/>
          </a:prstGeom>
          <a:noFill/>
          <a:ln cap="flat" cmpd="sng" w="9525">
            <a:solidFill>
              <a:schemeClr val="dk1"/>
            </a:solidFill>
            <a:prstDash val="lgDashDot"/>
            <a:round/>
            <a:headEnd len="sm" w="sm" type="none"/>
            <a:tailEnd len="sm" w="sm" type="none"/>
          </a:ln>
        </p:spPr>
      </p:cxnSp>
      <p:sp>
        <p:nvSpPr>
          <p:cNvPr id="72" name="Google Shape;72;p5"/>
          <p:cNvSpPr txBox="1"/>
          <p:nvPr/>
        </p:nvSpPr>
        <p:spPr>
          <a:xfrm>
            <a:off x="5596477" y="3627293"/>
            <a:ext cx="1456920" cy="27695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College Name</a:t>
            </a:r>
            <a:endParaRPr/>
          </a:p>
        </p:txBody>
      </p:sp>
      <p:cxnSp>
        <p:nvCxnSpPr>
          <p:cNvPr id="73" name="Google Shape;73;p5"/>
          <p:cNvCxnSpPr/>
          <p:nvPr/>
        </p:nvCxnSpPr>
        <p:spPr>
          <a:xfrm>
            <a:off x="5693065" y="3919492"/>
            <a:ext cx="1360332" cy="0"/>
          </a:xfrm>
          <a:prstGeom prst="straightConnector1">
            <a:avLst/>
          </a:prstGeom>
          <a:noFill/>
          <a:ln cap="flat" cmpd="sng" w="9525">
            <a:solidFill>
              <a:schemeClr val="dk1"/>
            </a:solidFill>
            <a:prstDash val="lgDashDot"/>
            <a:round/>
            <a:headEnd len="sm" w="sm" type="none"/>
            <a:tailEnd len="sm" w="sm" type="none"/>
          </a:ln>
        </p:spPr>
      </p:cxnSp>
      <p:sp>
        <p:nvSpPr>
          <p:cNvPr id="74" name="Google Shape;74;p5"/>
          <p:cNvSpPr txBox="1"/>
          <p:nvPr/>
        </p:nvSpPr>
        <p:spPr>
          <a:xfrm>
            <a:off x="5693356" y="3956068"/>
            <a:ext cx="2095554"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 sz="1100">
                <a:solidFill>
                  <a:schemeClr val="dk1"/>
                </a:solidFill>
              </a:rPr>
              <a:t>LICET</a:t>
            </a:r>
            <a:endParaRPr b="0" i="0" sz="1100" u="none" cap="none" strike="noStrike">
              <a:solidFill>
                <a:schemeClr val="dk1"/>
              </a:solidFill>
              <a:latin typeface="Arial"/>
              <a:ea typeface="Arial"/>
              <a:cs typeface="Arial"/>
              <a:sym typeface="Arial"/>
            </a:endParaRPr>
          </a:p>
        </p:txBody>
      </p:sp>
      <p:pic>
        <p:nvPicPr>
          <p:cNvPr id="75" name="Google Shape;75;p5"/>
          <p:cNvPicPr preferRelativeResize="0"/>
          <p:nvPr/>
        </p:nvPicPr>
        <p:blipFill rotWithShape="1">
          <a:blip r:embed="rId4">
            <a:alphaModFix/>
          </a:blip>
          <a:srcRect b="0" l="0" r="0" t="0"/>
          <a:stretch/>
        </p:blipFill>
        <p:spPr>
          <a:xfrm>
            <a:off x="1834750" y="1249149"/>
            <a:ext cx="1146742" cy="666202"/>
          </a:xfrm>
          <a:prstGeom prst="rect">
            <a:avLst/>
          </a:prstGeom>
          <a:noFill/>
          <a:ln>
            <a:noFill/>
          </a:ln>
        </p:spPr>
      </p:pic>
      <p:pic>
        <p:nvPicPr>
          <p:cNvPr descr="A logo with people and map&#10;&#10;Description automatically generated" id="76" name="Google Shape;76;p5"/>
          <p:cNvPicPr preferRelativeResize="0"/>
          <p:nvPr/>
        </p:nvPicPr>
        <p:blipFill rotWithShape="1">
          <a:blip r:embed="rId5">
            <a:alphaModFix/>
          </a:blip>
          <a:srcRect b="0" l="0" r="0" t="0"/>
          <a:stretch/>
        </p:blipFill>
        <p:spPr>
          <a:xfrm>
            <a:off x="6461189" y="1211666"/>
            <a:ext cx="668564" cy="666202"/>
          </a:xfrm>
          <a:prstGeom prst="rect">
            <a:avLst/>
          </a:prstGeom>
          <a:noFill/>
          <a:ln>
            <a:noFill/>
          </a:ln>
        </p:spPr>
      </p:pic>
      <p:pic>
        <p:nvPicPr>
          <p:cNvPr descr="A close up of a logo&#10;&#10;Description automatically generated" id="77" name="Google Shape;77;p5"/>
          <p:cNvPicPr preferRelativeResize="0"/>
          <p:nvPr/>
        </p:nvPicPr>
        <p:blipFill rotWithShape="1">
          <a:blip r:embed="rId6">
            <a:alphaModFix/>
          </a:blip>
          <a:srcRect b="0" l="0" r="0" t="0"/>
          <a:stretch/>
        </p:blipFill>
        <p:spPr>
          <a:xfrm>
            <a:off x="3927667" y="1286631"/>
            <a:ext cx="1587347" cy="51627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45"/>
          <p:cNvSpPr txBox="1"/>
          <p:nvPr>
            <p:ph type="title"/>
          </p:nvPr>
        </p:nvSpPr>
        <p:spPr>
          <a:xfrm>
            <a:off x="628560" y="601132"/>
            <a:ext cx="7886430" cy="666517"/>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None/>
            </a:pPr>
            <a:r>
              <a:rPr b="1" lang="en"/>
              <a:t>About-Us-Page</a:t>
            </a:r>
            <a:endParaRPr/>
          </a:p>
        </p:txBody>
      </p:sp>
      <p:pic>
        <p:nvPicPr>
          <p:cNvPr id="155" name="Google Shape;155;p45"/>
          <p:cNvPicPr preferRelativeResize="0"/>
          <p:nvPr/>
        </p:nvPicPr>
        <p:blipFill>
          <a:blip r:embed="rId3">
            <a:alphaModFix/>
          </a:blip>
          <a:stretch>
            <a:fillRect/>
          </a:stretch>
        </p:blipFill>
        <p:spPr>
          <a:xfrm>
            <a:off x="628550" y="1121000"/>
            <a:ext cx="7931501" cy="3571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46"/>
          <p:cNvSpPr txBox="1"/>
          <p:nvPr>
            <p:ph type="title"/>
          </p:nvPr>
        </p:nvSpPr>
        <p:spPr>
          <a:xfrm>
            <a:off x="628560" y="635000"/>
            <a:ext cx="7886430" cy="632649"/>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None/>
            </a:pPr>
            <a:r>
              <a:rPr b="1" lang="en"/>
              <a:t>All songs page</a:t>
            </a:r>
            <a:endParaRPr b="1"/>
          </a:p>
        </p:txBody>
      </p:sp>
      <p:pic>
        <p:nvPicPr>
          <p:cNvPr id="161" name="Google Shape;161;p46"/>
          <p:cNvPicPr preferRelativeResize="0"/>
          <p:nvPr/>
        </p:nvPicPr>
        <p:blipFill>
          <a:blip r:embed="rId3">
            <a:alphaModFix/>
          </a:blip>
          <a:stretch>
            <a:fillRect/>
          </a:stretch>
        </p:blipFill>
        <p:spPr>
          <a:xfrm>
            <a:off x="628550" y="1267650"/>
            <a:ext cx="7886448" cy="3571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47"/>
          <p:cNvSpPr txBox="1"/>
          <p:nvPr>
            <p:ph type="title"/>
          </p:nvPr>
        </p:nvSpPr>
        <p:spPr>
          <a:xfrm>
            <a:off x="552360" y="643466"/>
            <a:ext cx="7886400" cy="6243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None/>
            </a:pPr>
            <a:r>
              <a:rPr b="1" lang="en"/>
              <a:t>                                                                   Sign up page </a:t>
            </a:r>
            <a:endParaRPr/>
          </a:p>
        </p:txBody>
      </p:sp>
      <p:pic>
        <p:nvPicPr>
          <p:cNvPr id="167" name="Google Shape;167;p47"/>
          <p:cNvPicPr preferRelativeResize="0"/>
          <p:nvPr/>
        </p:nvPicPr>
        <p:blipFill>
          <a:blip r:embed="rId3">
            <a:alphaModFix/>
          </a:blip>
          <a:stretch>
            <a:fillRect/>
          </a:stretch>
        </p:blipFill>
        <p:spPr>
          <a:xfrm>
            <a:off x="552350" y="1267775"/>
            <a:ext cx="7925448" cy="3570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48"/>
          <p:cNvSpPr txBox="1"/>
          <p:nvPr>
            <p:ph type="title"/>
          </p:nvPr>
        </p:nvSpPr>
        <p:spPr>
          <a:xfrm>
            <a:off x="628560" y="618066"/>
            <a:ext cx="7886430" cy="649583"/>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None/>
            </a:pPr>
            <a:r>
              <a:rPr b="1" lang="en"/>
              <a:t>Login page</a:t>
            </a:r>
            <a:endParaRPr/>
          </a:p>
        </p:txBody>
      </p:sp>
      <p:pic>
        <p:nvPicPr>
          <p:cNvPr id="173" name="Google Shape;173;p48"/>
          <p:cNvPicPr preferRelativeResize="0"/>
          <p:nvPr/>
        </p:nvPicPr>
        <p:blipFill>
          <a:blip r:embed="rId3">
            <a:alphaModFix/>
          </a:blip>
          <a:stretch>
            <a:fillRect/>
          </a:stretch>
        </p:blipFill>
        <p:spPr>
          <a:xfrm>
            <a:off x="628550" y="1267650"/>
            <a:ext cx="7841774" cy="35710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49"/>
          <p:cNvSpPr txBox="1"/>
          <p:nvPr>
            <p:ph type="title"/>
          </p:nvPr>
        </p:nvSpPr>
        <p:spPr>
          <a:xfrm>
            <a:off x="215053" y="719666"/>
            <a:ext cx="8421857" cy="547983"/>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None/>
            </a:pPr>
            <a:r>
              <a:rPr b="1" lang="en" sz="1600">
                <a:solidFill>
                  <a:srgbClr val="213163"/>
                </a:solidFill>
                <a:latin typeface="Arial"/>
                <a:ea typeface="Arial"/>
                <a:cs typeface="Arial"/>
                <a:sym typeface="Arial"/>
              </a:rPr>
              <a:t>Future Enhancements</a:t>
            </a:r>
            <a:r>
              <a:rPr b="1" lang="en" sz="1600">
                <a:solidFill>
                  <a:srgbClr val="374151"/>
                </a:solidFill>
                <a:latin typeface="Arial"/>
                <a:ea typeface="Arial"/>
                <a:cs typeface="Arial"/>
                <a:sym typeface="Arial"/>
              </a:rPr>
              <a:t>:</a:t>
            </a:r>
            <a:br>
              <a:rPr b="0" i="0" lang="en">
                <a:solidFill>
                  <a:srgbClr val="374151"/>
                </a:solidFill>
                <a:latin typeface="Arial"/>
                <a:ea typeface="Arial"/>
                <a:cs typeface="Arial"/>
                <a:sym typeface="Arial"/>
              </a:rPr>
            </a:br>
            <a:endParaRPr/>
          </a:p>
        </p:txBody>
      </p:sp>
      <p:sp>
        <p:nvSpPr>
          <p:cNvPr id="179" name="Google Shape;179;p49"/>
          <p:cNvSpPr txBox="1"/>
          <p:nvPr/>
        </p:nvSpPr>
        <p:spPr>
          <a:xfrm>
            <a:off x="228600" y="1158775"/>
            <a:ext cx="8408400" cy="2339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In future iterations, the music streaming web application could introduce features like social integration, allowing users to follow friends, share playlists, and engage in discussions about music.</a:t>
            </a:r>
            <a:endParaRPr/>
          </a:p>
          <a:p>
            <a:pPr indent="-317500" lvl="0" marL="457200" rtl="0" algn="l">
              <a:spcBef>
                <a:spcPts val="0"/>
              </a:spcBef>
              <a:spcAft>
                <a:spcPts val="0"/>
              </a:spcAft>
              <a:buSzPts val="1400"/>
              <a:buChar char="●"/>
            </a:pPr>
            <a:r>
              <a:rPr lang="en"/>
              <a:t> Additionally, personalized recommendation systems could be implemented, leveraging machine learning algorithms to suggest music based on individual listening habits and preferences. </a:t>
            </a:r>
            <a:endParaRPr/>
          </a:p>
          <a:p>
            <a:pPr indent="-317500" lvl="0" marL="457200" rtl="0" algn="l">
              <a:spcBef>
                <a:spcPts val="0"/>
              </a:spcBef>
              <a:spcAft>
                <a:spcPts val="0"/>
              </a:spcAft>
              <a:buSzPts val="1400"/>
              <a:buChar char="●"/>
            </a:pPr>
            <a:r>
              <a:rPr lang="en"/>
              <a:t>Furthermore, the application could expand its content offerings to include podcasts and audiobooks, catering to a wider range of audio enthusiasts. </a:t>
            </a:r>
            <a:endParaRPr/>
          </a:p>
          <a:p>
            <a:pPr indent="-317500" lvl="0" marL="457200" rtl="0" algn="l">
              <a:spcBef>
                <a:spcPts val="0"/>
              </a:spcBef>
              <a:spcAft>
                <a:spcPts val="0"/>
              </a:spcAft>
              <a:buSzPts val="1400"/>
              <a:buChar char="●"/>
            </a:pPr>
            <a:r>
              <a:rPr lang="en"/>
              <a:t>Enhancements such as offline playback for mobile devices and multi-language support would also enhance accessibility and user experience, ensuring the platform remains competitive and adaptable to diverse user needs and preferences.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50"/>
          <p:cNvSpPr txBox="1"/>
          <p:nvPr>
            <p:ph type="title"/>
          </p:nvPr>
        </p:nvSpPr>
        <p:spPr>
          <a:xfrm>
            <a:off x="131032" y="682130"/>
            <a:ext cx="2936082"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600" u="none" cap="none" strike="noStrike">
                <a:solidFill>
                  <a:srgbClr val="213163"/>
                </a:solidFill>
                <a:latin typeface="Arial"/>
                <a:ea typeface="Arial"/>
                <a:cs typeface="Arial"/>
                <a:sym typeface="Arial"/>
              </a:rPr>
              <a:t>Conclusion</a:t>
            </a:r>
            <a:endParaRPr b="0" i="0" sz="1600" u="none" cap="none" strike="noStrike">
              <a:solidFill>
                <a:srgbClr val="000000"/>
              </a:solidFill>
              <a:latin typeface="Arial"/>
              <a:ea typeface="Arial"/>
              <a:cs typeface="Arial"/>
              <a:sym typeface="Arial"/>
            </a:endParaRPr>
          </a:p>
        </p:txBody>
      </p:sp>
      <p:cxnSp>
        <p:nvCxnSpPr>
          <p:cNvPr id="185" name="Google Shape;185;p50"/>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86" name="Google Shape;186;p50"/>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 sz="1000" u="none" cap="none" strike="noStrike">
                <a:solidFill>
                  <a:schemeClr val="dk1"/>
                </a:solidFill>
                <a:latin typeface="Arial"/>
                <a:ea typeface="Arial"/>
                <a:cs typeface="Arial"/>
                <a:sym typeface="Arial"/>
              </a:rPr>
              <a:t>Source :</a:t>
            </a:r>
            <a:endParaRPr/>
          </a:p>
        </p:txBody>
      </p:sp>
      <p:sp>
        <p:nvSpPr>
          <p:cNvPr id="187" name="Google Shape;187;p50"/>
          <p:cNvSpPr txBox="1"/>
          <p:nvPr/>
        </p:nvSpPr>
        <p:spPr>
          <a:xfrm>
            <a:off x="0" y="1263452"/>
            <a:ext cx="9144000" cy="2339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In conclusion, using the Django framework for mobile web development offers numerous benefits. </a:t>
            </a:r>
            <a:endParaRPr/>
          </a:p>
          <a:p>
            <a:pPr indent="-317500" lvl="0" marL="457200" rtl="0" algn="l">
              <a:spcBef>
                <a:spcPts val="0"/>
              </a:spcBef>
              <a:spcAft>
                <a:spcPts val="0"/>
              </a:spcAft>
              <a:buSzPts val="1400"/>
              <a:buChar char="●"/>
            </a:pPr>
            <a:r>
              <a:rPr lang="en"/>
              <a:t>Django provides a robust and scalable backend infrastructure, allowing for efficient data management and processing.</a:t>
            </a:r>
            <a:endParaRPr/>
          </a:p>
          <a:p>
            <a:pPr indent="-317500" lvl="0" marL="457200" rtl="0" algn="l">
              <a:spcBef>
                <a:spcPts val="0"/>
              </a:spcBef>
              <a:spcAft>
                <a:spcPts val="0"/>
              </a:spcAft>
              <a:buSzPts val="1400"/>
              <a:buChar char="●"/>
            </a:pPr>
            <a:r>
              <a:rPr lang="en"/>
              <a:t> Its built-in security features help safeguard sensitive information, ensuring a secure user experience. </a:t>
            </a:r>
            <a:endParaRPr/>
          </a:p>
          <a:p>
            <a:pPr indent="-317500" lvl="0" marL="457200" rtl="0" algn="l">
              <a:spcBef>
                <a:spcPts val="0"/>
              </a:spcBef>
              <a:spcAft>
                <a:spcPts val="0"/>
              </a:spcAft>
              <a:buSzPts val="1400"/>
              <a:buChar char="●"/>
            </a:pPr>
            <a:r>
              <a:rPr lang="en"/>
              <a:t>Additionally, Django's extensive documentation and vibrant community support facilitate rapid development and troubleshooting. </a:t>
            </a:r>
            <a:endParaRPr/>
          </a:p>
          <a:p>
            <a:pPr indent="-317500" lvl="0" marL="457200" rtl="0" algn="l">
              <a:spcBef>
                <a:spcPts val="0"/>
              </a:spcBef>
              <a:spcAft>
                <a:spcPts val="0"/>
              </a:spcAft>
              <a:buSzPts val="1400"/>
              <a:buChar char="●"/>
            </a:pPr>
            <a:r>
              <a:rPr lang="en"/>
              <a:t>By leveraging Django's versatility and flexibility, developers can create dynamic and responsive mobile web applications tailored to meet the demands of modern users.</a:t>
            </a:r>
            <a:endParaRPr/>
          </a:p>
          <a:p>
            <a:pPr indent="-317500" lvl="0" marL="457200" rtl="0" algn="l">
              <a:spcBef>
                <a:spcPts val="0"/>
              </a:spcBef>
              <a:spcAft>
                <a:spcPts val="0"/>
              </a:spcAft>
              <a:buSzPts val="1400"/>
              <a:buChar char="●"/>
            </a:pPr>
            <a:r>
              <a:rPr lang="en"/>
              <a:t> Overall, Django emerges as a powerful tool for mobile web development, enabling developers to deliver high-quality solutions efficiently.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51"/>
          <p:cNvSpPr txBox="1"/>
          <p:nvPr>
            <p:ph type="title"/>
          </p:nvPr>
        </p:nvSpPr>
        <p:spPr>
          <a:xfrm>
            <a:off x="3504528" y="2334505"/>
            <a:ext cx="2149019" cy="47448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 sz="3000">
                <a:solidFill>
                  <a:srgbClr val="223366"/>
                </a:solidFil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descr="A blue and white rectangle with a white border&#10;&#10;Description automatically generated" id="82" name="Google Shape;82;p8"/>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83" name="Google Shape;83;p8"/>
          <p:cNvSpPr txBox="1"/>
          <p:nvPr/>
        </p:nvSpPr>
        <p:spPr>
          <a:xfrm>
            <a:off x="2422762" y="970065"/>
            <a:ext cx="4283236" cy="433517"/>
          </a:xfrm>
          <a:prstGeom prst="rect">
            <a:avLst/>
          </a:prstGeom>
          <a:noFill/>
          <a:ln>
            <a:noFill/>
          </a:ln>
        </p:spPr>
        <p:txBody>
          <a:bodyPr anchorCtr="0" anchor="t" bIns="0" lIns="0" spcFirstLastPara="1" rIns="0" wrap="square" tIns="0">
            <a:spAutoFit/>
          </a:bodyPr>
          <a:lstStyle/>
          <a:p>
            <a:pPr indent="0" lvl="0" marL="0" marR="0" rtl="0" algn="ctr">
              <a:lnSpc>
                <a:spcPct val="196500"/>
              </a:lnSpc>
              <a:spcBef>
                <a:spcPts val="0"/>
              </a:spcBef>
              <a:spcAft>
                <a:spcPts val="0"/>
              </a:spcAft>
              <a:buNone/>
            </a:pPr>
            <a:r>
              <a:rPr b="1" i="0" lang="en" sz="2000" u="none" cap="none" strike="noStrike">
                <a:solidFill>
                  <a:srgbClr val="213164"/>
                </a:solidFill>
                <a:latin typeface="Arial"/>
                <a:ea typeface="Arial"/>
                <a:cs typeface="Arial"/>
                <a:sym typeface="Arial"/>
              </a:rPr>
              <a:t>CAPSTONE PROJECT SHOWCASE</a:t>
            </a:r>
            <a:endParaRPr/>
          </a:p>
        </p:txBody>
      </p:sp>
      <p:sp>
        <p:nvSpPr>
          <p:cNvPr id="84" name="Google Shape;84;p8"/>
          <p:cNvSpPr/>
          <p:nvPr/>
        </p:nvSpPr>
        <p:spPr>
          <a:xfrm>
            <a:off x="956310" y="3037840"/>
            <a:ext cx="7227570" cy="530626"/>
          </a:xfrm>
          <a:prstGeom prst="roundRect">
            <a:avLst>
              <a:gd fmla="val 16667" name="adj"/>
            </a:avLst>
          </a:prstGeom>
          <a:solidFill>
            <a:srgbClr val="DFDDFB"/>
          </a:solidFill>
          <a:ln cap="flat" cmpd="sng" w="25400">
            <a:solidFill>
              <a:srgbClr val="DFDDF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5" name="Google Shape;85;p8"/>
          <p:cNvSpPr txBox="1"/>
          <p:nvPr/>
        </p:nvSpPr>
        <p:spPr>
          <a:xfrm>
            <a:off x="1571630" y="3183633"/>
            <a:ext cx="5839143" cy="239040"/>
          </a:xfrm>
          <a:prstGeom prst="rect">
            <a:avLst/>
          </a:prstGeom>
          <a:noFill/>
          <a:ln>
            <a:noFill/>
          </a:ln>
        </p:spPr>
        <p:txBody>
          <a:bodyPr anchorCtr="0" anchor="t" bIns="0" lIns="0" spcFirstLastPara="1" rIns="0" wrap="square" tIns="0">
            <a:spAutoFit/>
          </a:bodyPr>
          <a:lstStyle/>
          <a:p>
            <a:pPr indent="0" lvl="0" marL="0" marR="0" rtl="0" algn="ctr">
              <a:lnSpc>
                <a:spcPct val="124749"/>
              </a:lnSpc>
              <a:spcBef>
                <a:spcPts val="0"/>
              </a:spcBef>
              <a:spcAft>
                <a:spcPts val="0"/>
              </a:spcAft>
              <a:buNone/>
            </a:pPr>
            <a:r>
              <a:rPr b="1" i="0" lang="en" sz="1600" u="none" cap="none" strike="noStrike">
                <a:solidFill>
                  <a:schemeClr val="dk1"/>
                </a:solidFill>
                <a:latin typeface="Arial"/>
                <a:ea typeface="Arial"/>
                <a:cs typeface="Arial"/>
                <a:sym typeface="Arial"/>
              </a:rPr>
              <a:t>Notes Sharing Web Application using Django Framework</a:t>
            </a:r>
            <a:endParaRPr b="0" i="0" sz="1600" u="none" cap="none" strike="noStrike">
              <a:solidFill>
                <a:schemeClr val="dk1"/>
              </a:solidFill>
              <a:latin typeface="Arial"/>
              <a:ea typeface="Arial"/>
              <a:cs typeface="Arial"/>
              <a:sym typeface="Arial"/>
            </a:endParaRPr>
          </a:p>
        </p:txBody>
      </p:sp>
      <p:sp>
        <p:nvSpPr>
          <p:cNvPr id="86" name="Google Shape;86;p8"/>
          <p:cNvSpPr txBox="1"/>
          <p:nvPr/>
        </p:nvSpPr>
        <p:spPr>
          <a:xfrm>
            <a:off x="3872230" y="2704572"/>
            <a:ext cx="1399540" cy="239040"/>
          </a:xfrm>
          <a:prstGeom prst="rect">
            <a:avLst/>
          </a:prstGeom>
          <a:noFill/>
          <a:ln>
            <a:noFill/>
          </a:ln>
        </p:spPr>
        <p:txBody>
          <a:bodyPr anchorCtr="0" anchor="t" bIns="0" lIns="0" spcFirstLastPara="1" rIns="0" wrap="square" tIns="0">
            <a:spAutoFit/>
          </a:bodyPr>
          <a:lstStyle/>
          <a:p>
            <a:pPr indent="0" lvl="0" marL="0" marR="0" rtl="0" algn="ctr">
              <a:lnSpc>
                <a:spcPct val="124749"/>
              </a:lnSpc>
              <a:spcBef>
                <a:spcPts val="0"/>
              </a:spcBef>
              <a:spcAft>
                <a:spcPts val="0"/>
              </a:spcAft>
              <a:buNone/>
            </a:pPr>
            <a:r>
              <a:rPr b="1" i="0" lang="en" sz="1600" u="none" cap="none" strike="noStrike">
                <a:solidFill>
                  <a:schemeClr val="lt1"/>
                </a:solidFill>
                <a:latin typeface="Arial"/>
                <a:ea typeface="Arial"/>
                <a:cs typeface="Arial"/>
                <a:sym typeface="Arial"/>
              </a:rPr>
              <a:t>Project Title</a:t>
            </a:r>
            <a:endParaRPr b="1" i="0" sz="1600" u="none" cap="none" strike="noStrike">
              <a:solidFill>
                <a:schemeClr val="lt1"/>
              </a:solidFill>
              <a:latin typeface="Arial"/>
              <a:ea typeface="Arial"/>
              <a:cs typeface="Arial"/>
              <a:sym typeface="Arial"/>
            </a:endParaRPr>
          </a:p>
        </p:txBody>
      </p:sp>
      <p:sp>
        <p:nvSpPr>
          <p:cNvPr id="87" name="Google Shape;87;p8"/>
          <p:cNvSpPr txBox="1"/>
          <p:nvPr/>
        </p:nvSpPr>
        <p:spPr>
          <a:xfrm>
            <a:off x="1276813" y="4029973"/>
            <a:ext cx="6590375" cy="512320"/>
          </a:xfrm>
          <a:prstGeom prst="rect">
            <a:avLst/>
          </a:prstGeom>
          <a:noFill/>
          <a:ln>
            <a:noFill/>
          </a:ln>
        </p:spPr>
        <p:txBody>
          <a:bodyPr anchorCtr="0" anchor="t" bIns="0" lIns="0" spcFirstLastPara="1" rIns="0" wrap="square" tIns="0">
            <a:spAutoFit/>
          </a:bodyPr>
          <a:lstStyle/>
          <a:p>
            <a:pPr indent="0" lvl="0" marL="0" marR="0" rtl="0" algn="ctr">
              <a:lnSpc>
                <a:spcPct val="124749"/>
              </a:lnSpc>
              <a:spcBef>
                <a:spcPts val="0"/>
              </a:spcBef>
              <a:spcAft>
                <a:spcPts val="0"/>
              </a:spcAft>
              <a:buNone/>
            </a:pPr>
            <a:r>
              <a:rPr b="0" i="0" lang="en" sz="1600" u="none" cap="none" strike="noStrike">
                <a:solidFill>
                  <a:schemeClr val="lt1"/>
                </a:solidFill>
                <a:latin typeface="Arial"/>
                <a:ea typeface="Arial"/>
                <a:cs typeface="Arial"/>
                <a:sym typeface="Arial"/>
              </a:rPr>
              <a:t>Abstract | Problem Statement | Project Overview | Proposed Solution | Technology Used | Modelling &amp; Results | Conclusion </a:t>
            </a:r>
            <a:endParaRPr b="0" i="0" sz="1600" u="none" cap="none" strike="noStrik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36"/>
          <p:cNvSpPr txBox="1"/>
          <p:nvPr>
            <p:ph type="title"/>
          </p:nvPr>
        </p:nvSpPr>
        <p:spPr>
          <a:xfrm>
            <a:off x="131032" y="682130"/>
            <a:ext cx="2936082"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600" u="none" cap="none" strike="noStrike">
                <a:solidFill>
                  <a:srgbClr val="213163"/>
                </a:solidFill>
                <a:latin typeface="Arial"/>
                <a:ea typeface="Arial"/>
                <a:cs typeface="Arial"/>
                <a:sym typeface="Arial"/>
              </a:rPr>
              <a:t>Abstract</a:t>
            </a:r>
            <a:endParaRPr b="0" i="0" sz="1600" u="none" cap="none" strike="noStrike">
              <a:solidFill>
                <a:srgbClr val="000000"/>
              </a:solidFill>
              <a:latin typeface="Arial"/>
              <a:ea typeface="Arial"/>
              <a:cs typeface="Arial"/>
              <a:sym typeface="Arial"/>
            </a:endParaRPr>
          </a:p>
        </p:txBody>
      </p:sp>
      <p:cxnSp>
        <p:nvCxnSpPr>
          <p:cNvPr id="93" name="Google Shape;93;p36"/>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94" name="Google Shape;94;p36"/>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 sz="1000" u="none" cap="none" strike="noStrike">
                <a:solidFill>
                  <a:schemeClr val="dk1"/>
                </a:solidFill>
                <a:latin typeface="Arial"/>
                <a:ea typeface="Arial"/>
                <a:cs typeface="Arial"/>
                <a:sym typeface="Arial"/>
              </a:rPr>
              <a:t>Source :</a:t>
            </a:r>
            <a:endParaRPr/>
          </a:p>
        </p:txBody>
      </p:sp>
      <p:sp>
        <p:nvSpPr>
          <p:cNvPr id="95" name="Google Shape;95;p36"/>
          <p:cNvSpPr txBox="1"/>
          <p:nvPr/>
        </p:nvSpPr>
        <p:spPr>
          <a:xfrm>
            <a:off x="590600" y="5255650"/>
            <a:ext cx="435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96" name="Google Shape;96;p36"/>
          <p:cNvSpPr txBox="1"/>
          <p:nvPr/>
        </p:nvSpPr>
        <p:spPr>
          <a:xfrm>
            <a:off x="448550" y="1682100"/>
            <a:ext cx="8044200" cy="20319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dk1"/>
              </a:buClr>
              <a:buSzPts val="1200"/>
              <a:buFont typeface="Roboto"/>
              <a:buChar char="●"/>
            </a:pPr>
            <a:r>
              <a:rPr lang="en" sz="1200">
                <a:solidFill>
                  <a:schemeClr val="dk1"/>
                </a:solidFill>
                <a:highlight>
                  <a:schemeClr val="lt1"/>
                </a:highlight>
                <a:latin typeface="Roboto"/>
                <a:ea typeface="Roboto"/>
                <a:cs typeface="Roboto"/>
                <a:sym typeface="Roboto"/>
              </a:rPr>
              <a:t>In today's digital age, music has become an integral part of our lives, and the demand for online music streaming platforms is continuously growing. In response to this demand, this project aims to develop a music web application using the Django framework, a high-level Python web framework known for its simplicity and scalability.</a:t>
            </a:r>
            <a:endParaRPr sz="1200">
              <a:solidFill>
                <a:schemeClr val="dk1"/>
              </a:solidFill>
              <a:highlight>
                <a:schemeClr val="lt1"/>
              </a:highlight>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highlight>
                  <a:schemeClr val="lt1"/>
                </a:highlight>
                <a:latin typeface="Roboto"/>
                <a:ea typeface="Roboto"/>
                <a:cs typeface="Roboto"/>
                <a:sym typeface="Roboto"/>
              </a:rPr>
              <a:t>The proposed web application will provide users with the ability to discover, listen to, and organize their favorite music tracks conveniently. Key features of the application include user authentication, a vast music library, playlist creation, search functionality, and a seamless listening experience across various devices.</a:t>
            </a:r>
            <a:endParaRPr sz="1200">
              <a:solidFill>
                <a:schemeClr val="dk1"/>
              </a:solidFill>
              <a:highlight>
                <a:schemeClr val="lt1"/>
              </a:highlight>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highlight>
                  <a:schemeClr val="lt1"/>
                </a:highlight>
                <a:latin typeface="Roboto"/>
                <a:ea typeface="Roboto"/>
                <a:cs typeface="Roboto"/>
                <a:sym typeface="Roboto"/>
              </a:rPr>
              <a:t>Overall, the music web application developed using the Django framework aims to provide users with a seamless and enjoyable music streaming experience while showcasing the power and versatility of Django in web development.</a:t>
            </a:r>
            <a:endParaRPr sz="1200">
              <a:solidFill>
                <a:schemeClr val="dk1"/>
              </a:solidFill>
              <a:highlight>
                <a:schemeClr val="lt1"/>
              </a:highlight>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37"/>
          <p:cNvSpPr txBox="1"/>
          <p:nvPr>
            <p:ph type="title"/>
          </p:nvPr>
        </p:nvSpPr>
        <p:spPr>
          <a:xfrm>
            <a:off x="131032" y="682130"/>
            <a:ext cx="2936082"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600" u="none" cap="none" strike="noStrike">
                <a:solidFill>
                  <a:srgbClr val="213163"/>
                </a:solidFill>
                <a:latin typeface="Arial"/>
                <a:ea typeface="Arial"/>
                <a:cs typeface="Arial"/>
                <a:sym typeface="Arial"/>
              </a:rPr>
              <a:t>Problem Statement</a:t>
            </a:r>
            <a:endParaRPr b="0" i="0" sz="1600" u="none" cap="none" strike="noStrike">
              <a:solidFill>
                <a:srgbClr val="000000"/>
              </a:solidFill>
              <a:latin typeface="Arial"/>
              <a:ea typeface="Arial"/>
              <a:cs typeface="Arial"/>
              <a:sym typeface="Arial"/>
            </a:endParaRPr>
          </a:p>
        </p:txBody>
      </p:sp>
      <p:cxnSp>
        <p:nvCxnSpPr>
          <p:cNvPr id="102" name="Google Shape;102;p37"/>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03" name="Google Shape;103;p37"/>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 sz="1000" u="none" cap="none" strike="noStrike">
                <a:solidFill>
                  <a:schemeClr val="dk1"/>
                </a:solidFill>
                <a:latin typeface="Arial"/>
                <a:ea typeface="Arial"/>
                <a:cs typeface="Arial"/>
                <a:sym typeface="Arial"/>
              </a:rPr>
              <a:t>Source :</a:t>
            </a:r>
            <a:endParaRPr/>
          </a:p>
        </p:txBody>
      </p:sp>
      <p:sp>
        <p:nvSpPr>
          <p:cNvPr id="104" name="Google Shape;104;p37"/>
          <p:cNvSpPr txBox="1"/>
          <p:nvPr/>
        </p:nvSpPr>
        <p:spPr>
          <a:xfrm>
            <a:off x="228600" y="1390650"/>
            <a:ext cx="8196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Developing a Django-based music streaming web application to provide users with a personalized, feature-rich, and secure platform for discovering, organizing, and streaming music seamlessly.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38"/>
          <p:cNvSpPr txBox="1"/>
          <p:nvPr>
            <p:ph type="title"/>
          </p:nvPr>
        </p:nvSpPr>
        <p:spPr>
          <a:xfrm>
            <a:off x="131032" y="682130"/>
            <a:ext cx="2936082"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600" u="none" cap="none" strike="noStrike">
                <a:solidFill>
                  <a:srgbClr val="213163"/>
                </a:solidFill>
                <a:latin typeface="Arial"/>
                <a:ea typeface="Arial"/>
                <a:cs typeface="Arial"/>
                <a:sym typeface="Arial"/>
              </a:rPr>
              <a:t>Project Overview</a:t>
            </a:r>
            <a:endParaRPr b="0" i="0" sz="1600" u="none" cap="none" strike="noStrike">
              <a:solidFill>
                <a:srgbClr val="000000"/>
              </a:solidFill>
              <a:latin typeface="Arial"/>
              <a:ea typeface="Arial"/>
              <a:cs typeface="Arial"/>
              <a:sym typeface="Arial"/>
            </a:endParaRPr>
          </a:p>
        </p:txBody>
      </p:sp>
      <p:cxnSp>
        <p:nvCxnSpPr>
          <p:cNvPr id="110" name="Google Shape;110;p38"/>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11" name="Google Shape;111;p38"/>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 sz="1000" u="none" cap="none" strike="noStrike">
                <a:solidFill>
                  <a:schemeClr val="dk1"/>
                </a:solidFill>
                <a:latin typeface="Arial"/>
                <a:ea typeface="Arial"/>
                <a:cs typeface="Arial"/>
                <a:sym typeface="Arial"/>
              </a:rPr>
              <a:t>Source :</a:t>
            </a:r>
            <a:endParaRPr/>
          </a:p>
        </p:txBody>
      </p:sp>
      <p:sp>
        <p:nvSpPr>
          <p:cNvPr id="112" name="Google Shape;112;p38"/>
          <p:cNvSpPr txBox="1"/>
          <p:nvPr/>
        </p:nvSpPr>
        <p:spPr>
          <a:xfrm>
            <a:off x="131025" y="1143825"/>
            <a:ext cx="8780400" cy="29553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Char char="●"/>
            </a:pPr>
            <a:r>
              <a:rPr lang="en" sz="1800">
                <a:solidFill>
                  <a:schemeClr val="dk1"/>
                </a:solidFill>
                <a:highlight>
                  <a:schemeClr val="lt1"/>
                </a:highlight>
              </a:rPr>
              <a:t>The project involves developing a music streaming web application using the Django framework, focusing on user authentication, a comprehensive music library, playlist management, search functionality, responsive UI, seamless streaming, external API integration, scalability, security, documentation, and testing to deliver a personalized, feature-rich, and secure platform for users to discover, organize, and enjoy music seamlessly across devices.</a:t>
            </a:r>
            <a:endParaRPr sz="1800">
              <a:solidFill>
                <a:schemeClr val="dk1"/>
              </a:solidFill>
              <a:highlight>
                <a:schemeClr val="lt1"/>
              </a:highlight>
            </a:endParaRPr>
          </a:p>
          <a:p>
            <a:pPr indent="-342900" lvl="0" marL="457200" rtl="0" algn="l">
              <a:spcBef>
                <a:spcPts val="0"/>
              </a:spcBef>
              <a:spcAft>
                <a:spcPts val="0"/>
              </a:spcAft>
              <a:buClr>
                <a:schemeClr val="dk1"/>
              </a:buClr>
              <a:buSzPts val="1800"/>
              <a:buChar char="●"/>
            </a:pPr>
            <a:r>
              <a:rPr lang="en" sz="1800">
                <a:solidFill>
                  <a:schemeClr val="dk1"/>
                </a:solidFill>
                <a:highlight>
                  <a:schemeClr val="lt1"/>
                </a:highlight>
              </a:rPr>
              <a:t>By incorporating these features and adhering to best practices in web development, the project aims to deliver a high-quality music streaming platform that offers users a seamless and enjoyable listening experience while showcasing the capabilities of the Django framework.</a:t>
            </a:r>
            <a:endParaRPr sz="1800">
              <a:solidFill>
                <a:schemeClr val="dk1"/>
              </a:solidFill>
              <a:highlight>
                <a:schemeClr val="lt1"/>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39"/>
          <p:cNvSpPr txBox="1"/>
          <p:nvPr>
            <p:ph type="title"/>
          </p:nvPr>
        </p:nvSpPr>
        <p:spPr>
          <a:xfrm>
            <a:off x="131032" y="682130"/>
            <a:ext cx="2936082"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600" u="none" cap="none" strike="noStrike">
                <a:solidFill>
                  <a:srgbClr val="213163"/>
                </a:solidFill>
                <a:latin typeface="Arial"/>
                <a:ea typeface="Arial"/>
                <a:cs typeface="Arial"/>
                <a:sym typeface="Arial"/>
              </a:rPr>
              <a:t>Proposed Solution</a:t>
            </a:r>
            <a:endParaRPr b="0" i="0" sz="1600" u="none" cap="none" strike="noStrike">
              <a:solidFill>
                <a:srgbClr val="000000"/>
              </a:solidFill>
              <a:latin typeface="Arial"/>
              <a:ea typeface="Arial"/>
              <a:cs typeface="Arial"/>
              <a:sym typeface="Arial"/>
            </a:endParaRPr>
          </a:p>
        </p:txBody>
      </p:sp>
      <p:sp>
        <p:nvSpPr>
          <p:cNvPr id="118" name="Google Shape;118;p39"/>
          <p:cNvSpPr txBox="1"/>
          <p:nvPr/>
        </p:nvSpPr>
        <p:spPr>
          <a:xfrm>
            <a:off x="138533" y="1102220"/>
            <a:ext cx="8866934" cy="37683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i="0" lang="en" sz="1400" u="none" cap="none" strike="noStrike">
                <a:solidFill>
                  <a:srgbClr val="374151"/>
                </a:solidFill>
                <a:latin typeface="Times New Roman"/>
                <a:ea typeface="Times New Roman"/>
                <a:cs typeface="Times New Roman"/>
                <a:sym typeface="Times New Roman"/>
              </a:rPr>
              <a:t>.</a:t>
            </a:r>
            <a:endParaRPr/>
          </a:p>
        </p:txBody>
      </p:sp>
      <p:cxnSp>
        <p:nvCxnSpPr>
          <p:cNvPr id="119" name="Google Shape;119;p39"/>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20" name="Google Shape;120;p39"/>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 sz="1000" u="none" cap="none" strike="noStrike">
                <a:solidFill>
                  <a:schemeClr val="dk1"/>
                </a:solidFill>
                <a:latin typeface="Arial"/>
                <a:ea typeface="Arial"/>
                <a:cs typeface="Arial"/>
                <a:sym typeface="Arial"/>
              </a:rPr>
              <a:t>Source :</a:t>
            </a:r>
            <a:endParaRPr/>
          </a:p>
        </p:txBody>
      </p:sp>
      <p:sp>
        <p:nvSpPr>
          <p:cNvPr id="121" name="Google Shape;121;p39"/>
          <p:cNvSpPr txBox="1"/>
          <p:nvPr/>
        </p:nvSpPr>
        <p:spPr>
          <a:xfrm>
            <a:off x="228600" y="1102225"/>
            <a:ext cx="8776800" cy="3417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The proposed solution involves developing a robust music streaming web application using the Django framework, encompassing essential features such as user authentication, playlist management, comprehensive music library, responsive UI, and seamless streaming. Through Django's built-in authentication system, users will be able to securely sign up, log in, and manage their profiles, while a sophisticated backend system will facilitate efficient organization and retrieval of music tracks and albums. Integration with external APIs like Spotify will enrich the music library with metadata and cover art, enhancing the user experience. The frontend will be designed with responsiveness in mind, ensuring a seamless experience across devices. Additionally, stringent security measures and thorough documentation will be implemented to safeguard user data and facilitate easy deployment and maintenance.</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By leveraging Django's capabilities and adhering to best practices in web development, the proposed solution aims to deliver a user-friendly, feature-rich music streaming platform that caters to the evolving needs of music enthusiasts while prioritizing security, scalability, and seamless user experience.</a:t>
            </a:r>
            <a:endParaRPr/>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42"/>
          <p:cNvSpPr txBox="1"/>
          <p:nvPr>
            <p:ph type="title"/>
          </p:nvPr>
        </p:nvSpPr>
        <p:spPr>
          <a:xfrm>
            <a:off x="131032" y="682130"/>
            <a:ext cx="2936082"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600" u="none" cap="none" strike="noStrike">
                <a:solidFill>
                  <a:srgbClr val="213163"/>
                </a:solidFill>
                <a:latin typeface="Arial"/>
                <a:ea typeface="Arial"/>
                <a:cs typeface="Arial"/>
                <a:sym typeface="Arial"/>
              </a:rPr>
              <a:t>Technology Used</a:t>
            </a:r>
            <a:endParaRPr b="0" i="0" sz="1600" u="none" cap="none" strike="noStrike">
              <a:solidFill>
                <a:srgbClr val="000000"/>
              </a:solidFill>
              <a:latin typeface="Arial"/>
              <a:ea typeface="Arial"/>
              <a:cs typeface="Arial"/>
              <a:sym typeface="Arial"/>
            </a:endParaRPr>
          </a:p>
        </p:txBody>
      </p:sp>
      <p:sp>
        <p:nvSpPr>
          <p:cNvPr id="127" name="Google Shape;127;p42"/>
          <p:cNvSpPr txBox="1"/>
          <p:nvPr/>
        </p:nvSpPr>
        <p:spPr>
          <a:xfrm>
            <a:off x="128063" y="1059160"/>
            <a:ext cx="5314387" cy="3790000"/>
          </a:xfrm>
          <a:prstGeom prst="rect">
            <a:avLst/>
          </a:prstGeom>
          <a:noFill/>
          <a:ln>
            <a:noFill/>
          </a:ln>
        </p:spPr>
        <p:txBody>
          <a:bodyPr anchorCtr="0" anchor="t" bIns="91425" lIns="91425" spcFirstLastPara="1" rIns="91425" wrap="square" tIns="91425">
            <a:noAutofit/>
          </a:bodyPr>
          <a:lstStyle/>
          <a:p>
            <a:pPr indent="-84454" lvl="0" marL="173355" marR="0" rtl="0" algn="l">
              <a:lnSpc>
                <a:spcPct val="100000"/>
              </a:lnSpc>
              <a:spcBef>
                <a:spcPts val="200"/>
              </a:spcBef>
              <a:spcAft>
                <a:spcPts val="0"/>
              </a:spcAft>
              <a:buClr>
                <a:srgbClr val="213163"/>
              </a:buClr>
              <a:buSzPts val="1400"/>
              <a:buFont typeface="Arial"/>
              <a:buNone/>
            </a:pPr>
            <a:r>
              <a:t/>
            </a:r>
            <a:endParaRPr b="0" i="0" sz="1400" u="none" cap="none" strike="noStrike">
              <a:solidFill>
                <a:srgbClr val="000000"/>
              </a:solidFill>
              <a:latin typeface="Arial"/>
              <a:ea typeface="Arial"/>
              <a:cs typeface="Arial"/>
              <a:sym typeface="Arial"/>
            </a:endParaRPr>
          </a:p>
          <a:p>
            <a:pPr indent="-84454" lvl="0" marL="173355" marR="0" rtl="0" algn="l">
              <a:lnSpc>
                <a:spcPct val="100000"/>
              </a:lnSpc>
              <a:spcBef>
                <a:spcPts val="200"/>
              </a:spcBef>
              <a:spcAft>
                <a:spcPts val="0"/>
              </a:spcAft>
              <a:buClr>
                <a:srgbClr val="213163"/>
              </a:buClr>
              <a:buSzPts val="1400"/>
              <a:buFont typeface="Arial"/>
              <a:buNone/>
            </a:pPr>
            <a:r>
              <a:t/>
            </a:r>
            <a:endParaRPr b="0" i="0" sz="1400" u="none" cap="none" strike="noStrike">
              <a:solidFill>
                <a:srgbClr val="000000"/>
              </a:solidFill>
              <a:latin typeface="Arial"/>
              <a:ea typeface="Arial"/>
              <a:cs typeface="Arial"/>
              <a:sym typeface="Arial"/>
            </a:endParaRPr>
          </a:p>
          <a:p>
            <a:pPr indent="-84454" lvl="0" marL="173355" marR="0" rtl="0" algn="l">
              <a:lnSpc>
                <a:spcPct val="100000"/>
              </a:lnSpc>
              <a:spcBef>
                <a:spcPts val="200"/>
              </a:spcBef>
              <a:spcAft>
                <a:spcPts val="0"/>
              </a:spcAft>
              <a:buClr>
                <a:srgbClr val="213163"/>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42"/>
          <p:cNvSpPr/>
          <p:nvPr/>
        </p:nvSpPr>
        <p:spPr>
          <a:xfrm>
            <a:off x="-84668" y="615950"/>
            <a:ext cx="8951601" cy="4064000"/>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46000" y="135000"/>
                </a:lnTo>
              </a:path>
            </a:pathLst>
          </a:custGeom>
          <a:noFill/>
          <a:ln>
            <a:noFill/>
          </a:ln>
        </p:spPr>
        <p:txBody>
          <a:bodyPr anchorCtr="1" anchor="ctr" bIns="45700" lIns="91425" spcFirstLastPara="1" rIns="91425" wrap="square" tIns="45700">
            <a:noAutofit/>
          </a:bodyPr>
          <a:lstStyle/>
          <a:p>
            <a:pPr indent="0" lvl="0" marL="0" rtl="0" algn="l">
              <a:spcBef>
                <a:spcPts val="0"/>
              </a:spcBef>
              <a:spcAft>
                <a:spcPts val="0"/>
              </a:spcAft>
              <a:buNone/>
            </a:pPr>
            <a:r>
              <a:t/>
            </a:r>
            <a:endParaRPr/>
          </a:p>
        </p:txBody>
      </p:sp>
      <p:pic>
        <p:nvPicPr>
          <p:cNvPr id="129" name="Google Shape;129;p42"/>
          <p:cNvPicPr preferRelativeResize="0"/>
          <p:nvPr/>
        </p:nvPicPr>
        <p:blipFill rotWithShape="1">
          <a:blip r:embed="rId3">
            <a:alphaModFix/>
          </a:blip>
          <a:srcRect b="0" l="0" r="0" t="0"/>
          <a:stretch/>
        </p:blipFill>
        <p:spPr>
          <a:xfrm>
            <a:off x="1021171" y="1723257"/>
            <a:ext cx="2956469" cy="2573047"/>
          </a:xfrm>
          <a:prstGeom prst="rect">
            <a:avLst/>
          </a:prstGeom>
          <a:noFill/>
          <a:ln>
            <a:noFill/>
          </a:ln>
        </p:spPr>
      </p:pic>
      <p:pic>
        <p:nvPicPr>
          <p:cNvPr id="130" name="Google Shape;130;p42"/>
          <p:cNvPicPr preferRelativeResize="0"/>
          <p:nvPr/>
        </p:nvPicPr>
        <p:blipFill rotWithShape="1">
          <a:blip r:embed="rId4">
            <a:alphaModFix/>
          </a:blip>
          <a:srcRect b="0" l="0" r="0" t="0"/>
          <a:stretch/>
        </p:blipFill>
        <p:spPr>
          <a:xfrm>
            <a:off x="4564380" y="1712692"/>
            <a:ext cx="4165599" cy="2090952"/>
          </a:xfrm>
          <a:prstGeom prst="rect">
            <a:avLst/>
          </a:prstGeom>
          <a:noFill/>
          <a:ln>
            <a:noFill/>
          </a:ln>
        </p:spPr>
      </p:pic>
      <p:sp>
        <p:nvSpPr>
          <p:cNvPr id="131" name="Google Shape;131;p42"/>
          <p:cNvSpPr txBox="1"/>
          <p:nvPr/>
        </p:nvSpPr>
        <p:spPr>
          <a:xfrm>
            <a:off x="1000361" y="1361511"/>
            <a:ext cx="3318484"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Front-end</a:t>
            </a:r>
            <a:endParaRPr/>
          </a:p>
        </p:txBody>
      </p:sp>
      <p:sp>
        <p:nvSpPr>
          <p:cNvPr id="132" name="Google Shape;132;p42"/>
          <p:cNvSpPr txBox="1"/>
          <p:nvPr/>
        </p:nvSpPr>
        <p:spPr>
          <a:xfrm>
            <a:off x="4865736" y="1287522"/>
            <a:ext cx="3580969"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Back-end</a:t>
            </a:r>
            <a:endParaRPr/>
          </a:p>
        </p:txBody>
      </p:sp>
      <p:cxnSp>
        <p:nvCxnSpPr>
          <p:cNvPr id="133" name="Google Shape;133;p42"/>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34" name="Google Shape;134;p42"/>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 sz="1000" u="none" cap="none" strike="noStrike">
                <a:solidFill>
                  <a:schemeClr val="dk1"/>
                </a:solidFill>
                <a:latin typeface="Arial"/>
                <a:ea typeface="Arial"/>
                <a:cs typeface="Arial"/>
                <a:sym typeface="Arial"/>
              </a:rPr>
              <a:t>Source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43"/>
          <p:cNvSpPr txBox="1"/>
          <p:nvPr>
            <p:ph type="title"/>
          </p:nvPr>
        </p:nvSpPr>
        <p:spPr>
          <a:xfrm>
            <a:off x="131032" y="682130"/>
            <a:ext cx="2936100" cy="32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600" u="none" cap="none" strike="noStrike">
                <a:solidFill>
                  <a:srgbClr val="213163"/>
                </a:solidFill>
                <a:latin typeface="Arial"/>
                <a:ea typeface="Arial"/>
                <a:cs typeface="Arial"/>
                <a:sym typeface="Arial"/>
              </a:rPr>
              <a:t>Modelling &amp; Results</a:t>
            </a:r>
            <a:endParaRPr b="0" i="0" sz="1600" u="none" cap="none" strike="noStrike">
              <a:solidFill>
                <a:srgbClr val="000000"/>
              </a:solidFill>
              <a:latin typeface="Arial"/>
              <a:ea typeface="Arial"/>
              <a:cs typeface="Arial"/>
              <a:sym typeface="Arial"/>
            </a:endParaRPr>
          </a:p>
        </p:txBody>
      </p:sp>
      <p:cxnSp>
        <p:nvCxnSpPr>
          <p:cNvPr id="140" name="Google Shape;140;p43"/>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41" name="Google Shape;141;p43"/>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 sz="1000" u="none" cap="none" strike="noStrike">
                <a:solidFill>
                  <a:schemeClr val="dk1"/>
                </a:solidFill>
                <a:latin typeface="Arial"/>
                <a:ea typeface="Arial"/>
                <a:cs typeface="Arial"/>
                <a:sym typeface="Arial"/>
              </a:rPr>
              <a:t>Source :</a:t>
            </a:r>
            <a:endParaRPr/>
          </a:p>
        </p:txBody>
      </p:sp>
      <p:sp>
        <p:nvSpPr>
          <p:cNvPr id="142" name="Google Shape;142;p43"/>
          <p:cNvSpPr txBox="1"/>
          <p:nvPr/>
        </p:nvSpPr>
        <p:spPr>
          <a:xfrm>
            <a:off x="265800" y="1190550"/>
            <a:ext cx="8727900" cy="3417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In modeling the music streaming web application, a relational database schema will be designed using Django's ORM to represent entities such as users, music tracks, playlists, and user interactions. User authentication and profile management will be modeled to store user credentials securely and manage user preferences and playlists. The music library will include tables for artists, albums, and tracks, with relationships established to allow efficient querying and retrieval of music content. Additionally, metadata from external APIs can be stored to enrich the music database further.</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Furthermore, the frontend model will focus on creating responsive and intuitive user interfaces using HTML, CSS, and JavaScript frameworks like Bootstrap or React. Model views will be designed to interact seamlessly with the backend, facilitating actions such as playlist creation, music playback, and search functionality. AJAX techniques can be employed to enable asynchronous communication between the frontend and backend, enhancing user interactivity and experience. Overall, the modeling approach aims to create a well-structured and efficient system that delivers a cohesive and engaging music streaming platform.</a:t>
            </a:r>
            <a:endParaRPr/>
          </a:p>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44"/>
          <p:cNvSpPr txBox="1"/>
          <p:nvPr>
            <p:ph type="title"/>
          </p:nvPr>
        </p:nvSpPr>
        <p:spPr>
          <a:xfrm>
            <a:off x="155850" y="613142"/>
            <a:ext cx="8832300" cy="451933"/>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t>Homepage</a:t>
            </a:r>
            <a:endParaRPr/>
          </a:p>
        </p:txBody>
      </p:sp>
      <p:sp>
        <p:nvSpPr>
          <p:cNvPr id="148" name="Google Shape;148;p44"/>
          <p:cNvSpPr txBox="1"/>
          <p:nvPr>
            <p:ph idx="1" type="body"/>
          </p:nvPr>
        </p:nvSpPr>
        <p:spPr>
          <a:xfrm>
            <a:off x="311699" y="1389600"/>
            <a:ext cx="8696833" cy="3179400"/>
          </a:xfrm>
          <a:prstGeom prst="rect">
            <a:avLst/>
          </a:prstGeom>
          <a:noFill/>
          <a:ln>
            <a:noFill/>
          </a:ln>
        </p:spPr>
        <p:txBody>
          <a:bodyPr anchorCtr="0" anchor="t" bIns="91425" lIns="91425" spcFirstLastPara="1" rIns="91425" wrap="square" tIns="91425">
            <a:noAutofit/>
          </a:bodyPr>
          <a:lstStyle/>
          <a:p>
            <a:pPr indent="-228593" lvl="0" marL="457189" rtl="0" algn="l">
              <a:lnSpc>
                <a:spcPct val="115000"/>
              </a:lnSpc>
              <a:spcBef>
                <a:spcPts val="0"/>
              </a:spcBef>
              <a:spcAft>
                <a:spcPts val="0"/>
              </a:spcAft>
              <a:buSzPts val="1200"/>
              <a:buNone/>
            </a:pPr>
            <a:r>
              <a:t/>
            </a:r>
            <a:endParaRPr/>
          </a:p>
        </p:txBody>
      </p:sp>
      <p:pic>
        <p:nvPicPr>
          <p:cNvPr id="149" name="Google Shape;149;p44"/>
          <p:cNvPicPr preferRelativeResize="0"/>
          <p:nvPr/>
        </p:nvPicPr>
        <p:blipFill>
          <a:blip r:embed="rId3">
            <a:alphaModFix/>
          </a:blip>
          <a:stretch>
            <a:fillRect/>
          </a:stretch>
        </p:blipFill>
        <p:spPr>
          <a:xfrm>
            <a:off x="0" y="1389600"/>
            <a:ext cx="9008525" cy="31794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Dr Moinudeen Syed</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